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sldIdLst>
    <p:sldId id="256" r:id="rId2"/>
    <p:sldId id="260" r:id="rId3"/>
    <p:sldId id="259" r:id="rId4"/>
    <p:sldId id="261" r:id="rId5"/>
    <p:sldId id="258" r:id="rId6"/>
    <p:sldId id="262" r:id="rId7"/>
    <p:sldId id="263" r:id="rId8"/>
    <p:sldId id="265" r:id="rId9"/>
    <p:sldId id="264" r:id="rId10"/>
    <p:sldId id="273" r:id="rId11"/>
    <p:sldId id="269" r:id="rId12"/>
    <p:sldId id="270" r:id="rId13"/>
    <p:sldId id="271" r:id="rId14"/>
    <p:sldId id="272" r:id="rId15"/>
    <p:sldId id="274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4FA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93"/>
    <p:restoredTop sz="97030"/>
  </p:normalViewPr>
  <p:slideViewPr>
    <p:cSldViewPr snapToGrid="0" snapToObjects="1">
      <p:cViewPr varScale="1">
        <p:scale>
          <a:sx n="65" d="100"/>
          <a:sy n="65" d="100"/>
        </p:scale>
        <p:origin x="3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218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68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72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88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47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37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50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46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41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177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3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30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755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637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203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68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63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09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0D62F-4BF2-0A45-B7BD-AEAB2F52F9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Influenza Update and</a:t>
            </a:r>
            <a:br>
              <a:rPr lang="en-US" dirty="0"/>
            </a:br>
            <a:r>
              <a:rPr lang="en-US" dirty="0"/>
              <a:t>Basic Review of Statistics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AABF4-282B-0041-AB11-47E84498B2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CMDA Meeting</a:t>
            </a:r>
          </a:p>
          <a:p>
            <a:r>
              <a:rPr lang="en-US" dirty="0"/>
              <a:t>October 5, 2021									Gregory Gahm, MD</a:t>
            </a:r>
          </a:p>
        </p:txBody>
      </p:sp>
    </p:spTree>
    <p:extLst>
      <p:ext uri="{BB962C8B-B14F-4D97-AF65-F5344CB8AC3E}">
        <p14:creationId xmlns:p14="http://schemas.microsoft.com/office/powerpoint/2010/main" val="1506385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9327-E2F4-2845-AF7F-78194D7B7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630936"/>
            <a:ext cx="8757143" cy="1197864"/>
          </a:xfrm>
        </p:spPr>
        <p:txBody>
          <a:bodyPr/>
          <a:lstStyle/>
          <a:p>
            <a:r>
              <a:rPr lang="en-US" dirty="0"/>
              <a:t>Basic Statistics Review</a:t>
            </a:r>
            <a:br>
              <a:rPr lang="en-US" dirty="0"/>
            </a:br>
            <a:r>
              <a:rPr lang="en-US" sz="2000" dirty="0"/>
              <a:t>The Simplified 2X2 Box</a:t>
            </a:r>
            <a:r>
              <a:rPr lang="en-US" dirty="0"/>
              <a:t>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2DD436-4DB0-F942-BE8D-94C879220D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417343"/>
              </p:ext>
            </p:extLst>
          </p:nvPr>
        </p:nvGraphicFramePr>
        <p:xfrm>
          <a:off x="1155700" y="2603500"/>
          <a:ext cx="9650412" cy="4053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603">
                  <a:extLst>
                    <a:ext uri="{9D8B030D-6E8A-4147-A177-3AD203B41FA5}">
                      <a16:colId xmlns:a16="http://schemas.microsoft.com/office/drawing/2014/main" val="4121527275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1393858764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3525510106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677971783"/>
                    </a:ext>
                  </a:extLst>
                </a:gridCol>
              </a:tblGrid>
              <a:tr h="1013445">
                <a:tc>
                  <a:txBody>
                    <a:bodyPr/>
                    <a:lstStyle/>
                    <a:p>
                      <a:pPr algn="r"/>
                      <a:endParaRPr lang="en-US" sz="2000" dirty="0"/>
                    </a:p>
                    <a:p>
                      <a:pPr algn="r"/>
                      <a:r>
                        <a:rPr lang="en-US" sz="2000" dirty="0">
                          <a:solidFill>
                            <a:srgbClr val="1024FA"/>
                          </a:solidFill>
                        </a:rPr>
                        <a:t>TEST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DISEASE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1024FA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rgbClr val="1024FA"/>
                          </a:solidFill>
                        </a:rPr>
                        <a:t>POSITIVE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1024FA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rgbClr val="1024FA"/>
                          </a:solidFill>
                        </a:rPr>
                        <a:t>NEGATIVE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48332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PRESENT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TRUE POSITIVES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FALSE NEGATIVES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737824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ABSENT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FALSE POSITIVES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TRUE NEGATIVES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531465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19744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0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9327-E2F4-2845-AF7F-78194D7B7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Statistics Review – Terminology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AEB33-26B3-BC46-AA79-90F6F7779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650577" cy="3596578"/>
          </a:xfrm>
        </p:spPr>
        <p:txBody>
          <a:bodyPr/>
          <a:lstStyle/>
          <a:p>
            <a:r>
              <a:rPr lang="en-US" sz="2400" b="1" dirty="0"/>
              <a:t>Sensitivity</a:t>
            </a:r>
            <a:r>
              <a:rPr lang="en-US" sz="2400" dirty="0"/>
              <a:t> (aka, True Positive Rate)</a:t>
            </a:r>
          </a:p>
          <a:p>
            <a:pPr lvl="1"/>
            <a:r>
              <a:rPr lang="en-US" sz="2400" dirty="0"/>
              <a:t>Refers to the proportion of those who received a positive result on this test out of those who actually have the condition (when judged by the ‘Gold Standard’)</a:t>
            </a:r>
          </a:p>
          <a:p>
            <a:r>
              <a:rPr lang="en-US" sz="2400" b="1" dirty="0"/>
              <a:t>Specificity</a:t>
            </a:r>
            <a:r>
              <a:rPr lang="en-US" sz="2400" dirty="0"/>
              <a:t> (True Negative Rate) </a:t>
            </a:r>
          </a:p>
          <a:p>
            <a:pPr lvl="1"/>
            <a:r>
              <a:rPr lang="en-US" sz="2400" dirty="0"/>
              <a:t>Refers to the proportion of those who received a negative result on this test out of those who do not actually have the condition (when judged by the ‘Gold Standard’)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9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9327-E2F4-2845-AF7F-78194D7B7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Statistics Review – the 2X2 Box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2DD436-4DB0-F942-BE8D-94C879220D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997370"/>
              </p:ext>
            </p:extLst>
          </p:nvPr>
        </p:nvGraphicFramePr>
        <p:xfrm>
          <a:off x="1155700" y="2603500"/>
          <a:ext cx="9650412" cy="4053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603">
                  <a:extLst>
                    <a:ext uri="{9D8B030D-6E8A-4147-A177-3AD203B41FA5}">
                      <a16:colId xmlns:a16="http://schemas.microsoft.com/office/drawing/2014/main" val="4121527275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1393858764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3525510106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677971783"/>
                    </a:ext>
                  </a:extLst>
                </a:gridCol>
              </a:tblGrid>
              <a:tr h="1013445">
                <a:tc>
                  <a:txBody>
                    <a:bodyPr/>
                    <a:lstStyle/>
                    <a:p>
                      <a:pPr algn="r"/>
                      <a:endParaRPr lang="en-US" sz="2000" dirty="0"/>
                    </a:p>
                    <a:p>
                      <a:pPr algn="r"/>
                      <a:r>
                        <a:rPr lang="en-US" sz="2000" dirty="0">
                          <a:solidFill>
                            <a:srgbClr val="1024FA"/>
                          </a:solidFill>
                        </a:rPr>
                        <a:t>TEST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DISEASE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1024FA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rgbClr val="1024FA"/>
                          </a:solidFill>
                        </a:rPr>
                        <a:t>POSITIVE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1024FA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rgbClr val="1024FA"/>
                          </a:solidFill>
                        </a:rPr>
                        <a:t>NEGATIVE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TEST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CHARACTERISTIC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48332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PRESENT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TRUE POSITIVES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FALSE NEGATIVES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</a:t>
                      </a:r>
                    </a:p>
                    <a:p>
                      <a:pPr algn="ctr"/>
                      <a:r>
                        <a:rPr lang="en-US" sz="2000" b="1" dirty="0"/>
                        <a:t>A + B</a:t>
                      </a:r>
                    </a:p>
                    <a:p>
                      <a:pPr algn="ctr"/>
                      <a:r>
                        <a:rPr lang="en-US" sz="2000" b="1" dirty="0"/>
                        <a:t>Sensitivity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737824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ABSENT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FALSE POSITIVES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TRUE NEGATIVES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</a:t>
                      </a:r>
                    </a:p>
                    <a:p>
                      <a:pPr algn="ctr"/>
                      <a:r>
                        <a:rPr lang="en-US" sz="2000" b="1" dirty="0"/>
                        <a:t>C + D</a:t>
                      </a:r>
                    </a:p>
                    <a:p>
                      <a:pPr algn="ctr"/>
                      <a:r>
                        <a:rPr lang="en-US" sz="2000" b="1" dirty="0"/>
                        <a:t>Specificity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531465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19744181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49A8F2-4683-CF41-A4F6-57724AA84B42}"/>
              </a:ext>
            </a:extLst>
          </p:cNvPr>
          <p:cNvCxnSpPr/>
          <p:nvPr/>
        </p:nvCxnSpPr>
        <p:spPr>
          <a:xfrm>
            <a:off x="9088244" y="3992137"/>
            <a:ext cx="10147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222158-C0B4-4B4D-BD17-F0E7DBC3D6A6}"/>
              </a:ext>
            </a:extLst>
          </p:cNvPr>
          <p:cNvCxnSpPr/>
          <p:nvPr/>
        </p:nvCxnSpPr>
        <p:spPr>
          <a:xfrm>
            <a:off x="9088244" y="4992029"/>
            <a:ext cx="10147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597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9327-E2F4-2845-AF7F-78194D7B7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650578" cy="706964"/>
          </a:xfrm>
        </p:spPr>
        <p:txBody>
          <a:bodyPr/>
          <a:lstStyle/>
          <a:p>
            <a:r>
              <a:rPr lang="en-US" dirty="0"/>
              <a:t>Comments about Sensitivity / Specificity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AEB33-26B3-BC46-AA79-90F6F7779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650577" cy="3596578"/>
          </a:xfrm>
        </p:spPr>
        <p:txBody>
          <a:bodyPr/>
          <a:lstStyle/>
          <a:p>
            <a:r>
              <a:rPr lang="en-US" sz="2400" b="1" dirty="0"/>
              <a:t>Important characteristics to know</a:t>
            </a:r>
          </a:p>
          <a:p>
            <a:r>
              <a:rPr lang="en-US" sz="2400" b="1" dirty="0"/>
              <a:t>There is almost always a trade-off between the two, </a:t>
            </a:r>
            <a:r>
              <a:rPr lang="en-US" sz="2400" b="1" dirty="0" err="1"/>
              <a:t>ie</a:t>
            </a:r>
            <a:r>
              <a:rPr lang="en-US" sz="2400" b="1" dirty="0"/>
              <a:t>, higher sensitivity identifies more cases, but usually includes a lower specificity leading to more false positives</a:t>
            </a:r>
          </a:p>
          <a:p>
            <a:r>
              <a:rPr lang="en-US" sz="2400" b="1" dirty="0"/>
              <a:t>When you need to identify everyone possible who has the condition, you want a high </a:t>
            </a:r>
            <a:r>
              <a:rPr lang="en-US" sz="2400" b="1" u="sng" dirty="0"/>
              <a:t>sensitivity</a:t>
            </a:r>
          </a:p>
          <a:p>
            <a:r>
              <a:rPr lang="en-US" sz="2400" b="1" dirty="0"/>
              <a:t>If you need to accurately identify people without the condition, you want a high </a:t>
            </a:r>
            <a:r>
              <a:rPr lang="en-US" sz="2400" b="1" u="sng" dirty="0"/>
              <a:t>specificity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27421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9327-E2F4-2845-AF7F-78194D7B7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650578" cy="706964"/>
          </a:xfrm>
        </p:spPr>
        <p:txBody>
          <a:bodyPr/>
          <a:lstStyle/>
          <a:p>
            <a:r>
              <a:rPr lang="en-US" b="1" dirty="0"/>
              <a:t>More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AEB33-26B3-BC46-AA79-90F6F7779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434" y="2352907"/>
            <a:ext cx="10036097" cy="4148254"/>
          </a:xfrm>
        </p:spPr>
        <p:txBody>
          <a:bodyPr>
            <a:normAutofit/>
          </a:bodyPr>
          <a:lstStyle/>
          <a:p>
            <a:r>
              <a:rPr lang="en-US" sz="2400" dirty="0"/>
              <a:t>When testing an individual, </a:t>
            </a:r>
            <a:r>
              <a:rPr lang="en-US" sz="2400" i="1" dirty="0"/>
              <a:t>what do we really want to know?</a:t>
            </a:r>
          </a:p>
          <a:p>
            <a:r>
              <a:rPr lang="en-US" sz="2400" dirty="0"/>
              <a:t>Most of the time when you order a test, you want to know what the chances are that a positive or negative test really is positive… or negative</a:t>
            </a:r>
          </a:p>
          <a:p>
            <a:r>
              <a:rPr lang="en-US" sz="2400" b="1" dirty="0"/>
              <a:t>Positive predictive value</a:t>
            </a:r>
            <a:r>
              <a:rPr lang="en-US" sz="2400" dirty="0"/>
              <a:t> is the probability that subjects with a positive screening test truly have the disease</a:t>
            </a:r>
          </a:p>
          <a:p>
            <a:r>
              <a:rPr lang="en-US" sz="2400" b="1" dirty="0"/>
              <a:t>Negative predictive value</a:t>
            </a:r>
            <a:r>
              <a:rPr lang="en-US" sz="2400" dirty="0"/>
              <a:t> is the probability that subjects with a negative screening test truly don't have the disease</a:t>
            </a:r>
          </a:p>
        </p:txBody>
      </p:sp>
    </p:spTree>
    <p:extLst>
      <p:ext uri="{BB962C8B-B14F-4D97-AF65-F5344CB8AC3E}">
        <p14:creationId xmlns:p14="http://schemas.microsoft.com/office/powerpoint/2010/main" val="307670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9327-E2F4-2845-AF7F-78194D7B7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Statistics Review – the 2X2 Box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2DD436-4DB0-F942-BE8D-94C879220D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0285883"/>
              </p:ext>
            </p:extLst>
          </p:nvPr>
        </p:nvGraphicFramePr>
        <p:xfrm>
          <a:off x="1155700" y="2603500"/>
          <a:ext cx="9650412" cy="4053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603">
                  <a:extLst>
                    <a:ext uri="{9D8B030D-6E8A-4147-A177-3AD203B41FA5}">
                      <a16:colId xmlns:a16="http://schemas.microsoft.com/office/drawing/2014/main" val="4121527275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1393858764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3525510106"/>
                    </a:ext>
                  </a:extLst>
                </a:gridCol>
                <a:gridCol w="2412603">
                  <a:extLst>
                    <a:ext uri="{9D8B030D-6E8A-4147-A177-3AD203B41FA5}">
                      <a16:colId xmlns:a16="http://schemas.microsoft.com/office/drawing/2014/main" val="677971783"/>
                    </a:ext>
                  </a:extLst>
                </a:gridCol>
              </a:tblGrid>
              <a:tr h="1013445">
                <a:tc>
                  <a:txBody>
                    <a:bodyPr/>
                    <a:lstStyle/>
                    <a:p>
                      <a:pPr algn="r"/>
                      <a:endParaRPr lang="en-US" sz="2000" dirty="0"/>
                    </a:p>
                    <a:p>
                      <a:pPr algn="r"/>
                      <a:r>
                        <a:rPr lang="en-US" sz="2000" dirty="0">
                          <a:solidFill>
                            <a:srgbClr val="1024FA"/>
                          </a:solidFill>
                        </a:rPr>
                        <a:t>TEST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DISEASE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1024FA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rgbClr val="1024FA"/>
                          </a:solidFill>
                        </a:rPr>
                        <a:t>POSITIVE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1024FA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rgbClr val="1024FA"/>
                          </a:solidFill>
                        </a:rPr>
                        <a:t>NEGATIVE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TEST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CHARACTERISTIC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48332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PRESENT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TRUE POSITIVES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FALSE NEGATIVES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</a:t>
                      </a:r>
                    </a:p>
                    <a:p>
                      <a:pPr algn="ctr"/>
                      <a:r>
                        <a:rPr lang="en-US" sz="2000" b="1" dirty="0"/>
                        <a:t>A + B</a:t>
                      </a:r>
                    </a:p>
                    <a:p>
                      <a:pPr algn="ctr"/>
                      <a:r>
                        <a:rPr lang="en-US" sz="2000" b="1" dirty="0"/>
                        <a:t>Sensitivity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737824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ABSENT</a:t>
                      </a:r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FALSE POSITIVES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TRUE NEGATIVES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</a:t>
                      </a:r>
                    </a:p>
                    <a:p>
                      <a:pPr algn="ctr"/>
                      <a:r>
                        <a:rPr lang="en-US" sz="2000" b="1" dirty="0"/>
                        <a:t>C + D</a:t>
                      </a:r>
                    </a:p>
                    <a:p>
                      <a:pPr algn="ctr"/>
                      <a:r>
                        <a:rPr lang="en-US" sz="2000" b="1" dirty="0"/>
                        <a:t>Specificity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531465"/>
                  </a:ext>
                </a:extLst>
              </a:tr>
              <a:tr h="1013445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</a:t>
                      </a:r>
                    </a:p>
                    <a:p>
                      <a:pPr algn="ctr"/>
                      <a:r>
                        <a:rPr lang="en-US" sz="2000" b="1" dirty="0"/>
                        <a:t>A + C</a:t>
                      </a:r>
                    </a:p>
                    <a:p>
                      <a:pPr algn="ctr"/>
                      <a:r>
                        <a:rPr lang="en-US" sz="2000" b="1" dirty="0"/>
                        <a:t>PPV</a:t>
                      </a:r>
                      <a:endParaRPr lang="en-US" sz="2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</a:t>
                      </a:r>
                    </a:p>
                    <a:p>
                      <a:pPr algn="ctr"/>
                      <a:r>
                        <a:rPr lang="en-US" sz="2000" b="1" dirty="0"/>
                        <a:t>B + D</a:t>
                      </a:r>
                    </a:p>
                    <a:p>
                      <a:pPr algn="ctr"/>
                      <a:r>
                        <a:rPr lang="en-US" sz="2000" b="1" dirty="0"/>
                        <a:t>NPV</a:t>
                      </a:r>
                      <a:endParaRPr lang="en-US" sz="2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19744181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49A8F2-4683-CF41-A4F6-57724AA84B42}"/>
              </a:ext>
            </a:extLst>
          </p:cNvPr>
          <p:cNvCxnSpPr/>
          <p:nvPr/>
        </p:nvCxnSpPr>
        <p:spPr>
          <a:xfrm>
            <a:off x="9088244" y="3992137"/>
            <a:ext cx="10147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222158-C0B4-4B4D-BD17-F0E7DBC3D6A6}"/>
              </a:ext>
            </a:extLst>
          </p:cNvPr>
          <p:cNvCxnSpPr/>
          <p:nvPr/>
        </p:nvCxnSpPr>
        <p:spPr>
          <a:xfrm>
            <a:off x="9088244" y="4992029"/>
            <a:ext cx="10147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3249F36-7CEE-594B-A4FC-37B08B906B8B}"/>
              </a:ext>
            </a:extLst>
          </p:cNvPr>
          <p:cNvCxnSpPr/>
          <p:nvPr/>
        </p:nvCxnSpPr>
        <p:spPr>
          <a:xfrm>
            <a:off x="6643748" y="5988577"/>
            <a:ext cx="10147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505045-EAB7-EB4E-85EE-E8CA0737DDEE}"/>
              </a:ext>
            </a:extLst>
          </p:cNvPr>
          <p:cNvCxnSpPr/>
          <p:nvPr/>
        </p:nvCxnSpPr>
        <p:spPr>
          <a:xfrm>
            <a:off x="4281548" y="5988577"/>
            <a:ext cx="10147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232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BA84-497C-BB4C-BFF1-F69D4E9A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Calculate Positive &amp; Negative Predictive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FA9B0-A81A-A842-9216-BD2D4A610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79192"/>
            <a:ext cx="8761412" cy="39136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200" dirty="0"/>
              <a:t>In just a minute, most of us are going to move on to a brief overview of the upcoming flu season, but…</a:t>
            </a:r>
          </a:p>
          <a:p>
            <a:pPr marL="0" indent="0">
              <a:buNone/>
            </a:pPr>
            <a:r>
              <a:rPr lang="en-US" sz="3200" dirty="0"/>
              <a:t>…if some of you would rather work through a couple practice scenarios, feel free.  All of the flu information I’m about to present was in my initial influenza update.  </a:t>
            </a:r>
          </a:p>
          <a:p>
            <a:pPr marL="0" indent="0">
              <a:buNone/>
            </a:pPr>
            <a:endParaRPr lang="en-US" sz="1500" u="sng" dirty="0"/>
          </a:p>
          <a:p>
            <a:pPr marL="0" indent="0">
              <a:buNone/>
            </a:pPr>
            <a:r>
              <a:rPr lang="en-US" sz="3200" u="sng" dirty="0"/>
              <a:t>For those doing the problems, quickly get a pen and paper ready</a:t>
            </a:r>
            <a:r>
              <a:rPr lang="en-US" sz="3200" dirty="0"/>
              <a:t>.  You’ll want to write down the numbers I’m about to give you.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3200" dirty="0"/>
              <a:t>Doing these practice problems should cement key principles.</a:t>
            </a:r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3200" i="1" dirty="0"/>
              <a:t>We will then all circle back to the answers…</a:t>
            </a:r>
          </a:p>
        </p:txBody>
      </p:sp>
    </p:spTree>
    <p:extLst>
      <p:ext uri="{BB962C8B-B14F-4D97-AF65-F5344CB8AC3E}">
        <p14:creationId xmlns:p14="http://schemas.microsoft.com/office/powerpoint/2010/main" val="240944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BA84-497C-BB4C-BFF1-F69D4E9A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7"/>
            <a:ext cx="9494462" cy="933191"/>
          </a:xfrm>
        </p:spPr>
        <p:txBody>
          <a:bodyPr/>
          <a:lstStyle/>
          <a:p>
            <a:r>
              <a:rPr lang="en-US" sz="3200" b="1" i="1" dirty="0"/>
              <a:t>Does prevalence play a role?</a:t>
            </a:r>
            <a:br>
              <a:rPr lang="en-US" sz="3200" b="1" i="1" dirty="0"/>
            </a:br>
            <a:r>
              <a:rPr lang="en-US" sz="2800" dirty="0"/>
              <a:t>Time for practice for some of you…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FA9B0-A81A-A842-9216-BD2D4A610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234" y="2603500"/>
            <a:ext cx="9553903" cy="3416300"/>
          </a:xfrm>
        </p:spPr>
        <p:txBody>
          <a:bodyPr>
            <a:normAutofit/>
          </a:bodyPr>
          <a:lstStyle/>
          <a:p>
            <a:r>
              <a:rPr lang="en-US" sz="2800" dirty="0"/>
              <a:t>Let’s look at two different diseases.</a:t>
            </a:r>
          </a:p>
          <a:p>
            <a:r>
              <a:rPr lang="en-US" sz="2800" dirty="0"/>
              <a:t>Calculate the PPV and NPV for each.  </a:t>
            </a:r>
          </a:p>
          <a:p>
            <a:r>
              <a:rPr lang="en-US" sz="2800" dirty="0"/>
              <a:t>For both tests, we’ll assume a </a:t>
            </a:r>
            <a:r>
              <a:rPr lang="en-US" sz="2800" b="1" dirty="0"/>
              <a:t>95% Sensitivity </a:t>
            </a:r>
            <a:r>
              <a:rPr lang="en-US" sz="2800" dirty="0"/>
              <a:t>and </a:t>
            </a:r>
            <a:r>
              <a:rPr lang="en-US" sz="2800" b="1" dirty="0"/>
              <a:t>96% Specificity </a:t>
            </a:r>
            <a:r>
              <a:rPr lang="en-US" sz="2800" dirty="0"/>
              <a:t>– pretty good test characteristics</a:t>
            </a:r>
          </a:p>
          <a:p>
            <a:r>
              <a:rPr lang="en-US" sz="2800" dirty="0"/>
              <a:t>We’ll apply both to a population of </a:t>
            </a:r>
            <a:r>
              <a:rPr lang="en-US" sz="2800" b="1" dirty="0"/>
              <a:t>10,000 people</a:t>
            </a:r>
          </a:p>
        </p:txBody>
      </p:sp>
    </p:spTree>
    <p:extLst>
      <p:ext uri="{BB962C8B-B14F-4D97-AF65-F5344CB8AC3E}">
        <p14:creationId xmlns:p14="http://schemas.microsoft.com/office/powerpoint/2010/main" val="115104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BA84-497C-BB4C-BFF1-F69D4E9A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Calculate Positive &amp; Negative Predictive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FA9B0-A81A-A842-9216-BD2D4A610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77440"/>
            <a:ext cx="9214341" cy="4215384"/>
          </a:xfrm>
        </p:spPr>
        <p:txBody>
          <a:bodyPr>
            <a:normAutofit/>
          </a:bodyPr>
          <a:lstStyle/>
          <a:p>
            <a:r>
              <a:rPr lang="en-US" sz="2600" dirty="0"/>
              <a:t>DISEASE #1 has a prevalence of 25% in this population</a:t>
            </a:r>
          </a:p>
          <a:p>
            <a:endParaRPr lang="en-US" sz="2600" dirty="0"/>
          </a:p>
          <a:p>
            <a:r>
              <a:rPr lang="en-US" sz="2600" dirty="0"/>
              <a:t>DISEASE #2 has a prevalence of 4% in this population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Ready… Set… Go!</a:t>
            </a:r>
          </a:p>
        </p:txBody>
      </p:sp>
    </p:spTree>
    <p:extLst>
      <p:ext uri="{BB962C8B-B14F-4D97-AF65-F5344CB8AC3E}">
        <p14:creationId xmlns:p14="http://schemas.microsoft.com/office/powerpoint/2010/main" val="1793003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cintosh HD:Users:gahmmd:Desktop:FLU:influenza-virus-fulltext-sm.jpg">
            <a:extLst>
              <a:ext uri="{FF2B5EF4-FFF2-40B4-BE49-F238E27FC236}">
                <a16:creationId xmlns:a16="http://schemas.microsoft.com/office/drawing/2014/main" id="{EE2C601E-F34A-0940-B6D1-1949020AB38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C1697A-AF0A-1447-A609-E3684769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Influenza 2021 - 22: 7 Takeaways</a:t>
            </a:r>
          </a:p>
        </p:txBody>
      </p:sp>
    </p:spTree>
    <p:extLst>
      <p:ext uri="{BB962C8B-B14F-4D97-AF65-F5344CB8AC3E}">
        <p14:creationId xmlns:p14="http://schemas.microsoft.com/office/powerpoint/2010/main" val="119552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F44BF-1B04-1B43-B44C-7E4F4E21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7 Key Takeaways for this Flu Season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7A6F-119F-FD40-A85D-A642BFFCB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44" y="2603499"/>
            <a:ext cx="10604665" cy="373792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000" b="1" i="1" dirty="0"/>
              <a:t>When should we vaccinate?</a:t>
            </a:r>
          </a:p>
          <a:p>
            <a:pPr lvl="1"/>
            <a:r>
              <a:rPr lang="en-US" sz="2000" dirty="0"/>
              <a:t>Staff: Now or any time in the next 6 weeks</a:t>
            </a:r>
          </a:p>
          <a:p>
            <a:pPr lvl="1"/>
            <a:r>
              <a:rPr lang="en-US" sz="2000" dirty="0"/>
              <a:t>Rehab residents or those discharging soon: Before they discharge</a:t>
            </a:r>
          </a:p>
          <a:p>
            <a:pPr lvl="1"/>
            <a:r>
              <a:rPr lang="en-US" sz="2000" dirty="0"/>
              <a:t>LTC Residents: November or the first half of December</a:t>
            </a:r>
          </a:p>
          <a:p>
            <a:pPr marL="457200" lvl="1" indent="0">
              <a:buNone/>
            </a:pPr>
            <a:endParaRPr lang="en-US" sz="2000" dirty="0"/>
          </a:p>
          <a:p>
            <a:pPr>
              <a:buFont typeface="+mj-lt"/>
              <a:buAutoNum type="arabicPeriod"/>
            </a:pPr>
            <a:r>
              <a:rPr lang="en-US" sz="2000" b="1" i="1" dirty="0"/>
              <a:t>Which vaccine should we use?</a:t>
            </a:r>
          </a:p>
          <a:p>
            <a:pPr lvl="1"/>
            <a:r>
              <a:rPr lang="en-US" sz="2000" dirty="0"/>
              <a:t>Staff &lt;65 / Younger residents w/o immunocompromising disease: </a:t>
            </a:r>
            <a:r>
              <a:rPr lang="en-US" sz="2000" b="1" dirty="0"/>
              <a:t>Quadrivalent</a:t>
            </a:r>
          </a:p>
          <a:p>
            <a:pPr lvl="1"/>
            <a:r>
              <a:rPr lang="en-US" sz="2000" dirty="0"/>
              <a:t>Residents &gt;65 or with immunocompromising disease: </a:t>
            </a:r>
            <a:r>
              <a:rPr lang="en-US" sz="2000" b="1" dirty="0">
                <a:solidFill>
                  <a:srgbClr val="FF0000"/>
                </a:solidFill>
              </a:rPr>
              <a:t>HIGH Dose </a:t>
            </a:r>
            <a:r>
              <a:rPr lang="en-US" sz="2000" dirty="0"/>
              <a:t>or </a:t>
            </a:r>
            <a:r>
              <a:rPr lang="en-US" sz="2000" b="1" dirty="0">
                <a:solidFill>
                  <a:srgbClr val="1024FA"/>
                </a:solidFill>
              </a:rPr>
              <a:t>Adjuvant</a:t>
            </a:r>
          </a:p>
        </p:txBody>
      </p:sp>
    </p:spTree>
    <p:extLst>
      <p:ext uri="{BB962C8B-B14F-4D97-AF65-F5344CB8AC3E}">
        <p14:creationId xmlns:p14="http://schemas.microsoft.com/office/powerpoint/2010/main" val="409059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F44BF-1B04-1B43-B44C-7E4F4E21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7 Key Takeaways for this Flu Season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7A6F-119F-FD40-A85D-A642BFFCB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66865"/>
            <a:ext cx="8761412" cy="415465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3"/>
            </a:pPr>
            <a:r>
              <a:rPr lang="en-US" b="1" i="1" dirty="0"/>
              <a:t>Is this going to be a bad year?  Who knows?!!</a:t>
            </a:r>
          </a:p>
          <a:p>
            <a:pPr lvl="1"/>
            <a:r>
              <a:rPr lang="en-US" b="1" dirty="0"/>
              <a:t>YES</a:t>
            </a:r>
            <a:r>
              <a:rPr lang="en-US" dirty="0"/>
              <a:t>: Both A strains in the vaccine are new; almost no flu last year means there is minimal herd immunity; Vaccine hesitancy with </a:t>
            </a:r>
            <a:r>
              <a:rPr lang="en-US" dirty="0" err="1"/>
              <a:t>Covid</a:t>
            </a:r>
            <a:r>
              <a:rPr lang="en-US" dirty="0"/>
              <a:t> may have unintended consequences for the number of people vaccination against influenza</a:t>
            </a:r>
          </a:p>
          <a:p>
            <a:pPr lvl="1"/>
            <a:r>
              <a:rPr lang="en-US" b="1" dirty="0"/>
              <a:t>NO</a:t>
            </a:r>
            <a:r>
              <a:rPr lang="en-US" dirty="0"/>
              <a:t>: We are still social distancing and using masks, plus – thanks to all of the still unvaccinated people for </a:t>
            </a:r>
            <a:r>
              <a:rPr lang="en-US" dirty="0" err="1"/>
              <a:t>Covid</a:t>
            </a:r>
            <a:r>
              <a:rPr lang="en-US" dirty="0"/>
              <a:t>, we could / should have plenty of </a:t>
            </a:r>
            <a:r>
              <a:rPr lang="en-US" dirty="0" err="1"/>
              <a:t>Covid</a:t>
            </a:r>
            <a:r>
              <a:rPr lang="en-US" dirty="0"/>
              <a:t> in the community again throughout the season that will nonspecifically increase viral interferon and block many respiratory infections</a:t>
            </a:r>
          </a:p>
          <a:p>
            <a:pPr lvl="1"/>
            <a:r>
              <a:rPr lang="en-US" b="1" dirty="0"/>
              <a:t>YES</a:t>
            </a:r>
            <a:r>
              <a:rPr lang="en-US" dirty="0"/>
              <a:t>: Neither surgical masks nor social distancing matter with influenza, because it is primarily airborne spread rather than aerosolized like </a:t>
            </a:r>
            <a:r>
              <a:rPr lang="en-US" dirty="0" err="1"/>
              <a:t>Covid</a:t>
            </a:r>
            <a:endParaRPr lang="en-US" dirty="0"/>
          </a:p>
          <a:p>
            <a:pPr>
              <a:buFont typeface="+mj-lt"/>
              <a:buAutoNum type="arabicPeriod" startAt="4"/>
            </a:pPr>
            <a:r>
              <a:rPr lang="en-US" b="1" i="1" dirty="0"/>
              <a:t>What is the difference between quadrivalent and High Dose?</a:t>
            </a:r>
          </a:p>
          <a:p>
            <a:pPr lvl="1"/>
            <a:r>
              <a:rPr lang="en-US" b="1" u="sng" dirty="0"/>
              <a:t>Quadrivalent</a:t>
            </a:r>
            <a:r>
              <a:rPr lang="en-US" dirty="0"/>
              <a:t> means 4 virus </a:t>
            </a:r>
            <a:r>
              <a:rPr lang="en-US" i="1" dirty="0"/>
              <a:t>strains</a:t>
            </a:r>
            <a:endParaRPr lang="en-US" dirty="0"/>
          </a:p>
          <a:p>
            <a:pPr lvl="1"/>
            <a:r>
              <a:rPr lang="en-US" b="1" u="sng" dirty="0"/>
              <a:t>High-Dose</a:t>
            </a:r>
            <a:r>
              <a:rPr lang="en-US" dirty="0"/>
              <a:t> means 4 times as much </a:t>
            </a:r>
            <a:r>
              <a:rPr lang="en-US" i="1" dirty="0"/>
              <a:t>antigen</a:t>
            </a:r>
            <a:r>
              <a:rPr lang="en-US" dirty="0"/>
              <a:t>.  Don’t confuse the two terms…</a:t>
            </a:r>
          </a:p>
          <a:p>
            <a:pPr lvl="1"/>
            <a:endParaRPr lang="en-US" b="1" dirty="0">
              <a:solidFill>
                <a:srgbClr val="1024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2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F44BF-1B04-1B43-B44C-7E4F4E21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7 Key Takeaways for this Flu Season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7A6F-119F-FD40-A85D-A642BFFCB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9164702" cy="41546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/>
          </a:p>
          <a:p>
            <a:pPr>
              <a:buFont typeface="+mj-lt"/>
              <a:buAutoNum type="arabicPeriod" startAt="5"/>
            </a:pPr>
            <a:r>
              <a:rPr lang="en-US" sz="2000" b="1" i="1" dirty="0"/>
              <a:t>Is Egg allergy is a contraindication ? 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NO</a:t>
            </a:r>
          </a:p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</a:endParaRPr>
          </a:p>
          <a:p>
            <a:pPr>
              <a:buFont typeface="+mj-lt"/>
              <a:buAutoNum type="arabicPeriod" startAt="6"/>
            </a:pPr>
            <a:r>
              <a:rPr lang="en-US" sz="2000" b="1" i="1" dirty="0"/>
              <a:t>Can Flu be given the same time as </a:t>
            </a:r>
            <a:r>
              <a:rPr lang="en-US" sz="2000" b="1" i="1" dirty="0" err="1"/>
              <a:t>Covid</a:t>
            </a:r>
            <a:r>
              <a:rPr lang="en-US" sz="2000" b="1" i="1" dirty="0"/>
              <a:t> vaccine / booster?  </a:t>
            </a:r>
            <a:r>
              <a:rPr lang="en-US" sz="2000" b="1" dirty="0">
                <a:solidFill>
                  <a:srgbClr val="1024FA"/>
                </a:solidFill>
              </a:rPr>
              <a:t>YES</a:t>
            </a:r>
          </a:p>
          <a:p>
            <a:pPr marL="0" indent="0">
              <a:buNone/>
            </a:pPr>
            <a:endParaRPr lang="en-US" sz="2000" b="1" dirty="0">
              <a:solidFill>
                <a:srgbClr val="1024FA"/>
              </a:solidFill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en-US" sz="2000" b="1" i="1" dirty="0">
                <a:solidFill>
                  <a:srgbClr val="7030A0"/>
                </a:solidFill>
              </a:rPr>
              <a:t>REFRIGERATE until it gets into the arm!!!</a:t>
            </a:r>
          </a:p>
          <a:p>
            <a:pPr lvl="1"/>
            <a:r>
              <a:rPr lang="en-US" sz="2000" dirty="0"/>
              <a:t>Once the vaccine warms up to room temperature (3-5 minutes?) it may be </a:t>
            </a:r>
            <a:r>
              <a:rPr lang="en-US" sz="2000" b="1" dirty="0"/>
              <a:t>inert</a:t>
            </a:r>
            <a:r>
              <a:rPr lang="en-US" sz="2000" dirty="0"/>
              <a:t>.  </a:t>
            </a:r>
            <a:r>
              <a:rPr lang="en-US" sz="2000" b="1" dirty="0"/>
              <a:t>Inert = Not effective</a:t>
            </a:r>
          </a:p>
        </p:txBody>
      </p:sp>
    </p:spTree>
    <p:extLst>
      <p:ext uri="{BB962C8B-B14F-4D97-AF65-F5344CB8AC3E}">
        <p14:creationId xmlns:p14="http://schemas.microsoft.com/office/powerpoint/2010/main" val="276307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23BD1-FF6D-F54D-9671-4A45326B3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back to our previous problem…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341434-9875-8A47-92EF-14F04F97D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1518" y="2268187"/>
            <a:ext cx="6203110" cy="4393869"/>
          </a:xfrm>
        </p:spPr>
      </p:pic>
    </p:spTree>
    <p:extLst>
      <p:ext uri="{BB962C8B-B14F-4D97-AF65-F5344CB8AC3E}">
        <p14:creationId xmlns:p14="http://schemas.microsoft.com/office/powerpoint/2010/main" val="594166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BA84-497C-BB4C-BFF1-F69D4E9A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Predictive Values for Disease #1; 25% Prevalence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FA9B0-A81A-A842-9216-BD2D4A610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641" y="2364827"/>
            <a:ext cx="9921766" cy="436179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dirty="0"/>
              <a:t>Using the Gold Standard, we know </a:t>
            </a:r>
            <a:r>
              <a:rPr lang="en-US" sz="2000" b="1" dirty="0"/>
              <a:t>2500</a:t>
            </a:r>
            <a:r>
              <a:rPr lang="en-US" sz="1600" dirty="0"/>
              <a:t> have disease and </a:t>
            </a:r>
            <a:r>
              <a:rPr lang="en-US" sz="2000" b="1" dirty="0"/>
              <a:t>7500</a:t>
            </a:r>
            <a:r>
              <a:rPr lang="en-US" sz="1600" dirty="0"/>
              <a:t> do not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(0.95 * 2500) = </a:t>
            </a:r>
            <a:r>
              <a:rPr lang="en-US" sz="1600" b="1" dirty="0">
                <a:solidFill>
                  <a:srgbClr val="FF0000"/>
                </a:solidFill>
              </a:rPr>
              <a:t>2375 TRUE Positives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2500 – 2375 = </a:t>
            </a:r>
            <a:r>
              <a:rPr lang="en-US" sz="1600" b="1" dirty="0">
                <a:solidFill>
                  <a:srgbClr val="00B0F0"/>
                </a:solidFill>
              </a:rPr>
              <a:t>125 FALSE Negatives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(0.96 * 7500) = </a:t>
            </a:r>
            <a:r>
              <a:rPr lang="en-US" sz="1600" b="1" dirty="0">
                <a:solidFill>
                  <a:srgbClr val="1024FA"/>
                </a:solidFill>
              </a:rPr>
              <a:t>7200 TRUE Negatives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7500 – 7200 = </a:t>
            </a:r>
            <a:r>
              <a:rPr lang="en-US" sz="1600" b="1" dirty="0">
                <a:solidFill>
                  <a:srgbClr val="FF40FF"/>
                </a:solidFill>
              </a:rPr>
              <a:t>300 FALSE Positives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>
                <a:solidFill>
                  <a:srgbClr val="FF0000"/>
                </a:solidFill>
              </a:rPr>
              <a:t>2375 </a:t>
            </a:r>
            <a:r>
              <a:rPr lang="en-US" sz="1600" b="1" dirty="0">
                <a:solidFill>
                  <a:schemeClr val="tx1"/>
                </a:solidFill>
              </a:rPr>
              <a:t>+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40FF"/>
                </a:solidFill>
              </a:rPr>
              <a:t>300 </a:t>
            </a:r>
            <a:r>
              <a:rPr lang="en-US" sz="1600" b="1" dirty="0">
                <a:solidFill>
                  <a:schemeClr val="tx1"/>
                </a:solidFill>
              </a:rPr>
              <a:t>= 2675 Positive Tests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>
                <a:solidFill>
                  <a:srgbClr val="00B0F0"/>
                </a:solidFill>
              </a:rPr>
              <a:t>125</a:t>
            </a:r>
            <a:r>
              <a:rPr lang="en-US" sz="1600" b="1" dirty="0">
                <a:solidFill>
                  <a:srgbClr val="FF40FF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</a:rPr>
              <a:t>+</a:t>
            </a:r>
            <a:r>
              <a:rPr lang="en-US" sz="1600" b="1" dirty="0">
                <a:solidFill>
                  <a:srgbClr val="FF40FF"/>
                </a:solidFill>
              </a:rPr>
              <a:t> </a:t>
            </a:r>
            <a:r>
              <a:rPr lang="en-US" sz="1600" b="1" dirty="0">
                <a:solidFill>
                  <a:srgbClr val="1024FA"/>
                </a:solidFill>
              </a:rPr>
              <a:t>7200 </a:t>
            </a:r>
            <a:r>
              <a:rPr lang="en-US" sz="1600" b="1" dirty="0">
                <a:solidFill>
                  <a:schemeClr val="tx1"/>
                </a:solidFill>
              </a:rPr>
              <a:t>= 7325 Negative Tests</a:t>
            </a:r>
          </a:p>
          <a:p>
            <a:pPr marL="514350" indent="-514350">
              <a:buFont typeface="+mj-lt"/>
              <a:buAutoNum type="arabicPeriod"/>
            </a:pPr>
            <a:endParaRPr lang="en-US" sz="1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PPV = </a:t>
            </a:r>
            <a:r>
              <a:rPr lang="en-US" sz="2800" b="1" dirty="0">
                <a:solidFill>
                  <a:srgbClr val="FF0000"/>
                </a:solidFill>
              </a:rPr>
              <a:t>2375</a:t>
            </a:r>
            <a:r>
              <a:rPr lang="en-US" sz="2800" b="1" dirty="0">
                <a:solidFill>
                  <a:schemeClr val="tx1"/>
                </a:solidFill>
              </a:rPr>
              <a:t> / 2675  = 88.7% 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NPV = </a:t>
            </a:r>
            <a:r>
              <a:rPr lang="en-US" sz="2800" b="1" dirty="0">
                <a:solidFill>
                  <a:srgbClr val="1024FA"/>
                </a:solidFill>
              </a:rPr>
              <a:t>7200</a:t>
            </a:r>
            <a:r>
              <a:rPr lang="en-US" sz="2800" b="1" dirty="0">
                <a:solidFill>
                  <a:schemeClr val="tx1"/>
                </a:solidFill>
              </a:rPr>
              <a:t> / 7325 = 98.3%</a:t>
            </a:r>
          </a:p>
        </p:txBody>
      </p:sp>
    </p:spTree>
    <p:extLst>
      <p:ext uri="{BB962C8B-B14F-4D97-AF65-F5344CB8AC3E}">
        <p14:creationId xmlns:p14="http://schemas.microsoft.com/office/powerpoint/2010/main" val="76164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BA84-497C-BB4C-BFF1-F69D4E9A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Predictive Values for Disease #2; 4% Prevalence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FA9B0-A81A-A842-9216-BD2D4A610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641" y="2364827"/>
            <a:ext cx="9921766" cy="436179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dirty="0"/>
              <a:t>Using the Gold Standard, we know </a:t>
            </a:r>
            <a:r>
              <a:rPr lang="en-US" sz="2000" b="1" dirty="0"/>
              <a:t>400</a:t>
            </a:r>
            <a:r>
              <a:rPr lang="en-US" sz="1600" dirty="0"/>
              <a:t> have disease and </a:t>
            </a:r>
            <a:r>
              <a:rPr lang="en-US" sz="2000" b="1" dirty="0"/>
              <a:t>9600</a:t>
            </a:r>
            <a:r>
              <a:rPr lang="en-US" sz="1600" dirty="0"/>
              <a:t> do not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(0.95 * 400) = </a:t>
            </a:r>
            <a:r>
              <a:rPr lang="en-US" sz="1600" b="1" dirty="0">
                <a:solidFill>
                  <a:srgbClr val="FF0000"/>
                </a:solidFill>
              </a:rPr>
              <a:t>380 TRUE Positives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400 – </a:t>
            </a:r>
            <a:r>
              <a:rPr lang="en-US" sz="1600" b="1" dirty="0">
                <a:solidFill>
                  <a:srgbClr val="FF0000"/>
                </a:solidFill>
              </a:rPr>
              <a:t>380</a:t>
            </a:r>
            <a:r>
              <a:rPr lang="en-US" sz="1600" dirty="0"/>
              <a:t> = </a:t>
            </a:r>
            <a:r>
              <a:rPr lang="en-US" sz="1600" b="1" dirty="0">
                <a:solidFill>
                  <a:srgbClr val="00B0F0"/>
                </a:solidFill>
              </a:rPr>
              <a:t>20 FALSE Negatives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(0.96 * 9600) = </a:t>
            </a:r>
            <a:r>
              <a:rPr lang="en-US" sz="1600" b="1" dirty="0">
                <a:solidFill>
                  <a:srgbClr val="1024FA"/>
                </a:solidFill>
              </a:rPr>
              <a:t>9216 TRUE Negatives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9600 – </a:t>
            </a:r>
            <a:r>
              <a:rPr lang="en-US" sz="1600" b="1" dirty="0">
                <a:solidFill>
                  <a:srgbClr val="1024FA"/>
                </a:solidFill>
              </a:rPr>
              <a:t>9216</a:t>
            </a:r>
            <a:r>
              <a:rPr lang="en-US" sz="1600" dirty="0"/>
              <a:t> = </a:t>
            </a:r>
            <a:r>
              <a:rPr lang="en-US" sz="1600" b="1" dirty="0">
                <a:solidFill>
                  <a:srgbClr val="FF40FF"/>
                </a:solidFill>
              </a:rPr>
              <a:t>384 FALSE Positives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>
                <a:solidFill>
                  <a:srgbClr val="FF0000"/>
                </a:solidFill>
              </a:rPr>
              <a:t>380 </a:t>
            </a:r>
            <a:r>
              <a:rPr lang="en-US" sz="1600" b="1" dirty="0">
                <a:solidFill>
                  <a:schemeClr val="tx1"/>
                </a:solidFill>
              </a:rPr>
              <a:t>+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40FF"/>
                </a:solidFill>
              </a:rPr>
              <a:t>384 </a:t>
            </a:r>
            <a:r>
              <a:rPr lang="en-US" sz="1600" b="1" dirty="0">
                <a:solidFill>
                  <a:schemeClr val="tx1"/>
                </a:solidFill>
              </a:rPr>
              <a:t>= 764 Positive Tests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>
                <a:solidFill>
                  <a:srgbClr val="00B0F0"/>
                </a:solidFill>
              </a:rPr>
              <a:t>20</a:t>
            </a:r>
            <a:r>
              <a:rPr lang="en-US" sz="1600" b="1" dirty="0">
                <a:solidFill>
                  <a:srgbClr val="FF40FF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</a:rPr>
              <a:t>+</a:t>
            </a:r>
            <a:r>
              <a:rPr lang="en-US" sz="1600" b="1" dirty="0">
                <a:solidFill>
                  <a:srgbClr val="FF40FF"/>
                </a:solidFill>
              </a:rPr>
              <a:t> </a:t>
            </a:r>
            <a:r>
              <a:rPr lang="en-US" sz="1600" b="1" dirty="0">
                <a:solidFill>
                  <a:srgbClr val="1024FA"/>
                </a:solidFill>
              </a:rPr>
              <a:t>9216 </a:t>
            </a:r>
            <a:r>
              <a:rPr lang="en-US" sz="1600" b="1" dirty="0">
                <a:solidFill>
                  <a:schemeClr val="tx1"/>
                </a:solidFill>
              </a:rPr>
              <a:t>= 9436 Negative Tests</a:t>
            </a:r>
          </a:p>
          <a:p>
            <a:pPr marL="514350" indent="-514350">
              <a:buFont typeface="+mj-lt"/>
              <a:buAutoNum type="arabicPeriod"/>
            </a:pPr>
            <a:endParaRPr lang="en-US" sz="1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PPV = </a:t>
            </a:r>
            <a:r>
              <a:rPr lang="en-US" sz="2800" b="1" dirty="0">
                <a:solidFill>
                  <a:srgbClr val="FF0000"/>
                </a:solidFill>
              </a:rPr>
              <a:t>380</a:t>
            </a:r>
            <a:r>
              <a:rPr lang="en-US" sz="2800" b="1" dirty="0">
                <a:solidFill>
                  <a:schemeClr val="tx1"/>
                </a:solidFill>
              </a:rPr>
              <a:t> / 764  = 49.7% 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NPV = </a:t>
            </a:r>
            <a:r>
              <a:rPr lang="en-US" sz="2800" b="1" dirty="0">
                <a:solidFill>
                  <a:srgbClr val="1024FA"/>
                </a:solidFill>
              </a:rPr>
              <a:t>9216</a:t>
            </a:r>
            <a:r>
              <a:rPr lang="en-US" sz="2800" b="1" dirty="0">
                <a:solidFill>
                  <a:schemeClr val="tx1"/>
                </a:solidFill>
              </a:rPr>
              <a:t> / 9436 = 97.7%</a:t>
            </a:r>
          </a:p>
        </p:txBody>
      </p:sp>
    </p:spTree>
    <p:extLst>
      <p:ext uri="{BB962C8B-B14F-4D97-AF65-F5344CB8AC3E}">
        <p14:creationId xmlns:p14="http://schemas.microsoft.com/office/powerpoint/2010/main" val="260523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4558B-BB31-2A40-B727-374D50E4F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things are the plain things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C734-C225-F14F-BDFB-B5FF9C0D7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/>
              <a:t>MAIN LESSON FROM THIS BASIC REVIEW:</a:t>
            </a:r>
          </a:p>
          <a:p>
            <a:endParaRPr lang="en-US" dirty="0"/>
          </a:p>
          <a:p>
            <a:r>
              <a:rPr lang="en-US" sz="2800" i="1" dirty="0"/>
              <a:t>Even with a test that has very, very good test characteristics (i.e., sensitivity and specificity), the </a:t>
            </a:r>
            <a:r>
              <a:rPr lang="en-US" sz="2800" b="1" i="1" dirty="0"/>
              <a:t>Positive and Negative Predictive Values are highly dependent upon the prevalence of the condition in the population being tested</a:t>
            </a:r>
          </a:p>
        </p:txBody>
      </p:sp>
    </p:spTree>
    <p:extLst>
      <p:ext uri="{BB962C8B-B14F-4D97-AF65-F5344CB8AC3E}">
        <p14:creationId xmlns:p14="http://schemas.microsoft.com/office/powerpoint/2010/main" val="3316154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{D13CFF41-663D-804B-861D-B63046120000}tf10001076</Template>
  <TotalTime>476</TotalTime>
  <Words>1115</Words>
  <Application>Microsoft Office PowerPoint</Application>
  <PresentationFormat>Widescreen</PresentationFormat>
  <Paragraphs>188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 Boardroom</vt:lpstr>
      <vt:lpstr>Influenza Update and Basic Review of Statistics </vt:lpstr>
      <vt:lpstr>Basic Statistics Review The Simplified 2X2 Box </vt:lpstr>
      <vt:lpstr>Basic Statistics Review – Terminology </vt:lpstr>
      <vt:lpstr>Basic Statistics Review – the 2X2 Box </vt:lpstr>
      <vt:lpstr>Comments about Sensitivity / Specificity </vt:lpstr>
      <vt:lpstr>More Terminology</vt:lpstr>
      <vt:lpstr>Basic Statistics Review – the 2X2 Box </vt:lpstr>
      <vt:lpstr>Calculate Positive &amp; Negative Predictive Values</vt:lpstr>
      <vt:lpstr>Does prevalence play a role? Time for practice for some of you…</vt:lpstr>
      <vt:lpstr>Calculate Positive &amp; Negative Predictive Values</vt:lpstr>
      <vt:lpstr>Influenza 2021 - 22: 7 Takeaways</vt:lpstr>
      <vt:lpstr>7 Key Takeaways for this Flu Season</vt:lpstr>
      <vt:lpstr>7 Key Takeaways for this Flu Season</vt:lpstr>
      <vt:lpstr>7 Key Takeaways for this Flu Season</vt:lpstr>
      <vt:lpstr>Now back to our previous problem…</vt:lpstr>
      <vt:lpstr>Predictive Values for Disease #1; 25% Prevalence</vt:lpstr>
      <vt:lpstr>Predictive Values for Disease #2; 4% Prevalence</vt:lpstr>
      <vt:lpstr>The main things are the plain things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Influenza Update and Basic Review of Statistics</dc:title>
  <dc:creator>Greg Gahm</dc:creator>
  <cp:lastModifiedBy>Sing Palat</cp:lastModifiedBy>
  <cp:revision>20</cp:revision>
  <dcterms:created xsi:type="dcterms:W3CDTF">2021-09-27T18:33:04Z</dcterms:created>
  <dcterms:modified xsi:type="dcterms:W3CDTF">2021-10-01T16:08:08Z</dcterms:modified>
</cp:coreProperties>
</file>