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handoutMasterIdLst>
    <p:handoutMasterId r:id="rId16"/>
  </p:handoutMasterIdLst>
  <p:sldIdLst>
    <p:sldId id="257" r:id="rId2"/>
    <p:sldId id="259" r:id="rId3"/>
    <p:sldId id="275" r:id="rId4"/>
    <p:sldId id="269" r:id="rId5"/>
    <p:sldId id="270" r:id="rId6"/>
    <p:sldId id="261" r:id="rId7"/>
    <p:sldId id="262" r:id="rId8"/>
    <p:sldId id="263" r:id="rId9"/>
    <p:sldId id="268" r:id="rId10"/>
    <p:sldId id="271" r:id="rId11"/>
    <p:sldId id="274" r:id="rId12"/>
    <p:sldId id="267" r:id="rId13"/>
    <p:sldId id="272" r:id="rId14"/>
    <p:sldId id="273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81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7C4E0E-741F-4CFC-AC95-2B425EC71A9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BBBD87-57F3-4495-8F69-7A3626C4F7B3}">
      <dgm:prSet phldrT="[Text]"/>
      <dgm:spPr/>
      <dgm:t>
        <a:bodyPr/>
        <a:lstStyle/>
        <a:p>
          <a:r>
            <a:rPr lang="en-US" dirty="0" smtClean="0"/>
            <a:t>Name, today’s date</a:t>
          </a:r>
          <a:endParaRPr lang="en-US" dirty="0"/>
        </a:p>
      </dgm:t>
    </dgm:pt>
    <dgm:pt modelId="{377C4C7F-246A-4E55-A9BE-A883840AAD0A}" type="parTrans" cxnId="{3007C8C3-490D-4B16-A0A0-36B5F6C793CB}">
      <dgm:prSet/>
      <dgm:spPr/>
      <dgm:t>
        <a:bodyPr/>
        <a:lstStyle/>
        <a:p>
          <a:endParaRPr lang="en-US"/>
        </a:p>
      </dgm:t>
    </dgm:pt>
    <dgm:pt modelId="{31658DE8-7EB9-4AED-B478-32B6AB32E7DE}" type="sibTrans" cxnId="{3007C8C3-490D-4B16-A0A0-36B5F6C793CB}">
      <dgm:prSet/>
      <dgm:spPr/>
      <dgm:t>
        <a:bodyPr/>
        <a:lstStyle/>
        <a:p>
          <a:endParaRPr lang="en-US"/>
        </a:p>
      </dgm:t>
    </dgm:pt>
    <dgm:pt modelId="{9FEF6421-DCAC-4748-A795-78EF8BB71393}">
      <dgm:prSet phldrT="[Text]" phldr="1"/>
      <dgm:spPr/>
      <dgm:t>
        <a:bodyPr/>
        <a:lstStyle/>
        <a:p>
          <a:endParaRPr lang="en-US"/>
        </a:p>
      </dgm:t>
    </dgm:pt>
    <dgm:pt modelId="{BF2D0AFD-856B-4394-84B2-51B65830DC34}" type="parTrans" cxnId="{966F24C0-41B3-45CE-BCFB-ECAEBD80C0E9}">
      <dgm:prSet/>
      <dgm:spPr/>
      <dgm:t>
        <a:bodyPr/>
        <a:lstStyle/>
        <a:p>
          <a:endParaRPr lang="en-US"/>
        </a:p>
      </dgm:t>
    </dgm:pt>
    <dgm:pt modelId="{F9E1229E-FEC4-4ACD-870E-C1AEB7BCAE67}" type="sibTrans" cxnId="{966F24C0-41B3-45CE-BCFB-ECAEBD80C0E9}">
      <dgm:prSet/>
      <dgm:spPr/>
      <dgm:t>
        <a:bodyPr/>
        <a:lstStyle/>
        <a:p>
          <a:endParaRPr lang="en-US"/>
        </a:p>
      </dgm:t>
    </dgm:pt>
    <dgm:pt modelId="{0FFBA586-7D3D-406E-8EA9-6729F34EA8D6}">
      <dgm:prSet phldrT="[Text]"/>
      <dgm:spPr/>
      <dgm:t>
        <a:bodyPr/>
        <a:lstStyle/>
        <a:p>
          <a:r>
            <a:rPr lang="en-US" dirty="0" smtClean="0"/>
            <a:t>Career Choice </a:t>
          </a:r>
          <a:endParaRPr lang="en-US" dirty="0"/>
        </a:p>
      </dgm:t>
    </dgm:pt>
    <dgm:pt modelId="{46BA179F-645C-480F-A84B-ED204C4B9BA8}" type="parTrans" cxnId="{F93C010F-A629-421B-89E5-3D240F2B289A}">
      <dgm:prSet/>
      <dgm:spPr/>
      <dgm:t>
        <a:bodyPr/>
        <a:lstStyle/>
        <a:p>
          <a:endParaRPr lang="en-US"/>
        </a:p>
      </dgm:t>
    </dgm:pt>
    <dgm:pt modelId="{76D7F5C1-2E9F-4680-B2E3-F78AAF2EF396}" type="sibTrans" cxnId="{F93C010F-A629-421B-89E5-3D240F2B289A}">
      <dgm:prSet/>
      <dgm:spPr/>
      <dgm:t>
        <a:bodyPr/>
        <a:lstStyle/>
        <a:p>
          <a:endParaRPr lang="en-US"/>
        </a:p>
      </dgm:t>
    </dgm:pt>
    <dgm:pt modelId="{B628CBC4-A7DA-4117-BB92-23F120B288D4}">
      <dgm:prSet phldrT="[Text]" phldr="1"/>
      <dgm:spPr/>
      <dgm:t>
        <a:bodyPr/>
        <a:lstStyle/>
        <a:p>
          <a:endParaRPr lang="en-US" dirty="0"/>
        </a:p>
      </dgm:t>
    </dgm:pt>
    <dgm:pt modelId="{DAEFFB87-20AE-40FE-8DE6-23290B3D293C}" type="parTrans" cxnId="{3B32F475-45FD-4687-AB7F-FB9A0F199D97}">
      <dgm:prSet/>
      <dgm:spPr/>
      <dgm:t>
        <a:bodyPr/>
        <a:lstStyle/>
        <a:p>
          <a:endParaRPr lang="en-US"/>
        </a:p>
      </dgm:t>
    </dgm:pt>
    <dgm:pt modelId="{5E69E9B0-F4C2-4504-978F-FCD9AF8E19C3}" type="sibTrans" cxnId="{3B32F475-45FD-4687-AB7F-FB9A0F199D97}">
      <dgm:prSet/>
      <dgm:spPr/>
      <dgm:t>
        <a:bodyPr/>
        <a:lstStyle/>
        <a:p>
          <a:endParaRPr lang="en-US"/>
        </a:p>
      </dgm:t>
    </dgm:pt>
    <dgm:pt modelId="{09E4A222-2B35-4866-9C4E-29F0AE4AECCA}" type="pres">
      <dgm:prSet presAssocID="{DC7C4E0E-741F-4CFC-AC95-2B425EC71A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305D02-8451-45B5-BEB6-920F33108E6F}" type="pres">
      <dgm:prSet presAssocID="{ACBBBD87-57F3-4495-8F69-7A3626C4F7B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C7F96-9282-4C57-AD78-09E6F991F61B}" type="pres">
      <dgm:prSet presAssocID="{ACBBBD87-57F3-4495-8F69-7A3626C4F7B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F4AE1F-84E4-4F6D-B839-D4A25DE5D38A}" type="pres">
      <dgm:prSet presAssocID="{0FFBA586-7D3D-406E-8EA9-6729F34EA8D6}" presName="parentText" presStyleLbl="node1" presStyleIdx="1" presStyleCnt="2" custLinFactNeighborY="31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6625C-CC7C-4256-BB25-73CFC1E6346E}" type="pres">
      <dgm:prSet presAssocID="{0FFBA586-7D3D-406E-8EA9-6729F34EA8D6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B2F812-AF69-4530-A5B0-A38912D9F122}" type="presOf" srcId="{0FFBA586-7D3D-406E-8EA9-6729F34EA8D6}" destId="{A3F4AE1F-84E4-4F6D-B839-D4A25DE5D38A}" srcOrd="0" destOrd="0" presId="urn:microsoft.com/office/officeart/2005/8/layout/vList2"/>
    <dgm:cxn modelId="{CE47D68D-299E-4986-A5EF-78A66992EAC1}" type="presOf" srcId="{DC7C4E0E-741F-4CFC-AC95-2B425EC71A99}" destId="{09E4A222-2B35-4866-9C4E-29F0AE4AECCA}" srcOrd="0" destOrd="0" presId="urn:microsoft.com/office/officeart/2005/8/layout/vList2"/>
    <dgm:cxn modelId="{3007C8C3-490D-4B16-A0A0-36B5F6C793CB}" srcId="{DC7C4E0E-741F-4CFC-AC95-2B425EC71A99}" destId="{ACBBBD87-57F3-4495-8F69-7A3626C4F7B3}" srcOrd="0" destOrd="0" parTransId="{377C4C7F-246A-4E55-A9BE-A883840AAD0A}" sibTransId="{31658DE8-7EB9-4AED-B478-32B6AB32E7DE}"/>
    <dgm:cxn modelId="{6D8D7EBE-7661-41B3-BFED-E6B2D214E394}" type="presOf" srcId="{B628CBC4-A7DA-4117-BB92-23F120B288D4}" destId="{4A06625C-CC7C-4256-BB25-73CFC1E6346E}" srcOrd="0" destOrd="0" presId="urn:microsoft.com/office/officeart/2005/8/layout/vList2"/>
    <dgm:cxn modelId="{966F24C0-41B3-45CE-BCFB-ECAEBD80C0E9}" srcId="{ACBBBD87-57F3-4495-8F69-7A3626C4F7B3}" destId="{9FEF6421-DCAC-4748-A795-78EF8BB71393}" srcOrd="0" destOrd="0" parTransId="{BF2D0AFD-856B-4394-84B2-51B65830DC34}" sibTransId="{F9E1229E-FEC4-4ACD-870E-C1AEB7BCAE67}"/>
    <dgm:cxn modelId="{E112B938-7161-448F-BE2C-D6A2CAF6674F}" type="presOf" srcId="{ACBBBD87-57F3-4495-8F69-7A3626C4F7B3}" destId="{31305D02-8451-45B5-BEB6-920F33108E6F}" srcOrd="0" destOrd="0" presId="urn:microsoft.com/office/officeart/2005/8/layout/vList2"/>
    <dgm:cxn modelId="{3B32F475-45FD-4687-AB7F-FB9A0F199D97}" srcId="{0FFBA586-7D3D-406E-8EA9-6729F34EA8D6}" destId="{B628CBC4-A7DA-4117-BB92-23F120B288D4}" srcOrd="0" destOrd="0" parTransId="{DAEFFB87-20AE-40FE-8DE6-23290B3D293C}" sibTransId="{5E69E9B0-F4C2-4504-978F-FCD9AF8E19C3}"/>
    <dgm:cxn modelId="{F93C010F-A629-421B-89E5-3D240F2B289A}" srcId="{DC7C4E0E-741F-4CFC-AC95-2B425EC71A99}" destId="{0FFBA586-7D3D-406E-8EA9-6729F34EA8D6}" srcOrd="1" destOrd="0" parTransId="{46BA179F-645C-480F-A84B-ED204C4B9BA8}" sibTransId="{76D7F5C1-2E9F-4680-B2E3-F78AAF2EF396}"/>
    <dgm:cxn modelId="{DB90F9F9-CBEA-497F-BEC1-D85DDD025D31}" type="presOf" srcId="{9FEF6421-DCAC-4748-A795-78EF8BB71393}" destId="{278C7F96-9282-4C57-AD78-09E6F991F61B}" srcOrd="0" destOrd="0" presId="urn:microsoft.com/office/officeart/2005/8/layout/vList2"/>
    <dgm:cxn modelId="{B9B1A415-AD9C-40DB-824A-A440DAC1A2BD}" type="presParOf" srcId="{09E4A222-2B35-4866-9C4E-29F0AE4AECCA}" destId="{31305D02-8451-45B5-BEB6-920F33108E6F}" srcOrd="0" destOrd="0" presId="urn:microsoft.com/office/officeart/2005/8/layout/vList2"/>
    <dgm:cxn modelId="{AA3673D3-FA73-4425-8D6C-0A78E2D44840}" type="presParOf" srcId="{09E4A222-2B35-4866-9C4E-29F0AE4AECCA}" destId="{278C7F96-9282-4C57-AD78-09E6F991F61B}" srcOrd="1" destOrd="0" presId="urn:microsoft.com/office/officeart/2005/8/layout/vList2"/>
    <dgm:cxn modelId="{98AFA683-19A7-449C-9B59-2D5ABF67B990}" type="presParOf" srcId="{09E4A222-2B35-4866-9C4E-29F0AE4AECCA}" destId="{A3F4AE1F-84E4-4F6D-B839-D4A25DE5D38A}" srcOrd="2" destOrd="0" presId="urn:microsoft.com/office/officeart/2005/8/layout/vList2"/>
    <dgm:cxn modelId="{3589510C-6C34-45C1-81AF-A8366C738ACC}" type="presParOf" srcId="{09E4A222-2B35-4866-9C4E-29F0AE4AECCA}" destId="{4A06625C-CC7C-4256-BB25-73CFC1E6346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05D02-8451-45B5-BEB6-920F33108E6F}">
      <dsp:nvSpPr>
        <dsp:cNvPr id="0" name=""/>
        <dsp:cNvSpPr/>
      </dsp:nvSpPr>
      <dsp:spPr>
        <a:xfrm>
          <a:off x="0" y="11"/>
          <a:ext cx="6857999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Name, today’s date</a:t>
          </a:r>
          <a:endParaRPr lang="en-US" sz="3200" kern="1200" dirty="0"/>
        </a:p>
      </dsp:txBody>
      <dsp:txXfrm>
        <a:off x="36553" y="36564"/>
        <a:ext cx="6784893" cy="675694"/>
      </dsp:txXfrm>
    </dsp:sp>
    <dsp:sp modelId="{278C7F96-9282-4C57-AD78-09E6F991F61B}">
      <dsp:nvSpPr>
        <dsp:cNvPr id="0" name=""/>
        <dsp:cNvSpPr/>
      </dsp:nvSpPr>
      <dsp:spPr>
        <a:xfrm>
          <a:off x="0" y="748811"/>
          <a:ext cx="6857999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500" kern="1200"/>
        </a:p>
      </dsp:txBody>
      <dsp:txXfrm>
        <a:off x="0" y="748811"/>
        <a:ext cx="6857999" cy="529920"/>
      </dsp:txXfrm>
    </dsp:sp>
    <dsp:sp modelId="{A3F4AE1F-84E4-4F6D-B839-D4A25DE5D38A}">
      <dsp:nvSpPr>
        <dsp:cNvPr id="0" name=""/>
        <dsp:cNvSpPr/>
      </dsp:nvSpPr>
      <dsp:spPr>
        <a:xfrm>
          <a:off x="0" y="1295402"/>
          <a:ext cx="6857999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Career Choice </a:t>
          </a:r>
          <a:endParaRPr lang="en-US" sz="3200" kern="1200" dirty="0"/>
        </a:p>
      </dsp:txBody>
      <dsp:txXfrm>
        <a:off x="36553" y="1331955"/>
        <a:ext cx="6784893" cy="675694"/>
      </dsp:txXfrm>
    </dsp:sp>
    <dsp:sp modelId="{4A06625C-CC7C-4256-BB25-73CFC1E6346E}">
      <dsp:nvSpPr>
        <dsp:cNvPr id="0" name=""/>
        <dsp:cNvSpPr/>
      </dsp:nvSpPr>
      <dsp:spPr>
        <a:xfrm>
          <a:off x="0" y="2027531"/>
          <a:ext cx="6857999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500" kern="1200" dirty="0"/>
        </a:p>
      </dsp:txBody>
      <dsp:txXfrm>
        <a:off x="0" y="2027531"/>
        <a:ext cx="6857999" cy="529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E8AE6FA-C35A-4D3B-BD51-39070D4B4A3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FE6D78-5F48-45DB-88A3-31FDB48A9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28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6" y="-8468"/>
            <a:chExt cx="9171316" cy="687493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7C097-44FE-46B0-B8CE-DFFD034D23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51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B9E89-933B-4717-814C-C2FB95262D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033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5DB53-AAF0-4AD5-8A84-F45DEA446A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27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DB84-5150-4F46-BD67-905390164C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71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DE096-A3CC-4D4F-BF69-6683E8423A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10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2057F-B151-4E44-B5DF-AFF6887ADD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67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7649-E050-4C40-8A67-6483813C3A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14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2D329-6967-4475-A89A-0055E7F715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90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F3F3-A0A3-42DF-B318-06BB67EC9B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23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1CDA-8A9F-44CB-8404-44146781F0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794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s-MX" sz="8000" smtClean="0">
                <a:solidFill>
                  <a:srgbClr val="9FE0F5"/>
                </a:solidFill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s-MX" sz="8000" smtClean="0">
                <a:solidFill>
                  <a:srgbClr val="9FE0F5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AE700-F318-4AF1-8828-2E754BD3F6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777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20648-08C0-4CBD-AB18-204495C59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495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s-MX" sz="8000" smtClean="0">
                <a:solidFill>
                  <a:srgbClr val="9FE0F5"/>
                </a:solidFill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s-MX" sz="8000" smtClean="0">
                <a:solidFill>
                  <a:srgbClr val="9FE0F5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E9F45-B685-472C-A6FA-7C644887F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6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BBA3C-5156-4CC3-8173-9A8A68C2A1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65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3E180-0A2C-42EA-919E-896F03410B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73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8F1D3-D536-4F40-A5E7-3B6B2143A4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039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307CD-3221-4C0B-9481-3A3738B7A6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36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959EA-E825-4049-84B7-E31F57A0D7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49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17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55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34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text styles</a:t>
            </a:r>
          </a:p>
          <a:p>
            <a:pPr lvl="1"/>
            <a:r>
              <a:rPr lang="en-US" altLang="es-MX" smtClean="0"/>
              <a:t>Second level</a:t>
            </a:r>
          </a:p>
          <a:p>
            <a:pPr lvl="2"/>
            <a:r>
              <a:rPr lang="en-US" altLang="es-MX" smtClean="0"/>
              <a:t>Third level</a:t>
            </a:r>
          </a:p>
          <a:p>
            <a:pPr lvl="3"/>
            <a:r>
              <a:rPr lang="en-US" altLang="es-MX" smtClean="0"/>
              <a:t>Fourth level</a:t>
            </a:r>
          </a:p>
          <a:p>
            <a:pPr lvl="4"/>
            <a:r>
              <a:rPr lang="en-US" altLang="es-MX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797C54F-94F7-46BD-BE2A-03DEA8FE8E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53" r:id="rId11"/>
    <p:sldLayoutId id="2147483946" r:id="rId12"/>
    <p:sldLayoutId id="2147483954" r:id="rId13"/>
    <p:sldLayoutId id="2147483947" r:id="rId14"/>
    <p:sldLayoutId id="2147483948" r:id="rId15"/>
    <p:sldLayoutId id="2147483949" r:id="rId16"/>
    <p:sldLayoutId id="2147483950" r:id="rId17"/>
    <p:sldLayoutId id="2147483951" r:id="rId18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6400800" cy="885825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/>
              <a:t>FHS Senior Presentation Slides </a:t>
            </a:r>
            <a:br>
              <a:rPr lang="en-US" altLang="en-US" sz="3200" dirty="0" smtClean="0"/>
            </a:br>
            <a:endParaRPr lang="en-US" altLang="en-US" sz="3200" dirty="0" smtClean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82332206"/>
              </p:ext>
            </p:extLst>
          </p:nvPr>
        </p:nvGraphicFramePr>
        <p:xfrm>
          <a:off x="685800" y="2590800"/>
          <a:ext cx="6857999" cy="2557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76288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Introduction</a:t>
            </a:r>
          </a:p>
        </p:txBody>
      </p:sp>
      <p:sp>
        <p:nvSpPr>
          <p:cNvPr id="6147" name="Text Placeholder 1"/>
          <p:cNvSpPr>
            <a:spLocks noGrp="1"/>
          </p:cNvSpPr>
          <p:nvPr>
            <p:ph type="body" sz="half" idx="1"/>
          </p:nvPr>
        </p:nvSpPr>
        <p:spPr>
          <a:xfrm>
            <a:off x="838200" y="2362201"/>
            <a:ext cx="5105400" cy="1905000"/>
          </a:xfrm>
        </p:spPr>
        <p:txBody>
          <a:bodyPr/>
          <a:lstStyle/>
          <a:p>
            <a:pPr marL="742950" indent="-285750" algn="just">
              <a:buFont typeface="Wingdings" panose="05000000000000000000" pitchFamily="2" charset="2"/>
              <a:buChar char="q"/>
            </a:pPr>
            <a:r>
              <a:rPr lang="en-US" sz="1400" dirty="0"/>
              <a:t>You must use elements from your HSBP and Personalized Pathway</a:t>
            </a:r>
          </a:p>
          <a:p>
            <a:pPr marL="742950" indent="-285750" algn="just">
              <a:buFont typeface="Wingdings" panose="05000000000000000000" pitchFamily="2" charset="2"/>
              <a:buChar char="q"/>
            </a:pPr>
            <a:r>
              <a:rPr lang="en-US" sz="1400" dirty="0"/>
              <a:t>Who are you? Write about your life…. where you come from, what your life experiences are, what your interests are.</a:t>
            </a:r>
          </a:p>
          <a:p>
            <a:pPr marL="742950" indent="-285750" algn="just">
              <a:buFont typeface="Wingdings" panose="05000000000000000000" pitchFamily="2" charset="2"/>
              <a:buChar char="q"/>
            </a:pPr>
            <a:r>
              <a:rPr lang="en-US" sz="1400" dirty="0"/>
              <a:t>What is your career choice you will be exploring and why?</a:t>
            </a:r>
          </a:p>
          <a:p>
            <a:pPr marL="7429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</p:txBody>
      </p:sp>
    </p:spTree>
    <p:custDataLst>
      <p:tags r:id="rId1"/>
    </p:custData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</a:t>
            </a:r>
            <a:r>
              <a:rPr lang="en-US" i="1" u="sng" dirty="0" smtClean="0"/>
              <a:t>7 Main Ideas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relating </a:t>
            </a:r>
            <a:r>
              <a:rPr lang="en-US" dirty="0"/>
              <a:t>to your career </a:t>
            </a:r>
            <a:r>
              <a:rPr lang="en-US" dirty="0" smtClean="0"/>
              <a:t>choice: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1"/>
            <a:ext cx="7010400" cy="3200400"/>
          </a:xfrm>
        </p:spPr>
        <p:txBody>
          <a:bodyPr/>
          <a:lstStyle/>
          <a:p>
            <a:r>
              <a:rPr lang="en-US" sz="1000" dirty="0"/>
              <a:t>Education</a:t>
            </a:r>
          </a:p>
          <a:p>
            <a:r>
              <a:rPr lang="en-US" sz="1000" dirty="0"/>
              <a:t>Job skills</a:t>
            </a:r>
          </a:p>
          <a:p>
            <a:r>
              <a:rPr lang="en-US" sz="1000" dirty="0"/>
              <a:t>Earnings</a:t>
            </a:r>
          </a:p>
          <a:p>
            <a:r>
              <a:rPr lang="en-US" sz="1000" dirty="0"/>
              <a:t>Benefits and health risks</a:t>
            </a:r>
          </a:p>
          <a:p>
            <a:r>
              <a:rPr lang="en-US" sz="1000" dirty="0"/>
              <a:t>Employment outlook and opportunities</a:t>
            </a:r>
          </a:p>
          <a:p>
            <a:r>
              <a:rPr lang="en-US" sz="1000" dirty="0"/>
              <a:t>Typical day </a:t>
            </a:r>
          </a:p>
          <a:p>
            <a:r>
              <a:rPr lang="en-US" sz="1000" dirty="0"/>
              <a:t>Aptitude</a:t>
            </a:r>
          </a:p>
          <a:p>
            <a:pPr marL="0" indent="0">
              <a:buNone/>
            </a:pPr>
            <a:r>
              <a:rPr lang="en-US" sz="1000" dirty="0"/>
              <a:t/>
            </a:r>
            <a:br>
              <a:rPr lang="en-US" sz="1000" dirty="0"/>
            </a:br>
            <a:endParaRPr lang="en-US" sz="1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362200"/>
            <a:ext cx="301625" cy="372427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5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EDUCATION AND TRAINING</a:t>
            </a:r>
            <a:endParaRPr lang="es-MX" altLang="en-US" dirty="0" smtClean="0"/>
          </a:p>
        </p:txBody>
      </p:sp>
      <p:sp>
        <p:nvSpPr>
          <p:cNvPr id="8196" name="Content Placeholder 3"/>
          <p:cNvSpPr>
            <a:spLocks noGrp="1"/>
          </p:cNvSpPr>
          <p:nvPr>
            <p:ph sz="quarter" idx="2"/>
          </p:nvPr>
        </p:nvSpPr>
        <p:spPr>
          <a:xfrm>
            <a:off x="6544613" y="2362200"/>
            <a:ext cx="2057400" cy="478748"/>
          </a:xfrm>
        </p:spPr>
        <p:txBody>
          <a:bodyPr/>
          <a:lstStyle/>
          <a:p>
            <a:r>
              <a:rPr lang="en-US" altLang="en-US" dirty="0" smtClean="0"/>
              <a:t>Add a photo</a:t>
            </a:r>
            <a:endParaRPr lang="es-MX" alt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776748" y="1752600"/>
            <a:ext cx="64008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0000"/>
                </a:solidFill>
              </a:rPr>
              <a:t>List </a:t>
            </a:r>
            <a:r>
              <a:rPr lang="en-US" sz="1400" dirty="0" smtClean="0">
                <a:solidFill>
                  <a:srgbClr val="000000"/>
                </a:solidFill>
              </a:rPr>
              <a:t>Information </a:t>
            </a:r>
            <a:r>
              <a:rPr lang="en-US" sz="1400" dirty="0" smtClean="0">
                <a:solidFill>
                  <a:srgbClr val="000000"/>
                </a:solidFill>
              </a:rPr>
              <a:t>about </a:t>
            </a:r>
            <a:r>
              <a:rPr lang="en-US" sz="1400" dirty="0">
                <a:solidFill>
                  <a:srgbClr val="000000"/>
                </a:solidFill>
              </a:rPr>
              <a:t>the degree or certificate you will earn including amount of credits needed for </a:t>
            </a:r>
            <a:r>
              <a:rPr lang="en-US" sz="1400" dirty="0" smtClean="0">
                <a:solidFill>
                  <a:srgbClr val="000000"/>
                </a:solidFill>
              </a:rPr>
              <a:t>completion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0000"/>
                </a:solidFill>
              </a:rPr>
              <a:t>List</a:t>
            </a:r>
            <a:r>
              <a:rPr lang="en-US" sz="1400" dirty="0" smtClean="0">
                <a:solidFill>
                  <a:srgbClr val="000000"/>
                </a:solidFill>
              </a:rPr>
              <a:t> a summary </a:t>
            </a:r>
            <a:r>
              <a:rPr lang="en-US" sz="1400" dirty="0">
                <a:solidFill>
                  <a:srgbClr val="000000"/>
                </a:solidFill>
              </a:rPr>
              <a:t>of all expenses for </a:t>
            </a:r>
            <a:r>
              <a:rPr lang="en-US" sz="1400" dirty="0" smtClean="0">
                <a:solidFill>
                  <a:srgbClr val="000000"/>
                </a:solidFill>
              </a:rPr>
              <a:t>your </a:t>
            </a:r>
            <a:r>
              <a:rPr lang="en-US" sz="1400" dirty="0">
                <a:solidFill>
                  <a:srgbClr val="000000"/>
                </a:solidFill>
              </a:rPr>
              <a:t>degree or </a:t>
            </a:r>
            <a:r>
              <a:rPr lang="en-US" sz="1400" dirty="0" smtClean="0">
                <a:solidFill>
                  <a:srgbClr val="000000"/>
                </a:solidFill>
              </a:rPr>
              <a:t>certificate.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CAREER SKILLS</a:t>
            </a:r>
            <a:endParaRPr lang="es-MX" altLang="en-US" dirty="0" smtClean="0"/>
          </a:p>
        </p:txBody>
      </p:sp>
      <p:sp>
        <p:nvSpPr>
          <p:cNvPr id="9219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7772400" cy="1014211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and job-specific skills you will need</a:t>
            </a:r>
          </a:p>
          <a:p>
            <a:pPr marL="0" indent="0">
              <a:buNone/>
            </a:pPr>
            <a:endParaRPr lang="es-MX" altLang="en-US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EARNINGS</a:t>
            </a:r>
          </a:p>
        </p:txBody>
      </p:sp>
      <p:sp>
        <p:nvSpPr>
          <p:cNvPr id="10243" name="Content Placeholder 1"/>
          <p:cNvSpPr>
            <a:spLocks noGrp="1"/>
          </p:cNvSpPr>
          <p:nvPr>
            <p:ph idx="1"/>
          </p:nvPr>
        </p:nvSpPr>
        <p:spPr>
          <a:xfrm>
            <a:off x="-457200" y="1371600"/>
            <a:ext cx="6858000" cy="220980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smtClean="0"/>
              <a:t>List the h</a:t>
            </a:r>
            <a:r>
              <a:rPr lang="en-US" sz="1400" dirty="0" smtClean="0"/>
              <a:t>ourly </a:t>
            </a:r>
            <a:r>
              <a:rPr lang="en-US" sz="1400" dirty="0"/>
              <a:t>amount, monthly amount, and yearly </a:t>
            </a:r>
            <a:r>
              <a:rPr lang="en-US" sz="1400" dirty="0" smtClean="0"/>
              <a:t>amount of expected earnings to  include </a:t>
            </a:r>
            <a:r>
              <a:rPr lang="en-US" sz="1400" dirty="0"/>
              <a:t>variations: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 smtClean="0"/>
              <a:t>  Education </a:t>
            </a:r>
            <a:r>
              <a:rPr lang="en-US" sz="1200" dirty="0"/>
              <a:t>level/ certification level </a:t>
            </a:r>
            <a:r>
              <a:rPr lang="en-US" sz="1200" dirty="0" smtClean="0"/>
              <a:t>variations;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 smtClean="0"/>
              <a:t>  Variations due to seniority; length of time working at the position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/>
              <a:t> </a:t>
            </a:r>
            <a:r>
              <a:rPr lang="en-US" sz="1200" dirty="0" smtClean="0"/>
              <a:t> Overtime </a:t>
            </a:r>
            <a:r>
              <a:rPr lang="en-US" sz="1200" dirty="0"/>
              <a:t>pay, holiday pay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 smtClean="0"/>
              <a:t>  </a:t>
            </a:r>
            <a:r>
              <a:rPr lang="en-US" sz="1200" dirty="0"/>
              <a:t>Geographic variations, according to what </a:t>
            </a:r>
            <a:r>
              <a:rPr lang="en-US" sz="1200" dirty="0" smtClean="0"/>
              <a:t>region you </a:t>
            </a:r>
            <a:r>
              <a:rPr lang="en-US" sz="1200" dirty="0"/>
              <a:t>are </a:t>
            </a:r>
            <a:r>
              <a:rPr lang="en-US" sz="1200" dirty="0" smtClean="0"/>
              <a:t>in</a:t>
            </a:r>
            <a:endParaRPr lang="en-US" sz="12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  </a:t>
            </a:r>
            <a:endParaRPr lang="en-US" sz="16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	</a:t>
            </a:r>
            <a:r>
              <a:rPr lang="en-US" dirty="0" smtClean="0"/>
              <a:t>BENEFITS AND HEALTH RISKS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7924800" cy="29829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What benefits are typically offered for your career choice?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Medical</a:t>
            </a:r>
            <a:r>
              <a:rPr lang="en-US" sz="1400" dirty="0"/>
              <a:t>, Dental, Vision insurance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Leave </a:t>
            </a:r>
            <a:r>
              <a:rPr lang="en-US" sz="1400" dirty="0"/>
              <a:t>time </a:t>
            </a:r>
            <a:r>
              <a:rPr lang="en-US" sz="1400" dirty="0" smtClean="0"/>
              <a:t>benefits, retirement </a:t>
            </a:r>
            <a:r>
              <a:rPr lang="en-US" sz="1400" dirty="0"/>
              <a:t>plan </a:t>
            </a:r>
            <a:r>
              <a:rPr lang="en-US" sz="1400" dirty="0" smtClean="0"/>
              <a:t>coverage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List the types of dangers and hazards/health risks associated with your career choice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4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EMPLOYMENT OPPORTUNITIES</a:t>
            </a:r>
          </a:p>
        </p:txBody>
      </p:sp>
      <p:sp>
        <p:nvSpPr>
          <p:cNvPr id="12291" name="Text Placeholder 1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7010400" cy="243840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What is the general employability and hiring outlook for your career?</a:t>
            </a:r>
          </a:p>
          <a:p>
            <a:pPr marL="0" indent="0">
              <a:buNone/>
            </a:pPr>
            <a:r>
              <a:rPr lang="en-US" sz="1400" dirty="0"/>
              <a:t>What are the economic reasons and statistics to show this ?</a:t>
            </a:r>
          </a:p>
          <a:p>
            <a:pPr marL="0" indent="0">
              <a:buNone/>
            </a:pPr>
            <a:r>
              <a:rPr lang="en-US" sz="1400" dirty="0"/>
              <a:t>Are there different opportunities in different geographical locations?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TYPICAL DAY</a:t>
            </a:r>
          </a:p>
        </p:txBody>
      </p:sp>
      <p:sp>
        <p:nvSpPr>
          <p:cNvPr id="1331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 smtClean="0"/>
              <a:t>Summarize your research about workplace </a:t>
            </a:r>
            <a:r>
              <a:rPr lang="en-US" sz="1400" dirty="0"/>
              <a:t>typical </a:t>
            </a:r>
            <a:r>
              <a:rPr lang="en-US" sz="1400" dirty="0" smtClean="0"/>
              <a:t>days</a:t>
            </a:r>
            <a:endParaRPr lang="en-US" sz="1400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APTITUDE</a:t>
            </a:r>
          </a:p>
        </p:txBody>
      </p:sp>
      <p:sp>
        <p:nvSpPr>
          <p:cNvPr id="13315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6348413" cy="32004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 	List your </a:t>
            </a:r>
            <a:r>
              <a:rPr lang="en-US" sz="1400" dirty="0"/>
              <a:t>characteristics, your skills, your personality, and your life </a:t>
            </a:r>
            <a:r>
              <a:rPr lang="en-US" sz="1400" dirty="0" smtClean="0"/>
              <a:t>	experiences</a:t>
            </a:r>
            <a:r>
              <a:rPr lang="en-US" sz="1400" dirty="0"/>
              <a:t>. </a:t>
            </a:r>
            <a:r>
              <a:rPr lang="en-US" sz="1400" dirty="0" smtClean="0"/>
              <a:t>Why </a:t>
            </a:r>
            <a:r>
              <a:rPr lang="en-US" sz="1400" dirty="0"/>
              <a:t>would an employer want to hire you?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	What </a:t>
            </a:r>
            <a:r>
              <a:rPr lang="en-US" sz="1400" dirty="0"/>
              <a:t>new skills can you </a:t>
            </a:r>
            <a:r>
              <a:rPr lang="en-US" sz="1400" dirty="0" smtClean="0"/>
              <a:t>acquire?</a:t>
            </a:r>
            <a:endParaRPr lang="en-US" sz="1400" dirty="0"/>
          </a:p>
          <a:p>
            <a:pPr>
              <a:buFont typeface="Wingdings" panose="05000000000000000000" pitchFamily="2" charset="2"/>
              <a:buChar char="§"/>
            </a:pPr>
            <a:endParaRPr lang="en-US" sz="10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1000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75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6348413" cy="1828801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smtClean="0"/>
              <a:t>Summarize your </a:t>
            </a:r>
            <a:r>
              <a:rPr lang="en-US" sz="1400" dirty="0"/>
              <a:t>future plans and vision you have for </a:t>
            </a:r>
            <a:r>
              <a:rPr lang="en-US" sz="1400" dirty="0" smtClean="0"/>
              <a:t>where your </a:t>
            </a:r>
            <a:r>
              <a:rPr lang="en-US" sz="1400" dirty="0"/>
              <a:t>life’s journey will take you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58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6348413" cy="76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2000" dirty="0" smtClean="0"/>
              <a:t>Works Cited Page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6348413" cy="2895601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https://www.careerbridge.wa.gov/Login.aspx</a:t>
            </a:r>
          </a:p>
          <a:p>
            <a:pPr marL="0" indent="0">
              <a:buNone/>
            </a:pPr>
            <a:r>
              <a:rPr lang="en-US" sz="1400" dirty="0"/>
              <a:t>https://www.bls.gov/ooh/</a:t>
            </a:r>
          </a:p>
          <a:p>
            <a:pPr marL="0" indent="0">
              <a:buNone/>
            </a:pPr>
            <a:r>
              <a:rPr lang="en-US" sz="1400" dirty="0"/>
              <a:t>https://career-advice.worksourcewa.com/</a:t>
            </a:r>
          </a:p>
          <a:p>
            <a:pPr marL="0" indent="0">
              <a:buNone/>
            </a:pPr>
            <a:r>
              <a:rPr lang="en-US" sz="1400" dirty="0"/>
              <a:t>https://esd.wa.gov/labormarketinfo/LAAO</a:t>
            </a:r>
          </a:p>
          <a:p>
            <a:pPr marL="0" indent="0">
              <a:buNone/>
            </a:pPr>
            <a:r>
              <a:rPr lang="en-US" sz="1400" dirty="0" smtClean="0"/>
              <a:t>---</a:t>
            </a:r>
          </a:p>
          <a:p>
            <a:pPr marL="0" indent="0">
              <a:buNone/>
            </a:pPr>
            <a:r>
              <a:rPr lang="en-US" sz="1400" dirty="0" smtClean="0"/>
              <a:t>---</a:t>
            </a:r>
          </a:p>
          <a:p>
            <a:pPr marL="0" indent="0">
              <a:buNone/>
            </a:pPr>
            <a:r>
              <a:rPr lang="en-US" sz="1400" dirty="0" smtClean="0"/>
              <a:t>---</a:t>
            </a:r>
          </a:p>
          <a:p>
            <a:pPr marL="0" indent="0">
              <a:buNone/>
            </a:pPr>
            <a:r>
              <a:rPr lang="en-US" sz="1400" dirty="0" smtClean="0"/>
              <a:t>---</a:t>
            </a:r>
            <a:endParaRPr lang="en-US" sz="14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Add a photo</a:t>
            </a:r>
            <a:endParaRPr lang="es-MX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09600" y="2160589"/>
            <a:ext cx="6348413" cy="225901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5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09900" y="5638801"/>
            <a:ext cx="2057400" cy="4787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Add a photo</a:t>
            </a:r>
            <a:endParaRPr lang="es-MX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68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473</TotalTime>
  <Words>375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FHS Senior Presentation Slides  </vt:lpstr>
      <vt:lpstr>Introduction</vt:lpstr>
      <vt:lpstr>Overview of the 7 Main Ideas relating to your career choice:</vt:lpstr>
      <vt:lpstr>EDUCATION AND TRAINING</vt:lpstr>
      <vt:lpstr>CAREER SKILLS</vt:lpstr>
      <vt:lpstr>EARNINGS</vt:lpstr>
      <vt:lpstr> BENEFITS AND HEALTH RISKS </vt:lpstr>
      <vt:lpstr>EMPLOYMENT OPPORTUNITIES</vt:lpstr>
      <vt:lpstr>TYPICAL DAY</vt:lpstr>
      <vt:lpstr>APTITUDE</vt:lpstr>
      <vt:lpstr>Conclusion </vt:lpstr>
      <vt:lpstr>Works Cited Page</vt:lpstr>
      <vt:lpstr>PowerPoint Presentation</vt:lpstr>
      <vt:lpstr>PowerPoint Presentation</vt:lpstr>
    </vt:vector>
  </TitlesOfParts>
  <Company>Tumwater School District #33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5 P’s Project</dc:title>
  <dc:creator>New Market Vocational Skills Center</dc:creator>
  <cp:lastModifiedBy>Ted Seeley</cp:lastModifiedBy>
  <cp:revision>52</cp:revision>
  <cp:lastPrinted>2021-11-23T19:01:30Z</cp:lastPrinted>
  <dcterms:created xsi:type="dcterms:W3CDTF">2006-05-18T15:35:12Z</dcterms:created>
  <dcterms:modified xsi:type="dcterms:W3CDTF">2021-11-23T22:16:38Z</dcterms:modified>
</cp:coreProperties>
</file>