
<file path=[Content_Types].xml><?xml version="1.0" encoding="utf-8"?>
<Types xmlns="http://schemas.openxmlformats.org/package/2006/content-types">
  <Default Extension="png" ContentType="image/png"/>
  <Default Extension="tmp"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 id="2147483708" r:id="rId3"/>
  </p:sldMasterIdLst>
  <p:notesMasterIdLst>
    <p:notesMasterId r:id="rId29"/>
  </p:notesMasterIdLst>
  <p:sldIdLst>
    <p:sldId id="257" r:id="rId4"/>
    <p:sldId id="258" r:id="rId5"/>
    <p:sldId id="283" r:id="rId6"/>
    <p:sldId id="259" r:id="rId7"/>
    <p:sldId id="260" r:id="rId8"/>
    <p:sldId id="262" r:id="rId9"/>
    <p:sldId id="263" r:id="rId10"/>
    <p:sldId id="264" r:id="rId11"/>
    <p:sldId id="265" r:id="rId12"/>
    <p:sldId id="266" r:id="rId13"/>
    <p:sldId id="267" r:id="rId14"/>
    <p:sldId id="270" r:id="rId15"/>
    <p:sldId id="268" r:id="rId16"/>
    <p:sldId id="271" r:id="rId17"/>
    <p:sldId id="272" r:id="rId18"/>
    <p:sldId id="273" r:id="rId19"/>
    <p:sldId id="284" r:id="rId20"/>
    <p:sldId id="274" r:id="rId21"/>
    <p:sldId id="285" r:id="rId22"/>
    <p:sldId id="275" r:id="rId23"/>
    <p:sldId id="277" r:id="rId24"/>
    <p:sldId id="278" r:id="rId25"/>
    <p:sldId id="280" r:id="rId26"/>
    <p:sldId id="281"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84"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5CE8B4-0829-4B66-B5A2-38A0FB0F90B9}" type="datetimeFigureOut">
              <a:rPr lang="en-US" smtClean="0"/>
              <a:t>12/12/2012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C0C676-2E7A-4EAA-8BAA-9FBA33E81430}" type="slidenum">
              <a:rPr lang="en-US" smtClean="0"/>
              <a:t>‹#›</a:t>
            </a:fld>
            <a:endParaRPr lang="en-US"/>
          </a:p>
        </p:txBody>
      </p:sp>
    </p:spTree>
    <p:extLst>
      <p:ext uri="{BB962C8B-B14F-4D97-AF65-F5344CB8AC3E}">
        <p14:creationId xmlns:p14="http://schemas.microsoft.com/office/powerpoint/2010/main" val="841793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C30DDE-BF12-438B-BF55-D33A494C3311}" type="slidenum">
              <a:rPr lang="en-US" smtClean="0"/>
              <a:pPr/>
              <a:t>2</a:t>
            </a:fld>
            <a:endParaRPr lang="en-US"/>
          </a:p>
        </p:txBody>
      </p:sp>
    </p:spTree>
    <p:extLst>
      <p:ext uri="{BB962C8B-B14F-4D97-AF65-F5344CB8AC3E}">
        <p14:creationId xmlns:p14="http://schemas.microsoft.com/office/powerpoint/2010/main" val="542572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38FE81-8C18-4021-A303-941902815128}" type="slidenum">
              <a:rPr lang="en-US" altLang="en-US"/>
              <a:pPr/>
              <a:t>5</a:t>
            </a:fld>
            <a:endParaRPr lang="en-US" altLang="en-US"/>
          </a:p>
        </p:txBody>
      </p:sp>
      <p:sp>
        <p:nvSpPr>
          <p:cNvPr id="427010" name="Rectangle 2"/>
          <p:cNvSpPr>
            <a:spLocks noGrp="1" noRot="1" noChangeAspect="1" noChangeArrowheads="1" noTextEdit="1"/>
          </p:cNvSpPr>
          <p:nvPr>
            <p:ph type="sldImg"/>
          </p:nvPr>
        </p:nvSpPr>
        <p:spPr>
          <a:ln/>
        </p:spPr>
      </p:sp>
      <p:sp>
        <p:nvSpPr>
          <p:cNvPr id="427011" name="Rectangle 3"/>
          <p:cNvSpPr>
            <a:spLocks noGrp="1" noChangeArrowheads="1"/>
          </p:cNvSpPr>
          <p:nvPr>
            <p:ph type="body" idx="1"/>
          </p:nvPr>
        </p:nvSpPr>
        <p:spPr/>
        <p:txBody>
          <a:bodyPr/>
          <a:lstStyle/>
          <a:p>
            <a:r>
              <a:rPr lang="en-US"/>
              <a:t>So I am going to give you a chance to think.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a:t>
            </a:r>
            <a:r>
              <a:rPr lang="en-US" baseline="0" dirty="0" smtClean="0"/>
              <a:t> counts as A2E should be driven by these goals.  </a:t>
            </a:r>
            <a:endParaRPr lang="en-US" dirty="0"/>
          </a:p>
        </p:txBody>
      </p:sp>
      <p:sp>
        <p:nvSpPr>
          <p:cNvPr id="4" name="Slide Number Placeholder 3"/>
          <p:cNvSpPr>
            <a:spLocks noGrp="1"/>
          </p:cNvSpPr>
          <p:nvPr>
            <p:ph type="sldNum" sz="quarter" idx="10"/>
          </p:nvPr>
        </p:nvSpPr>
        <p:spPr/>
        <p:txBody>
          <a:bodyPr/>
          <a:lstStyle/>
          <a:p>
            <a:fld id="{24C30DDE-BF12-438B-BF55-D33A494C3311}"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Teachers stick with the basic skills because they think they’ve been successful (and they see short-term success).  For more advanced problem solving, the uncertainty and failure are going to increase initially.  Need some coaching. </a:t>
            </a:r>
          </a:p>
          <a:p>
            <a:endParaRPr lang="en-US" dirty="0"/>
          </a:p>
          <a:p>
            <a:pPr defTabSz="914300">
              <a:defRPr/>
            </a:pPr>
            <a:r>
              <a:rPr lang="en-US" dirty="0"/>
              <a:t>It’s not like high school students are working very hard right now.  Only about 20% of students study more than 10 hours per week.  </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6B6D434B-B4C6-4B56-A89F-1178E855A077}" type="slidenum">
              <a:rPr lang="en-US" smtClean="0"/>
              <a:pPr>
                <a:defRPr/>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marL="114288" indent="-114288">
              <a:spcBef>
                <a:spcPct val="0"/>
              </a:spcBef>
              <a:spcAft>
                <a:spcPts val="600"/>
              </a:spcAft>
              <a:buFontTx/>
              <a:buChar char="•"/>
            </a:pPr>
            <a:r>
              <a:rPr lang="en-US" dirty="0" smtClean="0"/>
              <a:t>This diagram illustrates how the domains are distributed across the Common Core State Standards.  </a:t>
            </a:r>
          </a:p>
          <a:p>
            <a:pPr marL="114288" indent="-114288">
              <a:spcBef>
                <a:spcPct val="0"/>
              </a:spcBef>
              <a:spcAft>
                <a:spcPts val="600"/>
              </a:spcAft>
              <a:buFontTx/>
              <a:buChar char="•"/>
            </a:pPr>
            <a:r>
              <a:rPr lang="en-US" dirty="0" smtClean="0"/>
              <a:t>What is not easily seen is how a domain may impact multiple domains in future</a:t>
            </a:r>
            <a:r>
              <a:rPr lang="en-US" baseline="0" dirty="0" smtClean="0"/>
              <a:t> grades.</a:t>
            </a:r>
            <a:r>
              <a:rPr lang="en-US" dirty="0" smtClean="0"/>
              <a:t>  </a:t>
            </a:r>
          </a:p>
          <a:p>
            <a:pPr marL="114288" indent="-114288">
              <a:spcBef>
                <a:spcPct val="0"/>
              </a:spcBef>
              <a:spcAft>
                <a:spcPts val="600"/>
              </a:spcAft>
              <a:buFontTx/>
              <a:buChar char="•"/>
            </a:pPr>
            <a:r>
              <a:rPr lang="en-US" dirty="0" smtClean="0"/>
              <a:t>An example is K-5 Measurement and Data, which splits into Statistics and Probability  and Geometry in grade 6.  </a:t>
            </a:r>
          </a:p>
          <a:p>
            <a:pPr marL="114288" indent="-114288">
              <a:spcBef>
                <a:spcPct val="0"/>
              </a:spcBef>
              <a:spcAft>
                <a:spcPts val="600"/>
              </a:spcAft>
              <a:buFontTx/>
              <a:buChar char="•"/>
            </a:pPr>
            <a:r>
              <a:rPr lang="en-US" dirty="0" smtClean="0"/>
              <a:t>Likewise, Operations and Algebraic Thinking in K-5 provides foundation Ratios and Proportional Relationships, The Number</a:t>
            </a:r>
            <a:r>
              <a:rPr lang="en-US" baseline="0" dirty="0" smtClean="0"/>
              <a:t> System, </a:t>
            </a:r>
            <a:r>
              <a:rPr lang="en-US" dirty="0" smtClean="0"/>
              <a:t>Expressions and Equations, and Functions in grades 6-8.</a:t>
            </a:r>
          </a:p>
        </p:txBody>
      </p:sp>
      <p:sp>
        <p:nvSpPr>
          <p:cNvPr id="4" name="Slide Number Placeholder 3"/>
          <p:cNvSpPr>
            <a:spLocks noGrp="1"/>
          </p:cNvSpPr>
          <p:nvPr>
            <p:ph type="sldNum" sz="quarter" idx="5"/>
          </p:nvPr>
        </p:nvSpPr>
        <p:spPr/>
        <p:txBody>
          <a:bodyPr/>
          <a:lstStyle/>
          <a:p>
            <a:pPr>
              <a:defRPr/>
            </a:pPr>
            <a:fld id="{A137CDD1-9EA5-4E9E-BE1E-7CD393AABB1D}" type="slidenum">
              <a:rPr lang="en-US" smtClean="0"/>
              <a:pPr>
                <a:defRPr/>
              </a:pPr>
              <a:t>12</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An Achieve committee organized the high school standards into course sequences. </a:t>
            </a:r>
          </a:p>
          <a:p>
            <a:r>
              <a:rPr lang="en-US" baseline="0" dirty="0" smtClean="0"/>
              <a:t> </a:t>
            </a:r>
          </a:p>
        </p:txBody>
      </p:sp>
      <p:sp>
        <p:nvSpPr>
          <p:cNvPr id="4" name="Slide Number Placeholder 3"/>
          <p:cNvSpPr>
            <a:spLocks noGrp="1"/>
          </p:cNvSpPr>
          <p:nvPr>
            <p:ph type="sldNum" sz="quarter" idx="10"/>
          </p:nvPr>
        </p:nvSpPr>
        <p:spPr/>
        <p:txBody>
          <a:bodyPr/>
          <a:lstStyle/>
          <a:p>
            <a:fld id="{24C30DDE-BF12-438B-BF55-D33A494C3311}" type="slidenum">
              <a:rPr lang="en-US" smtClean="0"/>
              <a:pPr/>
              <a:t>14</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Each Pathway</a:t>
            </a:r>
            <a:r>
              <a:rPr lang="en-US" baseline="0" dirty="0" smtClean="0"/>
              <a:t> prepares students for a menu of fourth-year courses</a:t>
            </a:r>
          </a:p>
          <a:p>
            <a:r>
              <a:rPr lang="en-US" dirty="0" smtClean="0"/>
              <a:t>Precalculus (or AP Calculus)</a:t>
            </a:r>
          </a:p>
          <a:p>
            <a:r>
              <a:rPr lang="en-US" dirty="0" smtClean="0"/>
              <a:t>AP Statistics</a:t>
            </a:r>
          </a:p>
          <a:p>
            <a:r>
              <a:rPr lang="en-US" dirty="0" smtClean="0"/>
              <a:t>Discrete Mathematics</a:t>
            </a:r>
          </a:p>
          <a:p>
            <a:r>
              <a:rPr lang="en-US" dirty="0" smtClean="0"/>
              <a:t>Advanced Quantitative Reasoning</a:t>
            </a:r>
          </a:p>
          <a:p>
            <a:r>
              <a:rPr lang="en-US" dirty="0" smtClean="0"/>
              <a:t>Courses designed for particular career technical pathways</a:t>
            </a:r>
          </a:p>
          <a:p>
            <a:r>
              <a:rPr lang="en-US" dirty="0" smtClean="0"/>
              <a:t>…</a:t>
            </a:r>
            <a:endParaRPr lang="en-US" dirty="0"/>
          </a:p>
        </p:txBody>
      </p:sp>
      <p:sp>
        <p:nvSpPr>
          <p:cNvPr id="4" name="Slide Number Placeholder 3"/>
          <p:cNvSpPr>
            <a:spLocks noGrp="1"/>
          </p:cNvSpPr>
          <p:nvPr>
            <p:ph type="sldNum" sz="quarter" idx="10"/>
          </p:nvPr>
        </p:nvSpPr>
        <p:spPr/>
        <p:txBody>
          <a:bodyPr/>
          <a:lstStyle/>
          <a:p>
            <a:fld id="{24C30DDE-BF12-438B-BF55-D33A494C3311}" type="slidenum">
              <a:rPr lang="en-US" smtClean="0"/>
              <a:pPr/>
              <a:t>15</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Emphasize</a:t>
            </a:r>
            <a:r>
              <a:rPr lang="en-US" baseline="0" dirty="0" smtClean="0"/>
              <a:t> this is aimed at middle grades teachers and mathematics programs in the middle school. </a:t>
            </a:r>
          </a:p>
          <a:p>
            <a:endParaRPr lang="en-US" dirty="0"/>
          </a:p>
        </p:txBody>
      </p:sp>
      <p:sp>
        <p:nvSpPr>
          <p:cNvPr id="4" name="Slide Number Placeholder 3"/>
          <p:cNvSpPr>
            <a:spLocks noGrp="1"/>
          </p:cNvSpPr>
          <p:nvPr>
            <p:ph type="sldNum" sz="quarter" idx="10"/>
          </p:nvPr>
        </p:nvSpPr>
        <p:spPr/>
        <p:txBody>
          <a:bodyPr/>
          <a:lstStyle/>
          <a:p>
            <a:fld id="{F631CC43-2A0A-43A2-AFDE-7AA0179B8D09}" type="slidenum">
              <a:rPr lang="en-US" smtClean="0"/>
              <a:pPr/>
              <a:t>16</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C30DDE-BF12-438B-BF55-D33A494C3311}" type="slidenum">
              <a:rPr lang="en-US" smtClean="0"/>
              <a:pPr/>
              <a:t>18</a:t>
            </a:fld>
            <a:endParaRPr lang="en-US"/>
          </a:p>
        </p:txBody>
      </p:sp>
    </p:spTree>
    <p:extLst>
      <p:ext uri="{BB962C8B-B14F-4D97-AF65-F5344CB8AC3E}">
        <p14:creationId xmlns:p14="http://schemas.microsoft.com/office/powerpoint/2010/main" val="2851678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Emphasize</a:t>
            </a:r>
            <a:r>
              <a:rPr lang="en-US" baseline="0" dirty="0" smtClean="0"/>
              <a:t> d</a:t>
            </a:r>
            <a:r>
              <a:rPr lang="en-US" dirty="0" smtClean="0"/>
              <a:t>eep alignment</a:t>
            </a:r>
            <a:r>
              <a:rPr lang="en-US" baseline="0" dirty="0" smtClean="0"/>
              <a:t> rather than cursory alignment. </a:t>
            </a:r>
          </a:p>
          <a:p>
            <a:r>
              <a:rPr lang="en-US" baseline="0" dirty="0" smtClean="0"/>
              <a:t>Emphasize looking forward rather than back.  </a:t>
            </a:r>
          </a:p>
          <a:p>
            <a:endParaRPr lang="en-US" dirty="0" smtClean="0"/>
          </a:p>
          <a:p>
            <a:r>
              <a:rPr lang="en-US" dirty="0" smtClean="0"/>
              <a:t>Response</a:t>
            </a:r>
            <a:r>
              <a:rPr lang="en-US" baseline="0" dirty="0" smtClean="0"/>
              <a:t> to Intervention (</a:t>
            </a:r>
            <a:r>
              <a:rPr lang="en-US" baseline="0" dirty="0" err="1" smtClean="0"/>
              <a:t>RtI</a:t>
            </a:r>
            <a:r>
              <a:rPr lang="en-US" baseline="0" dirty="0" smtClean="0"/>
              <a:t>) is not about sorting students and it is not a package.  </a:t>
            </a:r>
            <a:r>
              <a:rPr lang="en-US" baseline="0" dirty="0" err="1" smtClean="0"/>
              <a:t>RtI</a:t>
            </a:r>
            <a:r>
              <a:rPr lang="en-US" baseline="0" dirty="0" smtClean="0"/>
              <a:t> begins with high-quality Tier 1 instruction for all students.  Then some students receive additional support.  </a:t>
            </a:r>
          </a:p>
          <a:p>
            <a:endParaRPr lang="en-US" baseline="0" dirty="0" smtClean="0"/>
          </a:p>
          <a:p>
            <a:r>
              <a:rPr lang="en-US" dirty="0" smtClean="0"/>
              <a:t>Data can help teachers</a:t>
            </a:r>
            <a:r>
              <a:rPr lang="en-US" baseline="0" dirty="0" smtClean="0"/>
              <a:t>, schools, and districts know where to focus their attention.  But learning will not improve without improvements in instruction.  </a:t>
            </a:r>
            <a:endParaRPr lang="en-US"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4C30DDE-BF12-438B-BF55-D33A494C3311}"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Formative assessment is sometimes calle</a:t>
            </a:r>
            <a:r>
              <a:rPr lang="en-US" baseline="0" dirty="0" smtClean="0"/>
              <a:t>d “formative instruction” in order to emphasize that the point is making instructional decisions on the basis of what students understand (and misunderstand) so far.   </a:t>
            </a:r>
          </a:p>
          <a:p>
            <a:endParaRPr lang="en-US" dirty="0" smtClean="0"/>
          </a:p>
          <a:p>
            <a:r>
              <a:rPr lang="en-US" dirty="0" smtClean="0"/>
              <a:t>Generic</a:t>
            </a:r>
            <a:r>
              <a:rPr lang="en-US" baseline="0" dirty="0" smtClean="0"/>
              <a:t> professional development rarely helps teachers learn how to use the new strategies to advance the learning of particular content.  </a:t>
            </a:r>
            <a:endParaRPr lang="en-US" dirty="0" smtClean="0"/>
          </a:p>
          <a:p>
            <a:endParaRPr lang="en-US" dirty="0"/>
          </a:p>
        </p:txBody>
      </p:sp>
      <p:sp>
        <p:nvSpPr>
          <p:cNvPr id="4" name="Slide Number Placeholder 3"/>
          <p:cNvSpPr>
            <a:spLocks noGrp="1"/>
          </p:cNvSpPr>
          <p:nvPr>
            <p:ph type="sldNum" sz="quarter" idx="10"/>
          </p:nvPr>
        </p:nvSpPr>
        <p:spPr/>
        <p:txBody>
          <a:bodyPr/>
          <a:lstStyle/>
          <a:p>
            <a:fld id="{24C30DDE-BF12-438B-BF55-D33A494C3311}" type="slidenum">
              <a:rPr lang="en-US" smtClean="0"/>
              <a:pPr/>
              <a:t>24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deliver on </a:t>
            </a:r>
            <a:r>
              <a:rPr lang="en-US" smtClean="0"/>
              <a:t>these promises.</a:t>
            </a:r>
            <a:r>
              <a:rPr lang="en-US" baseline="0" smtClean="0"/>
              <a:t>  </a:t>
            </a:r>
            <a:endParaRPr lang="en-US"/>
          </a:p>
        </p:txBody>
      </p:sp>
      <p:sp>
        <p:nvSpPr>
          <p:cNvPr id="4" name="Slide Number Placeholder 3"/>
          <p:cNvSpPr>
            <a:spLocks noGrp="1"/>
          </p:cNvSpPr>
          <p:nvPr>
            <p:ph type="sldNum" sz="quarter" idx="10"/>
          </p:nvPr>
        </p:nvSpPr>
        <p:spPr/>
        <p:txBody>
          <a:bodyPr/>
          <a:lstStyle/>
          <a:p>
            <a:fld id="{24C30DDE-BF12-438B-BF55-D33A494C3311}"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8853DBA3-2F0E-4EF5-86BF-D24EC95E3B2C}" type="slidenum">
              <a:rPr lang="en-US" smtClean="0"/>
              <a:pPr/>
              <a:t>‹#›</a:t>
            </a:fld>
            <a:endParaRPr lang="en-US"/>
          </a:p>
        </p:txBody>
      </p:sp>
    </p:spTree>
    <p:extLst>
      <p:ext uri="{BB962C8B-B14F-4D97-AF65-F5344CB8AC3E}">
        <p14:creationId xmlns:p14="http://schemas.microsoft.com/office/powerpoint/2010/main" val="86559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8853DBA3-2F0E-4EF5-86BF-D24EC95E3B2C}" type="slidenum">
              <a:rPr lang="en-US" smtClean="0"/>
              <a:pPr/>
              <a:t>‹#›</a:t>
            </a:fld>
            <a:endParaRPr lang="en-US"/>
          </a:p>
        </p:txBody>
      </p:sp>
    </p:spTree>
    <p:extLst>
      <p:ext uri="{BB962C8B-B14F-4D97-AF65-F5344CB8AC3E}">
        <p14:creationId xmlns:p14="http://schemas.microsoft.com/office/powerpoint/2010/main" val="3955486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8853DBA3-2F0E-4EF5-86BF-D24EC95E3B2C}" type="slidenum">
              <a:rPr lang="en-US" smtClean="0"/>
              <a:pPr/>
              <a:t>‹#›</a:t>
            </a:fld>
            <a:endParaRPr lang="en-US"/>
          </a:p>
        </p:txBody>
      </p:sp>
    </p:spTree>
    <p:extLst>
      <p:ext uri="{BB962C8B-B14F-4D97-AF65-F5344CB8AC3E}">
        <p14:creationId xmlns:p14="http://schemas.microsoft.com/office/powerpoint/2010/main" val="2033506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6" name="Footer Placeholder 5"/>
          <p:cNvSpPr>
            <a:spLocks noGrp="1"/>
          </p:cNvSpPr>
          <p:nvPr>
            <p:ph type="ftr" sz="quarter" idx="11"/>
          </p:nvPr>
        </p:nvSpPr>
        <p:spPr/>
        <p:txBody>
          <a:bodyPr/>
          <a:lstStyle/>
          <a:p>
            <a:endParaRPr lang="en-US">
              <a:solidFill>
                <a:srgbClr val="DFDCB7"/>
              </a:solidFill>
            </a:endParaRPr>
          </a:p>
        </p:txBody>
      </p:sp>
      <p:sp>
        <p:nvSpPr>
          <p:cNvPr id="7" name="Slide Number Placeholder 6"/>
          <p:cNvSpPr>
            <a:spLocks noGrp="1"/>
          </p:cNvSpPr>
          <p:nvPr>
            <p:ph type="sldNum" sz="quarter" idx="12"/>
          </p:nvPr>
        </p:nvSpPr>
        <p:spPr/>
        <p:txBody>
          <a:bodyPr/>
          <a:lstStyle/>
          <a:p>
            <a:fld id="{8853DBA3-2F0E-4EF5-86BF-D24EC95E3B2C}" type="slidenum">
              <a:rPr lang="en-US" smtClean="0"/>
              <a:pPr/>
              <a:t>‹#›</a:t>
            </a:fld>
            <a:endParaRPr lang="en-US"/>
          </a:p>
        </p:txBody>
      </p:sp>
    </p:spTree>
    <p:extLst>
      <p:ext uri="{BB962C8B-B14F-4D97-AF65-F5344CB8AC3E}">
        <p14:creationId xmlns:p14="http://schemas.microsoft.com/office/powerpoint/2010/main" val="3934770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8" name="Footer Placeholder 7"/>
          <p:cNvSpPr>
            <a:spLocks noGrp="1"/>
          </p:cNvSpPr>
          <p:nvPr>
            <p:ph type="ftr" sz="quarter" idx="11"/>
          </p:nvPr>
        </p:nvSpPr>
        <p:spPr/>
        <p:txBody>
          <a:bodyPr/>
          <a:lstStyle/>
          <a:p>
            <a:endParaRPr lang="en-US">
              <a:solidFill>
                <a:srgbClr val="DFDCB7"/>
              </a:solidFill>
            </a:endParaRPr>
          </a:p>
        </p:txBody>
      </p:sp>
      <p:sp>
        <p:nvSpPr>
          <p:cNvPr id="9" name="Slide Number Placeholder 8"/>
          <p:cNvSpPr>
            <a:spLocks noGrp="1"/>
          </p:cNvSpPr>
          <p:nvPr>
            <p:ph type="sldNum" sz="quarter" idx="12"/>
          </p:nvPr>
        </p:nvSpPr>
        <p:spPr/>
        <p:txBody>
          <a:bodyPr/>
          <a:lstStyle/>
          <a:p>
            <a:fld id="{8853DBA3-2F0E-4EF5-86BF-D24EC95E3B2C}" type="slidenum">
              <a:rPr lang="en-US" smtClean="0"/>
              <a:pPr/>
              <a:t>‹#›</a:t>
            </a:fld>
            <a:endParaRPr lang="en-US"/>
          </a:p>
        </p:txBody>
      </p:sp>
    </p:spTree>
    <p:extLst>
      <p:ext uri="{BB962C8B-B14F-4D97-AF65-F5344CB8AC3E}">
        <p14:creationId xmlns:p14="http://schemas.microsoft.com/office/powerpoint/2010/main" val="3981942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4" name="Footer Placeholder 3"/>
          <p:cNvSpPr>
            <a:spLocks noGrp="1"/>
          </p:cNvSpPr>
          <p:nvPr>
            <p:ph type="ftr" sz="quarter" idx="11"/>
          </p:nvPr>
        </p:nvSpPr>
        <p:spPr/>
        <p:txBody>
          <a:bodyPr/>
          <a:lstStyle/>
          <a:p>
            <a:endParaRPr lang="en-US">
              <a:solidFill>
                <a:srgbClr val="DFDCB7"/>
              </a:solidFill>
            </a:endParaRPr>
          </a:p>
        </p:txBody>
      </p:sp>
      <p:sp>
        <p:nvSpPr>
          <p:cNvPr id="5" name="Slide Number Placeholder 4"/>
          <p:cNvSpPr>
            <a:spLocks noGrp="1"/>
          </p:cNvSpPr>
          <p:nvPr>
            <p:ph type="sldNum" sz="quarter" idx="12"/>
          </p:nvPr>
        </p:nvSpPr>
        <p:spPr/>
        <p:txBody>
          <a:bodyPr/>
          <a:lstStyle/>
          <a:p>
            <a:fld id="{8853DBA3-2F0E-4EF5-86BF-D24EC95E3B2C}" type="slidenum">
              <a:rPr lang="en-US" smtClean="0"/>
              <a:pPr/>
              <a:t>‹#›</a:t>
            </a:fld>
            <a:endParaRPr lang="en-US"/>
          </a:p>
        </p:txBody>
      </p:sp>
    </p:spTree>
    <p:extLst>
      <p:ext uri="{BB962C8B-B14F-4D97-AF65-F5344CB8AC3E}">
        <p14:creationId xmlns:p14="http://schemas.microsoft.com/office/powerpoint/2010/main" val="834937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3" name="Footer Placeholder 2"/>
          <p:cNvSpPr>
            <a:spLocks noGrp="1"/>
          </p:cNvSpPr>
          <p:nvPr>
            <p:ph type="ftr" sz="quarter" idx="11"/>
          </p:nvPr>
        </p:nvSpPr>
        <p:spPr/>
        <p:txBody>
          <a:bodyPr/>
          <a:lstStyle/>
          <a:p>
            <a:endParaRPr lang="en-US">
              <a:solidFill>
                <a:srgbClr val="DFDCB7"/>
              </a:solidFill>
            </a:endParaRPr>
          </a:p>
        </p:txBody>
      </p:sp>
      <p:sp>
        <p:nvSpPr>
          <p:cNvPr id="4" name="Slide Number Placeholder 3"/>
          <p:cNvSpPr>
            <a:spLocks noGrp="1"/>
          </p:cNvSpPr>
          <p:nvPr>
            <p:ph type="sldNum" sz="quarter" idx="12"/>
          </p:nvPr>
        </p:nvSpPr>
        <p:spPr/>
        <p:txBody>
          <a:bodyPr/>
          <a:lstStyle/>
          <a:p>
            <a:fld id="{8853DBA3-2F0E-4EF5-86BF-D24EC95E3B2C}" type="slidenum">
              <a:rPr lang="en-US" smtClean="0"/>
              <a:pPr/>
              <a:t>‹#›</a:t>
            </a:fld>
            <a:endParaRPr lang="en-US"/>
          </a:p>
        </p:txBody>
      </p:sp>
    </p:spTree>
    <p:extLst>
      <p:ext uri="{BB962C8B-B14F-4D97-AF65-F5344CB8AC3E}">
        <p14:creationId xmlns:p14="http://schemas.microsoft.com/office/powerpoint/2010/main" val="1649334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6" name="Footer Placeholder 5"/>
          <p:cNvSpPr>
            <a:spLocks noGrp="1"/>
          </p:cNvSpPr>
          <p:nvPr>
            <p:ph type="ftr" sz="quarter" idx="11"/>
          </p:nvPr>
        </p:nvSpPr>
        <p:spPr/>
        <p:txBody>
          <a:bodyPr/>
          <a:lstStyle/>
          <a:p>
            <a:endParaRPr lang="en-US">
              <a:solidFill>
                <a:srgbClr val="DFDCB7"/>
              </a:solidFill>
            </a:endParaRPr>
          </a:p>
        </p:txBody>
      </p:sp>
      <p:sp>
        <p:nvSpPr>
          <p:cNvPr id="7" name="Slide Number Placeholder 6"/>
          <p:cNvSpPr>
            <a:spLocks noGrp="1"/>
          </p:cNvSpPr>
          <p:nvPr>
            <p:ph type="sldNum" sz="quarter" idx="12"/>
          </p:nvPr>
        </p:nvSpPr>
        <p:spPr/>
        <p:txBody>
          <a:bodyPr/>
          <a:lstStyle/>
          <a:p>
            <a:fld id="{8853DBA3-2F0E-4EF5-86BF-D24EC95E3B2C}"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53926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9" name="Slide Number Placeholder 8"/>
          <p:cNvSpPr>
            <a:spLocks noGrp="1"/>
          </p:cNvSpPr>
          <p:nvPr>
            <p:ph type="sldNum" sz="quarter" idx="11"/>
          </p:nvPr>
        </p:nvSpPr>
        <p:spPr/>
        <p:txBody>
          <a:bodyPr/>
          <a:lstStyle/>
          <a:p>
            <a:fld id="{8853DBA3-2F0E-4EF5-86BF-D24EC95E3B2C}" type="slidenum">
              <a:rPr lang="en-US" smtClean="0"/>
              <a:pPr/>
              <a:t>‹#›</a:t>
            </a:fld>
            <a:endParaRPr lang="en-US"/>
          </a:p>
        </p:txBody>
      </p:sp>
      <p:sp>
        <p:nvSpPr>
          <p:cNvPr id="10" name="Footer Placeholder 9"/>
          <p:cNvSpPr>
            <a:spLocks noGrp="1"/>
          </p:cNvSpPr>
          <p:nvPr>
            <p:ph type="ftr" sz="quarter" idx="12"/>
          </p:nvPr>
        </p:nvSpPr>
        <p:spPr/>
        <p:txBody>
          <a:bodyPr/>
          <a:lstStyle/>
          <a:p>
            <a:endParaRPr lang="en-US">
              <a:solidFill>
                <a:srgbClr val="DFDCB7"/>
              </a:solidFill>
            </a:endParaRPr>
          </a:p>
        </p:txBody>
      </p:sp>
    </p:spTree>
    <p:extLst>
      <p:ext uri="{BB962C8B-B14F-4D97-AF65-F5344CB8AC3E}">
        <p14:creationId xmlns:p14="http://schemas.microsoft.com/office/powerpoint/2010/main" val="2050414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8853DBA3-2F0E-4EF5-86BF-D24EC95E3B2C}" type="slidenum">
              <a:rPr lang="en-US" smtClean="0"/>
              <a:pPr/>
              <a:t>‹#›</a:t>
            </a:fld>
            <a:endParaRPr lang="en-US"/>
          </a:p>
        </p:txBody>
      </p:sp>
    </p:spTree>
    <p:extLst>
      <p:ext uri="{BB962C8B-B14F-4D97-AF65-F5344CB8AC3E}">
        <p14:creationId xmlns:p14="http://schemas.microsoft.com/office/powerpoint/2010/main" val="2649794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8853DBA3-2F0E-4EF5-86BF-D24EC95E3B2C}" type="slidenum">
              <a:rPr lang="en-US" smtClean="0"/>
              <a:pPr/>
              <a:t>‹#›</a:t>
            </a:fld>
            <a:endParaRPr lang="en-US"/>
          </a:p>
        </p:txBody>
      </p:sp>
    </p:spTree>
    <p:extLst>
      <p:ext uri="{BB962C8B-B14F-4D97-AF65-F5344CB8AC3E}">
        <p14:creationId xmlns:p14="http://schemas.microsoft.com/office/powerpoint/2010/main" val="1842595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8853DBA3-2F0E-4EF5-86BF-D24EC95E3B2C}"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8853DBA3-2F0E-4EF5-86BF-D24EC95E3B2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8853DBA3-2F0E-4EF5-86BF-D24EC95E3B2C}"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6" name="Footer Placeholder 5"/>
          <p:cNvSpPr>
            <a:spLocks noGrp="1"/>
          </p:cNvSpPr>
          <p:nvPr>
            <p:ph type="ftr" sz="quarter" idx="11"/>
          </p:nvPr>
        </p:nvSpPr>
        <p:spPr/>
        <p:txBody>
          <a:bodyPr/>
          <a:lstStyle/>
          <a:p>
            <a:endParaRPr lang="en-US">
              <a:solidFill>
                <a:srgbClr val="DFDCB7"/>
              </a:solidFill>
            </a:endParaRPr>
          </a:p>
        </p:txBody>
      </p:sp>
      <p:sp>
        <p:nvSpPr>
          <p:cNvPr id="7" name="Slide Number Placeholder 6"/>
          <p:cNvSpPr>
            <a:spLocks noGrp="1"/>
          </p:cNvSpPr>
          <p:nvPr>
            <p:ph type="sldNum" sz="quarter" idx="12"/>
          </p:nvPr>
        </p:nvSpPr>
        <p:spPr/>
        <p:txBody>
          <a:bodyPr/>
          <a:lstStyle/>
          <a:p>
            <a:fld id="{8853DBA3-2F0E-4EF5-86BF-D24EC95E3B2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8" name="Footer Placeholder 7"/>
          <p:cNvSpPr>
            <a:spLocks noGrp="1"/>
          </p:cNvSpPr>
          <p:nvPr>
            <p:ph type="ftr" sz="quarter" idx="11"/>
          </p:nvPr>
        </p:nvSpPr>
        <p:spPr/>
        <p:txBody>
          <a:bodyPr/>
          <a:lstStyle/>
          <a:p>
            <a:endParaRPr lang="en-US">
              <a:solidFill>
                <a:srgbClr val="DFDCB7"/>
              </a:solidFill>
            </a:endParaRPr>
          </a:p>
        </p:txBody>
      </p:sp>
      <p:sp>
        <p:nvSpPr>
          <p:cNvPr id="9" name="Slide Number Placeholder 8"/>
          <p:cNvSpPr>
            <a:spLocks noGrp="1"/>
          </p:cNvSpPr>
          <p:nvPr>
            <p:ph type="sldNum" sz="quarter" idx="12"/>
          </p:nvPr>
        </p:nvSpPr>
        <p:spPr/>
        <p:txBody>
          <a:bodyPr/>
          <a:lstStyle/>
          <a:p>
            <a:fld id="{8853DBA3-2F0E-4EF5-86BF-D24EC95E3B2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4" name="Footer Placeholder 3"/>
          <p:cNvSpPr>
            <a:spLocks noGrp="1"/>
          </p:cNvSpPr>
          <p:nvPr>
            <p:ph type="ftr" sz="quarter" idx="11"/>
          </p:nvPr>
        </p:nvSpPr>
        <p:spPr/>
        <p:txBody>
          <a:bodyPr/>
          <a:lstStyle/>
          <a:p>
            <a:endParaRPr lang="en-US">
              <a:solidFill>
                <a:srgbClr val="DFDCB7"/>
              </a:solidFill>
            </a:endParaRPr>
          </a:p>
        </p:txBody>
      </p:sp>
      <p:sp>
        <p:nvSpPr>
          <p:cNvPr id="5" name="Slide Number Placeholder 4"/>
          <p:cNvSpPr>
            <a:spLocks noGrp="1"/>
          </p:cNvSpPr>
          <p:nvPr>
            <p:ph type="sldNum" sz="quarter" idx="12"/>
          </p:nvPr>
        </p:nvSpPr>
        <p:spPr/>
        <p:txBody>
          <a:bodyPr/>
          <a:lstStyle/>
          <a:p>
            <a:fld id="{8853DBA3-2F0E-4EF5-86BF-D24EC95E3B2C}"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3" name="Footer Placeholder 2"/>
          <p:cNvSpPr>
            <a:spLocks noGrp="1"/>
          </p:cNvSpPr>
          <p:nvPr>
            <p:ph type="ftr" sz="quarter" idx="11"/>
          </p:nvPr>
        </p:nvSpPr>
        <p:spPr/>
        <p:txBody>
          <a:bodyPr/>
          <a:lstStyle/>
          <a:p>
            <a:endParaRPr lang="en-US">
              <a:solidFill>
                <a:srgbClr val="DFDCB7"/>
              </a:solidFill>
            </a:endParaRPr>
          </a:p>
        </p:txBody>
      </p:sp>
      <p:sp>
        <p:nvSpPr>
          <p:cNvPr id="4" name="Slide Number Placeholder 3"/>
          <p:cNvSpPr>
            <a:spLocks noGrp="1"/>
          </p:cNvSpPr>
          <p:nvPr>
            <p:ph type="sldNum" sz="quarter" idx="12"/>
          </p:nvPr>
        </p:nvSpPr>
        <p:spPr/>
        <p:txBody>
          <a:bodyPr/>
          <a:lstStyle/>
          <a:p>
            <a:fld id="{8853DBA3-2F0E-4EF5-86BF-D24EC95E3B2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6" name="Footer Placeholder 5"/>
          <p:cNvSpPr>
            <a:spLocks noGrp="1"/>
          </p:cNvSpPr>
          <p:nvPr>
            <p:ph type="ftr" sz="quarter" idx="11"/>
          </p:nvPr>
        </p:nvSpPr>
        <p:spPr/>
        <p:txBody>
          <a:bodyPr/>
          <a:lstStyle/>
          <a:p>
            <a:endParaRPr lang="en-US">
              <a:solidFill>
                <a:srgbClr val="DFDCB7"/>
              </a:solidFill>
            </a:endParaRPr>
          </a:p>
        </p:txBody>
      </p:sp>
      <p:sp>
        <p:nvSpPr>
          <p:cNvPr id="7" name="Slide Number Placeholder 6"/>
          <p:cNvSpPr>
            <a:spLocks noGrp="1"/>
          </p:cNvSpPr>
          <p:nvPr>
            <p:ph type="sldNum" sz="quarter" idx="12"/>
          </p:nvPr>
        </p:nvSpPr>
        <p:spPr/>
        <p:txBody>
          <a:bodyPr/>
          <a:lstStyle/>
          <a:p>
            <a:fld id="{8853DBA3-2F0E-4EF5-86BF-D24EC95E3B2C}"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7" name="Slide Number Placeholder 6"/>
          <p:cNvSpPr>
            <a:spLocks noGrp="1"/>
          </p:cNvSpPr>
          <p:nvPr>
            <p:ph type="sldNum" sz="quarter" idx="12"/>
          </p:nvPr>
        </p:nvSpPr>
        <p:spPr/>
        <p:txBody>
          <a:bodyPr/>
          <a:lstStyle/>
          <a:p>
            <a:fld id="{8853DBA3-2F0E-4EF5-86BF-D24EC95E3B2C}"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solidFill>
                <a:srgbClr val="DFDCB7"/>
              </a:solidFill>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8853DBA3-2F0E-4EF5-86BF-D24EC95E3B2C}"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8853DBA3-2F0E-4EF5-86BF-D24EC95E3B2C}"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C5B5723D-93F0-4B4C-B2F2-E20AB2C187DF}"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1869588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fld id="{CFC53C1E-EA2A-4099-BDC8-9BCDAEB0229E}" type="slidenum">
              <a:rPr lang="en-US" smtClean="0"/>
              <a:pPr/>
              <a:t>‹#›</a:t>
            </a:fld>
            <a:endParaRPr lang="en-US" dirty="0"/>
          </a:p>
        </p:txBody>
      </p:sp>
    </p:spTree>
    <p:extLst>
      <p:ext uri="{BB962C8B-B14F-4D97-AF65-F5344CB8AC3E}">
        <p14:creationId xmlns:p14="http://schemas.microsoft.com/office/powerpoint/2010/main" val="379869785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FC53C1E-EA2A-4099-BDC8-9BCDAEB0229E}" type="slidenum">
              <a:rPr lang="en-US" smtClean="0"/>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214912095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BBE1732-D372-4A08-A104-0C3D48CC6752}"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4176232669"/>
      </p:ext>
    </p:extLst>
  </p:cSld>
  <p:clrMapOvr>
    <a:masterClrMapping/>
  </p:clrMapOvr>
  <p:transition spd="med" advClick="0">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8670948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3.jpe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3.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8853DBA3-2F0E-4EF5-86BF-D24EC95E3B2C}"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solidFill>
                <a:srgbClr val="DFDCB7"/>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E5CD806C-A3F7-4AE7-8F9B-FEB509B4120B}" type="datetimeFigureOut">
              <a:rPr lang="en-US" smtClean="0">
                <a:solidFill>
                  <a:srgbClr val="DFDCB7"/>
                </a:solidFill>
              </a:rPr>
              <a:pPr/>
              <a:t>12/12/2012</a:t>
            </a:fld>
            <a:endParaRPr lang="en-US">
              <a:solidFill>
                <a:srgbClr val="DFDCB7"/>
              </a:solidFill>
            </a:endParaRPr>
          </a:p>
        </p:txBody>
      </p:sp>
    </p:spTree>
    <p:extLst>
      <p:ext uri="{BB962C8B-B14F-4D97-AF65-F5344CB8AC3E}">
        <p14:creationId xmlns:p14="http://schemas.microsoft.com/office/powerpoint/2010/main" val="915508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E5CD806C-A3F7-4AE7-8F9B-FEB509B4120B}" type="datetimeFigureOut">
              <a:rPr lang="en-US" smtClean="0">
                <a:solidFill>
                  <a:srgbClr val="DFDCB7"/>
                </a:solidFill>
              </a:rPr>
              <a:pPr/>
              <a:t>12/12/2012</a:t>
            </a:fld>
            <a:endParaRPr lang="en-US">
              <a:solidFill>
                <a:srgbClr val="DFDCB7"/>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solidFill>
                <a:srgbClr val="DFDCB7"/>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8853DBA3-2F0E-4EF5-86BF-D24EC95E3B2C}" type="slidenum">
              <a:rPr lang="en-US" smtClean="0"/>
              <a:pPr/>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7"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a:endParaRPr lang="en-US">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fld id="{CFC53C1E-EA2A-4099-BDC8-9BCDAEB0229E}" type="slidenum">
              <a:rPr lang="en-US" smtClean="0"/>
              <a:pPr/>
              <a:t>‹#›</a:t>
            </a:fld>
            <a:endParaRPr lang="en-US" dirty="0"/>
          </a:p>
        </p:txBody>
      </p:sp>
    </p:spTree>
    <p:extLst>
      <p:ext uri="{BB962C8B-B14F-4D97-AF65-F5344CB8AC3E}">
        <p14:creationId xmlns:p14="http://schemas.microsoft.com/office/powerpoint/2010/main" val="199843717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wmf"/><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Dec2012</a:t>
            </a:r>
            <a:endParaRPr lang="en-US" dirty="0"/>
          </a:p>
        </p:txBody>
      </p:sp>
      <p:sp>
        <p:nvSpPr>
          <p:cNvPr id="2" name="Title 1"/>
          <p:cNvSpPr>
            <a:spLocks noGrp="1"/>
          </p:cNvSpPr>
          <p:nvPr>
            <p:ph type="ctrTitle"/>
          </p:nvPr>
        </p:nvSpPr>
        <p:spPr/>
        <p:txBody>
          <a:bodyPr/>
          <a:lstStyle/>
          <a:p>
            <a:r>
              <a:rPr lang="en-US" dirty="0" smtClean="0"/>
              <a:t>Secondary Math Transition</a:t>
            </a:r>
            <a:endParaRPr lang="en-US" dirty="0"/>
          </a:p>
        </p:txBody>
      </p:sp>
    </p:spTree>
    <p:extLst>
      <p:ext uri="{BB962C8B-B14F-4D97-AF65-F5344CB8AC3E}">
        <p14:creationId xmlns:p14="http://schemas.microsoft.com/office/powerpoint/2010/main" val="22588306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1219200"/>
            <a:ext cx="5943600" cy="4832092"/>
          </a:xfrm>
          <a:prstGeom prst="rect">
            <a:avLst/>
          </a:prstGeom>
          <a:noFill/>
        </p:spPr>
        <p:txBody>
          <a:bodyPr wrap="square" rtlCol="0">
            <a:spAutoFit/>
          </a:bodyPr>
          <a:lstStyle/>
          <a:p>
            <a:r>
              <a:rPr lang="en-US" sz="2800" dirty="0" smtClean="0"/>
              <a:t>	Chicken and Pigs</a:t>
            </a:r>
          </a:p>
          <a:p>
            <a:endParaRPr lang="en-US" sz="2800" dirty="0"/>
          </a:p>
          <a:p>
            <a:r>
              <a:rPr lang="en-US" sz="2800" dirty="0" smtClean="0"/>
              <a:t>A farmer sends his daughter and son into the barnyard</a:t>
            </a:r>
          </a:p>
          <a:p>
            <a:r>
              <a:rPr lang="en-US" sz="2800" dirty="0" smtClean="0"/>
              <a:t>to count the number of chickens and pigs. When they return, the son says he counted thirty-eight legs and the daughter says she counted twelve heads.  How many chickens and pigs does the farmer have?   </a:t>
            </a:r>
            <a:endParaRPr lang="en-US" sz="2800" dirty="0"/>
          </a:p>
        </p:txBody>
      </p:sp>
      <p:pic>
        <p:nvPicPr>
          <p:cNvPr id="1026" name="Picture 2" descr="D:\Documents and Settings\instchl3\Local Settings\Temporary Internet Files\Content.IE5\BSKXJKAO\MC90028254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1731" y="495843"/>
            <a:ext cx="1476938" cy="143103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Documents and Settings\instchl3\Local Settings\Temporary Internet Files\Content.IE5\V8NZR0Z0\MM900040928[1].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778126" y="374304"/>
            <a:ext cx="176567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51423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2057400"/>
            <a:ext cx="7275403" cy="2677656"/>
          </a:xfrm>
          <a:prstGeom prst="rect">
            <a:avLst/>
          </a:prstGeom>
          <a:noFill/>
        </p:spPr>
        <p:txBody>
          <a:bodyPr wrap="square" rtlCol="0">
            <a:spAutoFit/>
          </a:bodyPr>
          <a:lstStyle/>
          <a:p>
            <a:r>
              <a:rPr lang="en-US" sz="2400" dirty="0" smtClean="0"/>
              <a:t>Brian, the gorilla, was planning a party for his zoo friends. He sent his elves Jamie and Nancy Sue into the North Pole exhibit to count the penguins and reindeer.   Jamie said there were 40 legs and Nancy Sue said there were 14 heads.  How many penguins and reindeer were in the exhibit? </a:t>
            </a:r>
            <a:endParaRPr lang="en-US" sz="2400" dirty="0"/>
          </a:p>
        </p:txBody>
      </p:sp>
      <p:pic>
        <p:nvPicPr>
          <p:cNvPr id="1026" name="Picture 2" descr="D:\Documents and Settings\instchl3\Local Settings\Temporary Internet Files\Content.IE5\BSKXJKAO\MC90014220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38891"/>
            <a:ext cx="1316162" cy="166610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Documents and Settings\instchl3\Local Settings\Temporary Internet Files\Content.IE5\V8NZR0Z0\MM900354562[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429502" y="67627"/>
            <a:ext cx="1141302" cy="170247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046151" y="1308436"/>
            <a:ext cx="4507047" cy="461665"/>
          </a:xfrm>
          <a:prstGeom prst="rect">
            <a:avLst/>
          </a:prstGeom>
          <a:noFill/>
        </p:spPr>
        <p:txBody>
          <a:bodyPr wrap="square" rtlCol="0">
            <a:spAutoFit/>
          </a:bodyPr>
          <a:lstStyle/>
          <a:p>
            <a:r>
              <a:rPr lang="en-US" sz="2400" dirty="0" smtClean="0"/>
              <a:t>      Penguins and Reindeer</a:t>
            </a:r>
            <a:endParaRPr lang="en-US" sz="2400" dirty="0"/>
          </a:p>
        </p:txBody>
      </p:sp>
    </p:spTree>
    <p:extLst>
      <p:ext uri="{BB962C8B-B14F-4D97-AF65-F5344CB8AC3E}">
        <p14:creationId xmlns:p14="http://schemas.microsoft.com/office/powerpoint/2010/main" val="4055434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Themes</a:t>
            </a:r>
            <a:endParaRPr lang="en-US" dirty="0"/>
          </a:p>
        </p:txBody>
      </p:sp>
      <p:sp>
        <p:nvSpPr>
          <p:cNvPr id="3" name="Content Placeholder 2"/>
          <p:cNvSpPr>
            <a:spLocks noGrp="1"/>
          </p:cNvSpPr>
          <p:nvPr>
            <p:ph idx="1"/>
          </p:nvPr>
        </p:nvSpPr>
        <p:spPr>
          <a:xfrm>
            <a:off x="457200" y="2285999"/>
            <a:ext cx="8229600" cy="2514601"/>
          </a:xfrm>
        </p:spPr>
        <p:txBody>
          <a:bodyPr/>
          <a:lstStyle/>
          <a:p>
            <a:r>
              <a:rPr lang="en-US" sz="2800" dirty="0" smtClean="0"/>
              <a:t>All students means ALL students</a:t>
            </a:r>
            <a:endParaRPr lang="en-US" sz="2400" dirty="0"/>
          </a:p>
          <a:p>
            <a:endParaRPr lang="en-US" sz="2400" dirty="0" smtClean="0"/>
          </a:p>
          <a:p>
            <a:r>
              <a:rPr lang="en-US" sz="2800" dirty="0" smtClean="0"/>
              <a:t>The work is about improving instruction, which requires that teachers collaborate to reach more students more of the time</a:t>
            </a:r>
          </a:p>
          <a:p>
            <a:endParaRPr lang="en-US" sz="2400" dirty="0" smtClean="0"/>
          </a:p>
          <a:p>
            <a:endParaRPr lang="en-US" sz="2400" dirty="0" smtClean="0"/>
          </a:p>
        </p:txBody>
      </p:sp>
    </p:spTree>
    <p:extLst>
      <p:ext uri="{BB962C8B-B14F-4D97-AF65-F5344CB8AC3E}">
        <p14:creationId xmlns:p14="http://schemas.microsoft.com/office/powerpoint/2010/main" val="14494694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p:txBody>
          <a:bodyPr/>
          <a:lstStyle/>
          <a:p>
            <a:r>
              <a:rPr lang="en-US" dirty="0"/>
              <a:t>Underlying Principle</a:t>
            </a:r>
          </a:p>
        </p:txBody>
      </p:sp>
      <p:sp>
        <p:nvSpPr>
          <p:cNvPr id="424963" name="Rectangle 3"/>
          <p:cNvSpPr>
            <a:spLocks noGrp="1" noChangeArrowheads="1"/>
          </p:cNvSpPr>
          <p:nvPr>
            <p:ph idx="1"/>
          </p:nvPr>
        </p:nvSpPr>
        <p:spPr/>
        <p:txBody>
          <a:bodyPr>
            <a:noAutofit/>
          </a:bodyPr>
          <a:lstStyle/>
          <a:p>
            <a:r>
              <a:rPr lang="en-US" sz="2800" dirty="0"/>
              <a:t>“</a:t>
            </a:r>
            <a:r>
              <a:rPr lang="en-US" sz="2800" i="1" dirty="0"/>
              <a:t>Everyone is good at mathematics because everyone can think.  And mathematics is about thinking.</a:t>
            </a:r>
            <a:r>
              <a:rPr lang="en-US" sz="2800" dirty="0"/>
              <a:t>”  </a:t>
            </a:r>
          </a:p>
          <a:p>
            <a:pPr lvl="1"/>
            <a:r>
              <a:rPr lang="en-US" sz="2400" dirty="0"/>
              <a:t>Yeap Ban Har, National Institute of Education, Singapore.  </a:t>
            </a:r>
            <a:endParaRPr lang="en-US" sz="2400" dirty="0" smtClean="0"/>
          </a:p>
          <a:p>
            <a:r>
              <a:rPr lang="en-US" sz="2400" dirty="0" smtClean="0"/>
              <a:t>Corollary 1:  Strategies that attempt to remove thinking from learning are bound to fail in the long run.</a:t>
            </a:r>
          </a:p>
          <a:p>
            <a:r>
              <a:rPr lang="en-US" sz="2400" dirty="0" smtClean="0"/>
              <a:t>Corollary 2:  When learning is effective, “getting the right answer” is but a small piece of the work</a:t>
            </a:r>
            <a:r>
              <a:rPr lang="en-US" sz="2800" dirty="0" smtClean="0"/>
              <a:t>.</a:t>
            </a:r>
            <a:endParaRPr lang="en-US" sz="2800" dirty="0"/>
          </a:p>
          <a:p>
            <a:endParaRPr lang="en-US" sz="2800" dirty="0"/>
          </a:p>
        </p:txBody>
      </p:sp>
    </p:spTree>
    <p:extLst>
      <p:ext uri="{BB962C8B-B14F-4D97-AF65-F5344CB8AC3E}">
        <p14:creationId xmlns:p14="http://schemas.microsoft.com/office/powerpoint/2010/main" val="28220813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49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496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2496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249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6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914400" y="1752600"/>
            <a:ext cx="7391400" cy="3124200"/>
          </a:xfrm>
        </p:spPr>
        <p:txBody>
          <a:bodyPr/>
          <a:lstStyle/>
          <a:p>
            <a:r>
              <a:rPr lang="en-US" dirty="0" smtClean="0"/>
              <a:t>College and Career Readiness</a:t>
            </a:r>
            <a:endParaRPr lang="en-US" dirty="0"/>
          </a:p>
        </p:txBody>
      </p:sp>
    </p:spTree>
    <p:extLst>
      <p:ext uri="{BB962C8B-B14F-4D97-AF65-F5344CB8AC3E}">
        <p14:creationId xmlns:p14="http://schemas.microsoft.com/office/powerpoint/2010/main" val="17361554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Rationale for A2E for All</a:t>
            </a:r>
            <a:endParaRPr lang="en-US" dirty="0"/>
          </a:p>
        </p:txBody>
      </p:sp>
      <p:sp>
        <p:nvSpPr>
          <p:cNvPr id="3" name="Content Placeholder 2"/>
          <p:cNvSpPr>
            <a:spLocks noGrp="1"/>
          </p:cNvSpPr>
          <p:nvPr>
            <p:ph idx="1"/>
          </p:nvPr>
        </p:nvSpPr>
        <p:spPr/>
        <p:txBody>
          <a:bodyPr>
            <a:normAutofit/>
          </a:bodyPr>
          <a:lstStyle/>
          <a:p>
            <a:r>
              <a:rPr lang="en-US" dirty="0" smtClean="0"/>
              <a:t>Algebra 1 and Geometry provide insufficient readiness for college and most careers</a:t>
            </a:r>
          </a:p>
          <a:p>
            <a:pPr>
              <a:lnSpc>
                <a:spcPct val="110000"/>
              </a:lnSpc>
            </a:pPr>
            <a:r>
              <a:rPr lang="en-US" dirty="0" smtClean="0"/>
              <a:t>All students need proficiency in A2E for</a:t>
            </a:r>
          </a:p>
          <a:p>
            <a:pPr lvl="1"/>
            <a:r>
              <a:rPr lang="en-US" dirty="0" smtClean="0"/>
              <a:t>Many careers, with or without college</a:t>
            </a:r>
          </a:p>
          <a:p>
            <a:pPr lvl="1"/>
            <a:r>
              <a:rPr lang="en-US" dirty="0" smtClean="0"/>
              <a:t>Informed citizenship</a:t>
            </a:r>
          </a:p>
          <a:p>
            <a:pPr lvl="1"/>
            <a:r>
              <a:rPr lang="en-US" dirty="0" smtClean="0"/>
              <a:t>Individual empowerment</a:t>
            </a:r>
          </a:p>
          <a:p>
            <a:r>
              <a:rPr lang="en-US" dirty="0" smtClean="0"/>
              <a:t>High school mathematics should open doors</a:t>
            </a:r>
          </a:p>
          <a:p>
            <a:pPr lvl="1"/>
            <a:r>
              <a:rPr lang="en-US" dirty="0" smtClean="0"/>
              <a:t>But adult decisions often close doors for students</a:t>
            </a:r>
          </a:p>
          <a:p>
            <a:pPr lvl="1"/>
            <a:r>
              <a:rPr lang="en-US" dirty="0" smtClean="0"/>
              <a:t>After students complete A2E, they have choices</a:t>
            </a:r>
          </a:p>
          <a:p>
            <a:r>
              <a:rPr lang="en-US" dirty="0" smtClean="0"/>
              <a:t>And again, not your parents’ Algebra 2</a:t>
            </a:r>
          </a:p>
        </p:txBody>
      </p:sp>
    </p:spTree>
    <p:extLst>
      <p:ext uri="{BB962C8B-B14F-4D97-AF65-F5344CB8AC3E}">
        <p14:creationId xmlns:p14="http://schemas.microsoft.com/office/powerpoint/2010/main" val="4040924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Needed?</a:t>
            </a:r>
            <a:endParaRPr lang="en-US" dirty="0"/>
          </a:p>
        </p:txBody>
      </p:sp>
      <p:sp>
        <p:nvSpPr>
          <p:cNvPr id="3" name="Content Placeholder 2"/>
          <p:cNvSpPr>
            <a:spLocks noGrp="1"/>
          </p:cNvSpPr>
          <p:nvPr>
            <p:ph idx="1"/>
          </p:nvPr>
        </p:nvSpPr>
        <p:spPr/>
        <p:txBody>
          <a:bodyPr>
            <a:normAutofit/>
          </a:bodyPr>
          <a:lstStyle/>
          <a:p>
            <a:r>
              <a:rPr lang="en-US" dirty="0" smtClean="0"/>
              <a:t>Renewed curriculum and instruction</a:t>
            </a:r>
          </a:p>
          <a:p>
            <a:pPr lvl="1"/>
            <a:r>
              <a:rPr lang="en-US" dirty="0" smtClean="0"/>
              <a:t>Across middle and high school toward a rigorous and relevant A2E</a:t>
            </a:r>
          </a:p>
          <a:p>
            <a:r>
              <a:rPr lang="en-US" dirty="0" smtClean="0"/>
              <a:t>“Focal Points” for high school</a:t>
            </a:r>
          </a:p>
          <a:p>
            <a:r>
              <a:rPr lang="en-US" dirty="0" smtClean="0"/>
              <a:t>Support for students are behind</a:t>
            </a:r>
          </a:p>
          <a:p>
            <a:pPr marL="411480" lvl="1" indent="0">
              <a:buNone/>
            </a:pPr>
            <a:r>
              <a:rPr lang="en-US" dirty="0" smtClean="0"/>
              <a:t>To help them catch up</a:t>
            </a:r>
          </a:p>
          <a:p>
            <a:pPr marL="114300" indent="0">
              <a:buNone/>
            </a:pPr>
            <a:r>
              <a:rPr lang="en-US" dirty="0" smtClean="0"/>
              <a:t>    </a:t>
            </a:r>
            <a:r>
              <a:rPr lang="en-US" sz="2000" dirty="0" smtClean="0"/>
              <a:t>Access to more advanced problem solving</a:t>
            </a:r>
          </a:p>
          <a:p>
            <a:r>
              <a:rPr lang="en-US" dirty="0" smtClean="0"/>
              <a:t>The CCSS and the Model Pathways are foundational responses to these needs</a:t>
            </a:r>
          </a:p>
          <a:p>
            <a:endParaRPr lang="en-US" dirty="0" smtClean="0"/>
          </a:p>
          <a:p>
            <a:endParaRPr lang="en-US" dirty="0"/>
          </a:p>
        </p:txBody>
      </p:sp>
    </p:spTree>
    <p:extLst>
      <p:ext uri="{BB962C8B-B14F-4D97-AF65-F5344CB8AC3E}">
        <p14:creationId xmlns:p14="http://schemas.microsoft.com/office/powerpoint/2010/main" val="2335168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609600" y="1752600"/>
            <a:ext cx="7848600" cy="2362200"/>
          </a:xfrm>
        </p:spPr>
        <p:txBody>
          <a:bodyPr>
            <a:noAutofit/>
          </a:bodyPr>
          <a:lstStyle/>
          <a:p>
            <a:pPr algn="ctr"/>
            <a:r>
              <a:rPr lang="en-US" sz="4800" dirty="0" smtClean="0"/>
              <a:t>A Look Inside the </a:t>
            </a:r>
            <a:br>
              <a:rPr lang="en-US" sz="4800" dirty="0" smtClean="0"/>
            </a:br>
            <a:r>
              <a:rPr lang="en-US" sz="4800" dirty="0" smtClean="0"/>
              <a:t>Common Core State Standards</a:t>
            </a:r>
            <a:endParaRPr lang="en-US" sz="4800" dirty="0"/>
          </a:p>
        </p:txBody>
      </p:sp>
    </p:spTree>
    <p:extLst>
      <p:ext uri="{BB962C8B-B14F-4D97-AF65-F5344CB8AC3E}">
        <p14:creationId xmlns:p14="http://schemas.microsoft.com/office/powerpoint/2010/main" val="4180808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CCSS Principles</a:t>
            </a:r>
            <a:endParaRPr lang="en-US" dirty="0"/>
          </a:p>
        </p:txBody>
      </p:sp>
      <p:sp>
        <p:nvSpPr>
          <p:cNvPr id="3" name="Content Placeholder 2"/>
          <p:cNvSpPr>
            <a:spLocks noGrp="1"/>
          </p:cNvSpPr>
          <p:nvPr>
            <p:ph idx="1"/>
          </p:nvPr>
        </p:nvSpPr>
        <p:spPr/>
        <p:txBody>
          <a:bodyPr>
            <a:normAutofit/>
          </a:bodyPr>
          <a:lstStyle/>
          <a:p>
            <a:pPr>
              <a:lnSpc>
                <a:spcPct val="110000"/>
              </a:lnSpc>
            </a:pPr>
            <a:r>
              <a:rPr lang="en-US" dirty="0" smtClean="0"/>
              <a:t>Focus</a:t>
            </a:r>
          </a:p>
          <a:p>
            <a:pPr lvl="1">
              <a:lnSpc>
                <a:spcPct val="110000"/>
              </a:lnSpc>
            </a:pPr>
            <a:r>
              <a:rPr lang="en-US" dirty="0" smtClean="0"/>
              <a:t>Identifies key ideas, understandings, and skills for each grade or course</a:t>
            </a:r>
          </a:p>
          <a:p>
            <a:pPr lvl="1">
              <a:lnSpc>
                <a:spcPct val="110000"/>
              </a:lnSpc>
            </a:pPr>
            <a:r>
              <a:rPr lang="en-US" dirty="0" smtClean="0"/>
              <a:t>Stresses deep learning, which means applying concepts and skills within the same grade or course</a:t>
            </a:r>
          </a:p>
          <a:p>
            <a:pPr>
              <a:lnSpc>
                <a:spcPct val="110000"/>
              </a:lnSpc>
            </a:pPr>
            <a:r>
              <a:rPr lang="en-US" dirty="0" smtClean="0"/>
              <a:t>Coherence</a:t>
            </a:r>
          </a:p>
          <a:p>
            <a:pPr lvl="1">
              <a:lnSpc>
                <a:spcPct val="110000"/>
              </a:lnSpc>
            </a:pPr>
            <a:r>
              <a:rPr lang="en-US" dirty="0" smtClean="0"/>
              <a:t>Articulates a progression of topics across grades and connects to other topics </a:t>
            </a:r>
          </a:p>
          <a:p>
            <a:pPr lvl="1">
              <a:lnSpc>
                <a:spcPct val="110000"/>
              </a:lnSpc>
            </a:pPr>
            <a:r>
              <a:rPr lang="en-US" dirty="0" smtClean="0"/>
              <a:t>Vertical growth that reflects the nature of the discipline</a:t>
            </a:r>
          </a:p>
        </p:txBody>
      </p:sp>
    </p:spTree>
    <p:extLst>
      <p:ext uri="{BB962C8B-B14F-4D97-AF65-F5344CB8AC3E}">
        <p14:creationId xmlns:p14="http://schemas.microsoft.com/office/powerpoint/2010/main" val="392708281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CCSS Mathematical Practices</a:t>
            </a:r>
            <a:endParaRPr lang="en-US" dirty="0"/>
          </a:p>
        </p:txBody>
      </p:sp>
      <p:sp>
        <p:nvSpPr>
          <p:cNvPr id="3" name="Content Placeholder 2"/>
          <p:cNvSpPr>
            <a:spLocks noGrp="1"/>
          </p:cNvSpPr>
          <p:nvPr>
            <p:ph idx="1"/>
          </p:nvPr>
        </p:nvSpPr>
        <p:spPr/>
        <p:txBody>
          <a:bodyPr>
            <a:noAutofit/>
          </a:bodyPr>
          <a:lstStyle/>
          <a:p>
            <a:pPr marL="457200" indent="-457200">
              <a:buFont typeface="+mj-lt"/>
              <a:buAutoNum type="arabicPeriod"/>
            </a:pPr>
            <a:r>
              <a:rPr lang="en-US" sz="2400" dirty="0" smtClean="0"/>
              <a:t>Make sense of problems and persevere in solving them</a:t>
            </a:r>
          </a:p>
          <a:p>
            <a:pPr marL="457200" indent="-457200">
              <a:buFont typeface="+mj-lt"/>
              <a:buAutoNum type="arabicPeriod"/>
            </a:pPr>
            <a:r>
              <a:rPr lang="en-US" sz="2400" dirty="0" smtClean="0"/>
              <a:t>Reason abstractly and quantitatively</a:t>
            </a:r>
          </a:p>
          <a:p>
            <a:pPr marL="457200" indent="-457200">
              <a:buFont typeface="+mj-lt"/>
              <a:buAutoNum type="arabicPeriod"/>
            </a:pPr>
            <a:r>
              <a:rPr lang="en-US" sz="2400" dirty="0" smtClean="0"/>
              <a:t>Construct viable arguments and critique the reasoning of others</a:t>
            </a:r>
          </a:p>
          <a:p>
            <a:pPr marL="457200" indent="-457200">
              <a:buFont typeface="+mj-lt"/>
              <a:buAutoNum type="arabicPeriod"/>
            </a:pPr>
            <a:r>
              <a:rPr lang="en-US" sz="2400" dirty="0" smtClean="0"/>
              <a:t>Model with mathematics</a:t>
            </a:r>
          </a:p>
          <a:p>
            <a:pPr marL="457200" indent="-457200">
              <a:buFont typeface="+mj-lt"/>
              <a:buAutoNum type="arabicPeriod"/>
            </a:pPr>
            <a:r>
              <a:rPr lang="en-US" sz="2400" dirty="0" smtClean="0"/>
              <a:t>Use appropriate tools strategically</a:t>
            </a:r>
          </a:p>
          <a:p>
            <a:pPr marL="457200" indent="-457200">
              <a:buFont typeface="+mj-lt"/>
              <a:buAutoNum type="arabicPeriod"/>
            </a:pPr>
            <a:r>
              <a:rPr lang="en-US" sz="2400" dirty="0" smtClean="0"/>
              <a:t>Attend to precision</a:t>
            </a:r>
          </a:p>
          <a:p>
            <a:pPr marL="457200" indent="-457200">
              <a:buFont typeface="+mj-lt"/>
              <a:buAutoNum type="arabicPeriod"/>
            </a:pPr>
            <a:r>
              <a:rPr lang="en-US" sz="2400" dirty="0" smtClean="0"/>
              <a:t>Look for and make use of structure</a:t>
            </a:r>
          </a:p>
          <a:p>
            <a:pPr marL="457200" indent="-457200">
              <a:buFont typeface="+mj-lt"/>
              <a:buAutoNum type="arabicPeriod"/>
            </a:pPr>
            <a:r>
              <a:rPr lang="en-US" sz="2400" dirty="0" smtClean="0"/>
              <a:t>Look for and express regularity in repeated reasoning </a:t>
            </a:r>
          </a:p>
        </p:txBody>
      </p:sp>
    </p:spTree>
    <p:extLst>
      <p:ext uri="{BB962C8B-B14F-4D97-AF65-F5344CB8AC3E}">
        <p14:creationId xmlns:p14="http://schemas.microsoft.com/office/powerpoint/2010/main" val="640737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CCSS Domain Progression</a:t>
            </a:r>
            <a:endParaRPr lang="en-US" dirty="0"/>
          </a:p>
        </p:txBody>
      </p:sp>
      <p:graphicFrame>
        <p:nvGraphicFramePr>
          <p:cNvPr id="173449" name="Group 393"/>
          <p:cNvGraphicFramePr>
            <a:graphicFrameLocks noGrp="1"/>
          </p:cNvGraphicFramePr>
          <p:nvPr>
            <p:ph idx="1"/>
          </p:nvPr>
        </p:nvGraphicFramePr>
        <p:xfrm>
          <a:off x="457200" y="1935163"/>
          <a:ext cx="8229602" cy="3827060"/>
        </p:xfrm>
        <a:graphic>
          <a:graphicData uri="http://schemas.openxmlformats.org/drawingml/2006/table">
            <a:tbl>
              <a:tblPr/>
              <a:tblGrid>
                <a:gridCol w="873111"/>
                <a:gridCol w="173717"/>
                <a:gridCol w="536253"/>
                <a:gridCol w="729608"/>
                <a:gridCol w="737159"/>
                <a:gridCol w="700906"/>
                <a:gridCol w="755286"/>
                <a:gridCol w="919939"/>
                <a:gridCol w="927491"/>
                <a:gridCol w="888702"/>
                <a:gridCol w="987430"/>
              </a:tblGrid>
              <a:tr h="180975">
                <a:tc gridSpan="2">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cs typeface="Arial" charset="0"/>
                        </a:rPr>
                        <a:t>K</a:t>
                      </a:r>
                      <a:endParaRPr kumimoji="0" lang="en-US" sz="24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cs typeface="Arial" charset="0"/>
                        </a:rPr>
                        <a:t>1</a:t>
                      </a:r>
                      <a:endParaRPr kumimoji="0" lang="en-US" sz="24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cs typeface="Arial" charset="0"/>
                        </a:rPr>
                        <a:t>2</a:t>
                      </a:r>
                      <a:endParaRPr kumimoji="0" lang="en-US" sz="24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cs typeface="Arial" charset="0"/>
                        </a:rPr>
                        <a:t>3</a:t>
                      </a:r>
                      <a:endParaRPr kumimoji="0" lang="en-US" sz="24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cs typeface="Arial" charset="0"/>
                        </a:rPr>
                        <a:t>4</a:t>
                      </a:r>
                      <a:endParaRPr kumimoji="0" lang="en-US" sz="24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cs typeface="Arial" charset="0"/>
                        </a:rPr>
                        <a:t>5</a:t>
                      </a:r>
                      <a:endParaRPr kumimoji="0" lang="en-US" sz="24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cs typeface="Arial" charset="0"/>
                        </a:rPr>
                        <a:t>6</a:t>
                      </a:r>
                      <a:endParaRPr kumimoji="0" lang="en-US" sz="24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cs typeface="Arial" charset="0"/>
                        </a:rPr>
                        <a:t>7</a:t>
                      </a:r>
                      <a:endParaRPr kumimoji="0" lang="en-US" sz="24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cs typeface="Arial" charset="0"/>
                        </a:rPr>
                        <a:t>8</a:t>
                      </a:r>
                      <a:endParaRPr kumimoji="0" lang="en-US" sz="24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cs typeface="Arial" charset="0"/>
                        </a:rPr>
                        <a:t>HS</a:t>
                      </a:r>
                      <a:endParaRPr kumimoji="0" lang="en-US" sz="24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71475">
                <a:tc gridSpan="2">
                  <a:txBody>
                    <a:bodyPr/>
                    <a:lstStyle/>
                    <a:p>
                      <a:pPr marL="0" marR="0" lvl="0" indent="0" algn="ctr" defTabSz="914400" rtl="0" eaLnBrk="1" fontAlgn="t" latinLnBrk="0" hangingPunct="1">
                        <a:lnSpc>
                          <a:spcPct val="100000"/>
                        </a:lnSpc>
                        <a:spcBef>
                          <a:spcPts val="0"/>
                        </a:spcBef>
                        <a:spcAft>
                          <a:spcPts val="0"/>
                        </a:spcAft>
                        <a:buClrTx/>
                        <a:buSzTx/>
                        <a:buFontTx/>
                        <a:buNone/>
                        <a:tabLst/>
                      </a:pPr>
                      <a:r>
                        <a:rPr kumimoji="0" lang="en-US" sz="1200" b="0" i="0" u="none" strike="noStrike" cap="none" normalizeH="0" baseline="0" dirty="0" smtClean="0">
                          <a:ln>
                            <a:noFill/>
                          </a:ln>
                          <a:solidFill>
                            <a:srgbClr val="000000"/>
                          </a:solidFill>
                          <a:effectLst/>
                          <a:latin typeface="Arial" charset="0"/>
                          <a:cs typeface="Arial" charset="0"/>
                        </a:rPr>
                        <a:t>Counting &amp; Cardinality</a:t>
                      </a: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hMerge="1">
                  <a:txBody>
                    <a:bodyPr/>
                    <a:lstStyle/>
                    <a:p>
                      <a:endParaRPr lang="en-US"/>
                    </a:p>
                  </a:txBody>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60350">
                <a:tc gridSpan="7">
                  <a:txBody>
                    <a:bodyPr/>
                    <a:lstStyle/>
                    <a:p>
                      <a:pPr marL="0" marR="0" lvl="0" indent="0" algn="ctr" defTabSz="914400" rtl="0" eaLnBrk="1" fontAlgn="t" latinLnBrk="0" hangingPunct="1">
                        <a:lnSpc>
                          <a:spcPct val="100000"/>
                        </a:lnSpc>
                        <a:spcBef>
                          <a:spcPts val="0"/>
                        </a:spcBef>
                        <a:spcAft>
                          <a:spcPts val="0"/>
                        </a:spcAft>
                        <a:buClrTx/>
                        <a:buSzTx/>
                        <a:buFontTx/>
                        <a:buNone/>
                        <a:tabLst/>
                      </a:pPr>
                      <a:r>
                        <a:rPr kumimoji="0" lang="en-US" sz="1200" b="0" i="0" u="none" strike="noStrike" cap="none" normalizeH="0" baseline="0" dirty="0" smtClean="0">
                          <a:ln>
                            <a:noFill/>
                          </a:ln>
                          <a:solidFill>
                            <a:srgbClr val="000000"/>
                          </a:solidFill>
                          <a:effectLst/>
                          <a:latin typeface="Arial" charset="0"/>
                          <a:cs typeface="Arial" charset="0"/>
                        </a:rPr>
                        <a:t>Number and Operations in Base Ten</a:t>
                      </a: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lvl="0" indent="0" algn="ctr" defTabSz="914400" rtl="0" eaLnBrk="1" fontAlgn="t" latinLnBrk="0" hangingPunct="1">
                        <a:lnSpc>
                          <a:spcPct val="100000"/>
                        </a:lnSpc>
                        <a:spcBef>
                          <a:spcPts val="0"/>
                        </a:spcBef>
                        <a:spcAft>
                          <a:spcPts val="0"/>
                        </a:spcAft>
                        <a:buClrTx/>
                        <a:buSzTx/>
                        <a:buFontTx/>
                        <a:buNone/>
                        <a:tabLst/>
                      </a:pPr>
                      <a:r>
                        <a:rPr kumimoji="0" lang="en-US" sz="1200" b="0" i="0" u="none" strike="noStrike" cap="none" normalizeH="0" baseline="0" dirty="0" smtClean="0">
                          <a:ln>
                            <a:noFill/>
                          </a:ln>
                          <a:solidFill>
                            <a:srgbClr val="000000"/>
                          </a:solidFill>
                          <a:effectLst/>
                          <a:latin typeface="Arial" charset="0"/>
                          <a:cs typeface="Arial" charset="0"/>
                        </a:rPr>
                        <a:t>Ratios and Proportional Relationships</a:t>
                      </a: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hMerge="1">
                  <a:txBody>
                    <a:bodyPr/>
                    <a:lstStyle/>
                    <a:p>
                      <a:endParaRPr lang="en-US"/>
                    </a:p>
                  </a:txBody>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ctr" latinLnBrk="0" hangingPunct="1">
                        <a:lnSpc>
                          <a:spcPct val="100000"/>
                        </a:lnSpc>
                        <a:spcBef>
                          <a:spcPts val="0"/>
                        </a:spcBef>
                        <a:spcAft>
                          <a:spcPts val="0"/>
                        </a:spcAft>
                        <a:buClrTx/>
                        <a:buSzTx/>
                        <a:buFontTx/>
                        <a:buNone/>
                        <a:tabLst/>
                      </a:pPr>
                      <a:r>
                        <a:rPr kumimoji="0" lang="en-US" sz="1200" b="0" i="0" u="none" strike="noStrike" cap="none" normalizeH="0" baseline="0" dirty="0" smtClean="0">
                          <a:ln>
                            <a:noFill/>
                          </a:ln>
                          <a:solidFill>
                            <a:srgbClr val="000000"/>
                          </a:solidFill>
                          <a:effectLst/>
                          <a:latin typeface="Arial" charset="0"/>
                          <a:cs typeface="Arial" charset="0"/>
                        </a:rPr>
                        <a:t>Number &amp; Quantity</a:t>
                      </a: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r>
              <a:tr h="260350">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gridSpan="3">
                  <a:txBody>
                    <a:bodyPr/>
                    <a:lstStyle/>
                    <a:p>
                      <a:pPr marL="0" marR="0" lvl="0" indent="0" algn="ctr" defTabSz="914400" rtl="0" eaLnBrk="1" fontAlgn="b" latinLnBrk="0" hangingPunct="1">
                        <a:lnSpc>
                          <a:spcPct val="100000"/>
                        </a:lnSpc>
                        <a:spcBef>
                          <a:spcPts val="0"/>
                        </a:spcBef>
                        <a:spcAft>
                          <a:spcPts val="0"/>
                        </a:spcAft>
                        <a:buClrTx/>
                        <a:buSzTx/>
                        <a:buFontTx/>
                        <a:buNone/>
                        <a:tabLst/>
                      </a:pPr>
                      <a:r>
                        <a:rPr kumimoji="0" lang="en-US" sz="1200" b="0" i="0" u="none" strike="noStrike" cap="none" normalizeH="0" baseline="0" dirty="0" smtClean="0">
                          <a:ln>
                            <a:noFill/>
                          </a:ln>
                          <a:solidFill>
                            <a:srgbClr val="000000"/>
                          </a:solidFill>
                          <a:effectLst/>
                          <a:latin typeface="Arial" charset="0"/>
                          <a:cs typeface="Arial" charset="0"/>
                        </a:rPr>
                        <a:t>Number and Operations – Fractions</a:t>
                      </a: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t" latinLnBrk="0" hangingPunct="1">
                        <a:lnSpc>
                          <a:spcPct val="100000"/>
                        </a:lnSpc>
                        <a:spcBef>
                          <a:spcPts val="0"/>
                        </a:spcBef>
                        <a:spcAft>
                          <a:spcPts val="0"/>
                        </a:spcAft>
                        <a:buClrTx/>
                        <a:buSzTx/>
                        <a:buFontTx/>
                        <a:buNone/>
                        <a:tabLst/>
                      </a:pPr>
                      <a:r>
                        <a:rPr kumimoji="0" lang="en-US" sz="1200" b="0" i="0" u="none" strike="noStrike" cap="none" normalizeH="0" baseline="0" dirty="0" smtClean="0">
                          <a:ln>
                            <a:noFill/>
                          </a:ln>
                          <a:solidFill>
                            <a:srgbClr val="000000"/>
                          </a:solidFill>
                          <a:effectLst/>
                          <a:latin typeface="Arial" charset="0"/>
                          <a:cs typeface="Arial" charset="0"/>
                        </a:rPr>
                        <a:t>The Number System</a:t>
                      </a: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hMerge="1">
                  <a:txBody>
                    <a:bodyPr/>
                    <a:lstStyle/>
                    <a:p>
                      <a:endParaRPr lang="en-US"/>
                    </a:p>
                  </a:txBody>
                  <a:tcPr/>
                </a:tc>
                <a:tc hMerge="1">
                  <a:txBody>
                    <a:bodyPr/>
                    <a:lstStyle/>
                    <a:p>
                      <a:endParaRPr lang="en-US"/>
                    </a:p>
                  </a:txBody>
                  <a:tcPr/>
                </a:tc>
                <a:tc vMerge="1">
                  <a:txBody>
                    <a:bodyPr/>
                    <a:lstStyle/>
                    <a:p>
                      <a:endParaRPr lang="en-US"/>
                    </a:p>
                  </a:txBody>
                  <a:tcPr/>
                </a:tc>
              </a:tr>
              <a:tr h="368897">
                <a:tc rowSpan="2" gridSpan="7">
                  <a:txBody>
                    <a:bodyPr/>
                    <a:lstStyle/>
                    <a:p>
                      <a:pPr marL="0" marR="0" lvl="0" indent="0" algn="ctr" defTabSz="914400" rtl="0" eaLnBrk="1" fontAlgn="ctr" latinLnBrk="0" hangingPunct="1">
                        <a:lnSpc>
                          <a:spcPct val="100000"/>
                        </a:lnSpc>
                        <a:spcBef>
                          <a:spcPts val="0"/>
                        </a:spcBef>
                        <a:spcAft>
                          <a:spcPts val="0"/>
                        </a:spcAft>
                        <a:buClrTx/>
                        <a:buSzTx/>
                        <a:buFontTx/>
                        <a:buNone/>
                        <a:tabLst/>
                      </a:pPr>
                      <a:r>
                        <a:rPr kumimoji="0" lang="en-US" sz="1200" b="0" i="0" u="none" strike="noStrike" cap="none" normalizeH="0" baseline="0" dirty="0" smtClean="0">
                          <a:ln>
                            <a:noFill/>
                          </a:ln>
                          <a:solidFill>
                            <a:srgbClr val="000000"/>
                          </a:solidFill>
                          <a:effectLst/>
                          <a:latin typeface="Arial" charset="0"/>
                          <a:cs typeface="Arial" charset="0"/>
                        </a:rPr>
                        <a:t>Operations and Algebraic Thinking</a:t>
                      </a: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gridSpan="3">
                  <a:txBody>
                    <a:bodyPr/>
                    <a:lstStyle/>
                    <a:p>
                      <a:pPr marL="0" marR="0" lvl="0" indent="0" algn="ctr" defTabSz="914400" rtl="0" eaLnBrk="1" fontAlgn="t" latinLnBrk="0" hangingPunct="1">
                        <a:lnSpc>
                          <a:spcPct val="100000"/>
                        </a:lnSpc>
                        <a:spcBef>
                          <a:spcPts val="0"/>
                        </a:spcBef>
                        <a:spcAft>
                          <a:spcPts val="0"/>
                        </a:spcAft>
                        <a:buClrTx/>
                        <a:buSzTx/>
                        <a:buFontTx/>
                        <a:buNone/>
                        <a:tabLst/>
                      </a:pPr>
                      <a:r>
                        <a:rPr kumimoji="0" lang="en-US" sz="1200" b="0" i="0" u="none" strike="noStrike" kern="1200" cap="none" normalizeH="0" baseline="0" dirty="0" smtClean="0">
                          <a:ln>
                            <a:noFill/>
                          </a:ln>
                          <a:solidFill>
                            <a:srgbClr val="000000"/>
                          </a:solidFill>
                          <a:effectLst/>
                          <a:latin typeface="Arial" charset="0"/>
                          <a:ea typeface="+mn-ea"/>
                          <a:cs typeface="Arial" charset="0"/>
                        </a:rPr>
                        <a:t>Expressions and Equations</a:t>
                      </a: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pPr>
                      <a:r>
                        <a:rPr kumimoji="0" lang="en-US" sz="1200" b="0" i="0" u="none" strike="noStrike" kern="1200" cap="none" normalizeH="0" baseline="0" dirty="0" smtClean="0">
                          <a:ln>
                            <a:noFill/>
                          </a:ln>
                          <a:solidFill>
                            <a:srgbClr val="000000"/>
                          </a:solidFill>
                          <a:effectLst/>
                          <a:latin typeface="Arial" charset="0"/>
                          <a:ea typeface="+mn-ea"/>
                          <a:cs typeface="Arial" charset="0"/>
                        </a:rPr>
                        <a:t>Algebra</a:t>
                      </a: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r>
              <a:tr h="459298">
                <a:tc gridSpan="7"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pPr>
                      <a:r>
                        <a:rPr kumimoji="0" lang="en-US" sz="1200" b="0" i="0" u="none" strike="noStrike" cap="none" normalizeH="0" baseline="0" dirty="0" smtClean="0">
                          <a:ln>
                            <a:noFill/>
                          </a:ln>
                          <a:solidFill>
                            <a:srgbClr val="000000"/>
                          </a:solidFill>
                          <a:effectLst/>
                          <a:latin typeface="Arial" charset="0"/>
                          <a:cs typeface="Arial" charset="0"/>
                        </a:rPr>
                        <a:t>Functions</a:t>
                      </a: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indent="0" algn="ctr">
                        <a:spcBef>
                          <a:spcPts val="0"/>
                        </a:spcBef>
                        <a:spcAft>
                          <a:spcPts val="0"/>
                        </a:spcAft>
                      </a:pPr>
                      <a:r>
                        <a:rPr kumimoji="0" lang="en-US" sz="1200" b="0" i="0" u="none" strike="noStrike" kern="1200" cap="none" normalizeH="0" baseline="0" dirty="0" smtClean="0">
                          <a:ln>
                            <a:noFill/>
                          </a:ln>
                          <a:solidFill>
                            <a:srgbClr val="000000"/>
                          </a:solidFill>
                          <a:effectLst/>
                          <a:latin typeface="Arial" charset="0"/>
                          <a:ea typeface="+mn-ea"/>
                          <a:cs typeface="Arial" charset="0"/>
                        </a:rPr>
                        <a:t>Functions</a:t>
                      </a:r>
                      <a:endParaRPr kumimoji="0" lang="en-US" sz="1200" b="0" i="0" u="none" strike="noStrike" kern="1200" cap="none" normalizeH="0" baseline="0" dirty="0">
                        <a:ln>
                          <a:noFill/>
                        </a:ln>
                        <a:solidFill>
                          <a:srgbClr val="000000"/>
                        </a:solidFill>
                        <a:effectLst/>
                        <a:latin typeface="Arial" charset="0"/>
                        <a:ea typeface="+mn-ea"/>
                        <a:cs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r>
              <a:tr h="382136">
                <a:tc gridSpan="10">
                  <a:txBody>
                    <a:bodyPr/>
                    <a:lstStyle/>
                    <a:p>
                      <a:pPr marL="0" marR="0" lvl="0" indent="0" algn="ctr" defTabSz="914400" rtl="0" eaLnBrk="1" fontAlgn="t" latinLnBrk="0" hangingPunct="1">
                        <a:lnSpc>
                          <a:spcPct val="100000"/>
                        </a:lnSpc>
                        <a:spcBef>
                          <a:spcPts val="0"/>
                        </a:spcBef>
                        <a:spcAft>
                          <a:spcPts val="0"/>
                        </a:spcAft>
                        <a:buClrTx/>
                        <a:buSzTx/>
                        <a:buFontTx/>
                        <a:buNone/>
                        <a:tabLst/>
                      </a:pPr>
                      <a:r>
                        <a:rPr kumimoji="0" lang="en-US" sz="1200" b="0" i="0" u="none" strike="noStrike" cap="none" normalizeH="0" baseline="0" dirty="0" smtClean="0">
                          <a:ln>
                            <a:noFill/>
                          </a:ln>
                          <a:solidFill>
                            <a:srgbClr val="000000"/>
                          </a:solidFill>
                          <a:effectLst/>
                          <a:latin typeface="Arial" charset="0"/>
                          <a:cs typeface="Arial" charset="0"/>
                        </a:rPr>
                        <a:t>Geometry</a:t>
                      </a: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pPr>
                      <a:r>
                        <a:rPr kumimoji="0" lang="en-US" sz="1200" b="0" i="0" u="none" strike="noStrike" cap="none" normalizeH="0" baseline="0" dirty="0" smtClean="0">
                          <a:ln>
                            <a:noFill/>
                          </a:ln>
                          <a:solidFill>
                            <a:srgbClr val="000000"/>
                          </a:solidFill>
                          <a:effectLst/>
                          <a:latin typeface="Arial" charset="0"/>
                          <a:cs typeface="Arial" charset="0"/>
                        </a:rPr>
                        <a:t>Geometry</a:t>
                      </a: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71475">
                <a:tc gridSpan="7">
                  <a:txBody>
                    <a:bodyPr/>
                    <a:lstStyle/>
                    <a:p>
                      <a:pPr marL="0" marR="0" lvl="0" indent="0" algn="ctr" defTabSz="914400" rtl="0" eaLnBrk="1" fontAlgn="ctr" latinLnBrk="0" hangingPunct="1">
                        <a:lnSpc>
                          <a:spcPct val="100000"/>
                        </a:lnSpc>
                        <a:spcBef>
                          <a:spcPts val="0"/>
                        </a:spcBef>
                        <a:spcAft>
                          <a:spcPts val="0"/>
                        </a:spcAft>
                        <a:buClrTx/>
                        <a:buSzTx/>
                        <a:buFontTx/>
                        <a:buNone/>
                        <a:tabLst/>
                      </a:pPr>
                      <a:r>
                        <a:rPr kumimoji="0" lang="en-US" sz="1200" b="0" i="0" u="none" strike="noStrike" cap="none" normalizeH="0" baseline="0" dirty="0" smtClean="0">
                          <a:ln>
                            <a:noFill/>
                          </a:ln>
                          <a:solidFill>
                            <a:srgbClr val="000000"/>
                          </a:solidFill>
                          <a:effectLst/>
                          <a:latin typeface="Arial" charset="0"/>
                          <a:cs typeface="Arial" charset="0"/>
                        </a:rPr>
                        <a:t>Measurement and Data</a:t>
                      </a: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99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ctr" latinLnBrk="0" hangingPunct="1">
                        <a:lnSpc>
                          <a:spcPct val="100000"/>
                        </a:lnSpc>
                        <a:spcBef>
                          <a:spcPts val="0"/>
                        </a:spcBef>
                        <a:spcAft>
                          <a:spcPts val="0"/>
                        </a:spcAft>
                        <a:buClrTx/>
                        <a:buSzTx/>
                        <a:buFontTx/>
                        <a:buNone/>
                        <a:tabLst/>
                      </a:pPr>
                      <a:r>
                        <a:rPr kumimoji="0" lang="en-US" sz="1200" b="0" i="0" u="none" strike="noStrike" cap="none" normalizeH="0" baseline="0" dirty="0" smtClean="0">
                          <a:ln>
                            <a:noFill/>
                          </a:ln>
                          <a:solidFill>
                            <a:srgbClr val="000000"/>
                          </a:solidFill>
                          <a:effectLst/>
                          <a:latin typeface="Arial" charset="0"/>
                          <a:cs typeface="Arial" charset="0"/>
                        </a:rPr>
                        <a:t>Statistics and Probability</a:t>
                      </a: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808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pPr>
                      <a:r>
                        <a:rPr kumimoji="0" lang="en-US" sz="1200" b="0" i="0" u="none" strike="noStrike" cap="none" normalizeH="0" baseline="0" dirty="0" smtClean="0">
                          <a:ln>
                            <a:noFill/>
                          </a:ln>
                          <a:solidFill>
                            <a:srgbClr val="000000"/>
                          </a:solidFill>
                          <a:effectLst/>
                          <a:latin typeface="Arial" charset="0"/>
                          <a:cs typeface="Arial" charset="0"/>
                        </a:rPr>
                        <a:t>Statistics &amp; Probability</a:t>
                      </a: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8080"/>
                    </a:solidFill>
                  </a:tcPr>
                </a:tc>
              </a:tr>
              <a:tr h="483129">
                <a:tc gridSpan="7">
                  <a:txBody>
                    <a:bodyPr/>
                    <a:lstStyle/>
                    <a:p>
                      <a:pPr marL="0" marR="0" lvl="0" indent="0" algn="l" defTabSz="914400" rtl="0" eaLnBrk="1" fontAlgn="t" latinLnBrk="0" hangingPunct="1">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87009" marR="87009" anchor="ct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val="1502908243"/>
      </p:ext>
    </p:extLst>
  </p:cSld>
  <p:clrMapOvr>
    <a:masterClrMapping/>
  </p:clrMapOvr>
  <p:transition spd="med"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649028"/>
          </a:xfrm>
        </p:spPr>
        <p:txBody>
          <a:bodyPr>
            <a:noAutofit/>
          </a:bodyPr>
          <a:lstStyle/>
          <a:p>
            <a:r>
              <a:rPr lang="en-US" sz="4000" dirty="0" smtClean="0"/>
              <a:t>K-8 CCSS Changing Content Emphases</a:t>
            </a:r>
            <a:endParaRPr lang="en-US" sz="4000" dirty="0"/>
          </a:p>
        </p:txBody>
      </p:sp>
      <p:sp>
        <p:nvSpPr>
          <p:cNvPr id="3" name="Content Placeholder 2"/>
          <p:cNvSpPr>
            <a:spLocks noGrp="1"/>
          </p:cNvSpPr>
          <p:nvPr>
            <p:ph idx="1"/>
          </p:nvPr>
        </p:nvSpPr>
        <p:spPr>
          <a:xfrm>
            <a:off x="457200" y="2438400"/>
            <a:ext cx="8229600" cy="3687763"/>
          </a:xfrm>
        </p:spPr>
        <p:txBody>
          <a:bodyPr>
            <a:normAutofit/>
          </a:bodyPr>
          <a:lstStyle/>
          <a:p>
            <a:r>
              <a:rPr lang="en-US" dirty="0" smtClean="0"/>
              <a:t>Primary focus on number in grades K-5</a:t>
            </a:r>
          </a:p>
          <a:p>
            <a:r>
              <a:rPr lang="en-US" dirty="0" smtClean="0"/>
              <a:t>Fractions as numbers on the number line, beginning with unit fractions</a:t>
            </a:r>
          </a:p>
          <a:p>
            <a:r>
              <a:rPr lang="en-US" dirty="0" smtClean="0"/>
              <a:t>Fluency with standard algorithms, supported by strategies based in place value</a:t>
            </a:r>
          </a:p>
          <a:p>
            <a:r>
              <a:rPr lang="en-US" dirty="0" smtClean="0"/>
              <a:t>Much statistics in grade 6-8 </a:t>
            </a:r>
          </a:p>
          <a:p>
            <a:r>
              <a:rPr lang="en-US" dirty="0" smtClean="0"/>
              <a:t>Much algebra and geometry in grades 7-8</a:t>
            </a:r>
          </a:p>
          <a:p>
            <a:endParaRPr lang="en-US" dirty="0" smtClean="0"/>
          </a:p>
          <a:p>
            <a:endParaRPr lang="en-US" dirty="0" smtClean="0"/>
          </a:p>
          <a:p>
            <a:endParaRPr lang="en-US" dirty="0"/>
          </a:p>
        </p:txBody>
      </p:sp>
    </p:spTree>
    <p:extLst>
      <p:ext uri="{BB962C8B-B14F-4D97-AF65-F5344CB8AC3E}">
        <p14:creationId xmlns:p14="http://schemas.microsoft.com/office/powerpoint/2010/main" val="4113261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High School Mathematics Pathways</a:t>
            </a:r>
            <a:endParaRPr lang="en-US" dirty="0"/>
          </a:p>
        </p:txBody>
      </p:sp>
      <p:sp>
        <p:nvSpPr>
          <p:cNvPr id="3" name="Content Placeholder 2"/>
          <p:cNvSpPr>
            <a:spLocks noGrp="1"/>
          </p:cNvSpPr>
          <p:nvPr>
            <p:ph idx="1"/>
          </p:nvPr>
        </p:nvSpPr>
        <p:spPr/>
        <p:txBody>
          <a:bodyPr>
            <a:normAutofit fontScale="92500" lnSpcReduction="10000"/>
          </a:bodyPr>
          <a:lstStyle/>
          <a:p>
            <a:pPr>
              <a:lnSpc>
                <a:spcPct val="120000"/>
              </a:lnSpc>
            </a:pPr>
            <a:r>
              <a:rPr lang="en-US" dirty="0" smtClean="0"/>
              <a:t>CCSS Appendix A, developed by Achieve</a:t>
            </a:r>
          </a:p>
          <a:p>
            <a:pPr>
              <a:lnSpc>
                <a:spcPct val="120000"/>
              </a:lnSpc>
            </a:pPr>
            <a:r>
              <a:rPr lang="en-US" dirty="0" smtClean="0"/>
              <a:t>Two main pathways:</a:t>
            </a:r>
          </a:p>
          <a:p>
            <a:pPr lvl="1">
              <a:lnSpc>
                <a:spcPct val="120000"/>
              </a:lnSpc>
            </a:pPr>
            <a:r>
              <a:rPr lang="en-US" dirty="0" smtClean="0"/>
              <a:t>Traditional: Two algebra courses and a geometry course, with statistics and probability in each</a:t>
            </a:r>
          </a:p>
          <a:p>
            <a:pPr lvl="1">
              <a:lnSpc>
                <a:spcPct val="120000"/>
              </a:lnSpc>
            </a:pPr>
            <a:r>
              <a:rPr lang="en-US" dirty="0" smtClean="0"/>
              <a:t>Integrated:  Three courses, each of which includes algebra, geometry, statistics, and probability</a:t>
            </a:r>
          </a:p>
          <a:p>
            <a:pPr>
              <a:lnSpc>
                <a:spcPct val="120000"/>
              </a:lnSpc>
            </a:pPr>
            <a:r>
              <a:rPr lang="en-US" dirty="0" smtClean="0"/>
              <a:t>Both pathways: </a:t>
            </a:r>
          </a:p>
          <a:p>
            <a:pPr lvl="1">
              <a:lnSpc>
                <a:spcPct val="120000"/>
              </a:lnSpc>
            </a:pPr>
            <a:r>
              <a:rPr lang="en-US" dirty="0" smtClean="0"/>
              <a:t>Complete the Core in the third year</a:t>
            </a:r>
          </a:p>
          <a:p>
            <a:pPr lvl="1">
              <a:lnSpc>
                <a:spcPct val="120000"/>
              </a:lnSpc>
            </a:pPr>
            <a:r>
              <a:rPr lang="en-US" dirty="0" smtClean="0"/>
              <a:t>Include the same “critical areas”</a:t>
            </a:r>
          </a:p>
          <a:p>
            <a:pPr lvl="1">
              <a:lnSpc>
                <a:spcPct val="120000"/>
              </a:lnSpc>
            </a:pPr>
            <a:r>
              <a:rPr lang="en-US" dirty="0" smtClean="0"/>
              <a:t>Require rethinking high school mathematics</a:t>
            </a:r>
          </a:p>
          <a:p>
            <a:pPr lvl="1">
              <a:lnSpc>
                <a:spcPct val="120000"/>
              </a:lnSpc>
            </a:pPr>
            <a:r>
              <a:rPr lang="en-US" dirty="0" smtClean="0"/>
              <a:t>Prepare students for a menu of fourth-year courses</a:t>
            </a:r>
          </a:p>
          <a:p>
            <a:pPr>
              <a:lnSpc>
                <a:spcPct val="120000"/>
              </a:lnSpc>
            </a:pPr>
            <a:endParaRPr lang="en-US" dirty="0"/>
          </a:p>
        </p:txBody>
      </p:sp>
      <p:sp>
        <p:nvSpPr>
          <p:cNvPr id="4" name="Rounded Rectangular Callout 3"/>
          <p:cNvSpPr/>
          <p:nvPr/>
        </p:nvSpPr>
        <p:spPr bwMode="auto">
          <a:xfrm>
            <a:off x="6934200" y="1905000"/>
            <a:ext cx="1219200" cy="762000"/>
          </a:xfrm>
          <a:prstGeom prst="wedgeRoundRectCallout">
            <a:avLst>
              <a:gd name="adj1" fmla="val -129054"/>
              <a:gd name="adj2" fmla="val 82376"/>
              <a:gd name="adj3" fmla="val 16667"/>
            </a:avLst>
          </a:prstGeom>
          <a:solidFill>
            <a:srgbClr val="7030A0"/>
          </a:solidFill>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000" i="1" dirty="0" smtClean="0">
                <a:solidFill>
                  <a:srgbClr val="FFFFFF"/>
                </a:solidFill>
                <a:effectLst>
                  <a:outerShdw blurRad="38100" dist="38100" dir="2700000" algn="tl">
                    <a:srgbClr val="000000">
                      <a:alpha val="43137"/>
                    </a:srgbClr>
                  </a:outerShdw>
                </a:effectLst>
                <a:latin typeface="Segoe" pitchFamily="34" charset="0"/>
              </a:rPr>
              <a:t>Typical in U.S.</a:t>
            </a:r>
          </a:p>
        </p:txBody>
      </p:sp>
      <p:sp>
        <p:nvSpPr>
          <p:cNvPr id="5" name="Rounded Rectangular Callout 4"/>
          <p:cNvSpPr/>
          <p:nvPr/>
        </p:nvSpPr>
        <p:spPr bwMode="auto">
          <a:xfrm>
            <a:off x="6705600" y="3962400"/>
            <a:ext cx="1676400" cy="762000"/>
          </a:xfrm>
          <a:prstGeom prst="wedgeRoundRectCallout">
            <a:avLst>
              <a:gd name="adj1" fmla="val -98018"/>
              <a:gd name="adj2" fmla="val -57785"/>
              <a:gd name="adj3" fmla="val 16667"/>
            </a:avLst>
          </a:prstGeom>
          <a:solidFill>
            <a:srgbClr val="7030A0"/>
          </a:solidFill>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000" i="1" dirty="0" smtClean="0">
                <a:solidFill>
                  <a:srgbClr val="FFFFFF"/>
                </a:solidFill>
                <a:effectLst>
                  <a:outerShdw blurRad="38100" dist="38100" dir="2700000" algn="tl">
                    <a:srgbClr val="000000">
                      <a:alpha val="43137"/>
                    </a:srgbClr>
                  </a:outerShdw>
                </a:effectLst>
                <a:latin typeface="Segoe" pitchFamily="34" charset="0"/>
              </a:rPr>
              <a:t>Typical outside U.S.</a:t>
            </a:r>
          </a:p>
        </p:txBody>
      </p:sp>
    </p:spTree>
    <p:extLst>
      <p:ext uri="{BB962C8B-B14F-4D97-AF65-F5344CB8AC3E}">
        <p14:creationId xmlns:p14="http://schemas.microsoft.com/office/powerpoint/2010/main" val="3918588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r>
              <a:rPr lang="en-US" dirty="0" smtClean="0"/>
              <a:t>Two Main Pathways</a:t>
            </a:r>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1212151" y="1801368"/>
            <a:ext cx="6103049" cy="4675632"/>
          </a:xfrm>
          <a:prstGeom prst="rect">
            <a:avLst/>
          </a:prstGeom>
          <a:noFill/>
          <a:ln w="9525">
            <a:noFill/>
            <a:miter lim="800000"/>
            <a:headEnd/>
            <a:tailEnd/>
          </a:ln>
        </p:spPr>
      </p:pic>
    </p:spTree>
    <p:extLst>
      <p:ext uri="{BB962C8B-B14F-4D97-AF65-F5344CB8AC3E}">
        <p14:creationId xmlns:p14="http://schemas.microsoft.com/office/powerpoint/2010/main" val="158767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CCSSM and Acceleration</a:t>
            </a:r>
            <a:endParaRPr lang="en-US" dirty="0"/>
          </a:p>
        </p:txBody>
      </p:sp>
      <p:sp>
        <p:nvSpPr>
          <p:cNvPr id="3" name="Content Placeholder 2"/>
          <p:cNvSpPr>
            <a:spLocks noGrp="1"/>
          </p:cNvSpPr>
          <p:nvPr>
            <p:ph idx="1"/>
          </p:nvPr>
        </p:nvSpPr>
        <p:spPr/>
        <p:txBody>
          <a:bodyPr>
            <a:normAutofit fontScale="92500" lnSpcReduction="10000"/>
          </a:bodyPr>
          <a:lstStyle/>
          <a:p>
            <a:pPr>
              <a:lnSpc>
                <a:spcPct val="120000"/>
              </a:lnSpc>
            </a:pPr>
            <a:r>
              <a:rPr lang="en-US" dirty="0" smtClean="0"/>
              <a:t>The CCSS for Mathematics represent significant curricular acceleration in grades K-8</a:t>
            </a:r>
          </a:p>
          <a:p>
            <a:pPr lvl="1">
              <a:lnSpc>
                <a:spcPct val="120000"/>
              </a:lnSpc>
            </a:pPr>
            <a:r>
              <a:rPr lang="en-US" dirty="0" smtClean="0"/>
              <a:t>Much of Algebra 1 and Geometry are in the middle grades</a:t>
            </a:r>
          </a:p>
          <a:p>
            <a:pPr lvl="1">
              <a:lnSpc>
                <a:spcPct val="120000"/>
              </a:lnSpc>
            </a:pPr>
            <a:r>
              <a:rPr lang="en-US" dirty="0" smtClean="0"/>
              <a:t>Many “accelerated” programs will no longer be ahead</a:t>
            </a:r>
          </a:p>
          <a:p>
            <a:pPr lvl="1">
              <a:lnSpc>
                <a:spcPct val="120000"/>
              </a:lnSpc>
            </a:pPr>
            <a:r>
              <a:rPr lang="en-US" dirty="0" smtClean="0"/>
              <a:t>The CCSS for Grade 8 is a reasonable, internationally benchmarked response to Algebra for all in grade 8</a:t>
            </a:r>
          </a:p>
          <a:p>
            <a:pPr>
              <a:lnSpc>
                <a:spcPct val="120000"/>
              </a:lnSpc>
            </a:pPr>
            <a:r>
              <a:rPr lang="en-US" dirty="0" smtClean="0"/>
              <a:t>Accelerating large percentages of students much beyond the CCSS for K-8 is probably unwise</a:t>
            </a:r>
          </a:p>
          <a:p>
            <a:pPr>
              <a:lnSpc>
                <a:spcPct val="120000"/>
              </a:lnSpc>
            </a:pPr>
            <a:r>
              <a:rPr lang="en-US" dirty="0" smtClean="0"/>
              <a:t>The CCSSM for high school include much advanced content and much new content for all students</a:t>
            </a:r>
          </a:p>
          <a:p>
            <a:pPr>
              <a:lnSpc>
                <a:spcPct val="120000"/>
              </a:lnSpc>
            </a:pPr>
            <a:r>
              <a:rPr lang="en-US" i="1" dirty="0" smtClean="0"/>
              <a:t>So we need to rethink mathematics, grades 6-12</a:t>
            </a:r>
          </a:p>
        </p:txBody>
      </p:sp>
    </p:spTree>
    <p:extLst>
      <p:ext uri="{BB962C8B-B14F-4D97-AF65-F5344CB8AC3E}">
        <p14:creationId xmlns:p14="http://schemas.microsoft.com/office/powerpoint/2010/main" val="3573204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Partnership for College and Career Readiness  (PARCC)</a:t>
            </a:r>
            <a:endParaRPr lang="en-US" dirty="0"/>
          </a:p>
        </p:txBody>
      </p:sp>
      <p:sp>
        <p:nvSpPr>
          <p:cNvPr id="3" name="Content Placeholder 2"/>
          <p:cNvSpPr>
            <a:spLocks noGrp="1"/>
          </p:cNvSpPr>
          <p:nvPr>
            <p:ph idx="1"/>
          </p:nvPr>
        </p:nvSpPr>
        <p:spPr/>
        <p:txBody>
          <a:bodyPr>
            <a:normAutofit lnSpcReduction="10000"/>
          </a:bodyPr>
          <a:lstStyle/>
          <a:p>
            <a:r>
              <a:rPr lang="en-US" dirty="0"/>
              <a:t>PARCC system aims to increase the rates students graduate prepared for success in college and career</a:t>
            </a:r>
          </a:p>
          <a:p>
            <a:r>
              <a:rPr lang="en-US" dirty="0"/>
              <a:t>PARCC assessment system will feature complex, multipart tasks.</a:t>
            </a:r>
          </a:p>
          <a:p>
            <a:r>
              <a:rPr lang="en-US" dirty="0" smtClean="0"/>
              <a:t>Assessments </a:t>
            </a:r>
            <a:r>
              <a:rPr lang="en-US" dirty="0"/>
              <a:t>will occur in grades 3-8 and Math 1, Math 2 and Math 3</a:t>
            </a:r>
          </a:p>
          <a:p>
            <a:r>
              <a:rPr lang="en-US" dirty="0"/>
              <a:t>Required 2-part summative assessments, a performance-based assessment and an end-of-year </a:t>
            </a:r>
            <a:r>
              <a:rPr lang="en-US" dirty="0" smtClean="0"/>
              <a:t>assessment</a:t>
            </a:r>
          </a:p>
          <a:p>
            <a:r>
              <a:rPr lang="en-US" dirty="0" smtClean="0"/>
              <a:t>Optional components:  A diagnostic assessment and a mid-year formative assessment</a:t>
            </a:r>
          </a:p>
          <a:p>
            <a:endParaRPr lang="en-US" sz="2000" dirty="0"/>
          </a:p>
          <a:p>
            <a:endParaRPr lang="en-US" dirty="0"/>
          </a:p>
        </p:txBody>
      </p:sp>
    </p:spTree>
    <p:extLst>
      <p:ext uri="{BB962C8B-B14F-4D97-AF65-F5344CB8AC3E}">
        <p14:creationId xmlns:p14="http://schemas.microsoft.com/office/powerpoint/2010/main" val="42251613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563562"/>
          </a:xfrm>
        </p:spPr>
        <p:txBody>
          <a:bodyPr>
            <a:normAutofit fontScale="90000"/>
          </a:bodyPr>
          <a:lstStyle/>
          <a:p>
            <a:r>
              <a:rPr lang="en-US" dirty="0" smtClean="0"/>
              <a:t>Assessment  </a:t>
            </a:r>
            <a:endParaRPr lang="en-US" dirty="0"/>
          </a:p>
        </p:txBody>
      </p:sp>
      <p:pic>
        <p:nvPicPr>
          <p:cNvPr id="4" name="Content Placeholder 3" descr="PARCC MCF for Mathematics Webinar_112111.pdf - Adobe Reade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9673" y="914400"/>
            <a:ext cx="8895953" cy="5650093"/>
          </a:xfrm>
        </p:spPr>
      </p:pic>
    </p:spTree>
    <p:extLst>
      <p:ext uri="{BB962C8B-B14F-4D97-AF65-F5344CB8AC3E}">
        <p14:creationId xmlns:p14="http://schemas.microsoft.com/office/powerpoint/2010/main" val="15636918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Overview of Mathematics Task Types</a:t>
            </a:r>
            <a:endParaRPr lang="en-US" dirty="0"/>
          </a:p>
        </p:txBody>
      </p:sp>
      <p:sp>
        <p:nvSpPr>
          <p:cNvPr id="3" name="Text Placeholder 2"/>
          <p:cNvSpPr>
            <a:spLocks noGrp="1"/>
          </p:cNvSpPr>
          <p:nvPr>
            <p:ph type="body" sz="quarter" idx="13"/>
          </p:nvPr>
        </p:nvSpPr>
        <p:spPr>
          <a:xfrm>
            <a:off x="143296" y="1616120"/>
            <a:ext cx="8877874" cy="3810000"/>
          </a:xfrm>
        </p:spPr>
        <p:txBody>
          <a:bodyPr/>
          <a:lstStyle/>
          <a:p>
            <a:pPr marL="68580" indent="0">
              <a:lnSpc>
                <a:spcPct val="110000"/>
              </a:lnSpc>
              <a:buNone/>
            </a:pPr>
            <a:r>
              <a:rPr lang="en-US" sz="2500" dirty="0" smtClean="0"/>
              <a:t>PARCC mathematics assessments will include three types of tasks. </a:t>
            </a:r>
            <a:endParaRPr lang="en-US" sz="2500" dirty="0"/>
          </a:p>
        </p:txBody>
      </p:sp>
      <p:sp>
        <p:nvSpPr>
          <p:cNvPr id="4" name="Slide Number Placeholder 3"/>
          <p:cNvSpPr>
            <a:spLocks noGrp="1"/>
          </p:cNvSpPr>
          <p:nvPr>
            <p:ph type="sldNum" sz="quarter" idx="12"/>
          </p:nvPr>
        </p:nvSpPr>
        <p:spPr/>
        <p:txBody>
          <a:bodyPr>
            <a:normAutofit lnSpcReduction="10000"/>
          </a:bodyPr>
          <a:lstStyle/>
          <a:p>
            <a:pPr>
              <a:defRPr/>
            </a:pPr>
            <a:fld id="{8B1FB4F6-53D1-4649-B6D3-57C1A85B2B3E}" type="slidenum">
              <a:rPr lang="en-US" smtClean="0"/>
              <a:pPr>
                <a:defRPr/>
              </a:pPr>
              <a:t>19</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348605764"/>
              </p:ext>
            </p:extLst>
          </p:nvPr>
        </p:nvGraphicFramePr>
        <p:xfrm>
          <a:off x="245660" y="2275896"/>
          <a:ext cx="8575343" cy="4267200"/>
        </p:xfrm>
        <a:graphic>
          <a:graphicData uri="http://schemas.openxmlformats.org/drawingml/2006/table">
            <a:tbl>
              <a:tblPr firstRow="1" bandRow="1">
                <a:tableStyleId>{17292A2E-F333-43FB-9621-5CBBE7FDCDCB}</a:tableStyleId>
              </a:tblPr>
              <a:tblGrid>
                <a:gridCol w="2047164"/>
                <a:gridCol w="6528179"/>
              </a:tblGrid>
              <a:tr h="262579">
                <a:tc>
                  <a:txBody>
                    <a:bodyPr/>
                    <a:lstStyle/>
                    <a:p>
                      <a:r>
                        <a:rPr lang="en-US" sz="1600" dirty="0" smtClean="0"/>
                        <a:t>Task</a:t>
                      </a:r>
                      <a:r>
                        <a:rPr lang="en-US" sz="1600" baseline="0" dirty="0" smtClean="0"/>
                        <a:t> Type</a:t>
                      </a:r>
                      <a:endParaRPr lang="en-US" sz="1600" b="1" dirty="0"/>
                    </a:p>
                  </a:txBody>
                  <a:tcPr/>
                </a:tc>
                <a:tc>
                  <a:txBody>
                    <a:bodyPr/>
                    <a:lstStyle/>
                    <a:p>
                      <a:r>
                        <a:rPr lang="en-US" sz="1600" dirty="0" smtClean="0"/>
                        <a:t>Description of Task Type</a:t>
                      </a:r>
                      <a:endParaRPr lang="en-US" sz="1600" b="1" dirty="0"/>
                    </a:p>
                  </a:txBody>
                  <a:tcPr/>
                </a:tc>
              </a:tr>
              <a:tr h="822107">
                <a:tc>
                  <a:txBody>
                    <a:bodyPr/>
                    <a:lstStyle/>
                    <a:p>
                      <a:r>
                        <a:rPr lang="en-US" sz="1600" b="1" baseline="0" dirty="0" smtClean="0"/>
                        <a:t>I. Tasks assessing </a:t>
                      </a:r>
                      <a:r>
                        <a:rPr lang="en-US" sz="1600" b="1" i="1" baseline="0" dirty="0" smtClean="0"/>
                        <a:t>concepts, skills and procedures </a:t>
                      </a: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smtClean="0"/>
                        <a:t>Balance of conceptual understanding, fluency, and application</a:t>
                      </a:r>
                    </a:p>
                    <a:p>
                      <a:pPr marL="285750" indent="-285750">
                        <a:buFont typeface="Arial" pitchFamily="34" charset="0"/>
                        <a:buChar char="•"/>
                      </a:pPr>
                      <a:r>
                        <a:rPr lang="en-US" sz="1600" baseline="0" dirty="0" smtClean="0"/>
                        <a:t>Can involve any or all mathematical practice standards</a:t>
                      </a:r>
                    </a:p>
                    <a:p>
                      <a:pPr marL="285750" indent="-285750">
                        <a:buFont typeface="Arial" pitchFamily="34" charset="0"/>
                        <a:buChar char="•"/>
                      </a:pPr>
                      <a:r>
                        <a:rPr lang="en-US" sz="1600" dirty="0" smtClean="0"/>
                        <a:t>Machine scorable including innovative,</a:t>
                      </a:r>
                      <a:r>
                        <a:rPr lang="en-US" sz="1600" baseline="0" dirty="0" smtClean="0"/>
                        <a:t> computer-based formats</a:t>
                      </a:r>
                    </a:p>
                    <a:p>
                      <a:pPr marL="285750" indent="-285750">
                        <a:buFont typeface="Arial" pitchFamily="34" charset="0"/>
                        <a:buChar char="•"/>
                      </a:pPr>
                      <a:r>
                        <a:rPr lang="en-US" sz="1600" baseline="0" dirty="0" smtClean="0"/>
                        <a:t>Will appear on the End of Year and Performance Based Assessment components</a:t>
                      </a:r>
                      <a:endParaRPr lang="en-US" sz="1600" dirty="0"/>
                    </a:p>
                  </a:txBody>
                  <a:tcPr/>
                </a:tc>
              </a:tr>
              <a:tr h="822107">
                <a:tc>
                  <a:txBody>
                    <a:bodyPr/>
                    <a:lstStyle/>
                    <a:p>
                      <a:r>
                        <a:rPr lang="en-US" sz="1600" b="1" dirty="0" smtClean="0"/>
                        <a:t>II. Tasks </a:t>
                      </a:r>
                      <a:r>
                        <a:rPr lang="en-US" sz="1600" b="1" baseline="0" dirty="0" smtClean="0"/>
                        <a:t>assessing </a:t>
                      </a:r>
                      <a:r>
                        <a:rPr lang="en-US" sz="1600" b="1" i="1" baseline="0" dirty="0" smtClean="0"/>
                        <a:t>expressing mathematical reasoning </a:t>
                      </a:r>
                    </a:p>
                  </a:txBody>
                  <a:tcPr/>
                </a:tc>
                <a:tc>
                  <a:txBody>
                    <a:bodyPr/>
                    <a:lstStyle/>
                    <a:p>
                      <a:pPr marL="285750" indent="-285750">
                        <a:buFont typeface="Arial" pitchFamily="34" charset="0"/>
                        <a:buChar char="•"/>
                      </a:pPr>
                      <a:r>
                        <a:rPr lang="en-US" sz="1600" dirty="0" smtClean="0"/>
                        <a:t>Each task calls for written arguments</a:t>
                      </a:r>
                      <a:r>
                        <a:rPr lang="en-US" sz="1600" baseline="0" dirty="0" smtClean="0"/>
                        <a:t> / justifications, critique of reasoning, or precision in mathematical statements (MP.3, 6).</a:t>
                      </a:r>
                    </a:p>
                    <a:p>
                      <a:pPr marL="285750" indent="-285750">
                        <a:buFont typeface="Arial" pitchFamily="34" charset="0"/>
                        <a:buChar char="•"/>
                      </a:pPr>
                      <a:r>
                        <a:rPr lang="en-US" sz="1600" baseline="0" dirty="0" smtClean="0"/>
                        <a:t>Can involve other mathematical practice standards</a:t>
                      </a:r>
                    </a:p>
                    <a:p>
                      <a:pPr marL="285750" indent="-285750">
                        <a:buFont typeface="Arial" pitchFamily="34" charset="0"/>
                        <a:buChar char="•"/>
                      </a:pPr>
                      <a:r>
                        <a:rPr lang="en-US" sz="1600" baseline="0" dirty="0" smtClean="0"/>
                        <a:t>May include a mix of machine scored and hand scored responses</a:t>
                      </a:r>
                    </a:p>
                    <a:p>
                      <a:pPr marL="285750" indent="-285750">
                        <a:buFont typeface="Arial" pitchFamily="34" charset="0"/>
                        <a:buChar char="•"/>
                      </a:pPr>
                      <a:r>
                        <a:rPr lang="en-US" sz="1600" baseline="0" dirty="0" smtClean="0"/>
                        <a:t>Included on the Performance Based Assessment component</a:t>
                      </a:r>
                    </a:p>
                  </a:txBody>
                  <a:tcPr/>
                </a:tc>
              </a:tr>
              <a:tr h="822107">
                <a:tc>
                  <a:txBody>
                    <a:bodyPr/>
                    <a:lstStyle/>
                    <a:p>
                      <a:r>
                        <a:rPr lang="en-US" sz="1600" b="1" dirty="0" smtClean="0"/>
                        <a:t>III. Tasks assessing </a:t>
                      </a:r>
                      <a:r>
                        <a:rPr lang="en-US" sz="1600" b="1" i="1" dirty="0" smtClean="0"/>
                        <a:t>modeling</a:t>
                      </a:r>
                      <a:r>
                        <a:rPr lang="en-US" sz="1600" b="1" i="1" baseline="0" dirty="0" smtClean="0"/>
                        <a:t> / applications </a:t>
                      </a:r>
                    </a:p>
                  </a:txBody>
                  <a:tcPr/>
                </a:tc>
                <a:tc>
                  <a:txBody>
                    <a:bodyPr/>
                    <a:lstStyle/>
                    <a:p>
                      <a:pPr marL="285750" indent="-285750">
                        <a:buFont typeface="Arial" pitchFamily="34" charset="0"/>
                        <a:buChar char="•"/>
                      </a:pPr>
                      <a:r>
                        <a:rPr lang="en-US" sz="1600" dirty="0" smtClean="0"/>
                        <a:t>Each task calls for modeling/application</a:t>
                      </a:r>
                      <a:r>
                        <a:rPr lang="en-US" sz="1600" baseline="0" dirty="0" smtClean="0"/>
                        <a:t> in a real-world context or scenario (MP.4) </a:t>
                      </a:r>
                    </a:p>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smtClean="0"/>
                        <a:t>Can involve other mathematical practice standards.</a:t>
                      </a:r>
                    </a:p>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smtClean="0"/>
                        <a:t>May include a mix of machine scored and hand scored responses</a:t>
                      </a:r>
                    </a:p>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smtClean="0"/>
                        <a:t>Included on the Performance Based Assessment component</a:t>
                      </a:r>
                    </a:p>
                  </a:txBody>
                  <a:tcPr/>
                </a:tc>
              </a:tr>
            </a:tbl>
          </a:graphicData>
        </a:graphic>
      </p:graphicFrame>
      <p:sp>
        <p:nvSpPr>
          <p:cNvPr id="6" name="TextBox 5"/>
          <p:cNvSpPr txBox="1"/>
          <p:nvPr/>
        </p:nvSpPr>
        <p:spPr>
          <a:xfrm>
            <a:off x="609602" y="6569078"/>
            <a:ext cx="8211401" cy="261610"/>
          </a:xfrm>
          <a:prstGeom prst="rect">
            <a:avLst/>
          </a:prstGeom>
          <a:noFill/>
        </p:spPr>
        <p:txBody>
          <a:bodyPr wrap="square" rtlCol="0">
            <a:spAutoFit/>
          </a:bodyPr>
          <a:lstStyle/>
          <a:p>
            <a:pPr defTabSz="457200"/>
            <a:r>
              <a:rPr lang="en-US" sz="1050" dirty="0">
                <a:solidFill>
                  <a:prstClr val="black"/>
                </a:solidFill>
              </a:rPr>
              <a:t>F</a:t>
            </a:r>
            <a:r>
              <a:rPr lang="en-US" sz="1050" dirty="0" smtClean="0">
                <a:solidFill>
                  <a:prstClr val="black"/>
                </a:solidFill>
              </a:rPr>
              <a:t>or more information see PARCC Item Development ITN Appendix D.  </a:t>
            </a:r>
            <a:endParaRPr lang="en-US" sz="1050" dirty="0">
              <a:solidFill>
                <a:prstClr val="black"/>
              </a:solidFill>
            </a:endParaRPr>
          </a:p>
        </p:txBody>
      </p:sp>
    </p:spTree>
    <p:extLst>
      <p:ext uri="{BB962C8B-B14F-4D97-AF65-F5344CB8AC3E}">
        <p14:creationId xmlns:p14="http://schemas.microsoft.com/office/powerpoint/2010/main" val="31761585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447800"/>
            <a:ext cx="7467600" cy="2554545"/>
          </a:xfrm>
          <a:prstGeom prst="rect">
            <a:avLst/>
          </a:prstGeom>
          <a:noFill/>
        </p:spPr>
        <p:txBody>
          <a:bodyPr wrap="square" rtlCol="0">
            <a:spAutoFit/>
          </a:bodyPr>
          <a:lstStyle/>
          <a:p>
            <a:pPr algn="ctr"/>
            <a:r>
              <a:rPr lang="en-US" sz="4000" dirty="0" smtClean="0">
                <a:solidFill>
                  <a:schemeClr val="accent1">
                    <a:lumMod val="75000"/>
                  </a:schemeClr>
                </a:solidFill>
                <a:latin typeface="+mj-lt"/>
              </a:rPr>
              <a:t>Worthington’s path to implementation of the </a:t>
            </a:r>
          </a:p>
          <a:p>
            <a:pPr algn="ctr"/>
            <a:r>
              <a:rPr lang="en-US" sz="4000" dirty="0" smtClean="0">
                <a:solidFill>
                  <a:schemeClr val="accent1">
                    <a:lumMod val="75000"/>
                  </a:schemeClr>
                </a:solidFill>
                <a:latin typeface="+mj-lt"/>
              </a:rPr>
              <a:t>Common Core </a:t>
            </a:r>
          </a:p>
          <a:p>
            <a:pPr algn="ctr"/>
            <a:r>
              <a:rPr lang="en-US" sz="4000" dirty="0" smtClean="0">
                <a:solidFill>
                  <a:schemeClr val="accent1">
                    <a:lumMod val="75000"/>
                  </a:schemeClr>
                </a:solidFill>
                <a:latin typeface="+mj-lt"/>
              </a:rPr>
              <a:t>State Standards for Mathematics</a:t>
            </a:r>
            <a:endParaRPr lang="en-US" sz="4000" dirty="0">
              <a:solidFill>
                <a:schemeClr val="accent1">
                  <a:lumMod val="75000"/>
                </a:schemeClr>
              </a:solidFill>
              <a:latin typeface="+mj-lt"/>
            </a:endParaRPr>
          </a:p>
        </p:txBody>
      </p:sp>
    </p:spTree>
    <p:extLst>
      <p:ext uri="{BB962C8B-B14F-4D97-AF65-F5344CB8AC3E}">
        <p14:creationId xmlns:p14="http://schemas.microsoft.com/office/powerpoint/2010/main" val="836594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Worthington decision making    process</a:t>
            </a:r>
            <a:endParaRPr lang="en-US" dirty="0"/>
          </a:p>
        </p:txBody>
      </p:sp>
      <p:sp>
        <p:nvSpPr>
          <p:cNvPr id="3" name="Content Placeholder 2"/>
          <p:cNvSpPr>
            <a:spLocks noGrp="1"/>
          </p:cNvSpPr>
          <p:nvPr>
            <p:ph idx="1"/>
          </p:nvPr>
        </p:nvSpPr>
        <p:spPr/>
        <p:txBody>
          <a:bodyPr>
            <a:normAutofit/>
          </a:bodyPr>
          <a:lstStyle/>
          <a:p>
            <a:r>
              <a:rPr lang="en-US" dirty="0" smtClean="0"/>
              <a:t>All secondary math staff including intervention specialists </a:t>
            </a:r>
            <a:r>
              <a:rPr lang="en-US" dirty="0"/>
              <a:t>m</a:t>
            </a:r>
            <a:r>
              <a:rPr lang="en-US" dirty="0" smtClean="0"/>
              <a:t>et with Dr Brad Findell Common Core Consultant</a:t>
            </a:r>
          </a:p>
          <a:p>
            <a:pPr marL="0" indent="0">
              <a:buNone/>
            </a:pPr>
            <a:r>
              <a:rPr lang="en-US" dirty="0"/>
              <a:t>	</a:t>
            </a:r>
            <a:r>
              <a:rPr lang="en-US" b="1" dirty="0" smtClean="0"/>
              <a:t>September 2011 </a:t>
            </a:r>
            <a:r>
              <a:rPr lang="en-US" dirty="0" smtClean="0"/>
              <a:t>Develop understanding of the </a:t>
            </a:r>
          </a:p>
          <a:p>
            <a:pPr marL="0" indent="0">
              <a:buNone/>
            </a:pPr>
            <a:r>
              <a:rPr lang="en-US" dirty="0"/>
              <a:t>	</a:t>
            </a:r>
            <a:r>
              <a:rPr lang="en-US" dirty="0" smtClean="0"/>
              <a:t>content of the standards and the intent of the 	standards-the mathematical practices</a:t>
            </a:r>
          </a:p>
          <a:p>
            <a:pPr marL="0" indent="0">
              <a:buNone/>
            </a:pPr>
            <a:r>
              <a:rPr lang="en-US" dirty="0"/>
              <a:t>	</a:t>
            </a:r>
            <a:r>
              <a:rPr lang="en-US" b="1" dirty="0" smtClean="0"/>
              <a:t>January 2012 </a:t>
            </a:r>
            <a:r>
              <a:rPr lang="en-US" dirty="0" smtClean="0"/>
              <a:t>Studied each of the courses in each 	high school pathway to determine best fit for us</a:t>
            </a:r>
          </a:p>
          <a:p>
            <a:pPr marL="0" indent="0">
              <a:buNone/>
            </a:pPr>
            <a:r>
              <a:rPr lang="en-US" dirty="0"/>
              <a:t>	</a:t>
            </a:r>
            <a:r>
              <a:rPr lang="en-US" dirty="0" smtClean="0"/>
              <a:t>Recommended integrated pathway</a:t>
            </a:r>
          </a:p>
          <a:p>
            <a:pPr marL="0" indent="0">
              <a:buNone/>
            </a:pPr>
            <a:r>
              <a:rPr lang="en-US" dirty="0"/>
              <a:t>	</a:t>
            </a:r>
            <a:r>
              <a:rPr lang="en-US" b="1" dirty="0" smtClean="0"/>
              <a:t>April 2012 </a:t>
            </a:r>
            <a:r>
              <a:rPr lang="en-US" dirty="0"/>
              <a:t>R</a:t>
            </a:r>
            <a:r>
              <a:rPr lang="en-US" dirty="0" smtClean="0"/>
              <a:t>eviewed proposed scope and 	sequence for the integrated  pathway</a:t>
            </a:r>
          </a:p>
          <a:p>
            <a:pPr marL="0" indent="0">
              <a:buNone/>
            </a:pPr>
            <a:r>
              <a:rPr lang="en-US" dirty="0"/>
              <a:t>	</a:t>
            </a:r>
            <a:r>
              <a:rPr lang="en-US" b="1" dirty="0" smtClean="0"/>
              <a:t>Fall 2012 </a:t>
            </a:r>
            <a:r>
              <a:rPr lang="en-US" dirty="0" smtClean="0"/>
              <a:t>Develop courses for grades 7-12</a:t>
            </a:r>
            <a:endParaRPr lang="en-US" dirty="0"/>
          </a:p>
        </p:txBody>
      </p:sp>
    </p:spTree>
    <p:extLst>
      <p:ext uri="{BB962C8B-B14F-4D97-AF65-F5344CB8AC3E}">
        <p14:creationId xmlns:p14="http://schemas.microsoft.com/office/powerpoint/2010/main" val="3726170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066800" y="838200"/>
            <a:ext cx="7315200" cy="3886200"/>
          </a:xfrm>
        </p:spPr>
        <p:txBody>
          <a:bodyPr>
            <a:normAutofit/>
          </a:bodyPr>
          <a:lstStyle/>
          <a:p>
            <a:r>
              <a:rPr lang="en-US" dirty="0" smtClean="0"/>
              <a:t>Implementation Suggestions, Challenges, and Resources</a:t>
            </a:r>
            <a:endParaRPr lang="en-US" dirty="0"/>
          </a:p>
        </p:txBody>
      </p:sp>
    </p:spTree>
    <p:extLst>
      <p:ext uri="{BB962C8B-B14F-4D97-AF65-F5344CB8AC3E}">
        <p14:creationId xmlns:p14="http://schemas.microsoft.com/office/powerpoint/2010/main" val="3133159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and Responses</a:t>
            </a:r>
            <a:endParaRPr lang="en-US" dirty="0"/>
          </a:p>
        </p:txBody>
      </p:sp>
      <p:sp>
        <p:nvSpPr>
          <p:cNvPr id="3" name="Content Placeholder 2"/>
          <p:cNvSpPr>
            <a:spLocks noGrp="1"/>
          </p:cNvSpPr>
          <p:nvPr>
            <p:ph idx="1"/>
          </p:nvPr>
        </p:nvSpPr>
        <p:spPr/>
        <p:txBody>
          <a:bodyPr>
            <a:normAutofit fontScale="85000" lnSpcReduction="10000"/>
          </a:bodyPr>
          <a:lstStyle/>
          <a:p>
            <a:pPr>
              <a:lnSpc>
                <a:spcPct val="120000"/>
              </a:lnSpc>
            </a:pPr>
            <a:r>
              <a:rPr lang="en-US" i="1" dirty="0" smtClean="0"/>
              <a:t>Current courses are not aligned to the CCSSM</a:t>
            </a:r>
          </a:p>
          <a:p>
            <a:pPr lvl="1">
              <a:lnSpc>
                <a:spcPct val="120000"/>
              </a:lnSpc>
            </a:pPr>
            <a:r>
              <a:rPr lang="en-US" dirty="0" smtClean="0"/>
              <a:t>Effort  to focus instruction which reduces repetition in content</a:t>
            </a:r>
          </a:p>
          <a:p>
            <a:pPr lvl="2">
              <a:lnSpc>
                <a:spcPct val="120000"/>
              </a:lnSpc>
            </a:pPr>
            <a:r>
              <a:rPr lang="en-US" i="1" dirty="0" smtClean="0"/>
              <a:t>Create a course progression which is a is adjusted to meet overall curricular  requirements during the transition to total implementation of  CCSSM</a:t>
            </a:r>
          </a:p>
          <a:p>
            <a:pPr lvl="1">
              <a:lnSpc>
                <a:spcPct val="120000"/>
              </a:lnSpc>
            </a:pPr>
            <a:r>
              <a:rPr lang="en-US" dirty="0" smtClean="0"/>
              <a:t>Use of Comparative </a:t>
            </a:r>
            <a:r>
              <a:rPr lang="en-US" dirty="0"/>
              <a:t>A</a:t>
            </a:r>
            <a:r>
              <a:rPr lang="en-US" dirty="0" smtClean="0"/>
              <a:t>nalysis documents and proposed scope and sequence to create a transition progression to the new standards</a:t>
            </a:r>
          </a:p>
          <a:p>
            <a:pPr lvl="1">
              <a:lnSpc>
                <a:spcPct val="120000"/>
              </a:lnSpc>
            </a:pPr>
            <a:r>
              <a:rPr lang="en-US" dirty="0" smtClean="0"/>
              <a:t>Units for  CCSSM are being created from current textbooks both hardcopy and online</a:t>
            </a:r>
          </a:p>
          <a:p>
            <a:pPr lvl="2">
              <a:lnSpc>
                <a:spcPct val="120000"/>
              </a:lnSpc>
            </a:pPr>
            <a:r>
              <a:rPr lang="en-US" i="1" dirty="0" smtClean="0"/>
              <a:t>Not all units can use the current resources</a:t>
            </a:r>
          </a:p>
          <a:p>
            <a:pPr lvl="2">
              <a:lnSpc>
                <a:spcPct val="120000"/>
              </a:lnSpc>
            </a:pPr>
            <a:r>
              <a:rPr lang="en-US" i="1" dirty="0" smtClean="0"/>
              <a:t>Textbook companies are in development of new resources expected in 2014</a:t>
            </a:r>
          </a:p>
          <a:p>
            <a:pPr>
              <a:lnSpc>
                <a:spcPct val="120000"/>
              </a:lnSpc>
            </a:pPr>
            <a:r>
              <a:rPr lang="en-US" i="1" dirty="0" smtClean="0"/>
              <a:t>Intervention options for students who have weaknesses </a:t>
            </a:r>
          </a:p>
          <a:p>
            <a:pPr>
              <a:lnSpc>
                <a:spcPct val="120000"/>
              </a:lnSpc>
            </a:pPr>
            <a:r>
              <a:rPr lang="en-US" i="1" dirty="0" smtClean="0"/>
              <a:t>Communication of new course progression to students and parents</a:t>
            </a:r>
          </a:p>
        </p:txBody>
      </p:sp>
    </p:spTree>
    <p:extLst>
      <p:ext uri="{BB962C8B-B14F-4D97-AF65-F5344CB8AC3E}">
        <p14:creationId xmlns:p14="http://schemas.microsoft.com/office/powerpoint/2010/main" val="2960360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and Responses </a:t>
            </a:r>
            <a:endParaRPr lang="en-US" dirty="0"/>
          </a:p>
        </p:txBody>
      </p:sp>
      <p:sp>
        <p:nvSpPr>
          <p:cNvPr id="3" name="Content Placeholder 2"/>
          <p:cNvSpPr>
            <a:spLocks noGrp="1"/>
          </p:cNvSpPr>
          <p:nvPr>
            <p:ph idx="1"/>
          </p:nvPr>
        </p:nvSpPr>
        <p:spPr/>
        <p:txBody>
          <a:bodyPr>
            <a:normAutofit lnSpcReduction="10000"/>
          </a:bodyPr>
          <a:lstStyle/>
          <a:p>
            <a:pPr>
              <a:lnSpc>
                <a:spcPct val="110000"/>
              </a:lnSpc>
            </a:pPr>
            <a:r>
              <a:rPr lang="en-US" i="1" dirty="0" smtClean="0"/>
              <a:t>Formative assessment </a:t>
            </a:r>
          </a:p>
          <a:p>
            <a:pPr lvl="1">
              <a:lnSpc>
                <a:spcPct val="110000"/>
              </a:lnSpc>
            </a:pPr>
            <a:r>
              <a:rPr lang="en-US" dirty="0" smtClean="0"/>
              <a:t>Formative assessment must provide insight into student thinking</a:t>
            </a:r>
          </a:p>
          <a:p>
            <a:pPr>
              <a:lnSpc>
                <a:spcPct val="110000"/>
              </a:lnSpc>
            </a:pPr>
            <a:r>
              <a:rPr lang="en-US" i="1" dirty="0" smtClean="0"/>
              <a:t>Professional development</a:t>
            </a:r>
          </a:p>
          <a:p>
            <a:pPr lvl="1">
              <a:lnSpc>
                <a:spcPct val="110000"/>
              </a:lnSpc>
            </a:pPr>
            <a:r>
              <a:rPr lang="en-US" dirty="0" smtClean="0"/>
              <a:t>Implementation of rich mathematical tasks</a:t>
            </a:r>
          </a:p>
          <a:p>
            <a:pPr lvl="1">
              <a:lnSpc>
                <a:spcPct val="110000"/>
              </a:lnSpc>
            </a:pPr>
            <a:r>
              <a:rPr lang="en-US" dirty="0" smtClean="0"/>
              <a:t>Develop strategies for content-based professional learning communities</a:t>
            </a:r>
          </a:p>
          <a:p>
            <a:pPr>
              <a:lnSpc>
                <a:spcPct val="110000"/>
              </a:lnSpc>
            </a:pPr>
            <a:r>
              <a:rPr lang="en-US" i="1" dirty="0" smtClean="0"/>
              <a:t>Local control and limited resources</a:t>
            </a:r>
          </a:p>
          <a:p>
            <a:pPr lvl="1">
              <a:lnSpc>
                <a:spcPct val="110000"/>
              </a:lnSpc>
            </a:pPr>
            <a:r>
              <a:rPr lang="en-US" dirty="0" smtClean="0"/>
              <a:t>Share and borrow materials</a:t>
            </a:r>
          </a:p>
          <a:p>
            <a:pPr lvl="1">
              <a:lnSpc>
                <a:spcPct val="110000"/>
              </a:lnSpc>
            </a:pPr>
            <a:r>
              <a:rPr lang="en-US" dirty="0" smtClean="0"/>
              <a:t>Leverage resources</a:t>
            </a:r>
          </a:p>
          <a:p>
            <a:pPr lvl="1">
              <a:lnSpc>
                <a:spcPct val="110000"/>
              </a:lnSpc>
            </a:pPr>
            <a:r>
              <a:rPr lang="en-US" dirty="0" smtClean="0"/>
              <a:t>Take advantage of the assessment consortia PARCC</a:t>
            </a:r>
          </a:p>
          <a:p>
            <a:pPr lvl="1">
              <a:lnSpc>
                <a:spcPct val="110000"/>
              </a:lnSpc>
            </a:pPr>
            <a:endParaRPr lang="en-US" dirty="0" smtClean="0"/>
          </a:p>
          <a:p>
            <a:endParaRPr lang="en-US" dirty="0"/>
          </a:p>
        </p:txBody>
      </p:sp>
    </p:spTree>
    <p:extLst>
      <p:ext uri="{BB962C8B-B14F-4D97-AF65-F5344CB8AC3E}">
        <p14:creationId xmlns:p14="http://schemas.microsoft.com/office/powerpoint/2010/main" val="33035838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Thought</a:t>
            </a:r>
            <a:endParaRPr lang="en-US" dirty="0"/>
          </a:p>
        </p:txBody>
      </p:sp>
      <p:sp>
        <p:nvSpPr>
          <p:cNvPr id="3" name="Content Placeholder 2"/>
          <p:cNvSpPr>
            <a:spLocks noGrp="1"/>
          </p:cNvSpPr>
          <p:nvPr>
            <p:ph idx="1"/>
          </p:nvPr>
        </p:nvSpPr>
        <p:spPr/>
        <p:txBody>
          <a:bodyPr>
            <a:normAutofit/>
          </a:bodyPr>
          <a:lstStyle/>
          <a:p>
            <a:r>
              <a:rPr lang="en-US" sz="2800" dirty="0" smtClean="0"/>
              <a:t>“These Standards are not intended to be new names for old ways of doing business.  They are a call to take the next step. It is time for states to work together to build on lessons learned from two decades of standards based reforms. It is time to recognize that standards are not just promises to our children, but promises we intend to keep.”</a:t>
            </a:r>
          </a:p>
          <a:p>
            <a:pPr lvl="1">
              <a:buNone/>
            </a:pPr>
            <a:r>
              <a:rPr lang="en-US" sz="2200" dirty="0" smtClean="0"/>
              <a:t>(CCSS, 2010, p. 5)</a:t>
            </a:r>
            <a:endParaRPr lang="en-US" sz="2200" dirty="0"/>
          </a:p>
        </p:txBody>
      </p:sp>
    </p:spTree>
    <p:extLst>
      <p:ext uri="{BB962C8B-B14F-4D97-AF65-F5344CB8AC3E}">
        <p14:creationId xmlns:p14="http://schemas.microsoft.com/office/powerpoint/2010/main" val="3246224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608</TotalTime>
  <Words>1593</Words>
  <Application>Microsoft Office PowerPoint</Application>
  <PresentationFormat>On-screen Show (4:3)</PresentationFormat>
  <Paragraphs>212</Paragraphs>
  <Slides>25</Slides>
  <Notes>12</Notes>
  <HiddenSlides>0</HiddenSlides>
  <MMClips>0</MMClips>
  <ScaleCrop>false</ScaleCrop>
  <HeadingPairs>
    <vt:vector size="4" baseType="variant">
      <vt:variant>
        <vt:lpstr>Theme</vt:lpstr>
      </vt:variant>
      <vt:variant>
        <vt:i4>3</vt:i4>
      </vt:variant>
      <vt:variant>
        <vt:lpstr>Slide Titles</vt:lpstr>
      </vt:variant>
      <vt:variant>
        <vt:i4>25</vt:i4>
      </vt:variant>
    </vt:vector>
  </HeadingPairs>
  <TitlesOfParts>
    <vt:vector size="28" baseType="lpstr">
      <vt:lpstr>Adjacency</vt:lpstr>
      <vt:lpstr>Apothecary</vt:lpstr>
      <vt:lpstr>Custom Design</vt:lpstr>
      <vt:lpstr>Secondary Math Transition</vt:lpstr>
      <vt:lpstr>PowerPoint Presentation</vt:lpstr>
      <vt:lpstr>PowerPoint Presentation</vt:lpstr>
      <vt:lpstr>Major Themes</vt:lpstr>
      <vt:lpstr>Underlying Principle</vt:lpstr>
      <vt:lpstr>College and Career Readiness</vt:lpstr>
      <vt:lpstr>Rationale for A2E for All</vt:lpstr>
      <vt:lpstr>What Is Needed?</vt:lpstr>
      <vt:lpstr>A Look Inside the  Common Core State Standards</vt:lpstr>
      <vt:lpstr>CCSS Principles</vt:lpstr>
      <vt:lpstr>CCSS Mathematical Practices</vt:lpstr>
      <vt:lpstr>CCSS Domain Progression</vt:lpstr>
      <vt:lpstr>K-8 CCSS Changing Content Emphases</vt:lpstr>
      <vt:lpstr>High School Mathematics Pathways</vt:lpstr>
      <vt:lpstr>Two Main Pathways</vt:lpstr>
      <vt:lpstr>CCSSM and Acceleration</vt:lpstr>
      <vt:lpstr>Partnership for College and Career Readiness  (PARCC)</vt:lpstr>
      <vt:lpstr>Assessment  </vt:lpstr>
      <vt:lpstr>Overview of Mathematics Task Types</vt:lpstr>
      <vt:lpstr>PowerPoint Presentation</vt:lpstr>
      <vt:lpstr>Worthington decision making    process</vt:lpstr>
      <vt:lpstr>Implementation Suggestions, Challenges, and Resources</vt:lpstr>
      <vt:lpstr>Challenges and Responses</vt:lpstr>
      <vt:lpstr>Challenges and Responses </vt:lpstr>
      <vt:lpstr>Closing Thought</vt:lpstr>
    </vt:vector>
  </TitlesOfParts>
  <Company>Worthington City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Secondary Math Transition</dc:title>
  <dc:creator>Massman, Nancy</dc:creator>
  <cp:lastModifiedBy>Peters, Meg</cp:lastModifiedBy>
  <cp:revision>15</cp:revision>
  <dcterms:created xsi:type="dcterms:W3CDTF">2012-10-23T17:01:45Z</dcterms:created>
  <dcterms:modified xsi:type="dcterms:W3CDTF">2012-12-12T18:41:05Z</dcterms:modified>
</cp:coreProperties>
</file>