
<file path=[Content_Types].xml><?xml version="1.0" encoding="utf-8"?>
<Types xmlns="http://schemas.openxmlformats.org/package/2006/content-types">
  <Default Extension="gif" ContentType="image/gif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1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83" r:id="rId4"/>
    <p:sldId id="285" r:id="rId5"/>
    <p:sldId id="288" r:id="rId6"/>
    <p:sldId id="289" r:id="rId7"/>
    <p:sldId id="277" r:id="rId8"/>
    <p:sldId id="275" r:id="rId9"/>
    <p:sldId id="286" r:id="rId10"/>
    <p:sldId id="291" r:id="rId11"/>
    <p:sldId id="268" r:id="rId12"/>
    <p:sldId id="260" r:id="rId13"/>
    <p:sldId id="292" r:id="rId14"/>
    <p:sldId id="265" r:id="rId15"/>
    <p:sldId id="261" r:id="rId16"/>
    <p:sldId id="262" r:id="rId17"/>
  </p:sldIdLst>
  <p:sldSz cx="12192000" cy="6858000"/>
  <p:notesSz cx="9296400" cy="7010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220" autoAdjust="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Protective Orders Filed in Prince George’s County District Court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Protective Orders Filed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FY11</c:v>
                </c:pt>
                <c:pt idx="1">
                  <c:v>FY18</c:v>
                </c:pt>
                <c:pt idx="2">
                  <c:v>FY21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5068</c:v>
                </c:pt>
                <c:pt idx="1">
                  <c:v>6570</c:v>
                </c:pt>
                <c:pt idx="2">
                  <c:v>7034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C6-46F2-A4F6-31585263E4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91111560"/>
        <c:axId val="491111232"/>
      </c:barChart>
      <c:catAx>
        <c:axId val="491111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1111232"/>
        <c:crosses val="autoZero"/>
        <c:auto val="1"/>
        <c:lblAlgn val="ctr"/>
        <c:lblOffset val="100"/>
        <c:noMultiLvlLbl val="0"/>
      </c:catAx>
      <c:valAx>
        <c:axId val="491111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1111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Protective</a:t>
            </a:r>
            <a:r>
              <a:rPr lang="en-US" baseline="0" dirty="0"/>
              <a:t> Orders Filed in Various Jurisdictions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4.9224732349195867E-2"/>
          <c:y val="0.1228807476902547"/>
          <c:w val="0.92202461915766631"/>
          <c:h val="0.7224140327505765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Prince George's County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3"/>
                <c:pt idx="0">
                  <c:v>FY11</c:v>
                </c:pt>
                <c:pt idx="1">
                  <c:v>FY18</c:v>
                </c:pt>
                <c:pt idx="2">
                  <c:v>FY21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5068</c:v>
                </c:pt>
                <c:pt idx="1">
                  <c:v>6570</c:v>
                </c:pt>
                <c:pt idx="2">
                  <c:v>7034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63-4B1A-BFF6-ABBB183C00F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Baltimore City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3"/>
                <c:pt idx="0">
                  <c:v>FY11</c:v>
                </c:pt>
                <c:pt idx="1">
                  <c:v>FY18</c:v>
                </c:pt>
                <c:pt idx="2">
                  <c:v>FY21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4292</c:v>
                </c:pt>
                <c:pt idx="1">
                  <c:v>5369</c:v>
                </c:pt>
                <c:pt idx="2">
                  <c:v>5375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E63-4B1A-BFF6-ABBB183C00F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Baltimore County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3"/>
                <c:pt idx="0">
                  <c:v>FY11</c:v>
                </c:pt>
                <c:pt idx="1">
                  <c:v>FY18</c:v>
                </c:pt>
                <c:pt idx="2">
                  <c:v>FY21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3555</c:v>
                </c:pt>
                <c:pt idx="1">
                  <c:v>3624</c:v>
                </c:pt>
                <c:pt idx="2">
                  <c:v>3980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E63-4B1A-BFF6-ABBB183C00F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Anne Arundel County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3"/>
                <c:pt idx="0">
                  <c:v>FY11</c:v>
                </c:pt>
                <c:pt idx="1">
                  <c:v>FY18</c:v>
                </c:pt>
                <c:pt idx="2">
                  <c:v>FY21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2064</c:v>
                </c:pt>
                <c:pt idx="1">
                  <c:v>2404</c:v>
                </c:pt>
                <c:pt idx="2">
                  <c:v>1281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E63-4B1A-BFF6-ABBB183C00F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Montgomery County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3"/>
                <c:pt idx="0">
                  <c:v>FY11</c:v>
                </c:pt>
                <c:pt idx="1">
                  <c:v>FY18</c:v>
                </c:pt>
                <c:pt idx="2">
                  <c:v>FY21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2044</c:v>
                </c:pt>
                <c:pt idx="1">
                  <c:v>3159</c:v>
                </c:pt>
                <c:pt idx="2">
                  <c:v>3140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E63-4B1A-BFF6-ABBB183C00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1971984"/>
        <c:axId val="441969360"/>
      </c:barChart>
      <c:catAx>
        <c:axId val="441971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1969360"/>
        <c:crosses val="autoZero"/>
        <c:auto val="1"/>
        <c:lblAlgn val="ctr"/>
        <c:lblOffset val="100"/>
        <c:noMultiLvlLbl val="0"/>
      </c:catAx>
      <c:valAx>
        <c:axId val="441969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1971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Prince George's County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3"/>
                <c:pt idx="0">
                  <c:v>FY19</c:v>
                </c:pt>
                <c:pt idx="1">
                  <c:v>FY20</c:v>
                </c:pt>
                <c:pt idx="2">
                  <c:v>FY21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6738</c:v>
                </c:pt>
                <c:pt idx="1">
                  <c:v>6514</c:v>
                </c:pt>
                <c:pt idx="2">
                  <c:v>7034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F3-444C-BF87-4C588D956C9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Baltimore City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3"/>
                <c:pt idx="0">
                  <c:v>FY19</c:v>
                </c:pt>
                <c:pt idx="1">
                  <c:v>FY20</c:v>
                </c:pt>
                <c:pt idx="2">
                  <c:v>FY21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5238</c:v>
                </c:pt>
                <c:pt idx="1">
                  <c:v>4915</c:v>
                </c:pt>
                <c:pt idx="2">
                  <c:v>5375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8F3-444C-BF87-4C588D956C9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Baltimore County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3"/>
                <c:pt idx="0">
                  <c:v>FY19</c:v>
                </c:pt>
                <c:pt idx="1">
                  <c:v>FY20</c:v>
                </c:pt>
                <c:pt idx="2">
                  <c:v>FY21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3736</c:v>
                </c:pt>
                <c:pt idx="1">
                  <c:v>3426</c:v>
                </c:pt>
                <c:pt idx="2">
                  <c:v>3980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8F3-444C-BF87-4C588D956C9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Anne Arundel County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3"/>
                <c:pt idx="0">
                  <c:v>FY19</c:v>
                </c:pt>
                <c:pt idx="1">
                  <c:v>FY20</c:v>
                </c:pt>
                <c:pt idx="2">
                  <c:v>FY21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2397</c:v>
                </c:pt>
                <c:pt idx="1">
                  <c:v>2233</c:v>
                </c:pt>
                <c:pt idx="2">
                  <c:v>2267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8F3-444C-BF87-4C588D956C9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Montgomery County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3"/>
                <c:pt idx="0">
                  <c:v>FY19</c:v>
                </c:pt>
                <c:pt idx="1">
                  <c:v>FY20</c:v>
                </c:pt>
                <c:pt idx="2">
                  <c:v>FY21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3003</c:v>
                </c:pt>
                <c:pt idx="1">
                  <c:v>3072</c:v>
                </c:pt>
                <c:pt idx="2">
                  <c:v>3140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8F3-444C-BF87-4C588D956C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76817264"/>
        <c:axId val="476819888"/>
      </c:barChart>
      <c:catAx>
        <c:axId val="476817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6819888"/>
        <c:crosses val="autoZero"/>
        <c:auto val="1"/>
        <c:lblAlgn val="ctr"/>
        <c:lblOffset val="100"/>
        <c:noMultiLvlLbl val="0"/>
      </c:catAx>
      <c:valAx>
        <c:axId val="476819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6817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9075" cy="350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738" y="0"/>
            <a:ext cx="4029075" cy="350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BD58BE-2A4A-4028-903B-7C8C141386B3}" type="datetimeFigureOut">
              <a:rPr lang="en-US" smtClean="0"/>
              <a:t>07/26/2022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0275" y="3373438"/>
            <a:ext cx="7435850" cy="276066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9563"/>
            <a:ext cx="4029075" cy="3508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738" y="6659563"/>
            <a:ext cx="4029075" cy="3508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4DEC8E-A312-4E53-B0A6-B415068E3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84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4DEC8E-A312-4E53-B0A6-B415068E3E0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2203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4DEC8E-A312-4E53-B0A6-B415068E3E0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917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4DEC8E-A312-4E53-B0A6-B415068E3E0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8673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098ECD-3309-490A-95A9-1345B08218A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7200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4DEC8E-A312-4E53-B0A6-B415068E3E0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3789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4DEC8E-A312-4E53-B0A6-B415068E3E0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6724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4DEC8E-A312-4E53-B0A6-B415068E3E0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6003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4DEC8E-A312-4E53-B0A6-B415068E3E0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3071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4DEC8E-A312-4E53-B0A6-B415068E3E0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5583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4DEC8E-A312-4E53-B0A6-B415068E3E0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1474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4DEC8E-A312-4E53-B0A6-B415068E3E0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4777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4DEC8E-A312-4E53-B0A6-B415068E3E0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2506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4DEC8E-A312-4E53-B0A6-B415068E3E0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33287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4DEC8E-A312-4E53-B0A6-B415068E3E0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3570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4DEC8E-A312-4E53-B0A6-B415068E3E0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3778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4DEC8E-A312-4E53-B0A6-B415068E3E0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276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07/26/2022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07/26/2022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07/26/2022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07/26/2022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07/26/2022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07/26/2022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07/26/2022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07/26/2022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07/26/2022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07/26/2022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07/26/2022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07/26/2022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ixabay.com/en/question-board-chalk-school-1262378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evergreenleaf.blogspot.com/2013/04/my-first-blog-award-liebster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CC2B463-6BD5-411E-A3CA-67A9FE0031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8175"/>
            <a:ext cx="12191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83E6F24-3E64-4893-9F13-7BEE01C841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6851" y="723899"/>
            <a:ext cx="7498616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B1A8BE-60F2-4D6D-A252-65D2479168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9243" y="1127464"/>
            <a:ext cx="6798608" cy="3098307"/>
          </a:xfrm>
        </p:spPr>
        <p:txBody>
          <a:bodyPr>
            <a:normAutofit fontScale="90000"/>
          </a:bodyPr>
          <a:lstStyle/>
          <a:p>
            <a:pPr algn="ctr"/>
            <a:br>
              <a:rPr lang="en-US" dirty="0">
                <a:solidFill>
                  <a:srgbClr val="FFFFFF"/>
                </a:solidFill>
              </a:rPr>
            </a:br>
            <a:br>
              <a:rPr lang="en-US" dirty="0">
                <a:solidFill>
                  <a:srgbClr val="FFFFFF"/>
                </a:solidFill>
              </a:rPr>
            </a:b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Prince George’s county district court </a:t>
            </a:r>
            <a:br>
              <a:rPr lang="en-US" dirty="0">
                <a:solidFill>
                  <a:srgbClr val="FFFFFF"/>
                </a:solidFill>
              </a:rPr>
            </a:b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Domestic Violence 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2D9C34-15FF-439F-82BB-116CD94BF9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9243" y="4225771"/>
            <a:ext cx="6798608" cy="1994054"/>
          </a:xfrm>
        </p:spPr>
        <p:txBody>
          <a:bodyPr>
            <a:normAutofit fontScale="92500" lnSpcReduction="20000"/>
          </a:bodyPr>
          <a:lstStyle/>
          <a:p>
            <a:endParaRPr lang="en-US" dirty="0">
              <a:solidFill>
                <a:schemeClr val="bg2"/>
              </a:solidFill>
            </a:endParaRPr>
          </a:p>
          <a:p>
            <a:r>
              <a:rPr lang="en-US" sz="2000" dirty="0">
                <a:solidFill>
                  <a:schemeClr val="bg2"/>
                </a:solidFill>
              </a:rPr>
              <a:t>Hon. Lisa A. Hall Johnson,</a:t>
            </a:r>
          </a:p>
          <a:p>
            <a:r>
              <a:rPr lang="en-US" sz="1500" dirty="0">
                <a:solidFill>
                  <a:schemeClr val="bg2"/>
                </a:solidFill>
              </a:rPr>
              <a:t>Administrative Judge</a:t>
            </a:r>
          </a:p>
          <a:p>
            <a:r>
              <a:rPr lang="en-US" sz="1500" dirty="0">
                <a:solidFill>
                  <a:schemeClr val="bg2"/>
                </a:solidFill>
              </a:rPr>
              <a:t>Prince George’s County District court</a:t>
            </a:r>
          </a:p>
          <a:p>
            <a:endParaRPr lang="en-US" sz="1500" dirty="0">
              <a:solidFill>
                <a:schemeClr val="bg2"/>
              </a:solidFill>
            </a:endParaRPr>
          </a:p>
          <a:p>
            <a:r>
              <a:rPr lang="en-US" sz="1500" dirty="0">
                <a:solidFill>
                  <a:schemeClr val="bg2"/>
                </a:solidFill>
              </a:rPr>
              <a:t>July 28, 2022</a:t>
            </a:r>
          </a:p>
          <a:p>
            <a:endParaRPr lang="en-US" dirty="0">
              <a:solidFill>
                <a:schemeClr val="bg2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3B32F6A-AA66-4CF6-8413-49AB26D57C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534" y="1419225"/>
            <a:ext cx="2987546" cy="4331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599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A59258C-AAC2-41CD-973C-7439B122A3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4516B72-0116-42B2-82A2-B11218A366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611319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8A1D6D-5268-4D23-8502-7573216EA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1033389"/>
            <a:ext cx="4826256" cy="4825409"/>
          </a:xfrm>
        </p:spPr>
        <p:txBody>
          <a:bodyPr anchor="ctr">
            <a:normAutofit/>
          </a:bodyPr>
          <a:lstStyle/>
          <a:p>
            <a:r>
              <a:rPr lang="en-US" sz="5400" dirty="0">
                <a:solidFill>
                  <a:srgbClr val="FFFFFF"/>
                </a:solidFill>
              </a:rPr>
              <a:t>agenda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CDB507F-21B7-4C27-B0FC-D9C465C6DB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2579" y="460868"/>
            <a:ext cx="4828032" cy="1116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B1AE17-B7A3-4363-95CD-25441E2FF1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82774" y="460868"/>
            <a:ext cx="4828032" cy="11165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6D89E4-50C4-4D2E-A159-CE0F33A970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55769" y="1033390"/>
            <a:ext cx="4855037" cy="4825409"/>
          </a:xfrm>
          <a:ln w="57150">
            <a:noFill/>
          </a:ln>
        </p:spPr>
        <p:txBody>
          <a:bodyPr anchor="ctr">
            <a:normAutofit/>
          </a:bodyPr>
          <a:lstStyle/>
          <a:p>
            <a:r>
              <a:rPr lang="en-US" sz="2000" dirty="0">
                <a:solidFill>
                  <a:schemeClr val="accent2">
                    <a:lumMod val="50000"/>
                  </a:schemeClr>
                </a:solidFill>
              </a:rPr>
              <a:t>Greetings</a:t>
            </a:r>
          </a:p>
          <a:p>
            <a:r>
              <a:rPr lang="en-US" sz="2000" dirty="0">
                <a:solidFill>
                  <a:schemeClr val="accent2">
                    <a:lumMod val="50000"/>
                  </a:schemeClr>
                </a:solidFill>
              </a:rPr>
              <a:t>District 5 Domestic Violence Operations</a:t>
            </a:r>
          </a:p>
          <a:p>
            <a:r>
              <a:rPr lang="en-US" sz="2000" dirty="0">
                <a:solidFill>
                  <a:schemeClr val="accent2">
                    <a:lumMod val="50000"/>
                  </a:schemeClr>
                </a:solidFill>
              </a:rPr>
              <a:t>Discussion of the Statistics</a:t>
            </a:r>
          </a:p>
          <a:p>
            <a:r>
              <a:rPr lang="en-US" sz="2000" dirty="0">
                <a:solidFill>
                  <a:schemeClr val="accent2">
                    <a:lumMod val="50000"/>
                  </a:schemeClr>
                </a:solidFill>
              </a:rPr>
              <a:t>Trends</a:t>
            </a:r>
          </a:p>
          <a:p>
            <a:r>
              <a:rPr lang="en-US" sz="2000" dirty="0">
                <a:solidFill>
                  <a:schemeClr val="accent2">
                    <a:lumMod val="50000"/>
                  </a:schemeClr>
                </a:solidFill>
              </a:rPr>
              <a:t>Need</a:t>
            </a:r>
          </a:p>
          <a:p>
            <a:r>
              <a:rPr lang="en-US" sz="2000" dirty="0">
                <a:solidFill>
                  <a:schemeClr val="accent2">
                    <a:lumMod val="50000"/>
                  </a:schemeClr>
                </a:solidFill>
              </a:rPr>
              <a:t>Questions</a:t>
            </a:r>
          </a:p>
          <a:p>
            <a:r>
              <a:rPr lang="en-US" sz="2000" dirty="0">
                <a:solidFill>
                  <a:schemeClr val="accent2">
                    <a:lumMod val="50000"/>
                  </a:schemeClr>
                </a:solidFill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7466846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23840-01D5-4F62-94A6-66876593B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Protective Orders in Prince George’s County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3D64BB-B723-4029-ACCE-570CD90ED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1" y="2209800"/>
            <a:ext cx="11029615" cy="3039399"/>
          </a:xfrm>
        </p:spPr>
        <p:txBody>
          <a:bodyPr>
            <a:normAutofit fontScale="77500" lnSpcReduction="20000"/>
          </a:bodyPr>
          <a:lstStyle/>
          <a:p>
            <a:endParaRPr lang="en-US" dirty="0"/>
          </a:p>
          <a:p>
            <a:r>
              <a:rPr lang="en-US" sz="2800" dirty="0"/>
              <a:t>“DV” Courtrooms hear Protective Orders, Peace Orders, Extreme Risk Protective Orders, and Petitions for Emergency Evaluation</a:t>
            </a:r>
          </a:p>
          <a:p>
            <a:pPr lvl="1"/>
            <a:r>
              <a:rPr lang="en-US" sz="2800" dirty="0"/>
              <a:t>Daily: 2 Courtroom 1 and Courtroom 262 </a:t>
            </a:r>
          </a:p>
          <a:p>
            <a:pPr lvl="1"/>
            <a:r>
              <a:rPr lang="en-US" sz="2800" dirty="0"/>
              <a:t>Monday and Tuesday: 2 additional (Courtrooms 5 and 161)</a:t>
            </a:r>
          </a:p>
          <a:p>
            <a:r>
              <a:rPr lang="en-US" sz="2800" dirty="0"/>
              <a:t>Criminal Domestic Violence: 2 Courtrooms a week.</a:t>
            </a:r>
          </a:p>
          <a:p>
            <a:pPr lvl="1"/>
            <a:r>
              <a:rPr lang="en-US" sz="2600" dirty="0"/>
              <a:t>Tuesday: Upper Marlboro ( Courtroom 262)</a:t>
            </a:r>
          </a:p>
          <a:p>
            <a:pPr lvl="1"/>
            <a:r>
              <a:rPr lang="en-US" sz="2600" dirty="0"/>
              <a:t>Thursday: Hyattsville (Courtroom 3)</a:t>
            </a:r>
          </a:p>
        </p:txBody>
      </p:sp>
    </p:spTree>
    <p:extLst>
      <p:ext uri="{BB962C8B-B14F-4D97-AF65-F5344CB8AC3E}">
        <p14:creationId xmlns:p14="http://schemas.microsoft.com/office/powerpoint/2010/main" val="29656493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30163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Protective Order Process:</a:t>
            </a:r>
          </a:p>
        </p:txBody>
      </p:sp>
      <p:sp>
        <p:nvSpPr>
          <p:cNvPr id="6" name="Rectangle 5"/>
          <p:cNvSpPr/>
          <p:nvPr/>
        </p:nvSpPr>
        <p:spPr>
          <a:xfrm>
            <a:off x="266701" y="2107096"/>
            <a:ext cx="3340099" cy="450960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Interim </a:t>
            </a:r>
          </a:p>
          <a:p>
            <a:pPr algn="ctr"/>
            <a:r>
              <a:rPr lang="en-US" b="1" dirty="0"/>
              <a:t>Protective </a:t>
            </a:r>
          </a:p>
          <a:p>
            <a:pPr algn="ctr"/>
            <a:r>
              <a:rPr lang="en-US" b="1" dirty="0"/>
              <a:t>Order </a:t>
            </a:r>
          </a:p>
          <a:p>
            <a:pPr algn="ctr"/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If the Clerk’s Office is closed, interim orders are filed at the Commissioner’s Office.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If the Commissioner finds reasonable grounds, they will issue an Interim Order.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This order is in effect until the Temporary Hearing (usually a few days).</a:t>
            </a:r>
          </a:p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569322" y="2107095"/>
            <a:ext cx="3352800" cy="450960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Final </a:t>
            </a: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Protective </a:t>
            </a: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Order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Final Order can be issued only after both sides have notice and opportunity to participate.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If petitioner established by preponderance of evidence that an act of abuse occurred, the order will be granted.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Final Protective Orders can last up to 1 year, unless otherwise stated. </a:t>
            </a:r>
          </a:p>
        </p:txBody>
      </p:sp>
      <p:sp>
        <p:nvSpPr>
          <p:cNvPr id="8" name="Rectangle 7"/>
          <p:cNvSpPr/>
          <p:nvPr/>
        </p:nvSpPr>
        <p:spPr>
          <a:xfrm>
            <a:off x="4521197" y="2107096"/>
            <a:ext cx="3206751" cy="450960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Temporary </a:t>
            </a: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Protective </a:t>
            </a: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Order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Either filed at the Clerk’s Office or after an Interim Order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Can be issued ex </a:t>
            </a:r>
            <a:r>
              <a:rPr lang="en-US" dirty="0" err="1">
                <a:solidFill>
                  <a:schemeClr val="tx1"/>
                </a:solidFill>
              </a:rPr>
              <a:t>parte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In effect for 7 days, at which point the court will hold a hearing on a final order.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The judge may extend the temporary as needed for service, but </a:t>
            </a:r>
            <a:r>
              <a:rPr lang="en-US" i="1" dirty="0">
                <a:solidFill>
                  <a:schemeClr val="tx1"/>
                </a:solidFill>
              </a:rPr>
              <a:t>not more than </a:t>
            </a:r>
            <a:r>
              <a:rPr lang="en-US" dirty="0">
                <a:solidFill>
                  <a:schemeClr val="tx1"/>
                </a:solidFill>
              </a:rPr>
              <a:t>6 months.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3727448" y="2971800"/>
            <a:ext cx="590552" cy="484632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7810499" y="2971800"/>
            <a:ext cx="596899" cy="48463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6985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B16A5-5DD0-4343-A969-F29F74606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/>
              <a:t>Acts of abuse pursuant to FL § 4-501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2000CE-5E44-4B43-A658-F8A7D61C60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Serious bodily harm</a:t>
            </a:r>
          </a:p>
          <a:p>
            <a:r>
              <a:rPr lang="en-US" dirty="0"/>
              <a:t>Putting someone in fear of imminent or serious bodily harm</a:t>
            </a:r>
          </a:p>
          <a:p>
            <a:r>
              <a:rPr lang="en-US" dirty="0"/>
              <a:t>Assault</a:t>
            </a:r>
          </a:p>
          <a:p>
            <a:r>
              <a:rPr lang="en-US" dirty="0"/>
              <a:t>Rape or Sexual Offense</a:t>
            </a:r>
          </a:p>
          <a:p>
            <a:r>
              <a:rPr lang="en-US" dirty="0"/>
              <a:t>False Imprisonment</a:t>
            </a:r>
          </a:p>
          <a:p>
            <a:r>
              <a:rPr lang="en-US" dirty="0"/>
              <a:t>Stalking</a:t>
            </a:r>
          </a:p>
          <a:p>
            <a:r>
              <a:rPr lang="en-US" dirty="0"/>
              <a:t>Revenge Porn</a:t>
            </a:r>
          </a:p>
          <a:p>
            <a:r>
              <a:rPr lang="en-US" dirty="0"/>
              <a:t>Statutory Abuse of a Child, or Vulnerable Adult</a:t>
            </a:r>
          </a:p>
        </p:txBody>
      </p:sp>
    </p:spTree>
    <p:extLst>
      <p:ext uri="{BB962C8B-B14F-4D97-AF65-F5344CB8AC3E}">
        <p14:creationId xmlns:p14="http://schemas.microsoft.com/office/powerpoint/2010/main" val="13754411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FE748-D80D-4A7B-8F09-48E42274D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Criminal Domestic Violence Dockets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698667-5B24-4F57-AB0C-6874D02523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214100"/>
            <a:ext cx="11029615" cy="2429799"/>
          </a:xfrm>
        </p:spPr>
        <p:txBody>
          <a:bodyPr>
            <a:normAutofit/>
          </a:bodyPr>
          <a:lstStyle/>
          <a:p>
            <a:r>
              <a:rPr lang="en-US" sz="2400" dirty="0"/>
              <a:t>Office of the State’s Attorney – Special Victim’s Unit</a:t>
            </a:r>
          </a:p>
          <a:p>
            <a:r>
              <a:rPr lang="en-US" sz="2400" dirty="0"/>
              <a:t>Defense Counsel/Self-Represented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085318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0C246-22E1-4B01-81F5-A1A822166B0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6600" b="1" dirty="0"/>
              <a:t>District Court Operations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743E03-7B61-4BB9-AFDC-0C6F3C5F565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600" dirty="0"/>
              <a:t>Statistics</a:t>
            </a:r>
          </a:p>
        </p:txBody>
      </p:sp>
    </p:spTree>
    <p:extLst>
      <p:ext uri="{BB962C8B-B14F-4D97-AF65-F5344CB8AC3E}">
        <p14:creationId xmlns:p14="http://schemas.microsoft.com/office/powerpoint/2010/main" val="23003834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80833-CCEC-405C-AFD6-E6C3DA151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/>
              <a:t>District court Update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CD8A7E-2785-4CA3-A904-FD68651DC1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FY19 – FY21: Prince George’s County District Court had more motor vehicle, criminal and civil cases filed and terminated than any other District Court in the state. </a:t>
            </a:r>
          </a:p>
          <a:p>
            <a:pPr lvl="1"/>
            <a:r>
              <a:rPr lang="en-US" sz="2800" dirty="0"/>
              <a:t>Cases Filed:  Approximately 5,000 more than Baltimore County, and over 150,000 more than Baltimore City.</a:t>
            </a:r>
          </a:p>
          <a:p>
            <a:pPr lvl="1"/>
            <a:r>
              <a:rPr lang="en-US" sz="2800" dirty="0"/>
              <a:t>Cases Terminated:  About 16,000 more than Baltimore County, and over 130,000 more than Baltimore City.</a:t>
            </a:r>
          </a:p>
        </p:txBody>
      </p:sp>
    </p:spTree>
    <p:extLst>
      <p:ext uri="{BB962C8B-B14F-4D97-AF65-F5344CB8AC3E}">
        <p14:creationId xmlns:p14="http://schemas.microsoft.com/office/powerpoint/2010/main" val="1541929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E0520-599F-4874-B12D-F0F6C4FDC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Domestic Violence Cases Filed – Prince George’s County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A1511DF3-4018-491F-B351-51D6DE542C0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6908797"/>
              </p:ext>
            </p:extLst>
          </p:nvPr>
        </p:nvGraphicFramePr>
        <p:xfrm>
          <a:off x="581025" y="2181225"/>
          <a:ext cx="11029950" cy="36782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86111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E3248-351E-47DA-9D53-BE1485867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Domestic Violence Cases Filed - Comparison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C48AC657-B31E-468D-9629-7917160BDCF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9649450"/>
              </p:ext>
            </p:extLst>
          </p:nvPr>
        </p:nvGraphicFramePr>
        <p:xfrm>
          <a:off x="436229" y="2181138"/>
          <a:ext cx="10746296" cy="43958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728769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80E22-1A66-4AF8-8BFA-CA7111B64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/>
              <a:t>Domestic violence petitions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168865C-1DDA-437A-AC39-44C716F8E2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10377129" cy="536005"/>
          </a:xfrm>
        </p:spPr>
        <p:txBody>
          <a:bodyPr/>
          <a:lstStyle/>
          <a:p>
            <a:pPr algn="ctr"/>
            <a:r>
              <a:rPr lang="en-US" dirty="0"/>
              <a:t>DV Petitions Filed During Pandemic Operations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2F113985-8D14-438E-8D84-1A9393AF444B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123027858"/>
              </p:ext>
            </p:extLst>
          </p:nvPr>
        </p:nvGraphicFramePr>
        <p:xfrm>
          <a:off x="581024" y="2925763"/>
          <a:ext cx="11425445" cy="3753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953085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A59258C-AAC2-41CD-973C-7439B122A3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4516B72-0116-42B2-82A2-B11218A366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611319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156EDC-D0B4-4B32-BC9D-D83B61F49C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1033389"/>
            <a:ext cx="4826256" cy="4825409"/>
          </a:xfrm>
        </p:spPr>
        <p:txBody>
          <a:bodyPr anchor="ctr">
            <a:normAutofit/>
          </a:bodyPr>
          <a:lstStyle/>
          <a:p>
            <a:r>
              <a:rPr lang="en-US" sz="5400" dirty="0">
                <a:solidFill>
                  <a:srgbClr val="FFFFFF"/>
                </a:solidFill>
              </a:rPr>
              <a:t>Discussion of </a:t>
            </a:r>
            <a:br>
              <a:rPr lang="en-US" sz="5400" dirty="0">
                <a:solidFill>
                  <a:srgbClr val="FFFFFF"/>
                </a:solidFill>
              </a:rPr>
            </a:br>
            <a:r>
              <a:rPr lang="en-US" sz="5400" dirty="0">
                <a:solidFill>
                  <a:srgbClr val="FFFFFF"/>
                </a:solidFill>
              </a:rPr>
              <a:t>Trends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CDB507F-21B7-4C27-B0FC-D9C465C6DB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2579" y="460868"/>
            <a:ext cx="4828032" cy="1116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B1AE17-B7A3-4363-95CD-25441E2FF1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82774" y="460868"/>
            <a:ext cx="4828032" cy="11165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F7CF80-34D1-422E-A244-97EE3C8CDE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40945" y="849746"/>
            <a:ext cx="4969862" cy="5009054"/>
          </a:xfrm>
        </p:spPr>
        <p:txBody>
          <a:bodyPr/>
          <a:lstStyle/>
          <a:p>
            <a:r>
              <a:rPr lang="en-US" dirty="0"/>
              <a:t>Alleged violence or threats of violence related to child custody exchanges and/or filings</a:t>
            </a:r>
          </a:p>
          <a:p>
            <a:r>
              <a:rPr lang="en-US" dirty="0"/>
              <a:t>Respondent with alleged mental health challenges</a:t>
            </a:r>
          </a:p>
          <a:p>
            <a:r>
              <a:rPr lang="en-US" dirty="0"/>
              <a:t>Expanding immigrant community</a:t>
            </a:r>
          </a:p>
          <a:p>
            <a:r>
              <a:rPr lang="en-US" dirty="0"/>
              <a:t>Allegations involving social media and apps</a:t>
            </a:r>
          </a:p>
          <a:p>
            <a:r>
              <a:rPr lang="en-US" dirty="0"/>
              <a:t>Related legal matters</a:t>
            </a:r>
          </a:p>
          <a:p>
            <a:r>
              <a:rPr lang="en-US" dirty="0"/>
              <a:t>Requests for additional services</a:t>
            </a:r>
          </a:p>
        </p:txBody>
      </p:sp>
    </p:spTree>
    <p:extLst>
      <p:ext uri="{BB962C8B-B14F-4D97-AF65-F5344CB8AC3E}">
        <p14:creationId xmlns:p14="http://schemas.microsoft.com/office/powerpoint/2010/main" val="33647007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A59258C-AAC2-41CD-973C-7439B122A3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326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4516B72-0116-42B2-82A2-B11218A366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611319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156EDC-D0B4-4B32-BC9D-D83B61F49C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1033389"/>
            <a:ext cx="4826256" cy="4825409"/>
          </a:xfrm>
        </p:spPr>
        <p:txBody>
          <a:bodyPr anchor="ctr">
            <a:normAutofit/>
          </a:bodyPr>
          <a:lstStyle/>
          <a:p>
            <a:r>
              <a:rPr lang="en-US" sz="5400" dirty="0">
                <a:solidFill>
                  <a:srgbClr val="FFFFFF"/>
                </a:solidFill>
              </a:rPr>
              <a:t>Discussion of </a:t>
            </a:r>
            <a:br>
              <a:rPr lang="en-US" sz="5400" dirty="0">
                <a:solidFill>
                  <a:srgbClr val="FFFFFF"/>
                </a:solidFill>
              </a:rPr>
            </a:br>
            <a:r>
              <a:rPr lang="en-US" sz="5400" dirty="0">
                <a:solidFill>
                  <a:srgbClr val="FFFFFF"/>
                </a:solidFill>
              </a:rPr>
              <a:t>need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CDB507F-21B7-4C27-B0FC-D9C465C6DB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2579" y="460868"/>
            <a:ext cx="4828032" cy="1116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B1AE17-B7A3-4363-95CD-25441E2FF1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82774" y="460868"/>
            <a:ext cx="4828032" cy="11165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F7CF80-34D1-422E-A244-97EE3C8CDE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40945" y="849746"/>
            <a:ext cx="4969862" cy="500905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Legal Representation</a:t>
            </a:r>
          </a:p>
          <a:p>
            <a:r>
              <a:rPr lang="en-US" dirty="0"/>
              <a:t>“Wrap Around” Services</a:t>
            </a:r>
          </a:p>
          <a:p>
            <a:r>
              <a:rPr lang="en-US" dirty="0"/>
              <a:t>Safe Housing</a:t>
            </a:r>
          </a:p>
          <a:p>
            <a:r>
              <a:rPr lang="en-US" dirty="0"/>
              <a:t>Services for the expanding immigrant community</a:t>
            </a:r>
          </a:p>
          <a:p>
            <a:r>
              <a:rPr lang="en-US" dirty="0"/>
              <a:t>Mental Health Services</a:t>
            </a:r>
          </a:p>
          <a:p>
            <a:r>
              <a:rPr lang="en-US" dirty="0"/>
              <a:t>Abuser Prevention and Intervention Services</a:t>
            </a:r>
          </a:p>
          <a:p>
            <a:r>
              <a:rPr lang="en-US" dirty="0"/>
              <a:t>Advocates – how do we connect people to resources?</a:t>
            </a:r>
          </a:p>
          <a:p>
            <a:pPr lvl="1"/>
            <a:r>
              <a:rPr lang="en-US" dirty="0"/>
              <a:t>Support</a:t>
            </a:r>
          </a:p>
          <a:p>
            <a:pPr lvl="1"/>
            <a:r>
              <a:rPr lang="en-US" dirty="0"/>
              <a:t>Flyers/brochures</a:t>
            </a:r>
          </a:p>
          <a:p>
            <a:pPr lvl="1"/>
            <a:r>
              <a:rPr lang="en-US" dirty="0"/>
              <a:t>Family Justice Center</a:t>
            </a:r>
          </a:p>
          <a:p>
            <a:r>
              <a:rPr lang="en-US" dirty="0"/>
              <a:t>Domestic Violence Coordinating Council</a:t>
            </a:r>
          </a:p>
          <a:p>
            <a:pPr lvl="1"/>
            <a:r>
              <a:rPr lang="en-US" dirty="0"/>
              <a:t>Become a member, attend, actively participate.</a:t>
            </a:r>
          </a:p>
          <a:p>
            <a:pPr marL="3240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99182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AC65A-43DE-4149-AAB0-F8D14610D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/>
              <a:t>Leadership team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04AFE5-19A3-4533-A0F1-D26239B761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855434"/>
            <a:ext cx="11029615" cy="50025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500" b="1" dirty="0"/>
              <a:t>Domestic Violence Coordinating Judges</a:t>
            </a:r>
          </a:p>
          <a:p>
            <a:r>
              <a:rPr lang="en-US" sz="2400" b="1" dirty="0"/>
              <a:t>Hon.  Ada Clark-Edwards, Domestic Violence Coordinating Judge</a:t>
            </a:r>
          </a:p>
          <a:p>
            <a:r>
              <a:rPr lang="en-US" sz="2400" b="1" dirty="0"/>
              <a:t>Assisted by Hon. Dolores Dorsainvil</a:t>
            </a:r>
            <a:endParaRPr lang="en-US" sz="2400" dirty="0"/>
          </a:p>
          <a:p>
            <a:pPr marL="324000" lvl="1" indent="0">
              <a:buNone/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7305108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373F125-DEF3-41D6-9918-AB21A2ACC3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1E9F226-EB6E-48C9-ADDA-636DE4BF4E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581" y="485678"/>
            <a:ext cx="4174743" cy="58887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BD2913-9B0C-4307-AAD1-C629D9CAF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9157" y="1113764"/>
            <a:ext cx="3269749" cy="4624327"/>
          </a:xfrm>
        </p:spPr>
        <p:txBody>
          <a:bodyPr anchor="ctr">
            <a:normAutofit/>
          </a:bodyPr>
          <a:lstStyle/>
          <a:p>
            <a:r>
              <a:rPr lang="en-US" sz="3200" dirty="0">
                <a:solidFill>
                  <a:srgbClr val="FFFFFF"/>
                </a:solidFill>
              </a:rPr>
              <a:t>Questions?</a:t>
            </a:r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6EC5526C-FC42-4ADE-B28E-1560AE24F6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5156200" y="1390915"/>
            <a:ext cx="6107113" cy="4071408"/>
          </a:xfrm>
        </p:spPr>
      </p:pic>
    </p:spTree>
    <p:extLst>
      <p:ext uri="{BB962C8B-B14F-4D97-AF65-F5344CB8AC3E}">
        <p14:creationId xmlns:p14="http://schemas.microsoft.com/office/powerpoint/2010/main" val="41716141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373F125-DEF3-41D6-9918-AB21A2ACC3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1E9F226-EB6E-48C9-ADDA-636DE4BF4E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581" y="485678"/>
            <a:ext cx="4174743" cy="58887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DBA6EB9-3D52-40D0-8D97-3C1A5DF26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9157" y="1113764"/>
            <a:ext cx="3269749" cy="4624327"/>
          </a:xfrm>
        </p:spPr>
        <p:txBody>
          <a:bodyPr anchor="ctr">
            <a:normAutofit/>
          </a:bodyPr>
          <a:lstStyle/>
          <a:p>
            <a:r>
              <a:rPr lang="en-US" sz="3200" dirty="0">
                <a:solidFill>
                  <a:srgbClr val="FFFFFF"/>
                </a:solidFill>
              </a:rPr>
              <a:t>Conclusion	</a:t>
            </a:r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CF7BC82A-A993-49E3-B3E4-F560C91D2D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5216474" y="1114425"/>
            <a:ext cx="5986565" cy="4624388"/>
          </a:xfrm>
        </p:spPr>
      </p:pic>
    </p:spTree>
    <p:extLst>
      <p:ext uri="{BB962C8B-B14F-4D97-AF65-F5344CB8AC3E}">
        <p14:creationId xmlns:p14="http://schemas.microsoft.com/office/powerpoint/2010/main" val="3568679202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25698</TotalTime>
  <Words>588</Words>
  <Application>Microsoft Office PowerPoint</Application>
  <PresentationFormat>Widescreen</PresentationFormat>
  <Paragraphs>112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Gill Sans MT</vt:lpstr>
      <vt:lpstr>Wingdings 2</vt:lpstr>
      <vt:lpstr>Dividend</vt:lpstr>
      <vt:lpstr>   Prince George’s county district court   Domestic Violence overview</vt:lpstr>
      <vt:lpstr>agenda</vt:lpstr>
      <vt:lpstr>Protective Orders in Prince George’s County</vt:lpstr>
      <vt:lpstr>Protective Order Process:</vt:lpstr>
      <vt:lpstr>Acts of abuse pursuant to FL § 4-501</vt:lpstr>
      <vt:lpstr>Criminal Domestic Violence Dockets</vt:lpstr>
      <vt:lpstr>District Court Operations</vt:lpstr>
      <vt:lpstr>District court Update</vt:lpstr>
      <vt:lpstr>Domestic Violence Cases Filed – Prince George’s County</vt:lpstr>
      <vt:lpstr>Domestic Violence Cases Filed - Comparison</vt:lpstr>
      <vt:lpstr>Domestic violence petitions</vt:lpstr>
      <vt:lpstr>Discussion of  Trends</vt:lpstr>
      <vt:lpstr>Discussion of  need</vt:lpstr>
      <vt:lpstr>Leadership team</vt:lpstr>
      <vt:lpstr>Questions?</vt:lpstr>
      <vt:lpstr>Conclusion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Prince George’s county District Court employee town hall</dc:title>
  <dc:creator>Lisa Hall-Johnson</dc:creator>
  <cp:lastModifiedBy>Lisa Hall-Johnson</cp:lastModifiedBy>
  <cp:revision>81</cp:revision>
  <cp:lastPrinted>2022-07-28T13:01:47Z</cp:lastPrinted>
  <dcterms:created xsi:type="dcterms:W3CDTF">2021-03-12T02:29:05Z</dcterms:created>
  <dcterms:modified xsi:type="dcterms:W3CDTF">2022-07-28T13:11:33Z</dcterms:modified>
</cp:coreProperties>
</file>