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5"/>
  </p:notesMasterIdLst>
  <p:handoutMasterIdLst>
    <p:handoutMasterId r:id="rId16"/>
  </p:handoutMasterIdLst>
  <p:sldIdLst>
    <p:sldId id="256" r:id="rId3"/>
    <p:sldId id="265" r:id="rId4"/>
    <p:sldId id="261" r:id="rId5"/>
    <p:sldId id="271" r:id="rId6"/>
    <p:sldId id="285" r:id="rId7"/>
    <p:sldId id="272" r:id="rId8"/>
    <p:sldId id="280" r:id="rId9"/>
    <p:sldId id="283" r:id="rId10"/>
    <p:sldId id="281" r:id="rId11"/>
    <p:sldId id="282" r:id="rId12"/>
    <p:sldId id="284" r:id="rId13"/>
    <p:sldId id="27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1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7" d="100"/>
          <a:sy n="67" d="100"/>
        </p:scale>
        <p:origin x="644" y="4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83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D2DDA-69D8-473F-A583-B6774B31A77B}" type="datetimeFigureOut">
              <a:rPr lang="en-US"/>
              <a:t>5/13/2021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92CCB-FF08-4D29-8DA3-E1FD8604480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62153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57" units="1/cm"/>
          <inkml:channelProperty channel="Y" name="resolution" value="1927.47058" units="1/cm"/>
          <inkml:channelProperty channel="F" name="resolution" value="1065.625" units="1/dev"/>
          <inkml:channelProperty channel="T" name="resolution" value="1" units="1/dev"/>
        </inkml:channelProperties>
      </inkml:inkSource>
      <inkml:timestamp xml:id="ts0" timeString="2018-03-26T15:56:39.0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26260 17662 512 0,'0'65'0'0,"-33"2"0"0,33-35 0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57" units="1/cm"/>
          <inkml:channelProperty channel="Y" name="resolution" value="1927.47058" units="1/cm"/>
          <inkml:channelProperty channel="F" name="resolution" value="1065.625" units="1/dev"/>
          <inkml:channelProperty channel="T" name="resolution" value="1" units="1/dev"/>
        </inkml:channelProperties>
      </inkml:inkSource>
      <inkml:timestamp xml:id="ts0" timeString="2018-03-26T15:56:39.0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26260 17662 512 0,'0'65'0'0,"-33"2"0"0,33-35 0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57" units="1/cm"/>
          <inkml:channelProperty channel="Y" name="resolution" value="1927.47058" units="1/cm"/>
          <inkml:channelProperty channel="F" name="resolution" value="1065.625" units="1/dev"/>
          <inkml:channelProperty channel="T" name="resolution" value="1" units="1/dev"/>
        </inkml:channelProperties>
      </inkml:inkSource>
      <inkml:timestamp xml:id="ts0" timeString="2018-03-26T16:03:39.5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31221 16900 512 0,'0'0'0'0,"0"34"0"0,0 0 0 0,0-34 0 0,0 32 0 16,33-32 0-16,-33 32 0 0,0-32 0 15,0 34 0-15,0-1 0 0</inkml:trace>
  <inkml:trace contextRef="#ctx0" brushRef="#br0" timeOffset="993.9">31518 16669 512 0,'-66'-33'0'0,"33"0"0"16,-34 33 0-1,35 0 0-15,32 0 0 0,-32 0 0 16,32 0 0-16,-34 0 0 0,34 0 0 16,0 0 0-16,0 0 0 15,0 0 0-15,0 0 0 0,0 0 0 16,0 33 0-16,34 0 0 15,-34 33 0-15,32 0 0 0,-32-33 0 16,66 33 0-16,-33 34 0 16,0-34 0-16</inkml:trace>
  <inkml:trace contextRef="#ctx0" brushRef="#br0" timeOffset="2506.74">31320 15941 512 0,'-32'0'0'16,"32"0"0"-1,0 0 0-15,0 0 0 0,0 34 0 0,0-34 0 0,0 0 0 16,0 0 0-16,0 0 0 15,0 0 0-15,32 0 0 0,0 32 0 16,-32 1 0-16,34 1 0 16,-1-1 0-16,0 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57" units="1/cm"/>
          <inkml:channelProperty channel="Y" name="resolution" value="1927.47058" units="1/cm"/>
          <inkml:channelProperty channel="F" name="resolution" value="1065.625" units="1/dev"/>
          <inkml:channelProperty channel="T" name="resolution" value="1" units="1/dev"/>
        </inkml:channelProperties>
      </inkml:inkSource>
      <inkml:timestamp xml:id="ts0" timeString="2019-05-21T12:51:05.5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22456 16207 512 0,'-66'32'0'0,"0"1"0"0,0-33 0 0,0 0 0 0,-34 33 0 16,34 1 0-16,0-2 0 0,-33-32 0 16,66 32 0-16,-66 3 0 15,65-35 0-15,-33 33 0 16,-163 66 0-16,98-66 0 0,64 0 0 15,4 0 0-15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57" units="1/cm"/>
          <inkml:channelProperty channel="Y" name="resolution" value="1927.47058" units="1/cm"/>
          <inkml:channelProperty channel="F" name="resolution" value="1065.625" units="1/dev"/>
          <inkml:channelProperty channel="T" name="resolution" value="1" units="1/dev"/>
        </inkml:channelProperties>
      </inkml:inkSource>
      <inkml:timestamp xml:id="ts0" timeString="2019-05-21T13:10:00.4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23184 15809 512 0,'-66'0'0'0,"-67"-33"0"15,0-1 0-15,2 68 0 16,-2-34 0-16,67 66 0 0,-66-33 0 15,66 33 0-15,-33 0 0 0,32-33 0 16,-33 1 0-16,2 32 0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1F6DFB-6833-46E4-B515-70E0D9178056}" type="datetimeFigureOut">
              <a:rPr lang="en-US"/>
              <a:t>5/13/2021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8706C7-F2C3-48B6-8A22-C484D800B5D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9506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" y="1905000"/>
            <a:ext cx="12188826" cy="32004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50000"/>
                </a:schemeClr>
              </a:gs>
              <a:gs pos="0">
                <a:schemeClr val="accent1">
                  <a:lumMod val="60000"/>
                  <a:lumOff val="40000"/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-2" y="1795132"/>
            <a:ext cx="12188826" cy="73152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80000"/>
                </a:schemeClr>
              </a:gs>
              <a:gs pos="0">
                <a:schemeClr val="accent1">
                  <a:lumMod val="60000"/>
                  <a:lumOff val="40000"/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-2" y="5142116"/>
            <a:ext cx="12188826" cy="73152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80000"/>
                </a:schemeClr>
              </a:gs>
              <a:gs pos="0">
                <a:schemeClr val="accent1">
                  <a:lumMod val="60000"/>
                  <a:lumOff val="40000"/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2079812"/>
            <a:ext cx="9601200" cy="1724092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959352"/>
            <a:ext cx="96012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8575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t>5/13/2021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731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rotWithShape="1">
          <a:gsLst>
            <a:gs pos="100000">
              <a:schemeClr val="accent1">
                <a:alpha val="80000"/>
              </a:schemeClr>
            </a:gs>
            <a:gs pos="0">
              <a:schemeClr val="accent1">
                <a:lumMod val="40000"/>
                <a:lumOff val="60000"/>
                <a:alpha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130552"/>
            <a:ext cx="9601200" cy="2359152"/>
          </a:xfrm>
        </p:spPr>
        <p:txBody>
          <a:bodyPr anchor="b">
            <a:normAutofit/>
          </a:bodyPr>
          <a:lstStyle>
            <a:lvl1pPr algn="ctr">
              <a:defRPr sz="54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572000"/>
            <a:ext cx="9601200" cy="841248"/>
          </a:xfr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t>5/13/2021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2033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t>5/13/2021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635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t>5/13/2021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5439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t>5/13/2021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291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 flipV="1">
            <a:off x="1585" y="0"/>
            <a:ext cx="12188827" cy="377952"/>
            <a:chOff x="-1" y="6480048"/>
            <a:chExt cx="12188827" cy="377952"/>
          </a:xfrm>
        </p:grpSpPr>
        <p:sp>
          <p:nvSpPr>
            <p:cNvPr id="6" name="Rectangle 5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t>5/13/2021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9543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 flipV="1">
            <a:off x="1585" y="0"/>
            <a:ext cx="12188827" cy="377952"/>
            <a:chOff x="-1" y="6480048"/>
            <a:chExt cx="12188827" cy="377952"/>
          </a:xfrm>
        </p:grpSpPr>
        <p:sp>
          <p:nvSpPr>
            <p:cNvPr id="9" name="Rectangle 8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0648" y="2350008"/>
            <a:ext cx="4206240" cy="1993392"/>
          </a:xfrm>
        </p:spPr>
        <p:txBody>
          <a:bodyPr anchor="b">
            <a:normAutofit/>
          </a:bodyPr>
          <a:lstStyle>
            <a:lvl1pPr>
              <a:defRPr sz="34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58952"/>
            <a:ext cx="6629400" cy="533095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70648" y="4361688"/>
            <a:ext cx="4206240" cy="1728216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t>5/13/2021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937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 flipV="1">
            <a:off x="1585" y="0"/>
            <a:ext cx="12188827" cy="377952"/>
            <a:chOff x="-1" y="6480048"/>
            <a:chExt cx="12188827" cy="377952"/>
          </a:xfrm>
        </p:grpSpPr>
        <p:sp>
          <p:nvSpPr>
            <p:cNvPr id="9" name="Rectangle 8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0648" y="2350008"/>
            <a:ext cx="4206240" cy="1993392"/>
          </a:xfrm>
        </p:spPr>
        <p:txBody>
          <a:bodyPr anchor="b">
            <a:normAutofit/>
          </a:bodyPr>
          <a:lstStyle>
            <a:lvl1pPr>
              <a:defRPr sz="34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1" y="506104"/>
            <a:ext cx="6858002" cy="584301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70648" y="4361688"/>
            <a:ext cx="4206240" cy="1728216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t>5/13/2021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198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t>5/13/2021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593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t>5/13/2021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050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9000"/>
              </a:schemeClr>
            </a:gs>
            <a:gs pos="40000">
              <a:schemeClr val="accent1">
                <a:lumMod val="20000"/>
                <a:lumOff val="80000"/>
                <a:alpha val="66000"/>
              </a:schemeClr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" y="6480048"/>
            <a:ext cx="12188827" cy="377952"/>
            <a:chOff x="-1" y="6480048"/>
            <a:chExt cx="12188827" cy="377952"/>
          </a:xfrm>
        </p:grpSpPr>
        <p:sp>
          <p:nvSpPr>
            <p:cNvPr id="7" name="Rectangle 6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901952"/>
            <a:ext cx="9509760" cy="4127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B277187-C200-495F-A386-621319EADA8F}" type="datetimeFigureOut">
              <a:rPr lang="en-US"/>
              <a:pPr/>
              <a:t>5/13/2021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FC749032-2A07-4AE8-BA90-74324CAE0C8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0023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customXml" Target="../ink/ink4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Measures of Center</a:t>
            </a:r>
            <a:br>
              <a:rPr lang="en-US" dirty="0"/>
            </a:br>
            <a:r>
              <a:rPr lang="en-US" dirty="0"/>
              <a:t>Mean, Median, Mode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Presented by Mr. Laws</a:t>
            </a:r>
          </a:p>
          <a:p>
            <a:r>
              <a:rPr lang="en-US" dirty="0"/>
              <a:t>6</a:t>
            </a:r>
            <a:r>
              <a:rPr lang="en-US" baseline="30000" dirty="0"/>
              <a:t>th</a:t>
            </a:r>
            <a:r>
              <a:rPr lang="en-US" dirty="0"/>
              <a:t> Grade Math</a:t>
            </a:r>
          </a:p>
        </p:txBody>
      </p:sp>
    </p:spTree>
    <p:extLst>
      <p:ext uri="{BB962C8B-B14F-4D97-AF65-F5344CB8AC3E}">
        <p14:creationId xmlns:p14="http://schemas.microsoft.com/office/powerpoint/2010/main" val="399801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NC Standard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S-SID.2 – </a:t>
            </a:r>
            <a:r>
              <a:rPr lang="en-US" sz="2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Use statistics appropriate to the shape of the data distribution to compare center(mean, median)…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30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Vocabulary Words: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588153-41BD-421F-A002-4EE2AAB86B73}"/>
              </a:ext>
            </a:extLst>
          </p:cNvPr>
          <p:cNvSpPr txBox="1"/>
          <p:nvPr/>
        </p:nvSpPr>
        <p:spPr>
          <a:xfrm>
            <a:off x="1524000" y="2001078"/>
            <a:ext cx="99126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average, data, mean, median, measure of center, mode</a:t>
            </a:r>
          </a:p>
        </p:txBody>
      </p:sp>
    </p:spTree>
    <p:extLst>
      <p:ext uri="{BB962C8B-B14F-4D97-AF65-F5344CB8AC3E}">
        <p14:creationId xmlns:p14="http://schemas.microsoft.com/office/powerpoint/2010/main" val="422228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Essential Question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588153-41BD-421F-A002-4EE2AAB86B73}"/>
              </a:ext>
            </a:extLst>
          </p:cNvPr>
          <p:cNvSpPr txBox="1"/>
          <p:nvPr/>
        </p:nvSpPr>
        <p:spPr>
          <a:xfrm>
            <a:off x="1524000" y="2001078"/>
            <a:ext cx="99126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How can you use measures of center to describe data set?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C5E04A3-3FE2-4445-8EB8-FB6E69935E84}"/>
                  </a:ext>
                </a:extLst>
              </p14:cNvPr>
              <p14:cNvContentPartPr/>
              <p14:nvPr/>
            </p14:nvContentPartPr>
            <p14:xfrm>
              <a:off x="9441720" y="6358320"/>
              <a:ext cx="12240" cy="594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C5E04A3-3FE2-4445-8EB8-FB6E69935E8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32360" y="6348960"/>
                <a:ext cx="30960" cy="78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9184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 Statement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588153-41BD-421F-A002-4EE2AAB86B73}"/>
              </a:ext>
            </a:extLst>
          </p:cNvPr>
          <p:cNvSpPr txBox="1"/>
          <p:nvPr/>
        </p:nvSpPr>
        <p:spPr>
          <a:xfrm>
            <a:off x="1524000" y="2001078"/>
            <a:ext cx="99126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How can you use measures of center to describe data set?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C5E04A3-3FE2-4445-8EB8-FB6E69935E84}"/>
                  </a:ext>
                </a:extLst>
              </p14:cNvPr>
              <p14:cNvContentPartPr/>
              <p14:nvPr/>
            </p14:nvContentPartPr>
            <p14:xfrm>
              <a:off x="9441720" y="6358320"/>
              <a:ext cx="12240" cy="594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C5E04A3-3FE2-4445-8EB8-FB6E69935E8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32360" y="6348960"/>
                <a:ext cx="30960" cy="78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80466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FA3C1-7512-4E6B-BF7C-5D4738520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069" y="424069"/>
            <a:ext cx="10440062" cy="693619"/>
          </a:xfrm>
        </p:spPr>
        <p:txBody>
          <a:bodyPr/>
          <a:lstStyle/>
          <a:p>
            <a:r>
              <a:rPr lang="en-US" dirty="0"/>
              <a:t>What is Measure of Center?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635555-A3FD-4076-8470-22523904E2A6}"/>
              </a:ext>
            </a:extLst>
          </p:cNvPr>
          <p:cNvSpPr txBox="1"/>
          <p:nvPr/>
        </p:nvSpPr>
        <p:spPr>
          <a:xfrm>
            <a:off x="1107882" y="1423909"/>
            <a:ext cx="1027043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2800" dirty="0"/>
              <a:t>A </a:t>
            </a:r>
            <a:r>
              <a:rPr lang="en-US" sz="2800" b="1" u="sng" dirty="0"/>
              <a:t>measure of center </a:t>
            </a:r>
            <a:r>
              <a:rPr lang="en-US" sz="2800" dirty="0"/>
              <a:t>is a single number used to describe a set of numeric data. </a:t>
            </a:r>
          </a:p>
          <a:p>
            <a:pPr marL="514350" indent="-514350">
              <a:buAutoNum type="arabicPeriod"/>
            </a:pPr>
            <a:r>
              <a:rPr lang="en-US" sz="2800" dirty="0"/>
              <a:t>The </a:t>
            </a:r>
            <a:r>
              <a:rPr lang="en-US" sz="2800" b="1" dirty="0"/>
              <a:t>mean</a:t>
            </a:r>
            <a:r>
              <a:rPr lang="en-US" sz="2800" dirty="0"/>
              <a:t> is one measure of center, that helps find the </a:t>
            </a:r>
            <a:r>
              <a:rPr lang="en-US" sz="2800" b="1" dirty="0"/>
              <a:t>average</a:t>
            </a:r>
            <a:r>
              <a:rPr lang="en-US" sz="2800" dirty="0"/>
              <a:t> of a data set by </a:t>
            </a:r>
            <a:r>
              <a:rPr lang="en-US" sz="2800" b="1" i="1" u="sng" dirty="0"/>
              <a:t>adding the sum of the data values, and dividing the number of data values in the set</a:t>
            </a:r>
            <a:r>
              <a:rPr lang="en-US" sz="2800" dirty="0"/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D0BF5DC-8FD7-40ED-A1E8-70CFCBBF1639}"/>
                  </a:ext>
                </a:extLst>
              </p:cNvPr>
              <p:cNvSpPr txBox="1"/>
              <p:nvPr/>
            </p:nvSpPr>
            <p:spPr>
              <a:xfrm>
                <a:off x="3339548" y="4108174"/>
                <a:ext cx="5697009" cy="9582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/>
                  <a:t>Mean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𝑠𝑢𝑚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𝑑𝑎𝑡𝑎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𝑣𝑎𝑙𝑢𝑒𝑠</m:t>
                        </m:r>
                      </m:num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𝑛𝑢𝑚𝑏𝑒𝑟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𝑑𝑎𝑡𝑎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𝑣𝑎𝑙𝑢𝑒𝑠</m:t>
                        </m:r>
                      </m:den>
                    </m:f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D0BF5DC-8FD7-40ED-A1E8-70CFCBBF16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9548" y="4108174"/>
                <a:ext cx="5697009" cy="958211"/>
              </a:xfrm>
              <a:prstGeom prst="rect">
                <a:avLst/>
              </a:prstGeom>
              <a:blipFill>
                <a:blip r:embed="rId2"/>
                <a:stretch>
                  <a:fillRect l="-3319" b="-50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CDDFFA8-EE65-4057-81D7-F892998B7004}"/>
                  </a:ext>
                </a:extLst>
              </p14:cNvPr>
              <p14:cNvContentPartPr/>
              <p14:nvPr/>
            </p14:nvContentPartPr>
            <p14:xfrm>
              <a:off x="11239560" y="5738760"/>
              <a:ext cx="107280" cy="4172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CDDFFA8-EE65-4057-81D7-F892998B700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230200" y="5729400"/>
                <a:ext cx="126000" cy="435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4611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1A183-1353-4E04-8E6C-EF66468ED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311" y="609599"/>
            <a:ext cx="9509760" cy="574349"/>
          </a:xfrm>
        </p:spPr>
        <p:txBody>
          <a:bodyPr/>
          <a:lstStyle/>
          <a:p>
            <a:r>
              <a:rPr lang="en-US" b="0" dirty="0"/>
              <a:t>How Do I Find the Mean?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CF25BE-C99B-473C-A24B-7EC0C551D672}"/>
              </a:ext>
            </a:extLst>
          </p:cNvPr>
          <p:cNvSpPr txBox="1"/>
          <p:nvPr/>
        </p:nvSpPr>
        <p:spPr>
          <a:xfrm>
            <a:off x="649356" y="1338469"/>
            <a:ext cx="98066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Example#1 </a:t>
            </a:r>
            <a:r>
              <a:rPr lang="en-US" sz="2400" dirty="0"/>
              <a:t>Several students’ scores on a math test are shown below. Find the mean score of the test results.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DB55333-DF22-4851-8F92-05496CB9EF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279368"/>
              </p:ext>
            </p:extLst>
          </p:nvPr>
        </p:nvGraphicFramePr>
        <p:xfrm>
          <a:off x="1409148" y="2243667"/>
          <a:ext cx="8128000" cy="8280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63190535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1620158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15065607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75687787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239102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2675103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9529553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247520387"/>
                    </a:ext>
                  </a:extLst>
                </a:gridCol>
              </a:tblGrid>
              <a:tr h="370840">
                <a:tc gridSpan="8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Math Test Scores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486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586809"/>
                  </a:ext>
                </a:extLst>
              </a:tr>
            </a:tbl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A5FA62-CF02-4E18-A54B-39F8AEA20017}"/>
              </a:ext>
            </a:extLst>
          </p:cNvPr>
          <p:cNvCxnSpPr/>
          <p:nvPr/>
        </p:nvCxnSpPr>
        <p:spPr>
          <a:xfrm>
            <a:off x="6440557" y="3087756"/>
            <a:ext cx="0" cy="3352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6F59E69-4B75-4D82-8543-A4D05740865E}"/>
              </a:ext>
            </a:extLst>
          </p:cNvPr>
          <p:cNvSpPr txBox="1"/>
          <p:nvPr/>
        </p:nvSpPr>
        <p:spPr>
          <a:xfrm>
            <a:off x="6467062" y="3392555"/>
            <a:ext cx="535387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Step 1</a:t>
            </a:r>
            <a:r>
              <a:rPr lang="en-US" sz="2800" dirty="0"/>
              <a:t>: Find the mean (average) by adding the sum of data values, and dividing it by the number of data values.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09D4C08-D573-4462-A89E-9DE8D498D65A}"/>
                  </a:ext>
                </a:extLst>
              </p:cNvPr>
              <p:cNvSpPr/>
              <p:nvPr/>
            </p:nvSpPr>
            <p:spPr>
              <a:xfrm>
                <a:off x="465633" y="3537425"/>
                <a:ext cx="5389617" cy="7107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dirty="0"/>
                  <a:t>Mean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75+45+85+90+90+80+67+100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09D4C08-D573-4462-A89E-9DE8D498D6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633" y="3537425"/>
                <a:ext cx="5389617" cy="710707"/>
              </a:xfrm>
              <a:prstGeom prst="rect">
                <a:avLst/>
              </a:prstGeom>
              <a:blipFill>
                <a:blip r:embed="rId2"/>
                <a:stretch>
                  <a:fillRect l="-2260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585C8C9-3093-4642-B3E2-6B815EF5E4AB}"/>
                  </a:ext>
                </a:extLst>
              </p:cNvPr>
              <p:cNvSpPr/>
              <p:nvPr/>
            </p:nvSpPr>
            <p:spPr>
              <a:xfrm>
                <a:off x="2552852" y="4471702"/>
                <a:ext cx="1938351" cy="704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dirty="0"/>
                  <a:t>Mean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632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585C8C9-3093-4642-B3E2-6B815EF5E4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2852" y="4471702"/>
                <a:ext cx="1938351" cy="704552"/>
              </a:xfrm>
              <a:prstGeom prst="rect">
                <a:avLst/>
              </a:prstGeom>
              <a:blipFill>
                <a:blip r:embed="rId3"/>
                <a:stretch>
                  <a:fillRect l="-6604" b="-1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18B84B1-9F2E-4AFF-A482-10DAF4BBAA66}"/>
                  </a:ext>
                </a:extLst>
              </p:cNvPr>
              <p:cNvSpPr/>
              <p:nvPr/>
            </p:nvSpPr>
            <p:spPr>
              <a:xfrm>
                <a:off x="2585983" y="5392728"/>
                <a:ext cx="191110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dirty="0"/>
                  <a:t>Mean =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𝟕𝟗</m:t>
                    </m:r>
                  </m:oMath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18B84B1-9F2E-4AFF-A482-10DAF4BBAA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5983" y="5392728"/>
                <a:ext cx="1911101" cy="523220"/>
              </a:xfrm>
              <a:prstGeom prst="rect">
                <a:avLst/>
              </a:prstGeom>
              <a:blipFill>
                <a:blip r:embed="rId4"/>
                <a:stretch>
                  <a:fillRect l="-6369" t="-12941" b="-3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CBBA7A4-D9AA-42B9-B901-7D9123FE515C}"/>
                  </a:ext>
                </a:extLst>
              </p14:cNvPr>
              <p14:cNvContentPartPr/>
              <p14:nvPr/>
            </p14:nvContentPartPr>
            <p14:xfrm>
              <a:off x="7608240" y="5834520"/>
              <a:ext cx="476280" cy="1666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CBBA7A4-D9AA-42B9-B901-7D9123FE515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598880" y="5825160"/>
                <a:ext cx="495000" cy="185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3088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1A183-1353-4E04-8E6C-EF66468ED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267" y="384312"/>
            <a:ext cx="10161768" cy="574349"/>
          </a:xfrm>
        </p:spPr>
        <p:txBody>
          <a:bodyPr>
            <a:normAutofit fontScale="90000"/>
          </a:bodyPr>
          <a:lstStyle/>
          <a:p>
            <a:r>
              <a:rPr lang="en-US" b="0" dirty="0"/>
              <a:t>How do I solve a word problem by finding the mean?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CF25BE-C99B-473C-A24B-7EC0C551D672}"/>
              </a:ext>
            </a:extLst>
          </p:cNvPr>
          <p:cNvSpPr txBox="1"/>
          <p:nvPr/>
        </p:nvSpPr>
        <p:spPr>
          <a:xfrm>
            <a:off x="503582" y="1007164"/>
            <a:ext cx="115293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Example#2: </a:t>
            </a:r>
            <a:r>
              <a:rPr lang="en-US" sz="2400" dirty="0"/>
              <a:t>Katherine earned 84, 92, 84, 75, and 70 on her first 5 tests. What is the minimum grade Katherine needs to earn on her next test to have a mean of 84? </a:t>
            </a:r>
          </a:p>
          <a:p>
            <a:endParaRPr lang="en-US" sz="2400" dirty="0"/>
          </a:p>
          <a:p>
            <a:r>
              <a:rPr lang="en-US" sz="2400" b="1" dirty="0"/>
              <a:t>a</a:t>
            </a:r>
            <a:r>
              <a:rPr lang="en-US" sz="2400" dirty="0"/>
              <a:t>. </a:t>
            </a:r>
            <a:r>
              <a:rPr lang="en-US" sz="2400" b="1" dirty="0">
                <a:solidFill>
                  <a:srgbClr val="0070C0"/>
                </a:solidFill>
              </a:rPr>
              <a:t>81</a:t>
            </a:r>
            <a:r>
              <a:rPr lang="en-US" sz="2400" dirty="0"/>
              <a:t>	</a:t>
            </a:r>
            <a:r>
              <a:rPr lang="en-US" sz="2400" b="1" dirty="0"/>
              <a:t>b</a:t>
            </a:r>
            <a:r>
              <a:rPr lang="en-US" sz="2400" dirty="0"/>
              <a:t>. </a:t>
            </a:r>
            <a:r>
              <a:rPr lang="en-US" sz="2400" b="1" dirty="0">
                <a:solidFill>
                  <a:srgbClr val="0070C0"/>
                </a:solidFill>
              </a:rPr>
              <a:t>84</a:t>
            </a:r>
            <a:r>
              <a:rPr lang="en-US" sz="2400" dirty="0"/>
              <a:t>	</a:t>
            </a:r>
            <a:r>
              <a:rPr lang="en-US" sz="2400" b="1" dirty="0"/>
              <a:t>c</a:t>
            </a:r>
            <a:r>
              <a:rPr lang="en-US" sz="2400" dirty="0"/>
              <a:t>. </a:t>
            </a:r>
            <a:r>
              <a:rPr lang="en-US" sz="2400" b="1" dirty="0">
                <a:solidFill>
                  <a:srgbClr val="0070C0"/>
                </a:solidFill>
              </a:rPr>
              <a:t>95</a:t>
            </a:r>
            <a:r>
              <a:rPr lang="en-US" sz="2400" dirty="0"/>
              <a:t> 	</a:t>
            </a:r>
            <a:r>
              <a:rPr lang="en-US" sz="2400" b="1" dirty="0"/>
              <a:t>d</a:t>
            </a:r>
            <a:r>
              <a:rPr lang="en-US" sz="2400" dirty="0"/>
              <a:t>. </a:t>
            </a:r>
            <a:r>
              <a:rPr lang="en-US" sz="2400" b="1" dirty="0">
                <a:solidFill>
                  <a:srgbClr val="0070C0"/>
                </a:solidFill>
              </a:rPr>
              <a:t>99</a:t>
            </a:r>
            <a:r>
              <a:rPr lang="en-US" sz="2000" dirty="0"/>
              <a:t>	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A5FA62-CF02-4E18-A54B-39F8AEA20017}"/>
              </a:ext>
            </a:extLst>
          </p:cNvPr>
          <p:cNvCxnSpPr/>
          <p:nvPr/>
        </p:nvCxnSpPr>
        <p:spPr>
          <a:xfrm>
            <a:off x="6440557" y="3087756"/>
            <a:ext cx="0" cy="3352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6F59E69-4B75-4D82-8543-A4D05740865E}"/>
              </a:ext>
            </a:extLst>
          </p:cNvPr>
          <p:cNvSpPr txBox="1"/>
          <p:nvPr/>
        </p:nvSpPr>
        <p:spPr>
          <a:xfrm>
            <a:off x="6440559" y="2663687"/>
            <a:ext cx="53538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Step 1</a:t>
            </a:r>
            <a:r>
              <a:rPr lang="en-US" sz="2000" dirty="0"/>
              <a:t>: Find the mean (average) of the 5 tests by adding the sum of data values, and dividing it by the number of data values.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09D4C08-D573-4462-A89E-9DE8D498D65A}"/>
                  </a:ext>
                </a:extLst>
              </p:cNvPr>
              <p:cNvSpPr/>
              <p:nvPr/>
            </p:nvSpPr>
            <p:spPr>
              <a:xfrm>
                <a:off x="293356" y="3020590"/>
                <a:ext cx="4067139" cy="7104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dirty="0"/>
                  <a:t>Mean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84+92+84+75+70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800" dirty="0"/>
                  <a:t> =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09D4C08-D573-4462-A89E-9DE8D498D6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356" y="3020590"/>
                <a:ext cx="4067139" cy="710451"/>
              </a:xfrm>
              <a:prstGeom prst="rect">
                <a:avLst/>
              </a:prstGeom>
              <a:blipFill>
                <a:blip r:embed="rId2"/>
                <a:stretch>
                  <a:fillRect l="-2999" r="-2099" b="-120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D0E83F51-EABE-4E29-911F-3D3A1CA7349B}"/>
              </a:ext>
            </a:extLst>
          </p:cNvPr>
          <p:cNvSpPr txBox="1"/>
          <p:nvPr/>
        </p:nvSpPr>
        <p:spPr>
          <a:xfrm>
            <a:off x="6447185" y="3836504"/>
            <a:ext cx="53538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Step 2</a:t>
            </a:r>
            <a:r>
              <a:rPr lang="en-US" sz="2000" dirty="0"/>
              <a:t>: Since her 5 test mean is 81%, she will have to score above that average to reach a </a:t>
            </a:r>
            <a:r>
              <a:rPr lang="en-US" sz="2000" b="1" dirty="0"/>
              <a:t>mean of 84%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B2C566B3-1702-410A-9CBF-51764C17D508}"/>
                  </a:ext>
                </a:extLst>
              </p:cNvPr>
              <p:cNvSpPr/>
              <p:nvPr/>
            </p:nvSpPr>
            <p:spPr>
              <a:xfrm>
                <a:off x="4474418" y="2934450"/>
                <a:ext cx="1540229" cy="7936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405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𝟖𝟏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B2C566B3-1702-410A-9CBF-51764C17D5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4418" y="2934450"/>
                <a:ext cx="1540229" cy="7936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8252EC6-805B-4525-BC38-EDE84C52DBC9}"/>
              </a:ext>
            </a:extLst>
          </p:cNvPr>
          <p:cNvCxnSpPr>
            <a:cxnSpLocks/>
          </p:cNvCxnSpPr>
          <p:nvPr/>
        </p:nvCxnSpPr>
        <p:spPr>
          <a:xfrm>
            <a:off x="0" y="2610678"/>
            <a:ext cx="120462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B383BA2D-3687-4773-BF5D-551328145A60}"/>
              </a:ext>
            </a:extLst>
          </p:cNvPr>
          <p:cNvSpPr/>
          <p:nvPr/>
        </p:nvSpPr>
        <p:spPr>
          <a:xfrm>
            <a:off x="6533322" y="5106914"/>
            <a:ext cx="54333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Step 3</a:t>
            </a:r>
            <a:r>
              <a:rPr lang="en-US" sz="2000" dirty="0"/>
              <a:t>: Find the mean by picking and adding the highest score to the data set and divide it by 6 to represent 6 tests taken. </a:t>
            </a: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AA45FEC-D824-48D0-BB21-E7ABD9C6B6A4}"/>
                  </a:ext>
                </a:extLst>
              </p:cNvPr>
              <p:cNvSpPr/>
              <p:nvPr/>
            </p:nvSpPr>
            <p:spPr>
              <a:xfrm>
                <a:off x="339738" y="4378938"/>
                <a:ext cx="4546437" cy="7104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dirty="0"/>
                  <a:t>Mean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84+92+84+75+70</m:t>
                        </m:r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𝟗𝟗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2800" dirty="0"/>
                  <a:t> =</a:t>
                </a: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AA45FEC-D824-48D0-BB21-E7ABD9C6B6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738" y="4378938"/>
                <a:ext cx="4546437" cy="710451"/>
              </a:xfrm>
              <a:prstGeom prst="rect">
                <a:avLst/>
              </a:prstGeom>
              <a:blipFill>
                <a:blip r:embed="rId4"/>
                <a:stretch>
                  <a:fillRect l="-2815" r="-2145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F9EB8923-672A-436E-9837-DB78FD6621CD}"/>
                  </a:ext>
                </a:extLst>
              </p:cNvPr>
              <p:cNvSpPr/>
              <p:nvPr/>
            </p:nvSpPr>
            <p:spPr>
              <a:xfrm>
                <a:off x="4799096" y="4345807"/>
                <a:ext cx="1540230" cy="7936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504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𝟖𝟒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F9EB8923-672A-436E-9837-DB78FD6621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9096" y="4345807"/>
                <a:ext cx="1540230" cy="7936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64543EAB-FCB5-40C4-A63B-C780CE42BAB2}"/>
              </a:ext>
            </a:extLst>
          </p:cNvPr>
          <p:cNvSpPr txBox="1"/>
          <p:nvPr/>
        </p:nvSpPr>
        <p:spPr>
          <a:xfrm>
            <a:off x="278295" y="5300869"/>
            <a:ext cx="5936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The answer is d. – Katherine will have to score a 99% on her next test to have a mean of 84. </a:t>
            </a:r>
          </a:p>
        </p:txBody>
      </p:sp>
    </p:spTree>
    <p:extLst>
      <p:ext uri="{BB962C8B-B14F-4D97-AF65-F5344CB8AC3E}">
        <p14:creationId xmlns:p14="http://schemas.microsoft.com/office/powerpoint/2010/main" val="2273073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BFF1B-1BE6-43D7-B2E4-ECC333D1F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615" y="410817"/>
            <a:ext cx="9509760" cy="614106"/>
          </a:xfrm>
        </p:spPr>
        <p:txBody>
          <a:bodyPr/>
          <a:lstStyle/>
          <a:p>
            <a:r>
              <a:rPr lang="en-US" dirty="0"/>
              <a:t>How Do I Find The Median?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F03CB3-9FB0-4A17-A6B8-017619FC3C3D}"/>
              </a:ext>
            </a:extLst>
          </p:cNvPr>
          <p:cNvSpPr txBox="1"/>
          <p:nvPr/>
        </p:nvSpPr>
        <p:spPr>
          <a:xfrm>
            <a:off x="795129" y="1139687"/>
            <a:ext cx="113968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3. Another center of measures is called the </a:t>
            </a:r>
            <a:r>
              <a:rPr lang="en-US" sz="2400" b="1" dirty="0"/>
              <a:t>median</a:t>
            </a:r>
            <a:r>
              <a:rPr lang="en-US" sz="2400" dirty="0"/>
              <a:t>, The </a:t>
            </a:r>
            <a:r>
              <a:rPr lang="en-US" sz="2400" b="1" dirty="0"/>
              <a:t>median </a:t>
            </a:r>
            <a:r>
              <a:rPr lang="en-US" sz="2400" dirty="0"/>
              <a:t>represents the </a:t>
            </a:r>
            <a:r>
              <a:rPr lang="en-US" sz="2400" b="1" dirty="0"/>
              <a:t>middle </a:t>
            </a:r>
            <a:r>
              <a:rPr lang="en-US" sz="2400" dirty="0"/>
              <a:t>value of an </a:t>
            </a:r>
            <a:r>
              <a:rPr lang="en-US" sz="2400" b="1" dirty="0"/>
              <a:t>ordered</a:t>
            </a:r>
            <a:r>
              <a:rPr lang="en-US" sz="2400" dirty="0"/>
              <a:t> data set.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4BA172-2C6C-4AE7-A2CC-C53323E01046}"/>
              </a:ext>
            </a:extLst>
          </p:cNvPr>
          <p:cNvSpPr txBox="1"/>
          <p:nvPr/>
        </p:nvSpPr>
        <p:spPr>
          <a:xfrm>
            <a:off x="755374" y="2027582"/>
            <a:ext cx="112113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 # 3</a:t>
            </a:r>
            <a:r>
              <a:rPr lang="en-US" sz="2400" dirty="0"/>
              <a:t>: A high school coach recorded the following distances that a cross-country team ran last week. Find the median.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B492DB-5448-4425-A286-B4C265062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6349" y="2592871"/>
            <a:ext cx="2955234" cy="37153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BB4663-57A4-4573-BAC4-6175C7C9C7F5}"/>
              </a:ext>
            </a:extLst>
          </p:cNvPr>
          <p:cNvSpPr txBox="1"/>
          <p:nvPr/>
        </p:nvSpPr>
        <p:spPr>
          <a:xfrm>
            <a:off x="821634" y="3207026"/>
            <a:ext cx="68778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Step 1</a:t>
            </a:r>
            <a:r>
              <a:rPr lang="en-US" sz="2000" dirty="0"/>
              <a:t>: Write the data values in order from least to greatest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33AD34-AEFC-454D-8BD6-4FE71A2C518B}"/>
              </a:ext>
            </a:extLst>
          </p:cNvPr>
          <p:cNvSpPr txBox="1"/>
          <p:nvPr/>
        </p:nvSpPr>
        <p:spPr>
          <a:xfrm>
            <a:off x="1590260" y="3843131"/>
            <a:ext cx="52116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3   4  5  5  6  7  7  8  10  10  10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3CC4A2-3DF6-4EFE-BAE5-58B152337DD8}"/>
              </a:ext>
            </a:extLst>
          </p:cNvPr>
          <p:cNvSpPr txBox="1"/>
          <p:nvPr/>
        </p:nvSpPr>
        <p:spPr>
          <a:xfrm>
            <a:off x="887895" y="4572000"/>
            <a:ext cx="71256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Step 2</a:t>
            </a:r>
            <a:r>
              <a:rPr lang="en-US" sz="2000" dirty="0"/>
              <a:t>: Equal the number of values on either side of the data.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4AC02E-18E7-44FD-8F36-BEA0A2F1AADA}"/>
              </a:ext>
            </a:extLst>
          </p:cNvPr>
          <p:cNvSpPr txBox="1"/>
          <p:nvPr/>
        </p:nvSpPr>
        <p:spPr>
          <a:xfrm>
            <a:off x="1649895" y="5135217"/>
            <a:ext cx="52116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3   4  5  5  6  </a:t>
            </a:r>
            <a:r>
              <a:rPr lang="en-US" sz="3200" b="1" dirty="0">
                <a:solidFill>
                  <a:srgbClr val="FF0000"/>
                </a:solidFill>
              </a:rPr>
              <a:t>7</a:t>
            </a:r>
            <a:r>
              <a:rPr lang="en-US" sz="3200" b="1" dirty="0">
                <a:solidFill>
                  <a:srgbClr val="0070C0"/>
                </a:solidFill>
              </a:rPr>
              <a:t>  7  8  10  10  10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4C04F7-8CFA-46E1-BC8D-9BA1D9CDF553}"/>
              </a:ext>
            </a:extLst>
          </p:cNvPr>
          <p:cNvSpPr txBox="1"/>
          <p:nvPr/>
        </p:nvSpPr>
        <p:spPr>
          <a:xfrm>
            <a:off x="2941982" y="5857461"/>
            <a:ext cx="1824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Median is 7</a:t>
            </a:r>
          </a:p>
        </p:txBody>
      </p:sp>
    </p:spTree>
    <p:extLst>
      <p:ext uri="{BB962C8B-B14F-4D97-AF65-F5344CB8AC3E}">
        <p14:creationId xmlns:p14="http://schemas.microsoft.com/office/powerpoint/2010/main" val="1568680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BFF1B-1BE6-43D7-B2E4-ECC333D1F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615" y="410817"/>
            <a:ext cx="9509760" cy="614106"/>
          </a:xfrm>
        </p:spPr>
        <p:txBody>
          <a:bodyPr/>
          <a:lstStyle/>
          <a:p>
            <a:r>
              <a:rPr lang="en-US" dirty="0"/>
              <a:t>How Do I Find The Median?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4BA172-2C6C-4AE7-A2CC-C53323E01046}"/>
              </a:ext>
            </a:extLst>
          </p:cNvPr>
          <p:cNvSpPr txBox="1"/>
          <p:nvPr/>
        </p:nvSpPr>
        <p:spPr>
          <a:xfrm>
            <a:off x="344555" y="1152939"/>
            <a:ext cx="11542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 # 4</a:t>
            </a:r>
            <a:r>
              <a:rPr lang="en-US" sz="2400" dirty="0"/>
              <a:t>: Find the median of these test scores: 87, 90, 77, 83, 99, 94, 93, 90, 85, 83.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F5E4F93-247A-42C7-B53A-CE66CE173E40}"/>
              </a:ext>
            </a:extLst>
          </p:cNvPr>
          <p:cNvCxnSpPr>
            <a:stCxn id="4" idx="2"/>
          </p:cNvCxnSpPr>
          <p:nvPr/>
        </p:nvCxnSpPr>
        <p:spPr>
          <a:xfrm>
            <a:off x="6115878" y="1614604"/>
            <a:ext cx="112644" cy="4892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37C2A59-B0D7-4C20-834E-2DB0044C5D08}"/>
              </a:ext>
            </a:extLst>
          </p:cNvPr>
          <p:cNvSpPr txBox="1"/>
          <p:nvPr/>
        </p:nvSpPr>
        <p:spPr>
          <a:xfrm>
            <a:off x="6202017" y="2001079"/>
            <a:ext cx="55791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Step 1</a:t>
            </a:r>
            <a:r>
              <a:rPr lang="en-US" sz="2000" dirty="0"/>
              <a:t>: Write the data values in order from least to greatest.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8953A8-24C2-4696-92FD-52253FDC1CD3}"/>
              </a:ext>
            </a:extLst>
          </p:cNvPr>
          <p:cNvSpPr/>
          <p:nvPr/>
        </p:nvSpPr>
        <p:spPr>
          <a:xfrm>
            <a:off x="6188766" y="3079330"/>
            <a:ext cx="56189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Step 2</a:t>
            </a:r>
            <a:r>
              <a:rPr lang="en-US" sz="2000" dirty="0"/>
              <a:t>: Equal the number of values on either side of the data.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F2AB41-A7C9-4DDC-89F6-7A3B6F40E227}"/>
              </a:ext>
            </a:extLst>
          </p:cNvPr>
          <p:cNvSpPr txBox="1"/>
          <p:nvPr/>
        </p:nvSpPr>
        <p:spPr>
          <a:xfrm>
            <a:off x="6255026" y="4267200"/>
            <a:ext cx="5579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Step 3</a:t>
            </a:r>
            <a:r>
              <a:rPr lang="en-US" sz="2000" dirty="0"/>
              <a:t>: If the data set has two middle numbers, average the two values.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693946-99D5-4E68-AD9E-D5A3DB032633}"/>
              </a:ext>
            </a:extLst>
          </p:cNvPr>
          <p:cNvSpPr txBox="1"/>
          <p:nvPr/>
        </p:nvSpPr>
        <p:spPr>
          <a:xfrm>
            <a:off x="781878" y="2213113"/>
            <a:ext cx="46474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77, 83, 83, 85, 87, 90, 90, 93, 94, 99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A8366FA-7680-46F2-8B27-25CC20E0BA13}"/>
              </a:ext>
            </a:extLst>
          </p:cNvPr>
          <p:cNvSpPr txBox="1"/>
          <p:nvPr/>
        </p:nvSpPr>
        <p:spPr>
          <a:xfrm>
            <a:off x="735495" y="3266661"/>
            <a:ext cx="46474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77, 83, 83, 85, </a:t>
            </a:r>
            <a:r>
              <a:rPr lang="en-US" sz="2400" b="1" dirty="0">
                <a:solidFill>
                  <a:srgbClr val="FF0000"/>
                </a:solidFill>
              </a:rPr>
              <a:t>87, 90</a:t>
            </a:r>
            <a:r>
              <a:rPr lang="en-US" sz="2400" b="1" dirty="0"/>
              <a:t>, 90, 93, 94, 99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06C3AD6-029D-41BB-88F5-4C6CA7AE01B9}"/>
                  </a:ext>
                </a:extLst>
              </p:cNvPr>
              <p:cNvSpPr/>
              <p:nvPr/>
            </p:nvSpPr>
            <p:spPr>
              <a:xfrm>
                <a:off x="1280643" y="4299424"/>
                <a:ext cx="3712876" cy="7016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dirty="0"/>
                  <a:t>Median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87+90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800" dirty="0"/>
                  <a:t> = </a:t>
                </a:r>
                <a:r>
                  <a:rPr lang="en-US" sz="2800" b="1" dirty="0">
                    <a:solidFill>
                      <a:srgbClr val="0070C0"/>
                    </a:solidFill>
                  </a:rPr>
                  <a:t>88.5</a:t>
                </a: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06C3AD6-029D-41BB-88F5-4C6CA7AE01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0643" y="4299424"/>
                <a:ext cx="3712876" cy="701602"/>
              </a:xfrm>
              <a:prstGeom prst="rect">
                <a:avLst/>
              </a:prstGeom>
              <a:blipFill>
                <a:blip r:embed="rId2"/>
                <a:stretch>
                  <a:fillRect l="-3284" r="-2463" b="-1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982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4EF6F-CEBD-440E-A09E-4889238AC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294" y="543339"/>
            <a:ext cx="9509760" cy="627358"/>
          </a:xfrm>
        </p:spPr>
        <p:txBody>
          <a:bodyPr/>
          <a:lstStyle/>
          <a:p>
            <a:r>
              <a:rPr lang="en-US" dirty="0"/>
              <a:t>How do I find the Mode?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F3E1B6-ED17-40B1-A284-FA7AC24D8CCF}"/>
              </a:ext>
            </a:extLst>
          </p:cNvPr>
          <p:cNvSpPr txBox="1"/>
          <p:nvPr/>
        </p:nvSpPr>
        <p:spPr>
          <a:xfrm>
            <a:off x="689112" y="2650434"/>
            <a:ext cx="11131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Example # 5 Find the mode for the following set of data.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10916C-663C-434B-82DF-A95F5382B087}"/>
              </a:ext>
            </a:extLst>
          </p:cNvPr>
          <p:cNvSpPr txBox="1"/>
          <p:nvPr/>
        </p:nvSpPr>
        <p:spPr>
          <a:xfrm>
            <a:off x="854763" y="1331842"/>
            <a:ext cx="111318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4. Another center of measures is called the </a:t>
            </a:r>
            <a:r>
              <a:rPr lang="en-US" sz="2400" b="1" dirty="0"/>
              <a:t>mode.</a:t>
            </a:r>
            <a:r>
              <a:rPr lang="en-US" sz="2400" dirty="0"/>
              <a:t> The </a:t>
            </a:r>
            <a:r>
              <a:rPr lang="en-US" sz="2400" b="1" dirty="0"/>
              <a:t>mode </a:t>
            </a:r>
            <a:r>
              <a:rPr lang="en-US" sz="2400" dirty="0"/>
              <a:t>represents the value that </a:t>
            </a:r>
            <a:r>
              <a:rPr lang="en-US" sz="2400" b="1" u="sng" dirty="0"/>
              <a:t>occurs most frequently </a:t>
            </a:r>
            <a:r>
              <a:rPr lang="en-US" sz="2400" dirty="0"/>
              <a:t>in a given data set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3DC5B4-D8AA-467F-B260-38EB1BBE75BB}"/>
              </a:ext>
            </a:extLst>
          </p:cNvPr>
          <p:cNvSpPr txBox="1"/>
          <p:nvPr/>
        </p:nvSpPr>
        <p:spPr>
          <a:xfrm>
            <a:off x="675860" y="3670853"/>
            <a:ext cx="52116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3   4  5  5  6  7  7  8  10  10  10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FC4C004-5552-4D43-B4BE-760364549C9D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6255026" y="3112099"/>
            <a:ext cx="0" cy="31296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D314086-6D85-4EA3-B2B5-2B1CFF2F729B}"/>
              </a:ext>
            </a:extLst>
          </p:cNvPr>
          <p:cNvSpPr txBox="1"/>
          <p:nvPr/>
        </p:nvSpPr>
        <p:spPr>
          <a:xfrm>
            <a:off x="6546574" y="4333461"/>
            <a:ext cx="4890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2</a:t>
            </a:r>
            <a:r>
              <a:rPr lang="en-US" sz="2400" dirty="0"/>
              <a:t>: Since </a:t>
            </a:r>
            <a:r>
              <a:rPr lang="en-US" sz="2400" b="1" dirty="0"/>
              <a:t>10</a:t>
            </a:r>
            <a:r>
              <a:rPr lang="en-US" sz="2400" dirty="0"/>
              <a:t> is the most frequent number, the </a:t>
            </a:r>
            <a:r>
              <a:rPr lang="en-US" sz="2400" b="1" dirty="0">
                <a:solidFill>
                  <a:srgbClr val="0070C0"/>
                </a:solidFill>
              </a:rPr>
              <a:t>mode for the data set is 10.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D2EE1A-3E72-4F60-BC1D-B949CE1F1A69}"/>
              </a:ext>
            </a:extLst>
          </p:cNvPr>
          <p:cNvSpPr txBox="1"/>
          <p:nvPr/>
        </p:nvSpPr>
        <p:spPr>
          <a:xfrm>
            <a:off x="6513443" y="3306418"/>
            <a:ext cx="48900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1</a:t>
            </a:r>
            <a:r>
              <a:rPr lang="en-US" sz="2400" dirty="0"/>
              <a:t>: Find the number that repeats the most.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014AA8-3180-4623-92D8-5354F8D558BA}"/>
              </a:ext>
            </a:extLst>
          </p:cNvPr>
          <p:cNvSpPr txBox="1"/>
          <p:nvPr/>
        </p:nvSpPr>
        <p:spPr>
          <a:xfrm>
            <a:off x="940906" y="5208105"/>
            <a:ext cx="51683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Note: data does not need to be in order to find the mode.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F9D74AC-FC02-4ADD-97D7-67A3EBE823DB}"/>
                  </a:ext>
                </a:extLst>
              </p14:cNvPr>
              <p14:cNvContentPartPr/>
              <p14:nvPr/>
            </p14:nvContentPartPr>
            <p14:xfrm>
              <a:off x="7905600" y="5667120"/>
              <a:ext cx="441000" cy="1436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F9D74AC-FC02-4ADD-97D7-67A3EBE823D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96240" y="5657760"/>
                <a:ext cx="459720" cy="162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4554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DD44A-2C2B-48F9-AF00-D1854C882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977258-5BC7-4647-9285-83636068F4A2}"/>
              </a:ext>
            </a:extLst>
          </p:cNvPr>
          <p:cNvSpPr/>
          <p:nvPr/>
        </p:nvSpPr>
        <p:spPr>
          <a:xfrm>
            <a:off x="1683026" y="2123110"/>
            <a:ext cx="927652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defTabSz="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Gill Sans MT" panose="020B0502020104020203"/>
              </a:rPr>
              <a:t>What are some key things to remember about this lesson?</a:t>
            </a:r>
          </a:p>
          <a:p>
            <a:pPr marL="457200" lvl="0" indent="-457200" defTabSz="457200">
              <a:buFont typeface="Arial" panose="020B0604020202020204" pitchFamily="34" charset="0"/>
              <a:buChar char="•"/>
            </a:pPr>
            <a:endParaRPr lang="en-US" sz="2800" dirty="0">
              <a:solidFill>
                <a:prstClr val="black"/>
              </a:solidFill>
              <a:latin typeface="Gill Sans MT" panose="020B0502020104020203"/>
            </a:endParaRPr>
          </a:p>
          <a:p>
            <a:pPr marL="457200" lvl="0" indent="-457200" defTabSz="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Gill Sans MT" panose="020B0502020104020203"/>
              </a:rPr>
              <a:t>Do you have any more questions or concerns about this lesson?</a:t>
            </a:r>
          </a:p>
          <a:p>
            <a:pPr marL="457200" lvl="0" indent="-457200" defTabSz="457200">
              <a:buFont typeface="Arial" panose="020B0604020202020204" pitchFamily="34" charset="0"/>
              <a:buChar char="•"/>
            </a:pPr>
            <a:endParaRPr lang="en-US" sz="2800" dirty="0">
              <a:solidFill>
                <a:prstClr val="black"/>
              </a:solidFill>
              <a:latin typeface="Gill Sans MT" panose="020B0502020104020203"/>
            </a:endParaRPr>
          </a:p>
          <a:p>
            <a:pPr marL="457200" lvl="0" indent="-457200" defTabSz="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Gill Sans MT" panose="020B0502020104020203"/>
              </a:rPr>
              <a:t>Did you </a:t>
            </a:r>
            <a:r>
              <a:rPr lang="en-US" sz="2800" b="1" u="sng" dirty="0">
                <a:solidFill>
                  <a:prstClr val="black"/>
                </a:solidFill>
                <a:latin typeface="Gill Sans MT" panose="020B0502020104020203"/>
              </a:rPr>
              <a:t>highlight</a:t>
            </a:r>
            <a:r>
              <a:rPr lang="en-US" sz="2800" dirty="0">
                <a:solidFill>
                  <a:prstClr val="black"/>
                </a:solidFill>
                <a:latin typeface="Gill Sans MT" panose="020B0502020104020203"/>
              </a:rPr>
              <a:t> or </a:t>
            </a:r>
            <a:r>
              <a:rPr lang="en-US" sz="2800" b="1" u="sng" dirty="0">
                <a:solidFill>
                  <a:prstClr val="black"/>
                </a:solidFill>
                <a:latin typeface="Gill Sans MT" panose="020B0502020104020203"/>
              </a:rPr>
              <a:t>circle</a:t>
            </a:r>
            <a:r>
              <a:rPr lang="en-US" sz="2800" dirty="0">
                <a:solidFill>
                  <a:prstClr val="black"/>
                </a:solidFill>
                <a:latin typeface="Gill Sans MT" panose="020B0502020104020203"/>
              </a:rPr>
              <a:t> key </a:t>
            </a:r>
            <a:r>
              <a:rPr lang="en-US" sz="2800" b="1" u="sng" dirty="0">
                <a:solidFill>
                  <a:prstClr val="black"/>
                </a:solidFill>
                <a:latin typeface="Gill Sans MT" panose="020B0502020104020203"/>
              </a:rPr>
              <a:t>vocabulary</a:t>
            </a:r>
            <a:r>
              <a:rPr lang="en-US" sz="2800" dirty="0">
                <a:solidFill>
                  <a:prstClr val="black"/>
                </a:solidFill>
                <a:latin typeface="Gill Sans MT" panose="020B0502020104020203"/>
              </a:rPr>
              <a:t> words, </a:t>
            </a:r>
            <a:r>
              <a:rPr lang="en-US" sz="2800" b="1" u="sng" dirty="0">
                <a:solidFill>
                  <a:prstClr val="black"/>
                </a:solidFill>
                <a:latin typeface="Gill Sans MT" panose="020B0502020104020203"/>
              </a:rPr>
              <a:t>underline </a:t>
            </a:r>
            <a:r>
              <a:rPr lang="en-US" sz="2800" dirty="0">
                <a:solidFill>
                  <a:prstClr val="black"/>
                </a:solidFill>
                <a:latin typeface="Gill Sans MT" panose="020B0502020104020203"/>
              </a:rPr>
              <a:t>key concepts, </a:t>
            </a:r>
            <a:r>
              <a:rPr lang="en-US" sz="2800" b="1" dirty="0">
                <a:solidFill>
                  <a:prstClr val="black"/>
                </a:solidFill>
                <a:latin typeface="Gill Sans MT" panose="020B0502020104020203"/>
              </a:rPr>
              <a:t>write</a:t>
            </a:r>
            <a:r>
              <a:rPr lang="en-US" sz="28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sz="2800" b="1" u="sng" dirty="0">
                <a:solidFill>
                  <a:prstClr val="black"/>
                </a:solidFill>
                <a:latin typeface="Gill Sans MT" panose="020B0502020104020203"/>
              </a:rPr>
              <a:t>level 1</a:t>
            </a:r>
            <a:r>
              <a:rPr lang="en-US" sz="2800" dirty="0">
                <a:solidFill>
                  <a:prstClr val="black"/>
                </a:solidFill>
                <a:latin typeface="Gill Sans MT" panose="020B0502020104020203"/>
              </a:rPr>
              <a:t> or </a:t>
            </a:r>
            <a:r>
              <a:rPr lang="en-US" sz="2800" b="1" u="sng" dirty="0">
                <a:solidFill>
                  <a:prstClr val="black"/>
                </a:solidFill>
                <a:latin typeface="Gill Sans MT" panose="020B0502020104020203"/>
              </a:rPr>
              <a:t>level 2 questions</a:t>
            </a:r>
            <a:r>
              <a:rPr lang="en-US" sz="2800" dirty="0">
                <a:solidFill>
                  <a:prstClr val="black"/>
                </a:solidFill>
                <a:latin typeface="Gill Sans MT" panose="020B0502020104020203"/>
              </a:rPr>
              <a:t>, and </a:t>
            </a:r>
            <a:r>
              <a:rPr lang="en-US" sz="2800" b="1" u="sng" dirty="0">
                <a:solidFill>
                  <a:prstClr val="black"/>
                </a:solidFill>
                <a:latin typeface="Gill Sans MT" panose="020B0502020104020203"/>
              </a:rPr>
              <a:t>write</a:t>
            </a:r>
            <a:r>
              <a:rPr lang="en-US" sz="2800" dirty="0">
                <a:solidFill>
                  <a:prstClr val="black"/>
                </a:solidFill>
                <a:latin typeface="Gill Sans MT" panose="020B0502020104020203"/>
              </a:rPr>
              <a:t> a </a:t>
            </a:r>
            <a:r>
              <a:rPr lang="en-US" sz="2800" b="1" u="sng" dirty="0">
                <a:solidFill>
                  <a:prstClr val="black"/>
                </a:solidFill>
                <a:latin typeface="Gill Sans MT" panose="020B0502020104020203"/>
              </a:rPr>
              <a:t>summary</a:t>
            </a:r>
            <a:r>
              <a:rPr lang="en-US" sz="2800" b="1" dirty="0">
                <a:solidFill>
                  <a:prstClr val="black"/>
                </a:solidFill>
                <a:latin typeface="Gill Sans MT" panose="020B0502020104020203"/>
              </a:rPr>
              <a:t>.</a:t>
            </a:r>
            <a:r>
              <a:rPr lang="en-US" sz="2800" dirty="0">
                <a:solidFill>
                  <a:prstClr val="black"/>
                </a:solidFill>
                <a:latin typeface="Gill Sans MT" panose="020B0502020104020203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836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anded Design Yellow 16x9">
  <a:themeElements>
    <a:clrScheme name="Banded_Design_Yellow">
      <a:dk1>
        <a:srgbClr val="323232"/>
      </a:dk1>
      <a:lt1>
        <a:sysClr val="window" lastClr="FFFFFF"/>
      </a:lt1>
      <a:dk2>
        <a:srgbClr val="000000"/>
      </a:dk2>
      <a:lt2>
        <a:srgbClr val="E5E8E8"/>
      </a:lt2>
      <a:accent1>
        <a:srgbClr val="FFCD36"/>
      </a:accent1>
      <a:accent2>
        <a:srgbClr val="F29E3E"/>
      </a:accent2>
      <a:accent3>
        <a:srgbClr val="83C546"/>
      </a:accent3>
      <a:accent4>
        <a:srgbClr val="52C1CA"/>
      </a:accent4>
      <a:accent5>
        <a:srgbClr val="7384CA"/>
      </a:accent5>
      <a:accent6>
        <a:srgbClr val="DA6A89"/>
      </a:accent6>
      <a:hlink>
        <a:srgbClr val="88CACA"/>
      </a:hlink>
      <a:folHlink>
        <a:srgbClr val="91A7CA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anded_Design_Yellow">
      <a:dk1>
        <a:srgbClr val="595959"/>
      </a:dk1>
      <a:lt1>
        <a:sysClr val="window" lastClr="FFFFFF"/>
      </a:lt1>
      <a:dk2>
        <a:srgbClr val="323232"/>
      </a:dk2>
      <a:lt2>
        <a:srgbClr val="E5E8E8"/>
      </a:lt2>
      <a:accent1>
        <a:srgbClr val="FFCD36"/>
      </a:accent1>
      <a:accent2>
        <a:srgbClr val="F29E3E"/>
      </a:accent2>
      <a:accent3>
        <a:srgbClr val="83C546"/>
      </a:accent3>
      <a:accent4>
        <a:srgbClr val="52C1CA"/>
      </a:accent4>
      <a:accent5>
        <a:srgbClr val="7384CA"/>
      </a:accent5>
      <a:accent6>
        <a:srgbClr val="DA6A89"/>
      </a:accent6>
      <a:hlink>
        <a:srgbClr val="88CACA"/>
      </a:hlink>
      <a:folHlink>
        <a:srgbClr val="91A7CA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nded_Design_Yellow">
      <a:dk1>
        <a:srgbClr val="595959"/>
      </a:dk1>
      <a:lt1>
        <a:sysClr val="window" lastClr="FFFFFF"/>
      </a:lt1>
      <a:dk2>
        <a:srgbClr val="323232"/>
      </a:dk2>
      <a:lt2>
        <a:srgbClr val="E5E8E8"/>
      </a:lt2>
      <a:accent1>
        <a:srgbClr val="FFCD36"/>
      </a:accent1>
      <a:accent2>
        <a:srgbClr val="F29E3E"/>
      </a:accent2>
      <a:accent3>
        <a:srgbClr val="83C546"/>
      </a:accent3>
      <a:accent4>
        <a:srgbClr val="52C1CA"/>
      </a:accent4>
      <a:accent5>
        <a:srgbClr val="7384CA"/>
      </a:accent5>
      <a:accent6>
        <a:srgbClr val="DA6A89"/>
      </a:accent6>
      <a:hlink>
        <a:srgbClr val="88CACA"/>
      </a:hlink>
      <a:folHlink>
        <a:srgbClr val="91A7CA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66677B1-365E-411F-9971-C788BC2975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Yellow banded design presentation (widescreen)</Template>
  <TotalTime>0</TotalTime>
  <Words>808</Words>
  <Application>Microsoft Office PowerPoint</Application>
  <PresentationFormat>Widescreen</PresentationFormat>
  <Paragraphs>71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Book Antiqua</vt:lpstr>
      <vt:lpstr>Cambria Math</vt:lpstr>
      <vt:lpstr>Comic Sans MS</vt:lpstr>
      <vt:lpstr>Gill Sans MT</vt:lpstr>
      <vt:lpstr>Banded Design Yellow 16x9</vt:lpstr>
      <vt:lpstr>Measures of Center Mean, Median, Mode</vt:lpstr>
      <vt:lpstr>NC Standard</vt:lpstr>
      <vt:lpstr>Key Vocabulary Words:</vt:lpstr>
      <vt:lpstr>Essential Question</vt:lpstr>
      <vt:lpstr>Target Statement</vt:lpstr>
      <vt:lpstr>What is Measure of Center?</vt:lpstr>
      <vt:lpstr>How Do I Find the Mean?</vt:lpstr>
      <vt:lpstr>How do I solve a word problem by finding the mean?</vt:lpstr>
      <vt:lpstr>How Do I Find The Median?</vt:lpstr>
      <vt:lpstr>How Do I Find The Median?</vt:lpstr>
      <vt:lpstr>How do I find the Mode?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2018-01-30T05:33:53Z</dcterms:created>
  <dcterms:modified xsi:type="dcterms:W3CDTF">2021-05-13T12:21:09Z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TC029009979991</vt:lpwstr>
  </property>
</Properties>
</file>