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7" r:id="rId2"/>
    <p:sldId id="295" r:id="rId3"/>
    <p:sldId id="294" r:id="rId4"/>
    <p:sldId id="328" r:id="rId5"/>
    <p:sldId id="329" r:id="rId6"/>
    <p:sldId id="296" r:id="rId7"/>
    <p:sldId id="298" r:id="rId8"/>
    <p:sldId id="299" r:id="rId9"/>
    <p:sldId id="300" r:id="rId10"/>
    <p:sldId id="301" r:id="rId11"/>
    <p:sldId id="327" r:id="rId12"/>
    <p:sldId id="302" r:id="rId13"/>
    <p:sldId id="303" r:id="rId14"/>
    <p:sldId id="304" r:id="rId15"/>
    <p:sldId id="313" r:id="rId16"/>
    <p:sldId id="331"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Lst>
  <p:sldSz cx="6858000" cy="9144000" type="screen4x3"/>
  <p:notesSz cx="7077075" cy="895508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551" autoAdjust="0"/>
    <p:restoredTop sz="92464" autoAdjust="0"/>
  </p:normalViewPr>
  <p:slideViewPr>
    <p:cSldViewPr>
      <p:cViewPr>
        <p:scale>
          <a:sx n="80" d="100"/>
          <a:sy n="80" d="100"/>
        </p:scale>
        <p:origin x="-1956"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47675"/>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4008438" y="0"/>
            <a:ext cx="3067050" cy="447675"/>
          </a:xfrm>
          <a:prstGeom prst="rect">
            <a:avLst/>
          </a:prstGeom>
        </p:spPr>
        <p:txBody>
          <a:bodyPr vert="horz" lIns="91440" tIns="45720" rIns="91440" bIns="45720" rtlCol="0"/>
          <a:lstStyle>
            <a:lvl1pPr algn="r">
              <a:defRPr sz="1200"/>
            </a:lvl1pPr>
          </a:lstStyle>
          <a:p>
            <a:pPr>
              <a:defRPr/>
            </a:pPr>
            <a:fld id="{832DF170-B19E-44CD-9C35-4BE18FE7016F}" type="datetimeFigureOut">
              <a:rPr lang="en-US"/>
              <a:pPr>
                <a:defRPr/>
              </a:pPr>
              <a:t>12/28/2012</a:t>
            </a:fld>
            <a:endParaRPr lang="en-US"/>
          </a:p>
        </p:txBody>
      </p:sp>
      <p:sp>
        <p:nvSpPr>
          <p:cNvPr id="4" name="Footer Placeholder 3"/>
          <p:cNvSpPr>
            <a:spLocks noGrp="1"/>
          </p:cNvSpPr>
          <p:nvPr>
            <p:ph type="ftr" sz="quarter" idx="2"/>
          </p:nvPr>
        </p:nvSpPr>
        <p:spPr>
          <a:xfrm>
            <a:off x="0" y="8505825"/>
            <a:ext cx="3067050" cy="447675"/>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4008438" y="8505825"/>
            <a:ext cx="3067050" cy="447675"/>
          </a:xfrm>
          <a:prstGeom prst="rect">
            <a:avLst/>
          </a:prstGeom>
        </p:spPr>
        <p:txBody>
          <a:bodyPr vert="horz" lIns="91440" tIns="45720" rIns="91440" bIns="45720" rtlCol="0" anchor="b"/>
          <a:lstStyle>
            <a:lvl1pPr algn="r">
              <a:defRPr sz="1200"/>
            </a:lvl1pPr>
          </a:lstStyle>
          <a:p>
            <a:pPr>
              <a:defRPr/>
            </a:pPr>
            <a:fld id="{5ACAA7D7-873D-460F-92AF-4AD531EA2370}" type="slidenum">
              <a:rPr lang="en-US"/>
              <a:pPr>
                <a:defRPr/>
              </a:pPr>
              <a:t>‹#›</a:t>
            </a:fld>
            <a:endParaRPr lang="en-US"/>
          </a:p>
        </p:txBody>
      </p:sp>
    </p:spTree>
    <p:extLst>
      <p:ext uri="{BB962C8B-B14F-4D97-AF65-F5344CB8AC3E}">
        <p14:creationId xmlns:p14="http://schemas.microsoft.com/office/powerpoint/2010/main" val="16041242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476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4008438" y="0"/>
            <a:ext cx="3067050" cy="447675"/>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4B22295-2E7D-4357-A869-53A26B78C15A}" type="datetimeFigureOut">
              <a:rPr lang="en-US"/>
              <a:pPr>
                <a:defRPr/>
              </a:pPr>
              <a:t>12/28/2012</a:t>
            </a:fld>
            <a:endParaRPr lang="en-US"/>
          </a:p>
        </p:txBody>
      </p:sp>
      <p:sp>
        <p:nvSpPr>
          <p:cNvPr id="4" name="Slide Image Placeholder 3"/>
          <p:cNvSpPr>
            <a:spLocks noGrp="1" noRot="1" noChangeAspect="1"/>
          </p:cNvSpPr>
          <p:nvPr>
            <p:ph type="sldImg" idx="2"/>
          </p:nvPr>
        </p:nvSpPr>
        <p:spPr>
          <a:xfrm>
            <a:off x="2279650" y="671513"/>
            <a:ext cx="2517775" cy="3357562"/>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8025" y="4252913"/>
            <a:ext cx="5661025" cy="4030662"/>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505825"/>
            <a:ext cx="3067050" cy="4476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008438" y="8505825"/>
            <a:ext cx="3067050" cy="447675"/>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C9885B3-65D2-4C37-8BD2-180F8BD1CF94}" type="slidenum">
              <a:rPr lang="en-US"/>
              <a:pPr>
                <a:defRPr/>
              </a:pPr>
              <a:t>‹#›</a:t>
            </a:fld>
            <a:endParaRPr lang="en-US"/>
          </a:p>
        </p:txBody>
      </p:sp>
    </p:spTree>
    <p:extLst>
      <p:ext uri="{BB962C8B-B14F-4D97-AF65-F5344CB8AC3E}">
        <p14:creationId xmlns:p14="http://schemas.microsoft.com/office/powerpoint/2010/main" val="33585683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79A7BB12-00F1-4142-9D78-0651B92FFA61}" type="slidenum">
              <a:rPr lang="en-US" smtClean="0"/>
              <a:pPr>
                <a:defRPr/>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CD5E79C-39A4-4CEC-A094-120BE006312B}"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AEC4D04-AD15-4926-80D6-35B86F570F7F}" type="slidenum">
              <a:rPr lang="en-US" smtClean="0"/>
              <a:pPr>
                <a:defRPr/>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44AD07FA-C66E-4DC8-9AD1-BD9ABB049C98}"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918373C-B900-4DD3-93C9-E183CD0A98C3}"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F653C667-7C89-4E40-B642-97AA45954DB3}" type="slidenum">
              <a:rPr lang="en-US" smtClean="0"/>
              <a:pPr>
                <a:defRPr/>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B07CB360-D835-4E93-AAE2-5849D438FCB0}" type="slidenum">
              <a:rPr lang="en-US" smtClean="0"/>
              <a:pPr>
                <a:defRPr/>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5DA2C414-B298-4516-B192-924D94331500}"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B9E4304-21B8-4D24-A318-31AA59E7CD88}" type="slidenum">
              <a:rPr lang="en-US" smtClean="0"/>
              <a:pPr>
                <a:defRPr/>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63AAC009-D610-448D-BBA0-C2EB384826EB}" type="slidenum">
              <a:rPr lang="en-US" smtClean="0"/>
              <a:pPr>
                <a:defRPr/>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94C7E29-888E-43F7-930D-DF4C7363B446}" type="slidenum">
              <a:rPr lang="en-US" smtClean="0"/>
              <a:pPr>
                <a:defRPr/>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2492A408-A2E3-4BCB-9DFA-7DBAB85FB8C5}" type="slidenum">
              <a:rPr lang="en-US" smtClean="0"/>
              <a:pPr>
                <a:defRPr/>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73E4DA91-14F7-4495-84BB-66DA13386980}" type="slidenum">
              <a:rPr lang="en-US" smtClean="0"/>
              <a:pPr>
                <a:defRPr/>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62023A21-1B24-4765-B2CE-B2BEF51F8750}" type="slidenum">
              <a:rPr lang="en-US" smtClean="0"/>
              <a:pPr>
                <a:defRPr/>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E27B4F6-A393-4DA4-A8F4-0B2707C1E166}" type="slidenum">
              <a:rPr lang="en-US" smtClean="0"/>
              <a:pPr>
                <a:defRPr/>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4DFF14D5-20DA-44F3-AA5E-18A0A0D3E57A}" type="slidenum">
              <a:rPr lang="en-US" smtClean="0"/>
              <a:pPr>
                <a:defRPr/>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C350D24-E2DA-47D9-A5B4-E622043B573B}" type="slidenum">
              <a:rPr lang="en-US" smtClean="0"/>
              <a:pPr>
                <a:defRPr/>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FFAE59F-81B8-44FF-8CCA-149A58522311}" type="slidenum">
              <a:rPr lang="en-US" smtClean="0"/>
              <a:pPr>
                <a:defRPr/>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F3B8FAD3-598A-48FA-9ACD-538900234085}" type="slidenum">
              <a:rPr lang="en-US" smtClean="0"/>
              <a:pPr>
                <a:defRPr/>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7722137E-B38E-4B00-9C05-ACECB258212D}" type="slidenum">
              <a:rPr lang="en-US" smtClean="0"/>
              <a:pPr>
                <a:defRPr/>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B37D7C90-772E-4D80-AD4C-1CCB3FEF65B9}" type="slidenum">
              <a:rPr lang="en-US" smtClean="0"/>
              <a:pPr>
                <a:defRPr/>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723E1E19-F003-402A-A712-6532761757DD}" type="slidenum">
              <a:rPr lang="en-US" smtClean="0"/>
              <a:pPr>
                <a:defRPr/>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B5D5C5AB-E9AE-46F4-B9E7-90A92D8E2C02}" type="slidenum">
              <a:rPr lang="en-US" smtClean="0"/>
              <a:pPr>
                <a:defRPr/>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B91B12E-49AA-4CF0-A8C2-7A0D645B8666}" type="slidenum">
              <a:rPr lang="en-US" smtClean="0"/>
              <a:pPr>
                <a:defRPr/>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56463292-B61E-4420-B43F-D720A9E2EA44}" type="slidenum">
              <a:rPr lang="en-US" smtClean="0"/>
              <a:pPr>
                <a:defRPr/>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D557E836-8A14-486E-B14D-0146FD8C18BF}" type="slidenum">
              <a:rPr lang="en-US" smtClean="0"/>
              <a:pPr>
                <a:defRPr/>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FF5F7ABE-C012-4201-A651-DAAA799C2E48}" type="slidenum">
              <a:rPr lang="en-US" smtClean="0"/>
              <a:pPr>
                <a:defRPr/>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CF943F4-8F4E-4677-B3A4-EE9B5BD3C109}" type="datetime1">
              <a:rPr lang="en-US"/>
              <a:pPr>
                <a:defRPr/>
              </a:pPr>
              <a:t>12/28/2012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80B837E-6AD1-4F0E-88DD-67D01CB032D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215B4A5-595D-414B-97A1-40E3E7CB52B6}" type="datetime1">
              <a:rPr lang="en-US"/>
              <a:pPr>
                <a:defRPr/>
              </a:pPr>
              <a:t>12/28/2012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05710D-78E2-461F-B8F1-322E008A673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4F06F66-5A85-40CB-984D-D53C0CEC47DB}" type="datetime1">
              <a:rPr lang="en-US"/>
              <a:pPr>
                <a:defRPr/>
              </a:pPr>
              <a:t>12/28/2012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6AFDD6-F004-4C06-9A6F-041DD34E07A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FC039A1-99E5-4C0E-A93D-434586D79E69}" type="datetime1">
              <a:rPr lang="en-US"/>
              <a:pPr>
                <a:defRPr/>
              </a:pPr>
              <a:t>12/28/2012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C588122-6C4C-4FBD-B7A5-D7E57305024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12BB044-7B4A-4407-B368-1F5097BA4BA9}" type="datetime1">
              <a:rPr lang="en-US"/>
              <a:pPr>
                <a:defRPr/>
              </a:pPr>
              <a:t>12/28/2012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D3A5B38-B3E7-4AF0-98E3-5D3BD097941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D0E540A-D802-458E-A8D2-009B036CB574}" type="datetime1">
              <a:rPr lang="en-US"/>
              <a:pPr>
                <a:defRPr/>
              </a:pPr>
              <a:t>12/28/2012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E9C11B5-308C-48A1-A9D4-0E0C0415724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6CF0A6E-5C4C-4EDD-80EA-386064E3D37E}" type="datetime1">
              <a:rPr lang="en-US"/>
              <a:pPr>
                <a:defRPr/>
              </a:pPr>
              <a:t>12/28/2012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48CF6FF-4570-4B39-B8DB-D2CD8B2FA00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8FC4B13-5A93-4355-9AE8-512B3F57856C}" type="datetime1">
              <a:rPr lang="en-US"/>
              <a:pPr>
                <a:defRPr/>
              </a:pPr>
              <a:t>12/28/2012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9FA479A-0A77-457D-B6AB-C6EDA86E0BA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4A05602-1CDA-44EC-B6DF-50F2DA55350E}" type="datetime1">
              <a:rPr lang="en-US"/>
              <a:pPr>
                <a:defRPr/>
              </a:pPr>
              <a:t>12/28/2012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AAD6C59-43C7-4A84-8A8D-16AEBE1D831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B76896-7F16-4404-A01D-79A5902B42E8}" type="datetime1">
              <a:rPr lang="en-US"/>
              <a:pPr>
                <a:defRPr/>
              </a:pPr>
              <a:t>12/28/2012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D39F516-DADB-4F41-A118-A64CABBF070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6CB7820-4D6D-4976-9B94-8671B0DCDA08}" type="datetime1">
              <a:rPr lang="en-US"/>
              <a:pPr>
                <a:defRPr/>
              </a:pPr>
              <a:t>12/28/2012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BA8B32-A92E-4892-8793-BC10CC2EFB5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42900" y="366713"/>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342900" y="2133600"/>
            <a:ext cx="6172200" cy="6034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C4C0BE8-BAD7-42F2-82B0-F6DEAED415A9}" type="datetime1">
              <a:rPr lang="en-US"/>
              <a:pPr>
                <a:defRPr/>
              </a:pPr>
              <a:t>12/28/2012</a:t>
            </a:fld>
            <a:endParaRPr lang="en-US"/>
          </a:p>
        </p:txBody>
      </p:sp>
      <p:sp>
        <p:nvSpPr>
          <p:cNvPr id="5" name="Footer Placeholder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AACF87A-E72A-46AD-8213-AC3B9F339FD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edcount.co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mailto:swaring@edcoun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4294188" y="7162800"/>
            <a:ext cx="2563812" cy="1981200"/>
          </a:xfrm>
          <a:prstGeom prst="rect">
            <a:avLst/>
          </a:prstGeom>
          <a:noFill/>
          <a:ln w="9525">
            <a:noFill/>
            <a:miter lim="800000"/>
            <a:headEnd/>
            <a:tailEnd/>
          </a:ln>
        </p:spPr>
      </p:pic>
      <p:sp>
        <p:nvSpPr>
          <p:cNvPr id="7" name="TextBox 6"/>
          <p:cNvSpPr txBox="1"/>
          <p:nvPr/>
        </p:nvSpPr>
        <p:spPr>
          <a:xfrm>
            <a:off x="4495800" y="228600"/>
            <a:ext cx="2057400" cy="3970338"/>
          </a:xfrm>
          <a:prstGeom prst="rect">
            <a:avLst/>
          </a:prstGeom>
          <a:solidFill>
            <a:schemeClr val="accent1">
              <a:alpha val="95000"/>
            </a:schemeClr>
          </a:solidFill>
          <a:ln w="38100">
            <a:solidFill>
              <a:schemeClr val="tx2">
                <a:lumMod val="75000"/>
              </a:schemeClr>
            </a:solidFill>
          </a:ln>
        </p:spPr>
        <p:txBody>
          <a:bodyPr>
            <a:spAutoFit/>
          </a:bodyPr>
          <a:lstStyle/>
          <a:p>
            <a:pPr fontAlgn="auto">
              <a:spcBef>
                <a:spcPts val="0"/>
              </a:spcBef>
              <a:spcAft>
                <a:spcPts val="0"/>
              </a:spcAft>
              <a:defRPr/>
            </a:pPr>
            <a:r>
              <a:rPr lang="en-US" dirty="0">
                <a:solidFill>
                  <a:schemeClr val="bg1"/>
                </a:solidFill>
                <a:latin typeface="+mn-lt"/>
                <a:cs typeface="+mn-cs"/>
              </a:rPr>
              <a:t>Language Instruction Educational Programs (LIEPS):  Lessons from the Research &amp; Profiles of Promising Programs</a:t>
            </a:r>
          </a:p>
          <a:p>
            <a:pPr fontAlgn="auto">
              <a:spcBef>
                <a:spcPts val="0"/>
              </a:spcBef>
              <a:spcAft>
                <a:spcPts val="0"/>
              </a:spcAft>
              <a:defRPr/>
            </a:pPr>
            <a:endParaRPr lang="en-US" dirty="0">
              <a:solidFill>
                <a:schemeClr val="bg1"/>
              </a:solidFill>
              <a:latin typeface="+mn-lt"/>
              <a:cs typeface="+mn-cs"/>
            </a:endParaRPr>
          </a:p>
          <a:p>
            <a:pPr fontAlgn="auto">
              <a:spcBef>
                <a:spcPts val="0"/>
              </a:spcBef>
              <a:spcAft>
                <a:spcPts val="0"/>
              </a:spcAft>
              <a:defRPr/>
            </a:pPr>
            <a:endParaRPr lang="en-US" dirty="0">
              <a:solidFill>
                <a:schemeClr val="bg1"/>
              </a:solidFill>
              <a:latin typeface="+mn-lt"/>
              <a:cs typeface="+mn-cs"/>
            </a:endParaRPr>
          </a:p>
          <a:p>
            <a:pPr fontAlgn="auto">
              <a:spcBef>
                <a:spcPts val="0"/>
              </a:spcBef>
              <a:spcAft>
                <a:spcPts val="0"/>
              </a:spcAft>
              <a:defRPr/>
            </a:pPr>
            <a:endParaRPr lang="en-US" dirty="0">
              <a:solidFill>
                <a:schemeClr val="bg1"/>
              </a:solidFill>
              <a:latin typeface="+mn-lt"/>
              <a:cs typeface="+mn-cs"/>
            </a:endParaRPr>
          </a:p>
          <a:p>
            <a:pPr fontAlgn="auto">
              <a:spcBef>
                <a:spcPts val="0"/>
              </a:spcBef>
              <a:spcAft>
                <a:spcPts val="0"/>
              </a:spcAft>
              <a:defRPr/>
            </a:pPr>
            <a:endParaRPr lang="en-US" dirty="0">
              <a:solidFill>
                <a:schemeClr val="bg1"/>
              </a:solidFill>
              <a:latin typeface="+mn-lt"/>
              <a:cs typeface="+mn-cs"/>
            </a:endParaRPr>
          </a:p>
          <a:p>
            <a:pPr fontAlgn="auto">
              <a:spcBef>
                <a:spcPts val="0"/>
              </a:spcBef>
              <a:spcAft>
                <a:spcPts val="0"/>
              </a:spcAft>
              <a:defRPr/>
            </a:pPr>
            <a:endParaRPr lang="en-US" dirty="0">
              <a:solidFill>
                <a:schemeClr val="bg1"/>
              </a:solidFill>
              <a:latin typeface="+mn-lt"/>
              <a:cs typeface="+mn-cs"/>
            </a:endParaRPr>
          </a:p>
          <a:p>
            <a:pPr fontAlgn="auto">
              <a:spcBef>
                <a:spcPts val="0"/>
              </a:spcBef>
              <a:spcAft>
                <a:spcPts val="0"/>
              </a:spcAft>
              <a:defRPr/>
            </a:pPr>
            <a:r>
              <a:rPr lang="en-US" dirty="0">
                <a:solidFill>
                  <a:schemeClr val="bg1"/>
                </a:solidFill>
                <a:latin typeface="+mn-lt"/>
                <a:cs typeface="+mn-cs"/>
              </a:rPr>
              <a:t>October 16, 2012</a:t>
            </a:r>
          </a:p>
        </p:txBody>
      </p:sp>
      <p:pic>
        <p:nvPicPr>
          <p:cNvPr id="2052" name="Picture 2"/>
          <p:cNvPicPr>
            <a:picLocks noChangeAspect="1" noChangeArrowheads="1"/>
          </p:cNvPicPr>
          <p:nvPr/>
        </p:nvPicPr>
        <p:blipFill>
          <a:blip r:embed="rId3" cstate="print"/>
          <a:srcRect/>
          <a:stretch>
            <a:fillRect/>
          </a:stretch>
        </p:blipFill>
        <p:spPr bwMode="auto">
          <a:xfrm>
            <a:off x="0" y="0"/>
            <a:ext cx="4248150" cy="6369050"/>
          </a:xfrm>
          <a:prstGeom prst="rect">
            <a:avLst/>
          </a:prstGeom>
          <a:noFill/>
          <a:ln w="9525">
            <a:noFill/>
            <a:miter lim="800000"/>
            <a:headEnd/>
            <a:tailEnd/>
          </a:ln>
        </p:spPr>
      </p:pic>
      <p:pic>
        <p:nvPicPr>
          <p:cNvPr id="2053" name="Picture 4"/>
          <p:cNvPicPr>
            <a:picLocks noChangeAspect="1" noChangeArrowheads="1"/>
          </p:cNvPicPr>
          <p:nvPr/>
        </p:nvPicPr>
        <p:blipFill>
          <a:blip r:embed="rId4" cstate="print"/>
          <a:srcRect/>
          <a:stretch>
            <a:fillRect/>
          </a:stretch>
        </p:blipFill>
        <p:spPr bwMode="auto">
          <a:xfrm>
            <a:off x="511175" y="5943600"/>
            <a:ext cx="4137025" cy="27432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pPr>
              <a:defRPr/>
            </a:pPr>
            <a:fld id="{7A5BF60A-A144-41F0-B1DF-91A6C7679D3E}" type="slidenum">
              <a:rPr lang="en-US"/>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228600" y="304800"/>
            <a:ext cx="1447800" cy="160020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600200" y="366713"/>
            <a:ext cx="4914900" cy="1233487"/>
          </a:xfrm>
        </p:spPr>
        <p:txBody>
          <a:bodyPr rtlCol="0">
            <a:noAutofit/>
          </a:bodyPr>
          <a:lstStyle/>
          <a:p>
            <a:pPr eaLnBrk="1" fontAlgn="auto" hangingPunct="1">
              <a:spcAft>
                <a:spcPts val="0"/>
              </a:spcAft>
              <a:defRPr/>
            </a:pPr>
            <a:r>
              <a:rPr lang="en-US" sz="3200" b="1" dirty="0" smtClean="0"/>
              <a:t/>
            </a:r>
            <a:br>
              <a:rPr lang="en-US" sz="3200" b="1" dirty="0" smtClean="0"/>
            </a:br>
            <a:r>
              <a:rPr lang="en-US" sz="2800" b="1" dirty="0" smtClean="0">
                <a:solidFill>
                  <a:schemeClr val="accent1">
                    <a:lumMod val="50000"/>
                  </a:schemeClr>
                </a:solidFill>
                <a:latin typeface="Arial Narrow" pitchFamily="34" charset="0"/>
              </a:rPr>
              <a:t>Overview of Presentation</a:t>
            </a:r>
            <a:r>
              <a:rPr lang="en-US" sz="3200" b="1" dirty="0" smtClean="0"/>
              <a:t/>
            </a:r>
            <a:br>
              <a:rPr lang="en-US" sz="3200" b="1" dirty="0" smtClean="0"/>
            </a:br>
            <a:endParaRPr lang="en-US" sz="3200" b="1" i="1" dirty="0" smtClean="0">
              <a:solidFill>
                <a:schemeClr val="accent1">
                  <a:lumMod val="50000"/>
                </a:schemeClr>
              </a:solidFill>
              <a:latin typeface="Arial Narrow" pitchFamily="34" charset="0"/>
            </a:endParaRPr>
          </a:p>
        </p:txBody>
      </p:sp>
      <p:sp>
        <p:nvSpPr>
          <p:cNvPr id="3077" name="Content Placeholder 12"/>
          <p:cNvSpPr>
            <a:spLocks noGrp="1"/>
          </p:cNvSpPr>
          <p:nvPr>
            <p:ph idx="1"/>
          </p:nvPr>
        </p:nvSpPr>
        <p:spPr>
          <a:xfrm>
            <a:off x="228600" y="1676400"/>
            <a:ext cx="6324600" cy="7315200"/>
          </a:xfrm>
        </p:spPr>
        <p:txBody>
          <a:bodyPr/>
          <a:lstStyle/>
          <a:p>
            <a:pPr lvl="2" eaLnBrk="1" hangingPunct="1">
              <a:buFont typeface="Arial" charset="0"/>
              <a:buNone/>
            </a:pPr>
            <a:endParaRPr lang="en-US" b="1" i="1" smtClean="0"/>
          </a:p>
          <a:p>
            <a:pPr eaLnBrk="1" hangingPunct="1">
              <a:lnSpc>
                <a:spcPct val="150000"/>
              </a:lnSpc>
            </a:pPr>
            <a:r>
              <a:rPr lang="en-US" smtClean="0"/>
              <a:t>Project Information</a:t>
            </a:r>
          </a:p>
          <a:p>
            <a:pPr eaLnBrk="1" hangingPunct="1">
              <a:lnSpc>
                <a:spcPct val="150000"/>
              </a:lnSpc>
            </a:pPr>
            <a:r>
              <a:rPr lang="en-US" smtClean="0"/>
              <a:t>Purpose</a:t>
            </a:r>
          </a:p>
          <a:p>
            <a:pPr eaLnBrk="1" hangingPunct="1">
              <a:lnSpc>
                <a:spcPct val="150000"/>
              </a:lnSpc>
            </a:pPr>
            <a:r>
              <a:rPr lang="en-US" smtClean="0"/>
              <a:t>Study Questions</a:t>
            </a:r>
          </a:p>
          <a:p>
            <a:pPr eaLnBrk="1" hangingPunct="1">
              <a:lnSpc>
                <a:spcPct val="150000"/>
              </a:lnSpc>
            </a:pPr>
            <a:r>
              <a:rPr lang="en-US" smtClean="0"/>
              <a:t>Context</a:t>
            </a:r>
          </a:p>
          <a:p>
            <a:pPr eaLnBrk="1" hangingPunct="1">
              <a:lnSpc>
                <a:spcPct val="150000"/>
              </a:lnSpc>
            </a:pPr>
            <a:r>
              <a:rPr lang="en-US" smtClean="0"/>
              <a:t>Methodology</a:t>
            </a:r>
          </a:p>
          <a:p>
            <a:pPr eaLnBrk="1" hangingPunct="1">
              <a:lnSpc>
                <a:spcPct val="150000"/>
              </a:lnSpc>
            </a:pPr>
            <a:r>
              <a:rPr lang="en-US" smtClean="0"/>
              <a:t>Clarification of Terms</a:t>
            </a:r>
          </a:p>
          <a:p>
            <a:pPr eaLnBrk="1" hangingPunct="1">
              <a:lnSpc>
                <a:spcPct val="150000"/>
              </a:lnSpc>
            </a:pPr>
            <a:r>
              <a:rPr lang="en-US" smtClean="0"/>
              <a:t>12 Emergent Themes</a:t>
            </a:r>
          </a:p>
          <a:p>
            <a:pPr eaLnBrk="1" hangingPunct="1"/>
            <a:endParaRPr lang="en-US" smtClean="0"/>
          </a:p>
          <a:p>
            <a:pPr eaLnBrk="1" hangingPunct="1"/>
            <a:endParaRPr lang="en-US" smtClean="0"/>
          </a:p>
        </p:txBody>
      </p:sp>
      <p:sp>
        <p:nvSpPr>
          <p:cNvPr id="22" name="Slide Number Placeholder 21"/>
          <p:cNvSpPr>
            <a:spLocks noGrp="1"/>
          </p:cNvSpPr>
          <p:nvPr>
            <p:ph type="sldNum" sz="quarter" idx="12"/>
          </p:nvPr>
        </p:nvSpPr>
        <p:spPr/>
        <p:txBody>
          <a:bodyPr/>
          <a:lstStyle/>
          <a:p>
            <a:pPr>
              <a:defRPr/>
            </a:pPr>
            <a:fld id="{6E618204-91EE-4C70-A071-CB1CB2979716}" type="slidenum">
              <a:rPr lang="en-US"/>
              <a:pPr>
                <a:defRPr/>
              </a:pPr>
              <a:t>2</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4" fill="hold" nodeType="afterEffect">
                                  <p:stCondLst>
                                    <p:cond delay="1000"/>
                                  </p:stCondLst>
                                  <p:childTnLst>
                                    <p:set>
                                      <p:cBhvr>
                                        <p:cTn id="11" dur="1" fill="hold">
                                          <p:stCondLst>
                                            <p:cond delay="0"/>
                                          </p:stCondLst>
                                        </p:cTn>
                                        <p:tgtEl>
                                          <p:spTgt spid="3077">
                                            <p:txEl>
                                              <p:pRg st="1" end="1"/>
                                            </p:txEl>
                                          </p:spTgt>
                                        </p:tgtEl>
                                        <p:attrNameLst>
                                          <p:attrName>style.visibility</p:attrName>
                                        </p:attrNameLst>
                                      </p:cBhvr>
                                      <p:to>
                                        <p:strVal val="visible"/>
                                      </p:to>
                                    </p:set>
                                    <p:animEffect transition="in" filter="wipe(down)">
                                      <p:cBhvr>
                                        <p:cTn id="12" dur="500"/>
                                        <p:tgtEl>
                                          <p:spTgt spid="3077">
                                            <p:txEl>
                                              <p:pRg st="1" end="1"/>
                                            </p:txEl>
                                          </p:spTgt>
                                        </p:tgtEl>
                                      </p:cBhvr>
                                    </p:animEffect>
                                  </p:childTnLst>
                                </p:cTn>
                              </p:par>
                            </p:childTnLst>
                          </p:cTn>
                        </p:par>
                        <p:par>
                          <p:cTn id="13" fill="hold" nodeType="afterGroup">
                            <p:stCondLst>
                              <p:cond delay="2000"/>
                            </p:stCondLst>
                            <p:childTnLst>
                              <p:par>
                                <p:cTn id="14" presetID="22" presetClass="entr" presetSubtype="4" fill="hold" nodeType="afterEffect">
                                  <p:stCondLst>
                                    <p:cond delay="3000"/>
                                  </p:stCondLst>
                                  <p:childTnLst>
                                    <p:set>
                                      <p:cBhvr>
                                        <p:cTn id="15" dur="1" fill="hold">
                                          <p:stCondLst>
                                            <p:cond delay="0"/>
                                          </p:stCondLst>
                                        </p:cTn>
                                        <p:tgtEl>
                                          <p:spTgt spid="3077">
                                            <p:txEl>
                                              <p:pRg st="2" end="2"/>
                                            </p:txEl>
                                          </p:spTgt>
                                        </p:tgtEl>
                                        <p:attrNameLst>
                                          <p:attrName>style.visibility</p:attrName>
                                        </p:attrNameLst>
                                      </p:cBhvr>
                                      <p:to>
                                        <p:strVal val="visible"/>
                                      </p:to>
                                    </p:set>
                                    <p:animEffect transition="in" filter="wipe(down)">
                                      <p:cBhvr>
                                        <p:cTn id="16" dur="500"/>
                                        <p:tgtEl>
                                          <p:spTgt spid="3077">
                                            <p:txEl>
                                              <p:pRg st="2" end="2"/>
                                            </p:txEl>
                                          </p:spTgt>
                                        </p:tgtEl>
                                      </p:cBhvr>
                                    </p:animEffect>
                                  </p:childTnLst>
                                </p:cTn>
                              </p:par>
                            </p:childTnLst>
                          </p:cTn>
                        </p:par>
                        <p:par>
                          <p:cTn id="17" fill="hold" nodeType="afterGroup">
                            <p:stCondLst>
                              <p:cond delay="5500"/>
                            </p:stCondLst>
                            <p:childTnLst>
                              <p:par>
                                <p:cTn id="18" presetID="22" presetClass="entr" presetSubtype="4" fill="hold" nodeType="afterEffect">
                                  <p:stCondLst>
                                    <p:cond delay="3000"/>
                                  </p:stCondLst>
                                  <p:childTnLst>
                                    <p:set>
                                      <p:cBhvr>
                                        <p:cTn id="19" dur="1" fill="hold">
                                          <p:stCondLst>
                                            <p:cond delay="0"/>
                                          </p:stCondLst>
                                        </p:cTn>
                                        <p:tgtEl>
                                          <p:spTgt spid="3077">
                                            <p:txEl>
                                              <p:pRg st="3" end="3"/>
                                            </p:txEl>
                                          </p:spTgt>
                                        </p:tgtEl>
                                        <p:attrNameLst>
                                          <p:attrName>style.visibility</p:attrName>
                                        </p:attrNameLst>
                                      </p:cBhvr>
                                      <p:to>
                                        <p:strVal val="visible"/>
                                      </p:to>
                                    </p:set>
                                    <p:animEffect transition="in" filter="wipe(down)">
                                      <p:cBhvr>
                                        <p:cTn id="20" dur="500"/>
                                        <p:tgtEl>
                                          <p:spTgt spid="3077">
                                            <p:txEl>
                                              <p:pRg st="3" end="3"/>
                                            </p:txEl>
                                          </p:spTgt>
                                        </p:tgtEl>
                                      </p:cBhvr>
                                    </p:animEffect>
                                  </p:childTnLst>
                                </p:cTn>
                              </p:par>
                            </p:childTnLst>
                          </p:cTn>
                        </p:par>
                        <p:par>
                          <p:cTn id="21" fill="hold" nodeType="afterGroup">
                            <p:stCondLst>
                              <p:cond delay="9000"/>
                            </p:stCondLst>
                            <p:childTnLst>
                              <p:par>
                                <p:cTn id="22" presetID="22" presetClass="entr" presetSubtype="4" fill="hold" nodeType="afterEffect">
                                  <p:stCondLst>
                                    <p:cond delay="3000"/>
                                  </p:stCondLst>
                                  <p:childTnLst>
                                    <p:set>
                                      <p:cBhvr>
                                        <p:cTn id="23" dur="1" fill="hold">
                                          <p:stCondLst>
                                            <p:cond delay="0"/>
                                          </p:stCondLst>
                                        </p:cTn>
                                        <p:tgtEl>
                                          <p:spTgt spid="3077">
                                            <p:txEl>
                                              <p:pRg st="4" end="4"/>
                                            </p:txEl>
                                          </p:spTgt>
                                        </p:tgtEl>
                                        <p:attrNameLst>
                                          <p:attrName>style.visibility</p:attrName>
                                        </p:attrNameLst>
                                      </p:cBhvr>
                                      <p:to>
                                        <p:strVal val="visible"/>
                                      </p:to>
                                    </p:set>
                                    <p:animEffect transition="in" filter="wipe(down)">
                                      <p:cBhvr>
                                        <p:cTn id="24" dur="500"/>
                                        <p:tgtEl>
                                          <p:spTgt spid="3077">
                                            <p:txEl>
                                              <p:pRg st="4" end="4"/>
                                            </p:txEl>
                                          </p:spTgt>
                                        </p:tgtEl>
                                      </p:cBhvr>
                                    </p:animEffect>
                                  </p:childTnLst>
                                </p:cTn>
                              </p:par>
                            </p:childTnLst>
                          </p:cTn>
                        </p:par>
                        <p:par>
                          <p:cTn id="25" fill="hold" nodeType="afterGroup">
                            <p:stCondLst>
                              <p:cond delay="12500"/>
                            </p:stCondLst>
                            <p:childTnLst>
                              <p:par>
                                <p:cTn id="26" presetID="22" presetClass="entr" presetSubtype="4" fill="hold" nodeType="afterEffect">
                                  <p:stCondLst>
                                    <p:cond delay="3000"/>
                                  </p:stCondLst>
                                  <p:childTnLst>
                                    <p:set>
                                      <p:cBhvr>
                                        <p:cTn id="27" dur="1" fill="hold">
                                          <p:stCondLst>
                                            <p:cond delay="0"/>
                                          </p:stCondLst>
                                        </p:cTn>
                                        <p:tgtEl>
                                          <p:spTgt spid="3077">
                                            <p:txEl>
                                              <p:pRg st="5" end="5"/>
                                            </p:txEl>
                                          </p:spTgt>
                                        </p:tgtEl>
                                        <p:attrNameLst>
                                          <p:attrName>style.visibility</p:attrName>
                                        </p:attrNameLst>
                                      </p:cBhvr>
                                      <p:to>
                                        <p:strVal val="visible"/>
                                      </p:to>
                                    </p:set>
                                    <p:animEffect transition="in" filter="wipe(down)">
                                      <p:cBhvr>
                                        <p:cTn id="28" dur="500"/>
                                        <p:tgtEl>
                                          <p:spTgt spid="3077">
                                            <p:txEl>
                                              <p:pRg st="5" end="5"/>
                                            </p:txEl>
                                          </p:spTgt>
                                        </p:tgtEl>
                                      </p:cBhvr>
                                    </p:animEffect>
                                  </p:childTnLst>
                                </p:cTn>
                              </p:par>
                            </p:childTnLst>
                          </p:cTn>
                        </p:par>
                        <p:par>
                          <p:cTn id="29" fill="hold" nodeType="afterGroup">
                            <p:stCondLst>
                              <p:cond delay="16000"/>
                            </p:stCondLst>
                            <p:childTnLst>
                              <p:par>
                                <p:cTn id="30" presetID="22" presetClass="entr" presetSubtype="4" fill="hold" nodeType="afterEffect">
                                  <p:stCondLst>
                                    <p:cond delay="3000"/>
                                  </p:stCondLst>
                                  <p:childTnLst>
                                    <p:set>
                                      <p:cBhvr>
                                        <p:cTn id="31" dur="1" fill="hold">
                                          <p:stCondLst>
                                            <p:cond delay="0"/>
                                          </p:stCondLst>
                                        </p:cTn>
                                        <p:tgtEl>
                                          <p:spTgt spid="3077">
                                            <p:txEl>
                                              <p:pRg st="6" end="6"/>
                                            </p:txEl>
                                          </p:spTgt>
                                        </p:tgtEl>
                                        <p:attrNameLst>
                                          <p:attrName>style.visibility</p:attrName>
                                        </p:attrNameLst>
                                      </p:cBhvr>
                                      <p:to>
                                        <p:strVal val="visible"/>
                                      </p:to>
                                    </p:set>
                                    <p:animEffect transition="in" filter="wipe(down)">
                                      <p:cBhvr>
                                        <p:cTn id="32" dur="500"/>
                                        <p:tgtEl>
                                          <p:spTgt spid="3077">
                                            <p:txEl>
                                              <p:pRg st="6" end="6"/>
                                            </p:txEl>
                                          </p:spTgt>
                                        </p:tgtEl>
                                      </p:cBhvr>
                                    </p:animEffect>
                                  </p:childTnLst>
                                </p:cTn>
                              </p:par>
                            </p:childTnLst>
                          </p:cTn>
                        </p:par>
                        <p:par>
                          <p:cTn id="33" fill="hold" nodeType="afterGroup">
                            <p:stCondLst>
                              <p:cond delay="19500"/>
                            </p:stCondLst>
                            <p:childTnLst>
                              <p:par>
                                <p:cTn id="34" presetID="22" presetClass="entr" presetSubtype="4" fill="hold" nodeType="afterEffect">
                                  <p:stCondLst>
                                    <p:cond delay="3000"/>
                                  </p:stCondLst>
                                  <p:childTnLst>
                                    <p:set>
                                      <p:cBhvr>
                                        <p:cTn id="35" dur="1" fill="hold">
                                          <p:stCondLst>
                                            <p:cond delay="0"/>
                                          </p:stCondLst>
                                        </p:cTn>
                                        <p:tgtEl>
                                          <p:spTgt spid="3077">
                                            <p:txEl>
                                              <p:pRg st="7" end="7"/>
                                            </p:txEl>
                                          </p:spTgt>
                                        </p:tgtEl>
                                        <p:attrNameLst>
                                          <p:attrName>style.visibility</p:attrName>
                                        </p:attrNameLst>
                                      </p:cBhvr>
                                      <p:to>
                                        <p:strVal val="visible"/>
                                      </p:to>
                                    </p:set>
                                    <p:animEffect transition="in" filter="wipe(down)">
                                      <p:cBhvr>
                                        <p:cTn id="36" dur="500"/>
                                        <p:tgtEl>
                                          <p:spTgt spid="307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228600" y="0"/>
            <a:ext cx="1295400" cy="1704975"/>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600200" y="366713"/>
            <a:ext cx="4914900" cy="1157287"/>
          </a:xfrm>
        </p:spPr>
        <p:txBody>
          <a:bodyPr rtlCol="0">
            <a:noAutofit/>
          </a:bodyPr>
          <a:lstStyle/>
          <a:p>
            <a:pPr eaLnBrk="1" fontAlgn="auto" hangingPunct="1">
              <a:spcAft>
                <a:spcPts val="0"/>
              </a:spcAft>
              <a:defRPr/>
            </a:pPr>
            <a:r>
              <a:rPr lang="en-US" sz="3200" b="1" dirty="0" smtClean="0">
                <a:solidFill>
                  <a:schemeClr val="accent1">
                    <a:lumMod val="50000"/>
                  </a:schemeClr>
                </a:solidFill>
                <a:latin typeface="Arial Narrow" pitchFamily="34" charset="0"/>
              </a:rPr>
              <a:t>Project Overview</a:t>
            </a:r>
          </a:p>
        </p:txBody>
      </p:sp>
      <p:sp>
        <p:nvSpPr>
          <p:cNvPr id="4101" name="Content Placeholder 12"/>
          <p:cNvSpPr>
            <a:spLocks noGrp="1"/>
          </p:cNvSpPr>
          <p:nvPr>
            <p:ph idx="1"/>
          </p:nvPr>
        </p:nvSpPr>
        <p:spPr>
          <a:xfrm>
            <a:off x="-762000" y="1752600"/>
            <a:ext cx="7277100" cy="6629400"/>
          </a:xfrm>
        </p:spPr>
        <p:txBody>
          <a:bodyPr/>
          <a:lstStyle/>
          <a:p>
            <a:pPr lvl="2" eaLnBrk="1" hangingPunct="1"/>
            <a:r>
              <a:rPr lang="en-US" sz="2000" smtClean="0"/>
              <a:t>In 2010, the U.S. Department of Education funded a study titled Language Instruction Educational Programs (LIEPs): Lessons from the Research and Profiles of Promising Programs (ED-CFO-10-0030-001).</a:t>
            </a:r>
          </a:p>
          <a:p>
            <a:pPr lvl="2" eaLnBrk="1" hangingPunct="1">
              <a:buFont typeface="Arial" charset="0"/>
              <a:buNone/>
            </a:pPr>
            <a:endParaRPr lang="en-US" sz="2000" smtClean="0"/>
          </a:p>
          <a:p>
            <a:pPr lvl="2" eaLnBrk="1" hangingPunct="1"/>
            <a:r>
              <a:rPr lang="en-US" sz="2000" smtClean="0"/>
              <a:t>This study includes:</a:t>
            </a:r>
          </a:p>
          <a:p>
            <a:pPr lvl="3" eaLnBrk="1" hangingPunct="1"/>
            <a:r>
              <a:rPr lang="en-US" smtClean="0"/>
              <a:t>A review of foundational literature related to LIEPs, </a:t>
            </a:r>
          </a:p>
          <a:p>
            <a:pPr lvl="3" eaLnBrk="1" hangingPunct="1"/>
            <a:r>
              <a:rPr lang="en-US" smtClean="0"/>
              <a:t>Case studies of 20 school districts with well-designed and well implemented LIEPs, and </a:t>
            </a:r>
          </a:p>
          <a:p>
            <a:pPr lvl="3" eaLnBrk="1" hangingPunct="1"/>
            <a:r>
              <a:rPr lang="en-US" smtClean="0"/>
              <a:t>A lessons from the field guide that integrates findings from the literature review and the case studies and provides practical information for local educators on selecting, designing, implementing and evaluating LIEPS.</a:t>
            </a:r>
          </a:p>
          <a:p>
            <a:pPr lvl="3" eaLnBrk="1" hangingPunct="1">
              <a:buFont typeface="Arial" charset="0"/>
              <a:buNone/>
            </a:pPr>
            <a:endParaRPr lang="en-US" smtClean="0"/>
          </a:p>
          <a:p>
            <a:pPr lvl="2" eaLnBrk="1" hangingPunct="1"/>
            <a:r>
              <a:rPr lang="en-US" sz="2000" smtClean="0"/>
              <a:t>Information today will be shared about the </a:t>
            </a:r>
            <a:r>
              <a:rPr lang="en-US" sz="2000" u="sng" smtClean="0"/>
              <a:t>literature review</a:t>
            </a:r>
            <a:r>
              <a:rPr lang="en-US" sz="2000" smtClean="0"/>
              <a:t> that was completed after 20 months.</a:t>
            </a:r>
            <a:endParaRPr lang="en-US" smtClean="0"/>
          </a:p>
        </p:txBody>
      </p:sp>
      <p:sp>
        <p:nvSpPr>
          <p:cNvPr id="11" name="Slide Number Placeholder 10"/>
          <p:cNvSpPr>
            <a:spLocks noGrp="1"/>
          </p:cNvSpPr>
          <p:nvPr>
            <p:ph type="sldNum" sz="quarter" idx="12"/>
          </p:nvPr>
        </p:nvSpPr>
        <p:spPr/>
        <p:txBody>
          <a:bodyPr/>
          <a:lstStyle/>
          <a:p>
            <a:pPr>
              <a:defRPr/>
            </a:pPr>
            <a:fld id="{068872C2-0645-4DCF-9FC1-19B53D231B2D}" type="slidenum">
              <a:rPr lang="en-US"/>
              <a:pPr>
                <a:defRPr/>
              </a:pPr>
              <a:t>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2" presetClass="entr" presetSubtype="4" fill="hold" nodeType="afterEffect">
                                  <p:stCondLst>
                                    <p:cond delay="500"/>
                                  </p:stCondLst>
                                  <p:childTnLst>
                                    <p:set>
                                      <p:cBhvr>
                                        <p:cTn id="11" dur="1" fill="hold">
                                          <p:stCondLst>
                                            <p:cond delay="0"/>
                                          </p:stCondLst>
                                        </p:cTn>
                                        <p:tgtEl>
                                          <p:spTgt spid="4101">
                                            <p:txEl>
                                              <p:pRg st="0" end="0"/>
                                            </p:txEl>
                                          </p:spTgt>
                                        </p:tgtEl>
                                        <p:attrNameLst>
                                          <p:attrName>style.visibility</p:attrName>
                                        </p:attrNameLst>
                                      </p:cBhvr>
                                      <p:to>
                                        <p:strVal val="visible"/>
                                      </p:to>
                                    </p:set>
                                    <p:animEffect transition="in" filter="slide(fromBottom)">
                                      <p:cBhvr>
                                        <p:cTn id="12" dur="500"/>
                                        <p:tgtEl>
                                          <p:spTgt spid="410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4101">
                                            <p:txEl>
                                              <p:pRg st="2" end="2"/>
                                            </p:txEl>
                                          </p:spTgt>
                                        </p:tgtEl>
                                        <p:attrNameLst>
                                          <p:attrName>style.visibility</p:attrName>
                                        </p:attrNameLst>
                                      </p:cBhvr>
                                      <p:to>
                                        <p:strVal val="visible"/>
                                      </p:to>
                                    </p:set>
                                    <p:animEffect transition="in" filter="slide(fromBottom)">
                                      <p:cBhvr>
                                        <p:cTn id="17" dur="500"/>
                                        <p:tgtEl>
                                          <p:spTgt spid="4101">
                                            <p:txEl>
                                              <p:pRg st="2" end="2"/>
                                            </p:txEl>
                                          </p:spTgt>
                                        </p:tgtEl>
                                      </p:cBhvr>
                                    </p:animEffect>
                                  </p:childTnLst>
                                </p:cTn>
                              </p:par>
                            </p:childTnLst>
                          </p:cTn>
                        </p:par>
                        <p:par>
                          <p:cTn id="18" fill="hold" nodeType="afterGroup">
                            <p:stCondLst>
                              <p:cond delay="500"/>
                            </p:stCondLst>
                            <p:childTnLst>
                              <p:par>
                                <p:cTn id="19" presetID="12" presetClass="entr" presetSubtype="4" fill="hold" nodeType="afterEffect">
                                  <p:stCondLst>
                                    <p:cond delay="1000"/>
                                  </p:stCondLst>
                                  <p:childTnLst>
                                    <p:set>
                                      <p:cBhvr>
                                        <p:cTn id="20" dur="1" fill="hold">
                                          <p:stCondLst>
                                            <p:cond delay="0"/>
                                          </p:stCondLst>
                                        </p:cTn>
                                        <p:tgtEl>
                                          <p:spTgt spid="4101">
                                            <p:txEl>
                                              <p:pRg st="3" end="3"/>
                                            </p:txEl>
                                          </p:spTgt>
                                        </p:tgtEl>
                                        <p:attrNameLst>
                                          <p:attrName>style.visibility</p:attrName>
                                        </p:attrNameLst>
                                      </p:cBhvr>
                                      <p:to>
                                        <p:strVal val="visible"/>
                                      </p:to>
                                    </p:set>
                                    <p:animEffect transition="in" filter="slide(fromBottom)">
                                      <p:cBhvr>
                                        <p:cTn id="21" dur="500"/>
                                        <p:tgtEl>
                                          <p:spTgt spid="4101">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4" fill="hold" nodeType="clickEffect">
                                  <p:stCondLst>
                                    <p:cond delay="0"/>
                                  </p:stCondLst>
                                  <p:childTnLst>
                                    <p:set>
                                      <p:cBhvr>
                                        <p:cTn id="25" dur="1" fill="hold">
                                          <p:stCondLst>
                                            <p:cond delay="0"/>
                                          </p:stCondLst>
                                        </p:cTn>
                                        <p:tgtEl>
                                          <p:spTgt spid="4101">
                                            <p:txEl>
                                              <p:pRg st="4" end="4"/>
                                            </p:txEl>
                                          </p:spTgt>
                                        </p:tgtEl>
                                        <p:attrNameLst>
                                          <p:attrName>style.visibility</p:attrName>
                                        </p:attrNameLst>
                                      </p:cBhvr>
                                      <p:to>
                                        <p:strVal val="visible"/>
                                      </p:to>
                                    </p:set>
                                    <p:animEffect transition="in" filter="slide(fromBottom)">
                                      <p:cBhvr>
                                        <p:cTn id="26" dur="500"/>
                                        <p:tgtEl>
                                          <p:spTgt spid="4101">
                                            <p:txEl>
                                              <p:pRg st="4" end="4"/>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nodeType="clickEffect">
                                  <p:stCondLst>
                                    <p:cond delay="0"/>
                                  </p:stCondLst>
                                  <p:childTnLst>
                                    <p:set>
                                      <p:cBhvr>
                                        <p:cTn id="30" dur="1" fill="hold">
                                          <p:stCondLst>
                                            <p:cond delay="0"/>
                                          </p:stCondLst>
                                        </p:cTn>
                                        <p:tgtEl>
                                          <p:spTgt spid="4101">
                                            <p:txEl>
                                              <p:pRg st="5" end="5"/>
                                            </p:txEl>
                                          </p:spTgt>
                                        </p:tgtEl>
                                        <p:attrNameLst>
                                          <p:attrName>style.visibility</p:attrName>
                                        </p:attrNameLst>
                                      </p:cBhvr>
                                      <p:to>
                                        <p:strVal val="visible"/>
                                      </p:to>
                                    </p:set>
                                    <p:animEffect transition="in" filter="slide(fromBottom)">
                                      <p:cBhvr>
                                        <p:cTn id="31" dur="500"/>
                                        <p:tgtEl>
                                          <p:spTgt spid="4101">
                                            <p:txEl>
                                              <p:pRg st="5" end="5"/>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2" presetClass="entr" presetSubtype="4" fill="hold" nodeType="clickEffect">
                                  <p:stCondLst>
                                    <p:cond delay="0"/>
                                  </p:stCondLst>
                                  <p:childTnLst>
                                    <p:set>
                                      <p:cBhvr>
                                        <p:cTn id="35" dur="1" fill="hold">
                                          <p:stCondLst>
                                            <p:cond delay="0"/>
                                          </p:stCondLst>
                                        </p:cTn>
                                        <p:tgtEl>
                                          <p:spTgt spid="4101">
                                            <p:txEl>
                                              <p:pRg st="7" end="7"/>
                                            </p:txEl>
                                          </p:spTgt>
                                        </p:tgtEl>
                                        <p:attrNameLst>
                                          <p:attrName>style.visibility</p:attrName>
                                        </p:attrNameLst>
                                      </p:cBhvr>
                                      <p:to>
                                        <p:strVal val="visible"/>
                                      </p:to>
                                    </p:set>
                                    <p:animEffect transition="in" filter="slide(fromBottom)">
                                      <p:cBhvr>
                                        <p:cTn id="36" dur="500"/>
                                        <p:tgtEl>
                                          <p:spTgt spid="410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228600" y="152400"/>
            <a:ext cx="1447800" cy="1600200"/>
          </a:xfrm>
          <a:prstGeom prst="rect">
            <a:avLst/>
          </a:prstGeom>
          <a:noFill/>
          <a:ln w="9525">
            <a:noFill/>
            <a:miter lim="800000"/>
            <a:headEnd/>
            <a:tailEnd/>
          </a:ln>
        </p:spPr>
      </p:pic>
      <p:pic>
        <p:nvPicPr>
          <p:cNvPr id="5123" name="Picture 4"/>
          <p:cNvPicPr>
            <a:picLocks noChangeAspect="1" noChangeArrowheads="1"/>
          </p:cNvPicPr>
          <p:nvPr/>
        </p:nvPicPr>
        <p:blipFill>
          <a:blip r:embed="rId4" cstate="print"/>
          <a:srcRect/>
          <a:stretch>
            <a:fillRect/>
          </a:stretch>
        </p:blipFill>
        <p:spPr bwMode="auto">
          <a:xfrm>
            <a:off x="4332288" y="7091363"/>
            <a:ext cx="2514600" cy="151765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600200" y="366713"/>
            <a:ext cx="4914900" cy="1157287"/>
          </a:xfrm>
        </p:spPr>
        <p:txBody>
          <a:bodyPr rtlCol="0">
            <a:noAutofit/>
          </a:bodyPr>
          <a:lstStyle/>
          <a:p>
            <a:pPr eaLnBrk="1" fontAlgn="auto" hangingPunct="1">
              <a:spcAft>
                <a:spcPts val="0"/>
              </a:spcAft>
              <a:defRPr/>
            </a:pPr>
            <a:r>
              <a:rPr lang="en-US" sz="3200" b="1" dirty="0" smtClean="0"/>
              <a:t/>
            </a:r>
            <a:br>
              <a:rPr lang="en-US" sz="3200" b="1" dirty="0" smtClean="0"/>
            </a:br>
            <a:r>
              <a:rPr lang="en-US" sz="3200" b="1" dirty="0" smtClean="0">
                <a:solidFill>
                  <a:schemeClr val="accent1">
                    <a:lumMod val="50000"/>
                  </a:schemeClr>
                </a:solidFill>
                <a:latin typeface="Arial Narrow" pitchFamily="34" charset="0"/>
              </a:rPr>
              <a:t>Literature Review Purpose</a:t>
            </a:r>
            <a:r>
              <a:rPr lang="en-US" sz="3200" b="1" dirty="0" smtClean="0"/>
              <a:t/>
            </a:r>
            <a:br>
              <a:rPr lang="en-US" sz="3200" b="1" dirty="0" smtClean="0"/>
            </a:br>
            <a:endParaRPr lang="en-US" sz="3200" b="1" i="1" dirty="0" smtClean="0">
              <a:solidFill>
                <a:schemeClr val="accent1">
                  <a:lumMod val="50000"/>
                </a:schemeClr>
              </a:solidFill>
              <a:latin typeface="Arial Narrow" pitchFamily="34" charset="0"/>
            </a:endParaRPr>
          </a:p>
        </p:txBody>
      </p:sp>
      <p:sp>
        <p:nvSpPr>
          <p:cNvPr id="13" name="Content Placeholder 12"/>
          <p:cNvSpPr>
            <a:spLocks noGrp="1"/>
          </p:cNvSpPr>
          <p:nvPr>
            <p:ph idx="1"/>
          </p:nvPr>
        </p:nvSpPr>
        <p:spPr>
          <a:xfrm>
            <a:off x="-609600" y="1981200"/>
            <a:ext cx="7162800" cy="5576888"/>
          </a:xfrm>
        </p:spPr>
        <p:txBody>
          <a:bodyPr/>
          <a:lstStyle/>
          <a:p>
            <a:pPr lvl="2" eaLnBrk="1" hangingPunct="1">
              <a:defRPr/>
            </a:pPr>
            <a:r>
              <a:rPr lang="en-US" dirty="0" smtClean="0"/>
              <a:t>The literature review lays a foundation for the LIEP study.  </a:t>
            </a:r>
          </a:p>
          <a:p>
            <a:pPr marL="914400" lvl="2" indent="0" eaLnBrk="1" hangingPunct="1">
              <a:buFont typeface="Arial" charset="0"/>
              <a:buNone/>
              <a:defRPr/>
            </a:pPr>
            <a:endParaRPr lang="en-US" dirty="0" smtClean="0"/>
          </a:p>
          <a:p>
            <a:pPr lvl="2" eaLnBrk="1" hangingPunct="1">
              <a:defRPr/>
            </a:pPr>
            <a:r>
              <a:rPr lang="en-US" dirty="0" smtClean="0"/>
              <a:t>It provides literature-based summaries for a range of topics that may factor into LIEP designs and functions, and supports school districts in their decision about how to choose appropriate LIEPs for their students needs.</a:t>
            </a:r>
          </a:p>
          <a:p>
            <a:pPr marL="914400" lvl="2" indent="0" eaLnBrk="1" hangingPunct="1">
              <a:buFont typeface="Arial" charset="0"/>
              <a:buNone/>
              <a:defRPr/>
            </a:pPr>
            <a:endParaRPr lang="en-US" dirty="0" smtClean="0"/>
          </a:p>
          <a:p>
            <a:pPr lvl="2" eaLnBrk="1" hangingPunct="1">
              <a:defRPr/>
            </a:pPr>
            <a:r>
              <a:rPr lang="en-US" dirty="0" smtClean="0"/>
              <a:t>The review summarizes critical ideas, findings, concepts, debates and practices that populate the literature on LIEP design, implementation and evaluation at present.</a:t>
            </a:r>
            <a:endParaRPr lang="en-US" b="1" i="1" dirty="0" smtClean="0"/>
          </a:p>
          <a:p>
            <a:pPr eaLnBrk="1" hangingPunct="1">
              <a:buFont typeface="Arial" charset="0"/>
              <a:buNone/>
              <a:defRPr/>
            </a:pPr>
            <a:endParaRPr lang="en-US" dirty="0" smtClean="0"/>
          </a:p>
          <a:p>
            <a:pPr eaLnBrk="1" hangingPunct="1">
              <a:buFont typeface="Arial" charset="0"/>
              <a:buNone/>
              <a:defRPr/>
            </a:pPr>
            <a:endParaRPr lang="en-US" dirty="0" smtClean="0"/>
          </a:p>
        </p:txBody>
      </p:sp>
      <p:sp>
        <p:nvSpPr>
          <p:cNvPr id="22" name="Slide Number Placeholder 21"/>
          <p:cNvSpPr>
            <a:spLocks noGrp="1"/>
          </p:cNvSpPr>
          <p:nvPr>
            <p:ph type="sldNum" sz="quarter" idx="12"/>
          </p:nvPr>
        </p:nvSpPr>
        <p:spPr/>
        <p:txBody>
          <a:bodyPr/>
          <a:lstStyle/>
          <a:p>
            <a:pPr>
              <a:defRPr/>
            </a:pPr>
            <a:fld id="{BF608C11-0EBF-408E-9BF2-4C1521886A23}" type="slidenum">
              <a:rPr lang="en-US"/>
              <a:pPr>
                <a:defRPr/>
              </a:pPr>
              <a:t>4</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4" fill="hold" grpId="0" nodeType="afterEffect">
                                  <p:stCondLst>
                                    <p:cond delay="100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down)">
                                      <p:cBhvr>
                                        <p:cTn id="12" dur="500"/>
                                        <p:tgtEl>
                                          <p:spTgt spid="1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wipe(down)">
                                      <p:cBhvr>
                                        <p:cTn id="17" dur="500"/>
                                        <p:tgtEl>
                                          <p:spTgt spid="1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xEl>
                                              <p:pRg st="4" end="4"/>
                                            </p:txEl>
                                          </p:spTgt>
                                        </p:tgtEl>
                                        <p:attrNameLst>
                                          <p:attrName>style.visibility</p:attrName>
                                        </p:attrNameLst>
                                      </p:cBhvr>
                                      <p:to>
                                        <p:strVal val="visible"/>
                                      </p:to>
                                    </p:set>
                                    <p:animEffect transition="in" filter="wipe(down)">
                                      <p:cBhvr>
                                        <p:cTn id="22" dur="500"/>
                                        <p:tgtEl>
                                          <p:spTgt spid="13">
                                            <p:txEl>
                                              <p:pRg st="4" end="4"/>
                                            </p:txEl>
                                          </p:spTgt>
                                        </p:tgtEl>
                                      </p:cBhvr>
                                    </p:animEffect>
                                  </p:childTnLst>
                                </p:cTn>
                              </p:par>
                            </p:childTnLst>
                          </p:cTn>
                        </p:par>
                        <p:par>
                          <p:cTn id="23" fill="hold" nodeType="afterGroup">
                            <p:stCondLst>
                              <p:cond delay="500"/>
                            </p:stCondLst>
                            <p:childTnLst>
                              <p:par>
                                <p:cTn id="24" presetID="35" presetClass="path" presetSubtype="0" accel="50000" decel="50000" fill="hold" nodeType="afterEffect">
                                  <p:stCondLst>
                                    <p:cond delay="3000"/>
                                  </p:stCondLst>
                                  <p:childTnLst>
                                    <p:animMotion origin="layout" path="M 0 0  L -0.25 0  E" pathEditMode="relative" ptsTypes="">
                                      <p:cBhvr>
                                        <p:cTn id="25" dur="2000" fill="hold"/>
                                        <p:tgtEl>
                                          <p:spTgt spid="512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600200" y="366713"/>
            <a:ext cx="4914900" cy="1233487"/>
          </a:xfrm>
        </p:spPr>
        <p:txBody>
          <a:bodyPr rtlCol="0">
            <a:noAutofit/>
          </a:bodyPr>
          <a:lstStyle/>
          <a:p>
            <a:pPr eaLnBrk="1" fontAlgn="auto" hangingPunct="1">
              <a:spcAft>
                <a:spcPts val="0"/>
              </a:spcAft>
              <a:defRPr/>
            </a:pPr>
            <a:r>
              <a:rPr lang="en-US" sz="3200" b="1" dirty="0" smtClean="0"/>
              <a:t/>
            </a:r>
            <a:br>
              <a:rPr lang="en-US" sz="3200" b="1" dirty="0" smtClean="0"/>
            </a:br>
            <a:r>
              <a:rPr lang="en-US" sz="3200" b="1" dirty="0" smtClean="0">
                <a:solidFill>
                  <a:schemeClr val="accent1">
                    <a:lumMod val="50000"/>
                  </a:schemeClr>
                </a:solidFill>
                <a:latin typeface="Arial Narrow" pitchFamily="34" charset="0"/>
              </a:rPr>
              <a:t>Study Questions</a:t>
            </a:r>
            <a:r>
              <a:rPr lang="en-US" sz="3200" b="1" dirty="0" smtClean="0"/>
              <a:t/>
            </a:r>
            <a:br>
              <a:rPr lang="en-US" sz="3200" b="1" dirty="0" smtClean="0"/>
            </a:br>
            <a:endParaRPr lang="en-US" sz="3200" b="1" i="1" dirty="0" smtClean="0">
              <a:solidFill>
                <a:schemeClr val="accent1">
                  <a:lumMod val="50000"/>
                </a:schemeClr>
              </a:solidFill>
              <a:latin typeface="Arial Narrow" pitchFamily="34" charset="0"/>
            </a:endParaRPr>
          </a:p>
        </p:txBody>
      </p:sp>
      <p:sp>
        <p:nvSpPr>
          <p:cNvPr id="13" name="Content Placeholder 12"/>
          <p:cNvSpPr>
            <a:spLocks noGrp="1"/>
          </p:cNvSpPr>
          <p:nvPr>
            <p:ph idx="1"/>
          </p:nvPr>
        </p:nvSpPr>
        <p:spPr>
          <a:xfrm>
            <a:off x="228600" y="1524000"/>
            <a:ext cx="6324600" cy="7467600"/>
          </a:xfrm>
        </p:spPr>
        <p:txBody>
          <a:bodyPr rtlCol="0">
            <a:normAutofit fontScale="40000" lnSpcReduction="20000"/>
          </a:bodyPr>
          <a:lstStyle/>
          <a:p>
            <a:pPr lvl="2" eaLnBrk="1" fontAlgn="auto" hangingPunct="1">
              <a:spcAft>
                <a:spcPts val="0"/>
              </a:spcAft>
              <a:buFont typeface="Arial" charset="0"/>
              <a:buNone/>
              <a:defRPr/>
            </a:pPr>
            <a:r>
              <a:rPr lang="en-US" b="1" i="1" dirty="0" smtClean="0"/>
              <a:t>	</a:t>
            </a:r>
          </a:p>
          <a:p>
            <a:pPr marL="514350" indent="-514350">
              <a:buFont typeface="+mj-lt"/>
              <a:buAutoNum type="arabicPeriod"/>
              <a:defRPr/>
            </a:pPr>
            <a:r>
              <a:rPr lang="en-US" sz="4500" b="1" dirty="0" smtClean="0"/>
              <a:t>Theories of second-language acquisition. </a:t>
            </a:r>
            <a:r>
              <a:rPr lang="en-US" sz="4500" dirty="0" smtClean="0"/>
              <a:t>How is second-language acquisition (SLA) theorized to occur, and how can or should this process inform or influence instruction or program design?</a:t>
            </a:r>
          </a:p>
          <a:p>
            <a:pPr marL="514350" indent="-514350">
              <a:buFont typeface="+mj-lt"/>
              <a:buAutoNum type="arabicPeriod"/>
              <a:defRPr/>
            </a:pPr>
            <a:r>
              <a:rPr lang="en-US" sz="4500" b="1" dirty="0" smtClean="0"/>
              <a:t>The construct of academic English language. </a:t>
            </a:r>
            <a:r>
              <a:rPr lang="en-US" sz="4500" dirty="0" smtClean="0"/>
              <a:t>What is academic English language, and why does it matter? How can instructors support and encourage English learners (ELs) to acquire and use academic language?</a:t>
            </a:r>
          </a:p>
          <a:p>
            <a:pPr marL="514350" indent="-514350">
              <a:buFont typeface="+mj-lt"/>
              <a:buAutoNum type="arabicPeriod"/>
              <a:defRPr/>
            </a:pPr>
            <a:r>
              <a:rPr lang="en-US" sz="4500" b="1" dirty="0" smtClean="0"/>
              <a:t>Models and considerations for LIEP design. </a:t>
            </a:r>
            <a:r>
              <a:rPr lang="en-US" sz="4500" dirty="0" smtClean="0"/>
              <a:t>What are the characteristics of different models, and how can or should these be actualized in implementation? What characteristics of a model may be variable, and which are critical to its success?</a:t>
            </a:r>
          </a:p>
          <a:p>
            <a:pPr marL="514350" indent="-514350">
              <a:buFont typeface="+mj-lt"/>
              <a:buAutoNum type="arabicPeriod"/>
              <a:defRPr/>
            </a:pPr>
            <a:r>
              <a:rPr lang="en-US" sz="4500" b="1" dirty="0" smtClean="0"/>
              <a:t>Instructional practices and professional development.</a:t>
            </a:r>
            <a:r>
              <a:rPr lang="en-US" sz="4500" dirty="0" smtClean="0"/>
              <a:t> What specific practices and protocols can teachers adopt during their class instruction to support ELs’ acquisition of English or mastery of academic content? What are the content and components of promising professional development (PD) for teachers in LIEPs? How should PD be implemented and evaluated?</a:t>
            </a:r>
          </a:p>
          <a:p>
            <a:pPr marL="514350" indent="-514350">
              <a:buFont typeface="+mj-lt"/>
              <a:buAutoNum type="arabicPeriod"/>
              <a:defRPr/>
            </a:pPr>
            <a:r>
              <a:rPr lang="en-US" sz="4500" b="1" dirty="0" smtClean="0"/>
              <a:t>School district, school and community culture</a:t>
            </a:r>
            <a:r>
              <a:rPr lang="en-US" sz="4500" dirty="0" smtClean="0"/>
              <a:t>. What contextual and environmental factors in a school district, school or community may impact a LIEP’s ability to meet the requirements of Title III? What cultural and demographic factors in a school district, school or community are important to consider in implementing a LIEP?</a:t>
            </a:r>
          </a:p>
          <a:p>
            <a:pPr marL="514350" indent="-514350">
              <a:buFont typeface="+mj-lt"/>
              <a:buAutoNum type="arabicPeriod"/>
              <a:defRPr/>
            </a:pPr>
            <a:r>
              <a:rPr lang="en-US" sz="4500" b="1" dirty="0" smtClean="0"/>
              <a:t>Indicators and evaluation of success</a:t>
            </a:r>
            <a:r>
              <a:rPr lang="en-US" sz="4500" dirty="0" smtClean="0"/>
              <a:t>. What indicators might reflect whether a LIEP has been implemented successfully? How might these indicators vary in the initiation, scaling and maintenance phases? What indicators would reflect effectiveness of the LIEP in terms of its own stated goals?</a:t>
            </a:r>
          </a:p>
          <a:p>
            <a:pPr lvl="2" eaLnBrk="1" fontAlgn="auto" hangingPunct="1">
              <a:spcAft>
                <a:spcPts val="0"/>
              </a:spcAft>
              <a:buFont typeface="Arial" pitchFamily="34" charset="0"/>
              <a:buChar char="•"/>
              <a:defRPr/>
            </a:pPr>
            <a:endParaRPr lang="en-US" b="1" i="1" dirty="0"/>
          </a:p>
          <a:p>
            <a:pPr eaLnBrk="1" fontAlgn="auto" hangingPunct="1">
              <a:spcAft>
                <a:spcPts val="0"/>
              </a:spcAft>
              <a:buFont typeface="Arial" charset="0"/>
              <a:buNone/>
              <a:defRPr/>
            </a:pPr>
            <a:endParaRPr lang="en-US" dirty="0" smtClean="0"/>
          </a:p>
          <a:p>
            <a:pPr eaLnBrk="1" fontAlgn="auto" hangingPunct="1">
              <a:spcAft>
                <a:spcPts val="0"/>
              </a:spcAft>
              <a:buFont typeface="Arial" pitchFamily="34" charset="0"/>
              <a:buNone/>
              <a:defRPr/>
            </a:pPr>
            <a:endParaRPr lang="en-US" dirty="0" smtClean="0"/>
          </a:p>
        </p:txBody>
      </p:sp>
      <p:sp>
        <p:nvSpPr>
          <p:cNvPr id="22" name="Slide Number Placeholder 21"/>
          <p:cNvSpPr>
            <a:spLocks noGrp="1"/>
          </p:cNvSpPr>
          <p:nvPr>
            <p:ph type="sldNum" sz="quarter" idx="12"/>
          </p:nvPr>
        </p:nvSpPr>
        <p:spPr/>
        <p:txBody>
          <a:bodyPr/>
          <a:lstStyle/>
          <a:p>
            <a:pPr>
              <a:defRPr/>
            </a:pPr>
            <a:fld id="{9A4F830A-80F7-48CA-B177-C2F858C29891}" type="slidenum">
              <a:rPr lang="en-US"/>
              <a:pPr>
                <a:defRPr/>
              </a:pPr>
              <a:t>5</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pic>
        <p:nvPicPr>
          <p:cNvPr id="6151" name="Picture 2" descr="C:\Users\edCount\AppData\Local\Microsoft\Windows\Temporary Internet Files\Content.IE5\UG9PQ8K6\MC900441498[1].png"/>
          <p:cNvPicPr>
            <a:picLocks noChangeAspect="1" noChangeArrowheads="1"/>
          </p:cNvPicPr>
          <p:nvPr/>
        </p:nvPicPr>
        <p:blipFill>
          <a:blip r:embed="rId3" cstate="print"/>
          <a:srcRect/>
          <a:stretch>
            <a:fillRect/>
          </a:stretch>
        </p:blipFill>
        <p:spPr bwMode="auto">
          <a:xfrm>
            <a:off x="228600" y="152400"/>
            <a:ext cx="1295400" cy="1295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 presetClass="entr" presetSubtype="0" fill="hold" nodeType="afterEffect">
                                  <p:stCondLst>
                                    <p:cond delay="1000"/>
                                  </p:stCondLst>
                                  <p:childTnLst>
                                    <p:set>
                                      <p:cBhvr>
                                        <p:cTn id="1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524000" y="366713"/>
            <a:ext cx="4991100" cy="1081087"/>
          </a:xfrm>
        </p:spPr>
        <p:txBody>
          <a:bodyPr rtlCol="0">
            <a:noAutofit/>
          </a:bodyPr>
          <a:lstStyle/>
          <a:p>
            <a:pPr eaLnBrk="1" fontAlgn="auto" hangingPunct="1">
              <a:spcAft>
                <a:spcPts val="0"/>
              </a:spcAft>
              <a:defRPr/>
            </a:pPr>
            <a:r>
              <a:rPr lang="en-US" sz="3200" b="1" dirty="0" smtClean="0"/>
              <a:t/>
            </a:r>
            <a:br>
              <a:rPr lang="en-US" sz="3200" b="1" dirty="0" smtClean="0"/>
            </a:br>
            <a:r>
              <a:rPr lang="en-US" sz="3200" b="1" dirty="0" smtClean="0">
                <a:solidFill>
                  <a:schemeClr val="accent1">
                    <a:lumMod val="50000"/>
                  </a:schemeClr>
                </a:solidFill>
                <a:latin typeface="Arial Narrow" pitchFamily="34" charset="0"/>
              </a:rPr>
              <a:t>Context of Literature Review</a:t>
            </a:r>
            <a:r>
              <a:rPr lang="en-US" sz="3200" b="1" dirty="0" smtClean="0"/>
              <a:t/>
            </a:r>
            <a:br>
              <a:rPr lang="en-US" sz="3200" b="1" dirty="0" smtClean="0"/>
            </a:br>
            <a:endParaRPr lang="en-US" sz="3200" b="1" dirty="0" smtClean="0">
              <a:solidFill>
                <a:schemeClr val="accent1">
                  <a:lumMod val="50000"/>
                </a:schemeClr>
              </a:solidFill>
              <a:latin typeface="Arial Narrow" pitchFamily="34" charset="0"/>
            </a:endParaRPr>
          </a:p>
        </p:txBody>
      </p:sp>
      <p:sp>
        <p:nvSpPr>
          <p:cNvPr id="13" name="Content Placeholder 12"/>
          <p:cNvSpPr>
            <a:spLocks noGrp="1"/>
          </p:cNvSpPr>
          <p:nvPr>
            <p:ph idx="1"/>
          </p:nvPr>
        </p:nvSpPr>
        <p:spPr>
          <a:xfrm>
            <a:off x="228600" y="1524000"/>
            <a:ext cx="6324600" cy="7467600"/>
          </a:xfrm>
        </p:spPr>
        <p:txBody>
          <a:bodyPr rtlCol="0">
            <a:normAutofit fontScale="55000" lnSpcReduction="20000"/>
          </a:bodyPr>
          <a:lstStyle/>
          <a:p>
            <a:pPr lvl="2" eaLnBrk="1" fontAlgn="auto" hangingPunct="1">
              <a:spcAft>
                <a:spcPts val="0"/>
              </a:spcAft>
              <a:buFont typeface="Arial" charset="0"/>
              <a:buNone/>
              <a:defRPr/>
            </a:pPr>
            <a:r>
              <a:rPr lang="en-US" b="1" i="1" dirty="0" smtClean="0"/>
              <a:t>	</a:t>
            </a:r>
          </a:p>
          <a:p>
            <a:pPr>
              <a:defRPr/>
            </a:pPr>
            <a:r>
              <a:rPr lang="x-none" sz="4800" smtClean="0"/>
              <a:t>Indicators of academic success and progress suggest that English learners (ELs) are struggling in their education. </a:t>
            </a:r>
            <a:endParaRPr lang="en-US" sz="4800" dirty="0" smtClean="0"/>
          </a:p>
          <a:p>
            <a:pPr>
              <a:defRPr/>
            </a:pPr>
            <a:endParaRPr lang="en-US" sz="4800" dirty="0" smtClean="0"/>
          </a:p>
          <a:p>
            <a:pPr>
              <a:defRPr/>
            </a:pPr>
            <a:r>
              <a:rPr lang="x-none" sz="4800" smtClean="0"/>
              <a:t>On both state (Center on Education Policy 2010) and national (National Center for Education Statistics 2009a; National Center for Education Statistics 2009b) assessments, ELs consistently underperform peers who have never been ELs, and </a:t>
            </a:r>
            <a:r>
              <a:rPr lang="en-US" sz="4800" dirty="0" smtClean="0"/>
              <a:t>they </a:t>
            </a:r>
            <a:r>
              <a:rPr lang="x-none" sz="4800" smtClean="0"/>
              <a:t>disproportionately score in the “below </a:t>
            </a:r>
            <a:r>
              <a:rPr lang="en-US" sz="4800" i="1" dirty="0" smtClean="0"/>
              <a:t>P</a:t>
            </a:r>
            <a:r>
              <a:rPr lang="x-none" sz="4800" i="1" smtClean="0"/>
              <a:t>roficient</a:t>
            </a:r>
            <a:r>
              <a:rPr lang="x-none" sz="4800" smtClean="0"/>
              <a:t>” performance categories on assessments that measure academic content knowledge. </a:t>
            </a:r>
            <a:endParaRPr lang="en-US" sz="4800" dirty="0" smtClean="0"/>
          </a:p>
          <a:p>
            <a:pPr>
              <a:buFont typeface="Arial" charset="0"/>
              <a:buNone/>
              <a:defRPr/>
            </a:pPr>
            <a:endParaRPr lang="en-US" sz="4800" dirty="0" smtClean="0"/>
          </a:p>
          <a:p>
            <a:pPr>
              <a:defRPr/>
            </a:pPr>
            <a:r>
              <a:rPr lang="x-none" sz="4800" smtClean="0"/>
              <a:t>For example, 94 percent of </a:t>
            </a:r>
            <a:r>
              <a:rPr lang="en-US" sz="4800" dirty="0" smtClean="0"/>
              <a:t>fourth grade </a:t>
            </a:r>
            <a:r>
              <a:rPr lang="x-none" sz="4800" smtClean="0"/>
              <a:t>ELs scored below </a:t>
            </a:r>
            <a:r>
              <a:rPr lang="en-US" sz="4800" i="1" dirty="0" smtClean="0"/>
              <a:t>P</a:t>
            </a:r>
            <a:r>
              <a:rPr lang="x-none" sz="4800" i="1" smtClean="0"/>
              <a:t>roficient</a:t>
            </a:r>
            <a:r>
              <a:rPr lang="x-none" sz="4800" smtClean="0"/>
              <a:t> on the NAEP reading assessment in 2009 compared with 66 percent of all fourth grade students (NCES 2009b).</a:t>
            </a:r>
            <a:endParaRPr lang="en-US" sz="4800" dirty="0" smtClean="0"/>
          </a:p>
          <a:p>
            <a:pPr lvl="2" eaLnBrk="1" fontAlgn="auto" hangingPunct="1">
              <a:spcAft>
                <a:spcPts val="0"/>
              </a:spcAft>
              <a:buFont typeface="Arial" pitchFamily="34" charset="0"/>
              <a:buChar char="•"/>
              <a:defRPr/>
            </a:pPr>
            <a:endParaRPr lang="en-US" b="1" i="1" dirty="0"/>
          </a:p>
          <a:p>
            <a:pPr eaLnBrk="1" fontAlgn="auto" hangingPunct="1">
              <a:spcAft>
                <a:spcPts val="0"/>
              </a:spcAft>
              <a:buFont typeface="Arial" charset="0"/>
              <a:buNone/>
              <a:defRPr/>
            </a:pPr>
            <a:endParaRPr lang="en-US" dirty="0" smtClean="0"/>
          </a:p>
          <a:p>
            <a:pPr eaLnBrk="1" fontAlgn="auto" hangingPunct="1">
              <a:spcAft>
                <a:spcPts val="0"/>
              </a:spcAft>
              <a:buFont typeface="Arial" pitchFamily="34" charset="0"/>
              <a:buNone/>
              <a:defRPr/>
            </a:pPr>
            <a:endParaRPr lang="en-US" dirty="0" smtClean="0"/>
          </a:p>
        </p:txBody>
      </p:sp>
      <p:sp>
        <p:nvSpPr>
          <p:cNvPr id="22" name="Slide Number Placeholder 21"/>
          <p:cNvSpPr>
            <a:spLocks noGrp="1"/>
          </p:cNvSpPr>
          <p:nvPr>
            <p:ph type="sldNum" sz="quarter" idx="12"/>
          </p:nvPr>
        </p:nvSpPr>
        <p:spPr/>
        <p:txBody>
          <a:bodyPr/>
          <a:lstStyle/>
          <a:p>
            <a:pPr>
              <a:defRPr/>
            </a:pPr>
            <a:fld id="{EA20DE67-FB0E-4A92-8B9F-13F190539EBD}" type="slidenum">
              <a:rPr lang="en-US"/>
              <a:pPr>
                <a:defRPr/>
              </a:pPr>
              <a:t>6</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pic>
        <p:nvPicPr>
          <p:cNvPr id="7175" name="Picture 2" descr="C:\Users\edCount\AppData\Local\Microsoft\Windows\Temporary Internet Files\Content.IE5\QK9D8BPO\MP900400619[1].jpg"/>
          <p:cNvPicPr>
            <a:picLocks noChangeAspect="1" noChangeArrowheads="1"/>
          </p:cNvPicPr>
          <p:nvPr/>
        </p:nvPicPr>
        <p:blipFill>
          <a:blip r:embed="rId3" cstate="print"/>
          <a:srcRect/>
          <a:stretch>
            <a:fillRect/>
          </a:stretch>
        </p:blipFill>
        <p:spPr bwMode="auto">
          <a:xfrm>
            <a:off x="228600" y="228600"/>
            <a:ext cx="1295400" cy="1295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down)">
                                      <p:cBhvr>
                                        <p:cTn id="12" dur="500"/>
                                        <p:tgtEl>
                                          <p:spTgt spid="13">
                                            <p:txEl>
                                              <p:pRg st="0" end="0"/>
                                            </p:txEl>
                                          </p:spTgt>
                                        </p:tgtEl>
                                      </p:cBhvr>
                                    </p:animEffect>
                                  </p:childTnLst>
                                </p:cTn>
                              </p:par>
                            </p:childTnLst>
                          </p:cTn>
                        </p:par>
                        <p:par>
                          <p:cTn id="13" fill="hold" nodeType="afterGroup">
                            <p:stCondLst>
                              <p:cond delay="1000"/>
                            </p:stCondLst>
                            <p:childTnLst>
                              <p:par>
                                <p:cTn id="14" presetID="22" presetClass="entr" presetSubtype="4" fill="hold" grpId="0" nodeType="afterEffect">
                                  <p:stCondLst>
                                    <p:cond delay="50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wipe(down)">
                                      <p:cBhvr>
                                        <p:cTn id="16" dur="500"/>
                                        <p:tgtEl>
                                          <p:spTgt spid="1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wipe(down)">
                                      <p:cBhvr>
                                        <p:cTn id="21" dur="500"/>
                                        <p:tgtEl>
                                          <p:spTgt spid="13">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3">
                                            <p:txEl>
                                              <p:pRg st="5" end="5"/>
                                            </p:txEl>
                                          </p:spTgt>
                                        </p:tgtEl>
                                        <p:attrNameLst>
                                          <p:attrName>style.visibility</p:attrName>
                                        </p:attrNameLst>
                                      </p:cBhvr>
                                      <p:to>
                                        <p:strVal val="visible"/>
                                      </p:to>
                                    </p:set>
                                    <p:animEffect transition="in" filter="wipe(down)">
                                      <p:cBhvr>
                                        <p:cTn id="26" dur="5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228600" y="0"/>
            <a:ext cx="1447800" cy="160020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676400" y="366713"/>
            <a:ext cx="4838700" cy="1081087"/>
          </a:xfrm>
        </p:spPr>
        <p:txBody>
          <a:bodyPr rtlCol="0">
            <a:noAutofit/>
          </a:bodyPr>
          <a:lstStyle/>
          <a:p>
            <a:pPr eaLnBrk="1" fontAlgn="auto" hangingPunct="1">
              <a:spcAft>
                <a:spcPts val="0"/>
              </a:spcAft>
              <a:defRPr/>
            </a:pPr>
            <a:r>
              <a:rPr lang="en-US" sz="2800" b="1" dirty="0" smtClean="0">
                <a:solidFill>
                  <a:schemeClr val="accent1">
                    <a:lumMod val="50000"/>
                  </a:schemeClr>
                </a:solidFill>
                <a:latin typeface="Arial Narrow" pitchFamily="34" charset="0"/>
              </a:rPr>
              <a:t>Literature Review Methodology</a:t>
            </a:r>
          </a:p>
        </p:txBody>
      </p:sp>
      <p:sp>
        <p:nvSpPr>
          <p:cNvPr id="13" name="Content Placeholder 12"/>
          <p:cNvSpPr>
            <a:spLocks noGrp="1"/>
          </p:cNvSpPr>
          <p:nvPr>
            <p:ph idx="1"/>
          </p:nvPr>
        </p:nvSpPr>
        <p:spPr>
          <a:xfrm>
            <a:off x="228600" y="1676400"/>
            <a:ext cx="6324600" cy="7315200"/>
          </a:xfrm>
        </p:spPr>
        <p:txBody>
          <a:bodyPr rtlCol="0">
            <a:normAutofit fontScale="70000" lnSpcReduction="20000"/>
          </a:bodyPr>
          <a:lstStyle/>
          <a:p>
            <a:pPr>
              <a:defRPr/>
            </a:pPr>
            <a:r>
              <a:rPr lang="en-US" dirty="0" smtClean="0"/>
              <a:t>Four reviewers read more than 200 articles and reports identified through a vetted search protocol determined in collaboration with ED and members of the study’s expert panel. </a:t>
            </a:r>
          </a:p>
          <a:p>
            <a:pPr>
              <a:buFont typeface="Arial" charset="0"/>
              <a:buNone/>
              <a:defRPr/>
            </a:pPr>
            <a:endParaRPr lang="en-US" dirty="0" smtClean="0"/>
          </a:p>
          <a:p>
            <a:pPr>
              <a:defRPr/>
            </a:pPr>
            <a:r>
              <a:rPr lang="en-US" dirty="0" smtClean="0"/>
              <a:t>All reviewers used a Microsoft Access database entry form that captured information about a variety of topics, including the literature review category(s) to which the article pertained, the program type(s) it referenced, the grade level(s) to which it applied and a summary of key findings, conclusions or observations. </a:t>
            </a:r>
          </a:p>
          <a:p>
            <a:pPr>
              <a:buFont typeface="Arial" charset="0"/>
              <a:buNone/>
              <a:defRPr/>
            </a:pPr>
            <a:endParaRPr lang="en-US" dirty="0" smtClean="0"/>
          </a:p>
          <a:p>
            <a:pPr>
              <a:defRPr/>
            </a:pPr>
            <a:r>
              <a:rPr lang="en-US" dirty="0" smtClean="0"/>
              <a:t>Reviewers were required to provide their rationale for including or excluding each article from the final list included in the review, according to the predetermined inclusion criteria. </a:t>
            </a:r>
          </a:p>
          <a:p>
            <a:pPr>
              <a:buFont typeface="Arial" charset="0"/>
              <a:buNone/>
              <a:defRPr/>
            </a:pPr>
            <a:endParaRPr lang="en-US" dirty="0" smtClean="0"/>
          </a:p>
          <a:p>
            <a:pPr>
              <a:defRPr/>
            </a:pPr>
            <a:r>
              <a:rPr lang="en-US" dirty="0" smtClean="0"/>
              <a:t>Ultimately, reviewers included </a:t>
            </a:r>
            <a:r>
              <a:rPr lang="en-US" u="sng" dirty="0" smtClean="0"/>
              <a:t>173 documents </a:t>
            </a:r>
            <a:r>
              <a:rPr lang="en-US" dirty="0" smtClean="0"/>
              <a:t>that met established criteria and represented a range of voices and orientations toward LIEPs, EL instruction and other related topics.</a:t>
            </a:r>
          </a:p>
          <a:p>
            <a:pPr lvl="2" eaLnBrk="1" fontAlgn="auto" hangingPunct="1">
              <a:spcAft>
                <a:spcPts val="0"/>
              </a:spcAft>
              <a:buFont typeface="Arial" charset="0"/>
              <a:buNone/>
              <a:defRPr/>
            </a:pPr>
            <a:endParaRPr lang="en-US" b="1" i="1" dirty="0"/>
          </a:p>
          <a:p>
            <a:pPr eaLnBrk="1" fontAlgn="auto" hangingPunct="1">
              <a:spcAft>
                <a:spcPts val="0"/>
              </a:spcAft>
              <a:buFont typeface="Arial" charset="0"/>
              <a:buNone/>
              <a:defRPr/>
            </a:pPr>
            <a:endParaRPr lang="en-US" dirty="0" smtClean="0"/>
          </a:p>
          <a:p>
            <a:pPr eaLnBrk="1" fontAlgn="auto" hangingPunct="1">
              <a:spcAft>
                <a:spcPts val="0"/>
              </a:spcAft>
              <a:buFont typeface="Arial" pitchFamily="34" charset="0"/>
              <a:buNone/>
              <a:defRPr/>
            </a:pPr>
            <a:endParaRPr lang="en-US" dirty="0" smtClean="0"/>
          </a:p>
        </p:txBody>
      </p:sp>
      <p:sp>
        <p:nvSpPr>
          <p:cNvPr id="22" name="Slide Number Placeholder 21"/>
          <p:cNvSpPr>
            <a:spLocks noGrp="1"/>
          </p:cNvSpPr>
          <p:nvPr>
            <p:ph type="sldNum" sz="quarter" idx="12"/>
          </p:nvPr>
        </p:nvSpPr>
        <p:spPr/>
        <p:txBody>
          <a:bodyPr/>
          <a:lstStyle/>
          <a:p>
            <a:pPr>
              <a:defRPr/>
            </a:pPr>
            <a:fld id="{13E0FFB2-8444-494C-8E80-3B4087043AF3}" type="slidenum">
              <a:rPr lang="en-US"/>
              <a:pPr>
                <a:defRPr/>
              </a:pPr>
              <a:t>7</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2" presetClass="entr" presetSubtype="4" fill="hold" nodeType="afterEffect">
                                  <p:stCondLst>
                                    <p:cond delay="50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slide(fromBottom)">
                                      <p:cBhvr>
                                        <p:cTn id="17" dur="500"/>
                                        <p:tgtEl>
                                          <p:spTgt spid="1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nodeType="clickEffect">
                                  <p:stCondLst>
                                    <p:cond delay="0"/>
                                  </p:stCondLst>
                                  <p:childTnLst>
                                    <p:set>
                                      <p:cBhvr>
                                        <p:cTn id="21" dur="1" fill="hold">
                                          <p:stCondLst>
                                            <p:cond delay="0"/>
                                          </p:stCondLst>
                                        </p:cTn>
                                        <p:tgtEl>
                                          <p:spTgt spid="13">
                                            <p:txEl>
                                              <p:pRg st="4" end="4"/>
                                            </p:txEl>
                                          </p:spTgt>
                                        </p:tgtEl>
                                        <p:attrNameLst>
                                          <p:attrName>style.visibility</p:attrName>
                                        </p:attrNameLst>
                                      </p:cBhvr>
                                      <p:to>
                                        <p:strVal val="visible"/>
                                      </p:to>
                                    </p:set>
                                    <p:animEffect transition="in" filter="slide(fromBottom)">
                                      <p:cBhvr>
                                        <p:cTn id="22" dur="500"/>
                                        <p:tgtEl>
                                          <p:spTgt spid="1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13">
                                            <p:txEl>
                                              <p:pRg st="6" end="6"/>
                                            </p:txEl>
                                          </p:spTgt>
                                        </p:tgtEl>
                                        <p:attrNameLst>
                                          <p:attrName>style.visibility</p:attrName>
                                        </p:attrNameLst>
                                      </p:cBhvr>
                                      <p:to>
                                        <p:strVal val="visible"/>
                                      </p:to>
                                    </p:set>
                                    <p:animEffect transition="in" filter="slide(fromBottom)">
                                      <p:cBhvr>
                                        <p:cTn id="27"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228600" y="0"/>
            <a:ext cx="1447800" cy="160020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600200" y="366713"/>
            <a:ext cx="4800600" cy="1081087"/>
          </a:xfrm>
        </p:spPr>
        <p:txBody>
          <a:bodyPr rtlCol="0">
            <a:noAutofit/>
          </a:bodyPr>
          <a:lstStyle/>
          <a:p>
            <a:pPr eaLnBrk="1" fontAlgn="auto" hangingPunct="1">
              <a:spcAft>
                <a:spcPts val="0"/>
              </a:spcAft>
              <a:defRPr/>
            </a:pPr>
            <a:r>
              <a:rPr lang="en-US" sz="3200" b="1" dirty="0" smtClean="0"/>
              <a:t> </a:t>
            </a:r>
            <a:r>
              <a:rPr lang="en-US" sz="3200" b="1" dirty="0" smtClean="0">
                <a:solidFill>
                  <a:schemeClr val="accent1">
                    <a:lumMod val="50000"/>
                  </a:schemeClr>
                </a:solidFill>
                <a:latin typeface="Arial Narrow" pitchFamily="34" charset="0"/>
              </a:rPr>
              <a:t>Disclosure</a:t>
            </a:r>
          </a:p>
        </p:txBody>
      </p:sp>
      <p:sp>
        <p:nvSpPr>
          <p:cNvPr id="13" name="Content Placeholder 12"/>
          <p:cNvSpPr>
            <a:spLocks noGrp="1"/>
          </p:cNvSpPr>
          <p:nvPr>
            <p:ph idx="1"/>
          </p:nvPr>
        </p:nvSpPr>
        <p:spPr>
          <a:xfrm>
            <a:off x="228600" y="1752600"/>
            <a:ext cx="6324600" cy="7239000"/>
          </a:xfrm>
        </p:spPr>
        <p:txBody>
          <a:bodyPr rtlCol="0">
            <a:normAutofit fontScale="92500" lnSpcReduction="20000"/>
          </a:bodyPr>
          <a:lstStyle/>
          <a:p>
            <a:pPr>
              <a:defRPr/>
            </a:pPr>
            <a:r>
              <a:rPr lang="en-US" dirty="0" smtClean="0"/>
              <a:t>This review is not, in itself, meant to guide practitioners through the implementation process. </a:t>
            </a:r>
          </a:p>
          <a:p>
            <a:pPr>
              <a:buFont typeface="Arial" charset="0"/>
              <a:buNone/>
              <a:defRPr/>
            </a:pPr>
            <a:endParaRPr lang="en-US" dirty="0" smtClean="0"/>
          </a:p>
          <a:p>
            <a:pPr>
              <a:defRPr/>
            </a:pPr>
            <a:r>
              <a:rPr lang="en-US" dirty="0" smtClean="0"/>
              <a:t>Rather, the review may provide practitioners with information about the current general shape of the discussion and direct readers toward resources that may assist them in the implementation process. </a:t>
            </a:r>
          </a:p>
          <a:p>
            <a:pPr>
              <a:buFont typeface="Arial" charset="0"/>
              <a:buNone/>
              <a:defRPr/>
            </a:pPr>
            <a:endParaRPr lang="en-US" dirty="0" smtClean="0"/>
          </a:p>
          <a:p>
            <a:pPr>
              <a:defRPr/>
            </a:pPr>
            <a:r>
              <a:rPr lang="en-US" dirty="0" smtClean="0"/>
              <a:t>The forthcoming Lessons from the Field Guide will provide more information about practices observed in the field and how-to’s for the implementation and evaluation processes (available February 2013).</a:t>
            </a:r>
          </a:p>
          <a:p>
            <a:pPr lvl="2" eaLnBrk="1" fontAlgn="auto" hangingPunct="1">
              <a:spcAft>
                <a:spcPts val="0"/>
              </a:spcAft>
              <a:buFont typeface="Arial" charset="0"/>
              <a:buNone/>
              <a:defRPr/>
            </a:pPr>
            <a:endParaRPr lang="en-US" b="1" i="1" dirty="0"/>
          </a:p>
          <a:p>
            <a:pPr eaLnBrk="1" fontAlgn="auto" hangingPunct="1">
              <a:spcAft>
                <a:spcPts val="0"/>
              </a:spcAft>
              <a:buFont typeface="Arial" charset="0"/>
              <a:buNone/>
              <a:defRPr/>
            </a:pPr>
            <a:endParaRPr lang="en-US" dirty="0" smtClean="0"/>
          </a:p>
          <a:p>
            <a:pPr eaLnBrk="1" fontAlgn="auto" hangingPunct="1">
              <a:spcAft>
                <a:spcPts val="0"/>
              </a:spcAft>
              <a:buFont typeface="Arial" pitchFamily="34" charset="0"/>
              <a:buNone/>
              <a:defRPr/>
            </a:pPr>
            <a:endParaRPr lang="en-US" dirty="0" smtClean="0"/>
          </a:p>
        </p:txBody>
      </p:sp>
      <p:sp>
        <p:nvSpPr>
          <p:cNvPr id="22" name="Slide Number Placeholder 21"/>
          <p:cNvSpPr>
            <a:spLocks noGrp="1"/>
          </p:cNvSpPr>
          <p:nvPr>
            <p:ph type="sldNum" sz="quarter" idx="12"/>
          </p:nvPr>
        </p:nvSpPr>
        <p:spPr/>
        <p:txBody>
          <a:bodyPr/>
          <a:lstStyle/>
          <a:p>
            <a:pPr>
              <a:defRPr/>
            </a:pPr>
            <a:fld id="{9F1FF81C-137B-4D21-863F-F632E2F4ECA9}" type="slidenum">
              <a:rPr lang="en-US"/>
              <a:pPr>
                <a:defRPr/>
              </a:pPr>
              <a:t>8</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500"/>
                                  </p:stCondLst>
                                  <p:childTnLst>
                                    <p:set>
                                      <p:cBhvr>
                                        <p:cTn id="11" dur="1" fill="hold">
                                          <p:stCondLst>
                                            <p:cond delay="0"/>
                                          </p:stCondLst>
                                        </p:cTn>
                                        <p:tgtEl>
                                          <p:spTgt spid="13">
                                            <p:txEl>
                                              <p:pRg st="0" end="0"/>
                                            </p:txEl>
                                          </p:spTgt>
                                        </p:tgtEl>
                                        <p:attrNameLst>
                                          <p:attrName>style.visibility</p:attrName>
                                        </p:attrNameLst>
                                      </p:cBhvr>
                                      <p:to>
                                        <p:strVal val="visible"/>
                                      </p:to>
                                    </p:set>
                                    <p:anim calcmode="lin" valueType="num">
                                      <p:cBhvr additive="base">
                                        <p:cTn id="12"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anim calcmode="lin" valueType="num">
                                      <p:cBhvr additive="base">
                                        <p:cTn id="18"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3">
                                            <p:txEl>
                                              <p:pRg st="4" end="4"/>
                                            </p:txEl>
                                          </p:spTgt>
                                        </p:tgtEl>
                                        <p:attrNameLst>
                                          <p:attrName>style.visibility</p:attrName>
                                        </p:attrNameLst>
                                      </p:cBhvr>
                                      <p:to>
                                        <p:strVal val="visible"/>
                                      </p:to>
                                    </p:set>
                                    <p:anim calcmode="lin" valueType="num">
                                      <p:cBhvr additive="base">
                                        <p:cTn id="24"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152400" y="152400"/>
            <a:ext cx="1447800" cy="160020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524000" y="304800"/>
            <a:ext cx="4953000" cy="1081088"/>
          </a:xfrm>
        </p:spPr>
        <p:txBody>
          <a:bodyPr rtlCol="0">
            <a:noAutofit/>
          </a:bodyPr>
          <a:lstStyle/>
          <a:p>
            <a:pPr algn="l" eaLnBrk="1" fontAlgn="auto" hangingPunct="1">
              <a:spcAft>
                <a:spcPts val="0"/>
              </a:spcAft>
              <a:defRPr/>
            </a:pPr>
            <a:r>
              <a:rPr lang="en-US" sz="2800" b="1" dirty="0" smtClean="0">
                <a:solidFill>
                  <a:schemeClr val="accent1">
                    <a:lumMod val="50000"/>
                  </a:schemeClr>
                </a:solidFill>
                <a:latin typeface="Arial Narrow" pitchFamily="34" charset="0"/>
              </a:rPr>
              <a:t>Clarification of Terms ~ Approach</a:t>
            </a:r>
          </a:p>
        </p:txBody>
      </p:sp>
      <p:sp>
        <p:nvSpPr>
          <p:cNvPr id="11269" name="Content Placeholder 12"/>
          <p:cNvSpPr>
            <a:spLocks noGrp="1"/>
          </p:cNvSpPr>
          <p:nvPr>
            <p:ph idx="1"/>
          </p:nvPr>
        </p:nvSpPr>
        <p:spPr>
          <a:xfrm>
            <a:off x="228600" y="1676400"/>
            <a:ext cx="6324600" cy="7315200"/>
          </a:xfrm>
        </p:spPr>
        <p:txBody>
          <a:bodyPr/>
          <a:lstStyle/>
          <a:p>
            <a:pPr>
              <a:defRPr/>
            </a:pPr>
            <a:r>
              <a:rPr lang="en-US" sz="2800" dirty="0" smtClean="0"/>
              <a:t>This review uses the following operational definitions for key terms:</a:t>
            </a:r>
          </a:p>
          <a:p>
            <a:pPr marL="0" indent="0">
              <a:buFont typeface="Arial" charset="0"/>
              <a:buNone/>
              <a:defRPr/>
            </a:pPr>
            <a:endParaRPr lang="en-US" sz="2800" dirty="0" smtClean="0"/>
          </a:p>
          <a:p>
            <a:pPr>
              <a:defRPr/>
            </a:pPr>
            <a:r>
              <a:rPr lang="en-US" sz="2800" dirty="0" smtClean="0"/>
              <a:t>An </a:t>
            </a:r>
            <a:r>
              <a:rPr lang="en-US" sz="2800" b="1" dirty="0" smtClean="0"/>
              <a:t>approach</a:t>
            </a:r>
            <a:r>
              <a:rPr lang="en-US" sz="2800" dirty="0" smtClean="0"/>
              <a:t> is a broad, conceptual framework. </a:t>
            </a:r>
          </a:p>
          <a:p>
            <a:pPr marL="0" indent="0">
              <a:buFont typeface="Arial" charset="0"/>
              <a:buNone/>
              <a:defRPr/>
            </a:pPr>
            <a:endParaRPr lang="en-US" sz="2800" dirty="0" smtClean="0"/>
          </a:p>
          <a:p>
            <a:pPr>
              <a:defRPr/>
            </a:pPr>
            <a:r>
              <a:rPr lang="en-US" sz="2800" dirty="0" smtClean="0"/>
              <a:t>Two approaches vary primarily in terms of their use (or non-use) of a student’s native language (L1) during instruction that targets development of English as a second language (L2): </a:t>
            </a:r>
          </a:p>
          <a:p>
            <a:pPr lvl="1">
              <a:defRPr/>
            </a:pPr>
            <a:r>
              <a:rPr lang="en-US" dirty="0" smtClean="0"/>
              <a:t>English as a Second Language (ESL)</a:t>
            </a:r>
          </a:p>
          <a:p>
            <a:pPr lvl="1">
              <a:defRPr/>
            </a:pPr>
            <a:r>
              <a:rPr lang="en-US" dirty="0" smtClean="0"/>
              <a:t> Bilingual</a:t>
            </a:r>
          </a:p>
          <a:p>
            <a:pPr eaLnBrk="1" hangingPunct="1">
              <a:buFont typeface="Arial" charset="0"/>
              <a:buNone/>
              <a:defRPr/>
            </a:pPr>
            <a:endParaRPr lang="en-US" dirty="0" smtClean="0"/>
          </a:p>
          <a:p>
            <a:pPr eaLnBrk="1" hangingPunct="1">
              <a:buFont typeface="Arial" charset="0"/>
              <a:buNone/>
              <a:defRPr/>
            </a:pPr>
            <a:endParaRPr lang="en-US" dirty="0" smtClean="0"/>
          </a:p>
        </p:txBody>
      </p:sp>
      <p:sp>
        <p:nvSpPr>
          <p:cNvPr id="22" name="Slide Number Placeholder 21"/>
          <p:cNvSpPr>
            <a:spLocks noGrp="1"/>
          </p:cNvSpPr>
          <p:nvPr>
            <p:ph type="sldNum" sz="quarter" idx="12"/>
          </p:nvPr>
        </p:nvSpPr>
        <p:spPr/>
        <p:txBody>
          <a:bodyPr/>
          <a:lstStyle/>
          <a:p>
            <a:pPr>
              <a:defRPr/>
            </a:pPr>
            <a:fld id="{0EB81E72-44FC-4372-9CE2-B76F2A3F64FF}" type="slidenum">
              <a:rPr lang="en-US"/>
              <a:pPr>
                <a:defRPr/>
              </a:pPr>
              <a:t>9</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2" presetClass="entr" presetSubtype="4" fill="hold" grpId="0" nodeType="afterEffect">
                                  <p:stCondLst>
                                    <p:cond delay="500"/>
                                  </p:stCondLst>
                                  <p:childTnLst>
                                    <p:set>
                                      <p:cBhvr>
                                        <p:cTn id="11" dur="1" fill="hold">
                                          <p:stCondLst>
                                            <p:cond delay="0"/>
                                          </p:stCondLst>
                                        </p:cTn>
                                        <p:tgtEl>
                                          <p:spTgt spid="11269">
                                            <p:txEl>
                                              <p:pRg st="0" end="0"/>
                                            </p:txEl>
                                          </p:spTgt>
                                        </p:tgtEl>
                                        <p:attrNameLst>
                                          <p:attrName>style.visibility</p:attrName>
                                        </p:attrNameLst>
                                      </p:cBhvr>
                                      <p:to>
                                        <p:strVal val="visible"/>
                                      </p:to>
                                    </p:set>
                                    <p:animEffect transition="in" filter="slide(fromBottom)">
                                      <p:cBhvr>
                                        <p:cTn id="12" dur="500"/>
                                        <p:tgtEl>
                                          <p:spTgt spid="1126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269">
                                            <p:txEl>
                                              <p:pRg st="2" end="2"/>
                                            </p:txEl>
                                          </p:spTgt>
                                        </p:tgtEl>
                                        <p:attrNameLst>
                                          <p:attrName>style.visibility</p:attrName>
                                        </p:attrNameLst>
                                      </p:cBhvr>
                                      <p:to>
                                        <p:strVal val="visible"/>
                                      </p:to>
                                    </p:set>
                                    <p:animEffect transition="in" filter="slide(fromBottom)">
                                      <p:cBhvr>
                                        <p:cTn id="17" dur="500"/>
                                        <p:tgtEl>
                                          <p:spTgt spid="1126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269">
                                            <p:txEl>
                                              <p:pRg st="4" end="4"/>
                                            </p:txEl>
                                          </p:spTgt>
                                        </p:tgtEl>
                                        <p:attrNameLst>
                                          <p:attrName>style.visibility</p:attrName>
                                        </p:attrNameLst>
                                      </p:cBhvr>
                                      <p:to>
                                        <p:strVal val="visible"/>
                                      </p:to>
                                    </p:set>
                                    <p:animEffect transition="in" filter="slide(fromBottom)">
                                      <p:cBhvr>
                                        <p:cTn id="22" dur="500"/>
                                        <p:tgtEl>
                                          <p:spTgt spid="1126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269">
                                            <p:txEl>
                                              <p:pRg st="5" end="5"/>
                                            </p:txEl>
                                          </p:spTgt>
                                        </p:tgtEl>
                                        <p:attrNameLst>
                                          <p:attrName>style.visibility</p:attrName>
                                        </p:attrNameLst>
                                      </p:cBhvr>
                                      <p:to>
                                        <p:strVal val="visible"/>
                                      </p:to>
                                    </p:set>
                                    <p:animEffect transition="in" filter="slide(fromBottom)">
                                      <p:cBhvr>
                                        <p:cTn id="27" dur="500"/>
                                        <p:tgtEl>
                                          <p:spTgt spid="11269">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269">
                                            <p:txEl>
                                              <p:pRg st="6" end="6"/>
                                            </p:txEl>
                                          </p:spTgt>
                                        </p:tgtEl>
                                        <p:attrNameLst>
                                          <p:attrName>style.visibility</p:attrName>
                                        </p:attrNameLst>
                                      </p:cBhvr>
                                      <p:to>
                                        <p:strVal val="visible"/>
                                      </p:to>
                                    </p:set>
                                    <p:animEffect transition="in" filter="slide(fromBottom)">
                                      <p:cBhvr>
                                        <p:cTn id="32" dur="500"/>
                                        <p:tgtEl>
                                          <p:spTgt spid="1126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26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a:stretch>
            <a:fillRect/>
          </a:stretch>
        </p:blipFill>
        <p:spPr bwMode="auto">
          <a:xfrm>
            <a:off x="304800" y="0"/>
            <a:ext cx="1447800" cy="160020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676400" y="304800"/>
            <a:ext cx="4800600" cy="1081088"/>
          </a:xfrm>
        </p:spPr>
        <p:txBody>
          <a:bodyPr rtlCol="0">
            <a:noAutofit/>
          </a:bodyPr>
          <a:lstStyle/>
          <a:p>
            <a:pPr eaLnBrk="1" fontAlgn="auto" hangingPunct="1">
              <a:spcAft>
                <a:spcPts val="0"/>
              </a:spcAft>
              <a:defRPr/>
            </a:pPr>
            <a:r>
              <a:rPr lang="en-US" sz="3200" b="1" dirty="0" smtClean="0">
                <a:solidFill>
                  <a:schemeClr val="accent1">
                    <a:lumMod val="50000"/>
                  </a:schemeClr>
                </a:solidFill>
                <a:latin typeface="Arial Narrow" pitchFamily="34" charset="0"/>
              </a:rPr>
              <a:t>ESL Approach</a:t>
            </a:r>
          </a:p>
        </p:txBody>
      </p:sp>
      <p:sp>
        <p:nvSpPr>
          <p:cNvPr id="13" name="Content Placeholder 12"/>
          <p:cNvSpPr>
            <a:spLocks noGrp="1"/>
          </p:cNvSpPr>
          <p:nvPr>
            <p:ph idx="1"/>
          </p:nvPr>
        </p:nvSpPr>
        <p:spPr>
          <a:xfrm>
            <a:off x="228600" y="1676400"/>
            <a:ext cx="6324600" cy="7315200"/>
          </a:xfrm>
        </p:spPr>
        <p:txBody>
          <a:bodyPr rtlCol="0">
            <a:normAutofit fontScale="77500" lnSpcReduction="20000"/>
          </a:bodyPr>
          <a:lstStyle/>
          <a:p>
            <a:pPr>
              <a:defRPr/>
            </a:pPr>
            <a:r>
              <a:rPr lang="en-US" dirty="0" smtClean="0"/>
              <a:t>As its name implies, the</a:t>
            </a:r>
            <a:r>
              <a:rPr lang="en-US" b="1" dirty="0" smtClean="0"/>
              <a:t> ESL approach</a:t>
            </a:r>
            <a:r>
              <a:rPr lang="en-US" dirty="0" smtClean="0"/>
              <a:t> focuses on instruction in English as the primary means to help ELs acquire the language and ultimately meet high academic standards. </a:t>
            </a:r>
          </a:p>
          <a:p>
            <a:pPr>
              <a:defRPr/>
            </a:pPr>
            <a:endParaRPr lang="en-US" dirty="0" smtClean="0"/>
          </a:p>
          <a:p>
            <a:pPr>
              <a:defRPr/>
            </a:pPr>
            <a:r>
              <a:rPr lang="en-US" dirty="0" smtClean="0"/>
              <a:t>Students learn and are taught in English exclusively or primarily—certain instructional materials or instructional techniques may make use of basic L1 vocabulary, but only as a means to support the students’ use of English. </a:t>
            </a:r>
          </a:p>
          <a:p>
            <a:pPr>
              <a:defRPr/>
            </a:pPr>
            <a:endParaRPr lang="en-US" dirty="0" smtClean="0"/>
          </a:p>
          <a:p>
            <a:pPr>
              <a:defRPr/>
            </a:pPr>
            <a:r>
              <a:rPr lang="en-US" dirty="0" smtClean="0"/>
              <a:t>Models that follow the ESL approach may include both </a:t>
            </a:r>
            <a:r>
              <a:rPr lang="en-US" b="1" dirty="0" smtClean="0"/>
              <a:t>language instruction,</a:t>
            </a:r>
            <a:r>
              <a:rPr lang="en-US" dirty="0" smtClean="0"/>
              <a:t> wherein English language is the instructional content itself, or </a:t>
            </a:r>
            <a:r>
              <a:rPr lang="en-US" b="1" dirty="0" smtClean="0"/>
              <a:t>content-based instruction</a:t>
            </a:r>
            <a:r>
              <a:rPr lang="en-US" dirty="0" smtClean="0"/>
              <a:t>, in which academic content is the object of instruction, but it is delivered in such a way as to support ELs’ acquisition of English as well. </a:t>
            </a:r>
          </a:p>
          <a:p>
            <a:pPr eaLnBrk="1" fontAlgn="auto" hangingPunct="1">
              <a:spcAft>
                <a:spcPts val="0"/>
              </a:spcAft>
              <a:buFont typeface="Arial" charset="0"/>
              <a:buNone/>
              <a:defRPr/>
            </a:pPr>
            <a:endParaRPr lang="en-US" dirty="0" smtClean="0"/>
          </a:p>
          <a:p>
            <a:pPr eaLnBrk="1" fontAlgn="auto" hangingPunct="1">
              <a:spcAft>
                <a:spcPts val="0"/>
              </a:spcAft>
              <a:buFont typeface="Arial" pitchFamily="34" charset="0"/>
              <a:buNone/>
              <a:defRPr/>
            </a:pPr>
            <a:endParaRPr lang="en-US" dirty="0" smtClean="0"/>
          </a:p>
        </p:txBody>
      </p:sp>
      <p:sp>
        <p:nvSpPr>
          <p:cNvPr id="22" name="Slide Number Placeholder 21"/>
          <p:cNvSpPr>
            <a:spLocks noGrp="1"/>
          </p:cNvSpPr>
          <p:nvPr>
            <p:ph type="sldNum" sz="quarter" idx="12"/>
          </p:nvPr>
        </p:nvSpPr>
        <p:spPr/>
        <p:txBody>
          <a:bodyPr/>
          <a:lstStyle/>
          <a:p>
            <a:pPr>
              <a:defRPr/>
            </a:pPr>
            <a:fld id="{54CD2922-AD79-4904-9558-AE17691C0B5A}" type="slidenum">
              <a:rPr lang="en-US"/>
              <a:pPr>
                <a:defRPr/>
              </a:pPr>
              <a:t>10</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slide(fromBottom)">
                                      <p:cBhvr>
                                        <p:cTn id="17" dur="500"/>
                                        <p:tgtEl>
                                          <p:spTgt spid="1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3">
                                            <p:txEl>
                                              <p:pRg st="4" end="4"/>
                                            </p:txEl>
                                          </p:spTgt>
                                        </p:tgtEl>
                                        <p:attrNameLst>
                                          <p:attrName>style.visibility</p:attrName>
                                        </p:attrNameLst>
                                      </p:cBhvr>
                                      <p:to>
                                        <p:strVal val="visible"/>
                                      </p:to>
                                    </p:set>
                                    <p:animEffect transition="in" filter="slide(fromBottom)">
                                      <p:cBhvr>
                                        <p:cTn id="22"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152400" y="152400"/>
            <a:ext cx="1447800" cy="144780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524000" y="304800"/>
            <a:ext cx="4953000" cy="1081088"/>
          </a:xfrm>
        </p:spPr>
        <p:txBody>
          <a:bodyPr rtlCol="0">
            <a:noAutofit/>
          </a:bodyPr>
          <a:lstStyle/>
          <a:p>
            <a:pPr eaLnBrk="1" fontAlgn="auto" hangingPunct="1">
              <a:spcAft>
                <a:spcPts val="0"/>
              </a:spcAft>
              <a:defRPr/>
            </a:pPr>
            <a:r>
              <a:rPr lang="en-US" sz="3200" b="1" dirty="0" smtClean="0">
                <a:solidFill>
                  <a:schemeClr val="accent1">
                    <a:lumMod val="50000"/>
                  </a:schemeClr>
                </a:solidFill>
                <a:latin typeface="Arial Narrow" pitchFamily="34" charset="0"/>
              </a:rPr>
              <a:t>Bilingual Approach</a:t>
            </a:r>
          </a:p>
        </p:txBody>
      </p:sp>
      <p:sp>
        <p:nvSpPr>
          <p:cNvPr id="13" name="Content Placeholder 12"/>
          <p:cNvSpPr>
            <a:spLocks noGrp="1"/>
          </p:cNvSpPr>
          <p:nvPr>
            <p:ph idx="1"/>
          </p:nvPr>
        </p:nvSpPr>
        <p:spPr>
          <a:xfrm>
            <a:off x="228600" y="1828800"/>
            <a:ext cx="6324600" cy="7162800"/>
          </a:xfrm>
        </p:spPr>
        <p:txBody>
          <a:bodyPr rtlCol="0">
            <a:normAutofit fontScale="77500" lnSpcReduction="20000"/>
          </a:bodyPr>
          <a:lstStyle/>
          <a:p>
            <a:pPr>
              <a:defRPr/>
            </a:pPr>
            <a:r>
              <a:rPr lang="x-none" smtClean="0"/>
              <a:t>The </a:t>
            </a:r>
            <a:r>
              <a:rPr lang="x-none" b="1" smtClean="0"/>
              <a:t>bilingual approach</a:t>
            </a:r>
            <a:r>
              <a:rPr lang="x-none" smtClean="0"/>
              <a:t> to educating ELs is built on the increasing body of research </a:t>
            </a:r>
            <a:r>
              <a:rPr lang="en-US" dirty="0" smtClean="0"/>
              <a:t>indicating </a:t>
            </a:r>
            <a:r>
              <a:rPr lang="x-none" smtClean="0"/>
              <a:t>that L1 skills contribute positively to students’ acquisition of a second language (L2), and that L1 instruction does appear to promote gains in English</a:t>
            </a:r>
            <a:r>
              <a:rPr lang="en-US" dirty="0" smtClean="0"/>
              <a:t>.</a:t>
            </a:r>
            <a:r>
              <a:rPr lang="x-none" smtClean="0"/>
              <a:t> </a:t>
            </a:r>
            <a:endParaRPr lang="en-US" dirty="0" smtClean="0"/>
          </a:p>
          <a:p>
            <a:pPr marL="0" indent="0">
              <a:buFont typeface="Arial" charset="0"/>
              <a:buNone/>
              <a:defRPr/>
            </a:pPr>
            <a:endParaRPr lang="en-US" dirty="0" smtClean="0"/>
          </a:p>
          <a:p>
            <a:pPr>
              <a:defRPr/>
            </a:pPr>
            <a:r>
              <a:rPr lang="x-none" smtClean="0"/>
              <a:t>The bilingual approach is based on a commitment to the </a:t>
            </a:r>
            <a:r>
              <a:rPr lang="en-US" dirty="0" smtClean="0"/>
              <a:t>understanding </a:t>
            </a:r>
            <a:r>
              <a:rPr lang="x-none" smtClean="0"/>
              <a:t>that instruction in students’ L1 will help them to meet the goals of attaining English proficiency and meeting high academic achievement standards. </a:t>
            </a:r>
            <a:endParaRPr lang="en-US" dirty="0" smtClean="0"/>
          </a:p>
          <a:p>
            <a:pPr>
              <a:defRPr/>
            </a:pPr>
            <a:endParaRPr lang="en-US" dirty="0" smtClean="0"/>
          </a:p>
          <a:p>
            <a:pPr>
              <a:defRPr/>
            </a:pPr>
            <a:r>
              <a:rPr lang="x-none" smtClean="0"/>
              <a:t>Beyond this common trait, bilingual models vary in their details and orientation—some see L1 development as an important goal in itself, while others see it as a scaffold or stepping-stone to English fluency. </a:t>
            </a:r>
            <a:endParaRPr lang="en-US" dirty="0" smtClean="0"/>
          </a:p>
          <a:p>
            <a:pPr eaLnBrk="1" fontAlgn="auto" hangingPunct="1">
              <a:spcAft>
                <a:spcPts val="0"/>
              </a:spcAft>
              <a:buFont typeface="Arial" charset="0"/>
              <a:buNone/>
              <a:defRPr/>
            </a:pPr>
            <a:endParaRPr lang="en-US" dirty="0" smtClean="0"/>
          </a:p>
          <a:p>
            <a:pPr eaLnBrk="1" fontAlgn="auto" hangingPunct="1">
              <a:spcAft>
                <a:spcPts val="0"/>
              </a:spcAft>
              <a:buFont typeface="Arial" pitchFamily="34" charset="0"/>
              <a:buNone/>
              <a:defRPr/>
            </a:pPr>
            <a:endParaRPr lang="en-US" dirty="0" smtClean="0"/>
          </a:p>
        </p:txBody>
      </p:sp>
      <p:sp>
        <p:nvSpPr>
          <p:cNvPr id="22" name="Slide Number Placeholder 21"/>
          <p:cNvSpPr>
            <a:spLocks noGrp="1"/>
          </p:cNvSpPr>
          <p:nvPr>
            <p:ph type="sldNum" sz="quarter" idx="12"/>
          </p:nvPr>
        </p:nvSpPr>
        <p:spPr/>
        <p:txBody>
          <a:bodyPr/>
          <a:lstStyle/>
          <a:p>
            <a:pPr>
              <a:defRPr/>
            </a:pPr>
            <a:fld id="{4055DFE7-1884-43DC-825E-634B8A949B09}" type="slidenum">
              <a:rPr lang="en-US"/>
              <a:pPr>
                <a:defRPr/>
              </a:pPr>
              <a:t>11</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2" presetClass="entr" presetSubtype="4" fill="hold" grpId="0" nodeType="afterEffect">
                                  <p:stCondLst>
                                    <p:cond delay="50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slide(fromBottom)">
                                      <p:cBhvr>
                                        <p:cTn id="17" dur="500"/>
                                        <p:tgtEl>
                                          <p:spTgt spid="1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3">
                                            <p:txEl>
                                              <p:pRg st="4" end="4"/>
                                            </p:txEl>
                                          </p:spTgt>
                                        </p:tgtEl>
                                        <p:attrNameLst>
                                          <p:attrName>style.visibility</p:attrName>
                                        </p:attrNameLst>
                                      </p:cBhvr>
                                      <p:to>
                                        <p:strVal val="visible"/>
                                      </p:to>
                                    </p:set>
                                    <p:animEffect transition="in" filter="slide(fromBottom)">
                                      <p:cBhvr>
                                        <p:cTn id="22"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152400" y="152400"/>
            <a:ext cx="1447800" cy="160020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524000" y="304800"/>
            <a:ext cx="4953000" cy="1081088"/>
          </a:xfrm>
        </p:spPr>
        <p:txBody>
          <a:bodyPr rtlCol="0">
            <a:noAutofit/>
          </a:bodyPr>
          <a:lstStyle/>
          <a:p>
            <a:pPr eaLnBrk="1" fontAlgn="auto" hangingPunct="1">
              <a:spcAft>
                <a:spcPts val="0"/>
              </a:spcAft>
              <a:defRPr/>
            </a:pPr>
            <a:r>
              <a:rPr lang="en-US" sz="3200" b="1" dirty="0" smtClean="0">
                <a:solidFill>
                  <a:schemeClr val="accent1">
                    <a:lumMod val="50000"/>
                  </a:schemeClr>
                </a:solidFill>
                <a:latin typeface="Arial Narrow" pitchFamily="34" charset="0"/>
              </a:rPr>
              <a:t>Clarification of Terms ~ Model</a:t>
            </a:r>
          </a:p>
        </p:txBody>
      </p:sp>
      <p:sp>
        <p:nvSpPr>
          <p:cNvPr id="14341" name="Content Placeholder 12"/>
          <p:cNvSpPr>
            <a:spLocks noGrp="1"/>
          </p:cNvSpPr>
          <p:nvPr>
            <p:ph idx="1"/>
          </p:nvPr>
        </p:nvSpPr>
        <p:spPr>
          <a:xfrm>
            <a:off x="228600" y="1828800"/>
            <a:ext cx="6324600" cy="7162800"/>
          </a:xfrm>
        </p:spPr>
        <p:txBody>
          <a:bodyPr/>
          <a:lstStyle/>
          <a:p>
            <a:r>
              <a:rPr lang="en-US" sz="2800" smtClean="0"/>
              <a:t>A </a:t>
            </a:r>
            <a:r>
              <a:rPr lang="en-US" sz="2800" b="1" smtClean="0"/>
              <a:t>model</a:t>
            </a:r>
            <a:r>
              <a:rPr lang="en-US" sz="2800" smtClean="0"/>
              <a:t> is a specific set of instructional services or a fully developed curriculum designed to help ELs acquire English proficiency and meet high academic standards. </a:t>
            </a:r>
          </a:p>
          <a:p>
            <a:pPr>
              <a:buFont typeface="Arial" charset="0"/>
              <a:buNone/>
            </a:pPr>
            <a:endParaRPr lang="en-US" smtClean="0"/>
          </a:p>
          <a:p>
            <a:r>
              <a:rPr lang="en-US" sz="2800" smtClean="0"/>
              <a:t>It comprises a set of </a:t>
            </a:r>
            <a:r>
              <a:rPr lang="en-US" sz="2800" b="1" smtClean="0"/>
              <a:t>characteristics, principles and practices </a:t>
            </a:r>
            <a:r>
              <a:rPr lang="en-US" sz="2800" smtClean="0"/>
              <a:t>that have been developed based on theory and research, and serves as a rough blueprint that classrooms, schools and districts may follow as an implementation guide.</a:t>
            </a:r>
          </a:p>
          <a:p>
            <a:pPr eaLnBrk="1" hangingPunct="1">
              <a:buFont typeface="Arial" charset="0"/>
              <a:buNone/>
            </a:pPr>
            <a:endParaRPr lang="en-US" sz="2800"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B6273C1E-2B28-4F5F-AB3F-833018F8EC90}" type="slidenum">
              <a:rPr lang="en-US"/>
              <a:pPr>
                <a:defRPr/>
              </a:pPr>
              <a:t>12</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4" fill="hold" grpId="0" nodeType="afterEffect">
                                  <p:stCondLst>
                                    <p:cond delay="500"/>
                                  </p:stCondLst>
                                  <p:childTnLst>
                                    <p:set>
                                      <p:cBhvr>
                                        <p:cTn id="11" dur="1" fill="hold">
                                          <p:stCondLst>
                                            <p:cond delay="0"/>
                                          </p:stCondLst>
                                        </p:cTn>
                                        <p:tgtEl>
                                          <p:spTgt spid="14341">
                                            <p:txEl>
                                              <p:pRg st="0" end="0"/>
                                            </p:txEl>
                                          </p:spTgt>
                                        </p:tgtEl>
                                        <p:attrNameLst>
                                          <p:attrName>style.visibility</p:attrName>
                                        </p:attrNameLst>
                                      </p:cBhvr>
                                      <p:to>
                                        <p:strVal val="visible"/>
                                      </p:to>
                                    </p:set>
                                    <p:animEffect transition="in" filter="wipe(down)">
                                      <p:cBhvr>
                                        <p:cTn id="12" dur="500"/>
                                        <p:tgtEl>
                                          <p:spTgt spid="1434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341">
                                            <p:txEl>
                                              <p:pRg st="2" end="2"/>
                                            </p:txEl>
                                          </p:spTgt>
                                        </p:tgtEl>
                                        <p:attrNameLst>
                                          <p:attrName>style.visibility</p:attrName>
                                        </p:attrNameLst>
                                      </p:cBhvr>
                                      <p:to>
                                        <p:strVal val="visible"/>
                                      </p:to>
                                    </p:set>
                                    <p:animEffect transition="in" filter="wipe(down)">
                                      <p:cBhvr>
                                        <p:cTn id="17" dur="500"/>
                                        <p:tgtEl>
                                          <p:spTgt spid="1434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34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cstate="print"/>
          <a:srcRect/>
          <a:stretch>
            <a:fillRect/>
          </a:stretch>
        </p:blipFill>
        <p:spPr bwMode="auto">
          <a:xfrm>
            <a:off x="228600" y="152400"/>
            <a:ext cx="1447800" cy="160020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524000" y="366713"/>
            <a:ext cx="4991100" cy="928687"/>
          </a:xfrm>
        </p:spPr>
        <p:txBody>
          <a:bodyPr rtlCol="0">
            <a:noAutofit/>
          </a:bodyPr>
          <a:lstStyle/>
          <a:p>
            <a:pPr eaLnBrk="1" fontAlgn="auto" hangingPunct="1">
              <a:spcAft>
                <a:spcPts val="0"/>
              </a:spcAft>
              <a:defRPr/>
            </a:pPr>
            <a:r>
              <a:rPr lang="en-US" sz="3200" b="1" dirty="0" smtClean="0"/>
              <a:t/>
            </a:r>
            <a:br>
              <a:rPr lang="en-US" sz="3200" b="1" dirty="0" smtClean="0"/>
            </a:br>
            <a:r>
              <a:rPr lang="en-US" sz="3200" b="1" dirty="0" smtClean="0"/>
              <a:t> Definitions of Models</a:t>
            </a:r>
            <a:endParaRPr lang="en-US" sz="3200" b="1" i="1" dirty="0" smtClean="0">
              <a:solidFill>
                <a:schemeClr val="accent1">
                  <a:lumMod val="50000"/>
                </a:schemeClr>
              </a:solidFill>
              <a:latin typeface="Arial Narrow" pitchFamily="34" charset="0"/>
            </a:endParaRPr>
          </a:p>
        </p:txBody>
      </p:sp>
      <p:sp>
        <p:nvSpPr>
          <p:cNvPr id="14341" name="Content Placeholder 12"/>
          <p:cNvSpPr>
            <a:spLocks noGrp="1"/>
          </p:cNvSpPr>
          <p:nvPr>
            <p:ph idx="1"/>
          </p:nvPr>
        </p:nvSpPr>
        <p:spPr>
          <a:xfrm>
            <a:off x="304800" y="2286000"/>
            <a:ext cx="6172200" cy="6338888"/>
          </a:xfrm>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914E33A2-7988-42EF-9862-C25CEBC676AA}" type="slidenum">
              <a:rPr lang="en-US"/>
              <a:pPr>
                <a:defRPr/>
              </a:pPr>
              <a:t>13</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dirty="0">
              <a:latin typeface="+mn-lt"/>
              <a:cs typeface="+mn-cs"/>
            </a:endParaRPr>
          </a:p>
          <a:p>
            <a:pPr marL="342900" indent="-342900" fontAlgn="auto">
              <a:spcBef>
                <a:spcPct val="20000"/>
              </a:spcBef>
              <a:spcAft>
                <a:spcPts val="0"/>
              </a:spcAft>
              <a:buFont typeface="Arial" charset="0"/>
              <a:buNone/>
              <a:defRPr/>
            </a:pPr>
            <a:endParaRPr lang="en-US" sz="3200" dirty="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11" name="Content Placeholder 12"/>
          <p:cNvSpPr txBox="1">
            <a:spLocks/>
          </p:cNvSpPr>
          <p:nvPr/>
        </p:nvSpPr>
        <p:spPr bwMode="auto">
          <a:xfrm>
            <a:off x="228600" y="1828800"/>
            <a:ext cx="6324600" cy="7010400"/>
          </a:xfrm>
          <a:prstGeom prst="rect">
            <a:avLst/>
          </a:prstGeom>
          <a:noFill/>
          <a:ln w="9525">
            <a:noFill/>
            <a:miter lim="800000"/>
            <a:headEnd/>
            <a:tailEnd/>
          </a:ln>
        </p:spPr>
        <p:txBody>
          <a:bodyPr/>
          <a:lstStyle/>
          <a:p>
            <a:pPr marL="514350" indent="-514350" eaLnBrk="0" hangingPunct="0">
              <a:spcBef>
                <a:spcPct val="20000"/>
              </a:spcBef>
              <a:buFont typeface="Arial" pitchFamily="34" charset="0"/>
              <a:buChar char="•"/>
              <a:defRPr/>
            </a:pPr>
            <a:endParaRPr lang="en-US" sz="2000" u="sng" dirty="0"/>
          </a:p>
          <a:p>
            <a:pPr marL="514350" indent="-514350" eaLnBrk="0" hangingPunct="0">
              <a:spcBef>
                <a:spcPct val="20000"/>
              </a:spcBef>
              <a:buFont typeface="Arial" pitchFamily="34" charset="0"/>
              <a:buChar char="•"/>
              <a:defRPr/>
            </a:pPr>
            <a:r>
              <a:rPr lang="en-US" sz="2400" u="sng" dirty="0">
                <a:latin typeface="+mn-lt"/>
              </a:rPr>
              <a:t>English as a Second Language Instruction</a:t>
            </a:r>
            <a:r>
              <a:rPr lang="en-US" sz="2400" dirty="0">
                <a:latin typeface="+mn-lt"/>
              </a:rPr>
              <a:t> (ESL) ~ English Language Development (ELD) and English for Speakers of other Languages (ESOL)</a:t>
            </a:r>
          </a:p>
          <a:p>
            <a:pPr marL="514350" indent="-514350" eaLnBrk="0" hangingPunct="0">
              <a:lnSpc>
                <a:spcPct val="150000"/>
              </a:lnSpc>
              <a:spcBef>
                <a:spcPct val="20000"/>
              </a:spcBef>
              <a:buFont typeface="Arial" pitchFamily="34" charset="0"/>
              <a:buChar char="•"/>
              <a:defRPr/>
            </a:pPr>
            <a:r>
              <a:rPr lang="en-US" sz="2400" u="sng" dirty="0">
                <a:latin typeface="+mn-lt"/>
              </a:rPr>
              <a:t>Content-Based ESL</a:t>
            </a:r>
          </a:p>
          <a:p>
            <a:pPr marL="514350" indent="-514350" eaLnBrk="0" hangingPunct="0">
              <a:spcBef>
                <a:spcPct val="20000"/>
              </a:spcBef>
              <a:buFont typeface="Arial" pitchFamily="34" charset="0"/>
              <a:buChar char="•"/>
              <a:defRPr/>
            </a:pPr>
            <a:r>
              <a:rPr lang="en-US" sz="2400" u="sng" dirty="0">
                <a:latin typeface="+mn-lt"/>
              </a:rPr>
              <a:t>Sheltered instruction (SI)</a:t>
            </a:r>
            <a:r>
              <a:rPr lang="en-US" sz="2400" dirty="0">
                <a:latin typeface="+mn-lt"/>
              </a:rPr>
              <a:t> ~ Specially Designed Academic Instruction in English (SDAIE) and The Sheltered Instruction Observation Protocol (SIOP)</a:t>
            </a:r>
          </a:p>
          <a:p>
            <a:pPr marL="514350" indent="-514350" eaLnBrk="0" hangingPunct="0">
              <a:spcBef>
                <a:spcPct val="20000"/>
              </a:spcBef>
              <a:buFont typeface="Arial" pitchFamily="34" charset="0"/>
              <a:buChar char="•"/>
              <a:defRPr/>
            </a:pPr>
            <a:r>
              <a:rPr lang="en-US" sz="2400" u="sng" dirty="0">
                <a:latin typeface="+mn-lt"/>
              </a:rPr>
              <a:t>Transitional Bilingual Education (TBE)</a:t>
            </a:r>
            <a:r>
              <a:rPr lang="en-US" sz="2400" dirty="0">
                <a:latin typeface="+mn-lt"/>
              </a:rPr>
              <a:t> ~ Early-Exit Bilingual</a:t>
            </a:r>
          </a:p>
          <a:p>
            <a:pPr marL="514350" indent="-514350" eaLnBrk="0" hangingPunct="0">
              <a:lnSpc>
                <a:spcPct val="150000"/>
              </a:lnSpc>
              <a:spcBef>
                <a:spcPct val="20000"/>
              </a:spcBef>
              <a:buFont typeface="Arial" pitchFamily="34" charset="0"/>
              <a:buChar char="•"/>
              <a:defRPr/>
            </a:pPr>
            <a:r>
              <a:rPr lang="en-US" sz="2400" u="sng" dirty="0">
                <a:latin typeface="+mn-lt"/>
              </a:rPr>
              <a:t>Developmental Bilingual Education (DBE) </a:t>
            </a:r>
            <a:r>
              <a:rPr lang="en-US" sz="2400" dirty="0">
                <a:latin typeface="+mn-lt"/>
              </a:rPr>
              <a:t>~</a:t>
            </a:r>
          </a:p>
          <a:p>
            <a:pPr marL="514350" indent="-514350" eaLnBrk="0" hangingPunct="0">
              <a:lnSpc>
                <a:spcPct val="150000"/>
              </a:lnSpc>
              <a:spcBef>
                <a:spcPct val="20000"/>
              </a:spcBef>
              <a:buFont typeface="Arial" pitchFamily="34" charset="0"/>
              <a:buChar char="•"/>
              <a:defRPr/>
            </a:pPr>
            <a:r>
              <a:rPr lang="en-US" sz="2400" u="sng" dirty="0">
                <a:latin typeface="+mn-lt"/>
              </a:rPr>
              <a:t>Two-Way Immersion (TWI) </a:t>
            </a:r>
            <a:r>
              <a:rPr lang="en-US" sz="2400" dirty="0">
                <a:latin typeface="+mn-lt"/>
              </a:rPr>
              <a:t>~ Dual Immersion</a:t>
            </a:r>
          </a:p>
          <a:p>
            <a:pPr marL="514350" indent="-514350" eaLnBrk="0" hangingPunct="0">
              <a:lnSpc>
                <a:spcPct val="150000"/>
              </a:lnSpc>
              <a:spcBef>
                <a:spcPct val="20000"/>
              </a:spcBef>
              <a:buFont typeface="Arial" pitchFamily="34" charset="0"/>
              <a:buChar char="•"/>
              <a:defRPr/>
            </a:pPr>
            <a:r>
              <a:rPr lang="en-US" sz="2400" u="sng" dirty="0">
                <a:latin typeface="+mn-lt"/>
              </a:rPr>
              <a:t>Newcomer</a:t>
            </a:r>
            <a:r>
              <a:rPr lang="en-US" sz="2400" dirty="0">
                <a:latin typeface="+mn-lt"/>
              </a:rPr>
              <a:t> ~ Newcomer Center </a:t>
            </a:r>
            <a:endParaRPr lang="en-US" sz="24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par>
                          <p:cTn id="8" fill="hold" nodeType="afterGroup">
                            <p:stCondLst>
                              <p:cond delay="500"/>
                            </p:stCondLst>
                            <p:childTnLst>
                              <p:par>
                                <p:cTn id="9" presetID="2" presetClass="entr" presetSubtype="4" fill="hold" nodeType="afterEffect">
                                  <p:stCondLst>
                                    <p:cond delay="500"/>
                                  </p:stCondLst>
                                  <p:childTnLst>
                                    <p:set>
                                      <p:cBhvr>
                                        <p:cTn id="10" dur="1" fill="hold">
                                          <p:stCondLst>
                                            <p:cond delay="0"/>
                                          </p:stCondLst>
                                        </p:cTn>
                                        <p:tgtEl>
                                          <p:spTgt spid="11">
                                            <p:txEl>
                                              <p:pRg st="1" end="1"/>
                                            </p:txEl>
                                          </p:spTgt>
                                        </p:tgtEl>
                                        <p:attrNameLst>
                                          <p:attrName>style.visibility</p:attrName>
                                        </p:attrNameLst>
                                      </p:cBhvr>
                                      <p:to>
                                        <p:strVal val="visible"/>
                                      </p:to>
                                    </p:set>
                                    <p:anim calcmode="lin" valueType="num">
                                      <p:cBhvr additive="base">
                                        <p:cTn id="1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 calcmode="lin" valueType="num">
                                      <p:cBhvr additive="base">
                                        <p:cTn id="1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anim calcmode="lin" valueType="num">
                                      <p:cBhvr additive="base">
                                        <p:cTn id="2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1">
                                            <p:txEl>
                                              <p:pRg st="4" end="4"/>
                                            </p:txEl>
                                          </p:spTgt>
                                        </p:tgtEl>
                                        <p:attrNameLst>
                                          <p:attrName>style.visibility</p:attrName>
                                        </p:attrNameLst>
                                      </p:cBhvr>
                                      <p:to>
                                        <p:strVal val="visible"/>
                                      </p:to>
                                    </p:set>
                                    <p:anim calcmode="lin" valueType="num">
                                      <p:cBhvr additive="base">
                                        <p:cTn id="29"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1">
                                            <p:txEl>
                                              <p:pRg st="5" end="5"/>
                                            </p:txEl>
                                          </p:spTgt>
                                        </p:tgtEl>
                                        <p:attrNameLst>
                                          <p:attrName>style.visibility</p:attrName>
                                        </p:attrNameLst>
                                      </p:cBhvr>
                                      <p:to>
                                        <p:strVal val="visible"/>
                                      </p:to>
                                    </p:set>
                                    <p:anim calcmode="lin" valueType="num">
                                      <p:cBhvr additive="base">
                                        <p:cTn id="35"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1">
                                            <p:txEl>
                                              <p:pRg st="6" end="6"/>
                                            </p:txEl>
                                          </p:spTgt>
                                        </p:tgtEl>
                                        <p:attrNameLst>
                                          <p:attrName>style.visibility</p:attrName>
                                        </p:attrNameLst>
                                      </p:cBhvr>
                                      <p:to>
                                        <p:strVal val="visible"/>
                                      </p:to>
                                    </p:set>
                                    <p:anim calcmode="lin" valueType="num">
                                      <p:cBhvr additive="base">
                                        <p:cTn id="41"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11">
                                            <p:txEl>
                                              <p:pRg st="7" end="7"/>
                                            </p:txEl>
                                          </p:spTgt>
                                        </p:tgtEl>
                                        <p:attrNameLst>
                                          <p:attrName>style.visibility</p:attrName>
                                        </p:attrNameLst>
                                      </p:cBhvr>
                                      <p:to>
                                        <p:strVal val="visible"/>
                                      </p:to>
                                    </p:set>
                                    <p:anim calcmode="lin" valueType="num">
                                      <p:cBhvr additive="base">
                                        <p:cTn id="47"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152400" y="152400"/>
            <a:ext cx="1447800" cy="1600200"/>
          </a:xfrm>
          <a:prstGeom prst="rect">
            <a:avLst/>
          </a:prstGeom>
          <a:noFill/>
          <a:ln w="9525">
            <a:noFill/>
            <a:miter lim="800000"/>
            <a:headEnd/>
            <a:tailEnd/>
          </a:ln>
        </p:spPr>
      </p:pic>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524000" y="228600"/>
            <a:ext cx="4991100" cy="928688"/>
          </a:xfrm>
        </p:spPr>
        <p:txBody>
          <a:bodyPr rtlCol="0">
            <a:noAutofit/>
          </a:bodyPr>
          <a:lstStyle/>
          <a:p>
            <a:pPr eaLnBrk="1" fontAlgn="auto" hangingPunct="1">
              <a:spcAft>
                <a:spcPts val="0"/>
              </a:spcAft>
              <a:defRPr/>
            </a:pPr>
            <a:r>
              <a:rPr lang="en-US" sz="2800" b="1" dirty="0" smtClean="0"/>
              <a:t>Clarification of Terms ~ Program and Instructional Practices</a:t>
            </a:r>
            <a:endParaRPr lang="en-US" sz="2800" b="1" i="1" dirty="0" smtClean="0">
              <a:solidFill>
                <a:schemeClr val="accent1">
                  <a:lumMod val="50000"/>
                </a:schemeClr>
              </a:solidFill>
              <a:latin typeface="Arial Narrow" pitchFamily="34" charset="0"/>
            </a:endParaRPr>
          </a:p>
        </p:txBody>
      </p:sp>
      <p:sp>
        <p:nvSpPr>
          <p:cNvPr id="15365"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D120126C-F275-4A5F-83C7-08B55D841EA2}" type="slidenum">
              <a:rPr lang="en-US"/>
              <a:pPr>
                <a:defRPr/>
              </a:pPr>
              <a:t>14</a:t>
            </a:fld>
            <a:endParaRPr lang="en-US" dirty="0"/>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dirty="0">
              <a:latin typeface="+mn-lt"/>
              <a:cs typeface="+mn-cs"/>
            </a:endParaRPr>
          </a:p>
          <a:p>
            <a:pPr marL="342900" indent="-342900" fontAlgn="auto">
              <a:spcBef>
                <a:spcPct val="20000"/>
              </a:spcBef>
              <a:spcAft>
                <a:spcPts val="0"/>
              </a:spcAft>
              <a:buFont typeface="Arial" charset="0"/>
              <a:buNone/>
              <a:defRPr/>
            </a:pPr>
            <a:endParaRPr lang="en-US" sz="3200" dirty="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16393" name="Content Placeholder 12"/>
          <p:cNvSpPr txBox="1">
            <a:spLocks/>
          </p:cNvSpPr>
          <p:nvPr/>
        </p:nvSpPr>
        <p:spPr bwMode="auto">
          <a:xfrm>
            <a:off x="228600" y="1828800"/>
            <a:ext cx="6096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Arial" charset="0"/>
              <a:buChar char="•"/>
              <a:defRPr/>
            </a:pPr>
            <a:r>
              <a:rPr lang="en-US" sz="2200" dirty="0" smtClean="0">
                <a:latin typeface="+mn-lt"/>
              </a:rPr>
              <a:t>The term </a:t>
            </a:r>
            <a:r>
              <a:rPr lang="en-US" sz="2200" b="1" dirty="0" smtClean="0">
                <a:latin typeface="+mn-lt"/>
              </a:rPr>
              <a:t>program </a:t>
            </a:r>
            <a:r>
              <a:rPr lang="en-US" sz="2200" dirty="0" smtClean="0">
                <a:latin typeface="+mn-lt"/>
              </a:rPr>
              <a:t>used is synonymous with LIEP, meaning a real-life instance or example of one or more models in an actual school or school district. </a:t>
            </a:r>
          </a:p>
          <a:p>
            <a:pPr eaLnBrk="1" hangingPunct="1">
              <a:defRPr/>
            </a:pPr>
            <a:endParaRPr lang="en-US" sz="2200" dirty="0" smtClean="0">
              <a:latin typeface="+mn-lt"/>
            </a:endParaRPr>
          </a:p>
          <a:p>
            <a:pPr eaLnBrk="1" hangingPunct="1">
              <a:buFont typeface="Arial" charset="0"/>
              <a:buChar char="•"/>
              <a:defRPr/>
            </a:pPr>
            <a:r>
              <a:rPr lang="en-US" sz="2200" dirty="0" smtClean="0">
                <a:latin typeface="+mn-lt"/>
              </a:rPr>
              <a:t>In order to serve ELs in all grade levels, at all proficiency levels, and from all backgrounds, it is likely that many school districts implement more than one LIEP—e.g., the school or school district might offer a TWI program as well as ESL classes. </a:t>
            </a:r>
          </a:p>
          <a:p>
            <a:pPr lvl="1" eaLnBrk="1" hangingPunct="1">
              <a:defRPr/>
            </a:pPr>
            <a:endParaRPr lang="en-US" sz="2200" dirty="0" smtClean="0">
              <a:latin typeface="+mn-lt"/>
            </a:endParaRPr>
          </a:p>
          <a:p>
            <a:pPr eaLnBrk="1" hangingPunct="1">
              <a:buFont typeface="Arial" charset="0"/>
              <a:buChar char="•"/>
              <a:defRPr/>
            </a:pPr>
            <a:r>
              <a:rPr lang="en-US" sz="2200" b="1" dirty="0" smtClean="0">
                <a:latin typeface="+mn-lt"/>
              </a:rPr>
              <a:t>Instructional practices</a:t>
            </a:r>
            <a:r>
              <a:rPr lang="en-US" sz="2200" dirty="0" smtClean="0">
                <a:latin typeface="+mn-lt"/>
              </a:rPr>
              <a:t> are specific classroom-level practices that teachers may apply to support students’ learning and comprehension. </a:t>
            </a:r>
          </a:p>
          <a:p>
            <a:pPr eaLnBrk="1" hangingPunct="1">
              <a:defRPr/>
            </a:pPr>
            <a:endParaRPr lang="en-US" sz="2200" dirty="0" smtClean="0">
              <a:latin typeface="+mn-lt"/>
            </a:endParaRPr>
          </a:p>
          <a:p>
            <a:pPr eaLnBrk="1" hangingPunct="1">
              <a:buFont typeface="Arial" charset="0"/>
              <a:buChar char="•"/>
              <a:defRPr/>
            </a:pPr>
            <a:r>
              <a:rPr lang="en-US" sz="2200" dirty="0" smtClean="0">
                <a:latin typeface="+mn-lt"/>
              </a:rPr>
              <a:t>They are both more detailed and narrower than models. For example, they may refer to specific techniques for structuring a lesson or developing a certain skill. </a:t>
            </a:r>
          </a:p>
          <a:p>
            <a:pPr eaLnBrk="1" hangingPunct="1">
              <a:buFont typeface="Arial" charset="0"/>
              <a:buChar cha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nodeType="afterGroup">
                            <p:stCondLst>
                              <p:cond delay="500"/>
                            </p:stCondLst>
                            <p:childTnLst>
                              <p:par>
                                <p:cTn id="9" presetID="2" presetClass="entr" presetSubtype="4" fill="hold" nodeType="afterEffect">
                                  <p:stCondLst>
                                    <p:cond delay="500"/>
                                  </p:stCondLst>
                                  <p:childTnLst>
                                    <p:set>
                                      <p:cBhvr>
                                        <p:cTn id="10" dur="1" fill="hold">
                                          <p:stCondLst>
                                            <p:cond delay="0"/>
                                          </p:stCondLst>
                                        </p:cTn>
                                        <p:tgtEl>
                                          <p:spTgt spid="16393">
                                            <p:txEl>
                                              <p:pRg st="0" end="0"/>
                                            </p:txEl>
                                          </p:spTgt>
                                        </p:tgtEl>
                                        <p:attrNameLst>
                                          <p:attrName>style.visibility</p:attrName>
                                        </p:attrNameLst>
                                      </p:cBhvr>
                                      <p:to>
                                        <p:strVal val="visible"/>
                                      </p:to>
                                    </p:set>
                                    <p:anim calcmode="lin" valueType="num">
                                      <p:cBhvr additive="base">
                                        <p:cTn id="11" dur="500" fill="hold"/>
                                        <p:tgtEl>
                                          <p:spTgt spid="1639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393">
                                            <p:txEl>
                                              <p:pRg st="0" end="0"/>
                                            </p:txEl>
                                          </p:spTgt>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500"/>
                            </p:stCondLst>
                            <p:childTnLst>
                              <p:par>
                                <p:cTn id="14" presetID="2" presetClass="entr" presetSubtype="4" fill="hold" nodeType="afterEffect">
                                  <p:stCondLst>
                                    <p:cond delay="500"/>
                                  </p:stCondLst>
                                  <p:childTnLst>
                                    <p:set>
                                      <p:cBhvr>
                                        <p:cTn id="15" dur="1" fill="hold">
                                          <p:stCondLst>
                                            <p:cond delay="0"/>
                                          </p:stCondLst>
                                        </p:cTn>
                                        <p:tgtEl>
                                          <p:spTgt spid="16393">
                                            <p:txEl>
                                              <p:pRg st="2" end="2"/>
                                            </p:txEl>
                                          </p:spTgt>
                                        </p:tgtEl>
                                        <p:attrNameLst>
                                          <p:attrName>style.visibility</p:attrName>
                                        </p:attrNameLst>
                                      </p:cBhvr>
                                      <p:to>
                                        <p:strVal val="visible"/>
                                      </p:to>
                                    </p:set>
                                    <p:anim calcmode="lin" valueType="num">
                                      <p:cBhvr additive="base">
                                        <p:cTn id="16" dur="500" fill="hold"/>
                                        <p:tgtEl>
                                          <p:spTgt spid="1639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639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16393">
                                            <p:txEl>
                                              <p:pRg st="4" end="4"/>
                                            </p:txEl>
                                          </p:spTgt>
                                        </p:tgtEl>
                                        <p:attrNameLst>
                                          <p:attrName>style.visibility</p:attrName>
                                        </p:attrNameLst>
                                      </p:cBhvr>
                                      <p:to>
                                        <p:strVal val="visible"/>
                                      </p:to>
                                    </p:set>
                                    <p:anim calcmode="lin" valueType="num">
                                      <p:cBhvr additive="base">
                                        <p:cTn id="22" dur="500" fill="hold"/>
                                        <p:tgtEl>
                                          <p:spTgt spid="1639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639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16393">
                                            <p:txEl>
                                              <p:pRg st="6" end="6"/>
                                            </p:txEl>
                                          </p:spTgt>
                                        </p:tgtEl>
                                        <p:attrNameLst>
                                          <p:attrName>style.visibility</p:attrName>
                                        </p:attrNameLst>
                                      </p:cBhvr>
                                      <p:to>
                                        <p:strVal val="visible"/>
                                      </p:to>
                                    </p:set>
                                    <p:anim calcmode="lin" valueType="num">
                                      <p:cBhvr additive="base">
                                        <p:cTn id="28" dur="500" fill="hold"/>
                                        <p:tgtEl>
                                          <p:spTgt spid="16393">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639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828800" y="366713"/>
            <a:ext cx="4572000" cy="928687"/>
          </a:xfrm>
        </p:spPr>
        <p:txBody>
          <a:bodyPr rtlCol="0">
            <a:noAutofit/>
          </a:bodyPr>
          <a:lstStyle/>
          <a:p>
            <a:pPr eaLnBrk="1" fontAlgn="auto" hangingPunct="1">
              <a:spcAft>
                <a:spcPts val="0"/>
              </a:spcAft>
              <a:defRPr/>
            </a:pPr>
            <a:r>
              <a:rPr lang="en-US" sz="3200" b="1" dirty="0" smtClean="0"/>
              <a:t>Emergent Themes</a:t>
            </a:r>
            <a:endParaRPr lang="en-US" sz="3200" b="1" i="1" dirty="0" smtClean="0">
              <a:solidFill>
                <a:schemeClr val="accent1">
                  <a:lumMod val="50000"/>
                </a:schemeClr>
              </a:solidFill>
              <a:latin typeface="Arial Narrow" pitchFamily="34" charset="0"/>
            </a:endParaRPr>
          </a:p>
        </p:txBody>
      </p:sp>
      <p:sp>
        <p:nvSpPr>
          <p:cNvPr id="16388"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DE203533-9255-4EB2-BCD7-54EB0310B48A}" type="slidenum">
              <a:rPr lang="en-US"/>
              <a:pPr>
                <a:defRPr/>
              </a:pPr>
              <a:t>15</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25608" name="Content Placeholder 12"/>
          <p:cNvSpPr txBox="1">
            <a:spLocks/>
          </p:cNvSpPr>
          <p:nvPr/>
        </p:nvSpPr>
        <p:spPr bwMode="auto">
          <a:xfrm>
            <a:off x="304800" y="1905000"/>
            <a:ext cx="6096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Arial" charset="0"/>
              <a:buChar char="•"/>
              <a:defRPr/>
            </a:pPr>
            <a:r>
              <a:rPr lang="en-US" dirty="0" smtClean="0">
                <a:latin typeface="+mn-lt"/>
              </a:rPr>
              <a:t>From the literature examined, the following 12 themes about LIEP design, implementation and evaluation emerged.</a:t>
            </a:r>
          </a:p>
          <a:p>
            <a:pPr eaLnBrk="1" hangingPunct="1">
              <a:defRPr/>
            </a:pPr>
            <a:endParaRPr lang="en-US" dirty="0" smtClean="0"/>
          </a:p>
          <a:p>
            <a:pPr eaLnBrk="1" hangingPunct="1">
              <a:defRPr/>
            </a:pPr>
            <a:endParaRPr lang="en-US" dirty="0" smtClean="0"/>
          </a:p>
        </p:txBody>
      </p:sp>
      <p:pic>
        <p:nvPicPr>
          <p:cNvPr id="25609" name="Picture 5" descr="C:\Users\edCount\AppData\Local\Microsoft\Windows\Temporary Internet Files\Content.IE5\UG9PQ8K6\MC900281174[1].wmf"/>
          <p:cNvPicPr>
            <a:picLocks noChangeAspect="1" noChangeArrowheads="1"/>
          </p:cNvPicPr>
          <p:nvPr/>
        </p:nvPicPr>
        <p:blipFill>
          <a:blip r:embed="rId3" cstate="print"/>
          <a:srcRect/>
          <a:stretch>
            <a:fillRect/>
          </a:stretch>
        </p:blipFill>
        <p:spPr bwMode="auto">
          <a:xfrm>
            <a:off x="85725" y="0"/>
            <a:ext cx="1673225" cy="1295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 presetClass="entr" presetSubtype="0" fill="hold" nodeType="afterEffect">
                                  <p:stCondLst>
                                    <p:cond delay="0"/>
                                  </p:stCondLst>
                                  <p:childTnLst>
                                    <p:set>
                                      <p:cBhvr>
                                        <p:cTn id="11" dur="1" fill="hold">
                                          <p:stCondLst>
                                            <p:cond delay="0"/>
                                          </p:stCondLst>
                                        </p:cTn>
                                        <p:tgtEl>
                                          <p:spTgt spid="25609"/>
                                        </p:tgtEl>
                                        <p:attrNameLst>
                                          <p:attrName>style.visibility</p:attrName>
                                        </p:attrNameLst>
                                      </p:cBhvr>
                                      <p:to>
                                        <p:strVal val="visible"/>
                                      </p:to>
                                    </p:set>
                                  </p:childTnLst>
                                </p:cTn>
                              </p:par>
                            </p:childTnLst>
                          </p:cTn>
                        </p:par>
                        <p:par>
                          <p:cTn id="12" fill="hold" nodeType="afterGroup">
                            <p:stCondLst>
                              <p:cond delay="500"/>
                            </p:stCondLst>
                            <p:childTnLst>
                              <p:par>
                                <p:cTn id="13" presetID="2" presetClass="entr" presetSubtype="4" fill="hold" grpId="0" nodeType="afterEffect">
                                  <p:stCondLst>
                                    <p:cond delay="500"/>
                                  </p:stCondLst>
                                  <p:childTnLst>
                                    <p:set>
                                      <p:cBhvr>
                                        <p:cTn id="14" dur="1" fill="hold">
                                          <p:stCondLst>
                                            <p:cond delay="0"/>
                                          </p:stCondLst>
                                        </p:cTn>
                                        <p:tgtEl>
                                          <p:spTgt spid="25608"/>
                                        </p:tgtEl>
                                        <p:attrNameLst>
                                          <p:attrName>style.visibility</p:attrName>
                                        </p:attrNameLst>
                                      </p:cBhvr>
                                      <p:to>
                                        <p:strVal val="visible"/>
                                      </p:to>
                                    </p:set>
                                    <p:anim calcmode="lin" valueType="num">
                                      <p:cBhvr additive="base">
                                        <p:cTn id="15" dur="500" fill="hold"/>
                                        <p:tgtEl>
                                          <p:spTgt spid="25608"/>
                                        </p:tgtEl>
                                        <p:attrNameLst>
                                          <p:attrName>ppt_x</p:attrName>
                                        </p:attrNameLst>
                                      </p:cBhvr>
                                      <p:tavLst>
                                        <p:tav tm="0">
                                          <p:val>
                                            <p:strVal val="#ppt_x"/>
                                          </p:val>
                                        </p:tav>
                                        <p:tav tm="100000">
                                          <p:val>
                                            <p:strVal val="#ppt_x"/>
                                          </p:val>
                                        </p:tav>
                                      </p:tavLst>
                                    </p:anim>
                                    <p:anim calcmode="lin" valueType="num">
                                      <p:cBhvr additive="base">
                                        <p:cTn id="16" dur="500" fill="hold"/>
                                        <p:tgtEl>
                                          <p:spTgt spid="256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60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828800" y="366713"/>
            <a:ext cx="4686300" cy="928687"/>
          </a:xfrm>
        </p:spPr>
        <p:txBody>
          <a:bodyPr rtlCol="0">
            <a:noAutofit/>
          </a:bodyPr>
          <a:lstStyle/>
          <a:p>
            <a:pPr eaLnBrk="1" fontAlgn="auto" hangingPunct="1">
              <a:spcAft>
                <a:spcPts val="0"/>
              </a:spcAft>
              <a:defRPr/>
            </a:pPr>
            <a:r>
              <a:rPr lang="en-US" sz="3200" b="1" dirty="0" smtClean="0"/>
              <a:t>Theme One</a:t>
            </a:r>
            <a:endParaRPr lang="en-US" sz="3200" b="1" i="1" dirty="0" smtClean="0">
              <a:solidFill>
                <a:schemeClr val="accent1">
                  <a:lumMod val="50000"/>
                </a:schemeClr>
              </a:solidFill>
              <a:latin typeface="Arial Narrow" pitchFamily="34" charset="0"/>
            </a:endParaRPr>
          </a:p>
        </p:txBody>
      </p:sp>
      <p:sp>
        <p:nvSpPr>
          <p:cNvPr id="17412"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533B8208-7811-4F41-A245-17D0B15CD538}" type="slidenum">
              <a:rPr lang="en-US"/>
              <a:pPr>
                <a:defRPr/>
              </a:pPr>
              <a:t>16</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11" name="Content Placeholder 12"/>
          <p:cNvSpPr txBox="1">
            <a:spLocks/>
          </p:cNvSpPr>
          <p:nvPr/>
        </p:nvSpPr>
        <p:spPr bwMode="auto">
          <a:xfrm>
            <a:off x="304800" y="1905000"/>
            <a:ext cx="6096000" cy="7010400"/>
          </a:xfrm>
          <a:prstGeom prst="rect">
            <a:avLst/>
          </a:prstGeom>
          <a:noFill/>
          <a:ln w="9525">
            <a:noFill/>
            <a:miter lim="800000"/>
            <a:headEnd/>
            <a:tailEnd/>
          </a:ln>
        </p:spPr>
        <p:txBody>
          <a:bodyPr>
            <a:normAutofit/>
          </a:bodyPr>
          <a:lstStyle/>
          <a:p>
            <a:pPr>
              <a:defRPr/>
            </a:pPr>
            <a:r>
              <a:rPr lang="en-US" b="1" i="1" dirty="0">
                <a:latin typeface="+mn-lt"/>
              </a:rPr>
              <a:t>High Standards and Challenging Content Are Good for ELs </a:t>
            </a:r>
          </a:p>
          <a:p>
            <a:pPr>
              <a:defRPr/>
            </a:pPr>
            <a:endParaRPr lang="en-US" b="1" i="1" dirty="0">
              <a:latin typeface="+mn-lt"/>
            </a:endParaRPr>
          </a:p>
          <a:p>
            <a:pPr>
              <a:buFont typeface="Arial" pitchFamily="34" charset="0"/>
              <a:buChar char="•"/>
              <a:defRPr/>
            </a:pPr>
            <a:r>
              <a:rPr lang="en-US" dirty="0">
                <a:latin typeface="+mn-lt"/>
              </a:rPr>
              <a:t> </a:t>
            </a:r>
            <a:r>
              <a:rPr lang="x-none">
                <a:latin typeface="+mn-lt"/>
              </a:rPr>
              <a:t>Various authors found or argued based on research that ELs benefit from being held to high expectations and challenging content and achievement standards. </a:t>
            </a:r>
            <a:endParaRPr lang="en-US" dirty="0">
              <a:latin typeface="+mn-lt"/>
            </a:endParaRPr>
          </a:p>
          <a:p>
            <a:pPr>
              <a:defRPr/>
            </a:pPr>
            <a:endParaRPr lang="en-US" dirty="0">
              <a:latin typeface="+mn-lt"/>
            </a:endParaRPr>
          </a:p>
          <a:p>
            <a:pPr>
              <a:buFont typeface="Arial" pitchFamily="34" charset="0"/>
              <a:buChar char="•"/>
              <a:defRPr/>
            </a:pPr>
            <a:r>
              <a:rPr lang="en-US" dirty="0">
                <a:latin typeface="+mn-lt"/>
              </a:rPr>
              <a:t> </a:t>
            </a:r>
            <a:r>
              <a:rPr lang="x-none">
                <a:latin typeface="+mn-lt"/>
              </a:rPr>
              <a:t>Callahan (2005), for example, found that the classes into which an EL is placed are a greater predictor of the child’s ultimate academic outcomes than linguistic proficiency, suggesting that reducing the rigor or substance of content instruction does not help, and may ultimately hurt, ELs’ academic achievement. </a:t>
            </a:r>
            <a:endParaRPr lang="en-US" dirty="0">
              <a:latin typeface="+mn-lt"/>
            </a:endParaRPr>
          </a:p>
          <a:p>
            <a:pPr>
              <a:defRPr/>
            </a:pPr>
            <a:endParaRPr lang="en-US" dirty="0">
              <a:latin typeface="+mn-lt"/>
            </a:endParaRPr>
          </a:p>
          <a:p>
            <a:pPr>
              <a:buFont typeface="Arial" pitchFamily="34" charset="0"/>
              <a:buChar char="•"/>
              <a:defRPr/>
            </a:pPr>
            <a:r>
              <a:rPr lang="en-US" dirty="0">
                <a:latin typeface="+mn-lt"/>
              </a:rPr>
              <a:t> </a:t>
            </a:r>
            <a:r>
              <a:rPr lang="x-none">
                <a:latin typeface="+mn-lt"/>
              </a:rPr>
              <a:t>While it is important that ELs receive instruction that is tailored to their language-based needs, this finding suggests that it is equally important that ELs not be held to lower academic standards as they build their linguistic proficiency. </a:t>
            </a:r>
            <a:endParaRPr lang="en-US" dirty="0">
              <a:latin typeface="+mn-lt"/>
            </a:endParaRPr>
          </a:p>
          <a:p>
            <a:pPr>
              <a:defRPr/>
            </a:pPr>
            <a:endParaRPr lang="en-US" dirty="0">
              <a:latin typeface="+mn-lt"/>
            </a:endParaRPr>
          </a:p>
          <a:p>
            <a:pPr>
              <a:buFont typeface="Arial" pitchFamily="34" charset="0"/>
              <a:buChar char="•"/>
              <a:defRPr/>
            </a:pPr>
            <a:r>
              <a:rPr lang="en-US" dirty="0">
                <a:latin typeface="+mn-lt"/>
              </a:rPr>
              <a:t> </a:t>
            </a:r>
            <a:r>
              <a:rPr lang="x-none">
                <a:latin typeface="+mn-lt"/>
              </a:rPr>
              <a:t>This finding also suggests, in combination with theme 7 (“ELs need instruction that is specifically cognizant of their needs as second-language learners”), that teachers who provide ELs with content instruction should be equally prepared to deliver challenging content instruction and to address ELs’ linguistic needs as they do so. </a:t>
            </a:r>
            <a:endParaRPr lang="en-US" dirty="0">
              <a:latin typeface="+mn-lt"/>
            </a:endParaRPr>
          </a:p>
          <a:p>
            <a:pPr>
              <a:defRPr/>
            </a:pPr>
            <a:endParaRPr lang="en-US" dirty="0"/>
          </a:p>
          <a:p>
            <a:pPr>
              <a:defRPr/>
            </a:pPr>
            <a:endParaRPr lang="en-US" dirty="0"/>
          </a:p>
        </p:txBody>
      </p:sp>
      <p:pic>
        <p:nvPicPr>
          <p:cNvPr id="26633" name="Picture 2" descr="C:\Users\edCount\AppData\Local\Microsoft\Windows\Temporary Internet Files\Content.IE5\QK9D8BPO\MC900437050[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4" fill="hold"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down)">
                                      <p:cBhvr>
                                        <p:cTn id="12" dur="500"/>
                                        <p:tgtEl>
                                          <p:spTgt spid="11">
                                            <p:txEl>
                                              <p:pRg st="0" end="0"/>
                                            </p:txEl>
                                          </p:spTgt>
                                        </p:tgtEl>
                                      </p:cBhvr>
                                    </p:animEffect>
                                  </p:childTnLst>
                                </p:cTn>
                              </p:par>
                            </p:childTnLst>
                          </p:cTn>
                        </p:par>
                        <p:par>
                          <p:cTn id="13" fill="hold" nodeType="afterGroup">
                            <p:stCondLst>
                              <p:cond delay="1000"/>
                            </p:stCondLst>
                            <p:childTnLst>
                              <p:par>
                                <p:cTn id="14" presetID="8" presetClass="emph" presetSubtype="0" fill="hold" nodeType="afterEffect">
                                  <p:stCondLst>
                                    <p:cond delay="0"/>
                                  </p:stCondLst>
                                  <p:childTnLst>
                                    <p:animRot by="21600000">
                                      <p:cBhvr>
                                        <p:cTn id="15" dur="2000" fill="hold"/>
                                        <p:tgtEl>
                                          <p:spTgt spid="26633"/>
                                        </p:tgtEl>
                                        <p:attrNameLst>
                                          <p:attrName>r</p:attrName>
                                        </p:attrNameLst>
                                      </p:cBhvr>
                                    </p:animRot>
                                  </p:childTnLst>
                                </p:cTn>
                              </p:par>
                            </p:childTnLst>
                          </p:cTn>
                        </p:par>
                        <p:par>
                          <p:cTn id="16" fill="hold" nodeType="afterGroup">
                            <p:stCondLst>
                              <p:cond delay="3000"/>
                            </p:stCondLst>
                            <p:childTnLst>
                              <p:par>
                                <p:cTn id="17" presetID="22" presetClass="entr" presetSubtype="4" fill="hold"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wipe(down)">
                                      <p:cBhvr>
                                        <p:cTn id="19" dur="500"/>
                                        <p:tgtEl>
                                          <p:spTgt spid="11">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11">
                                            <p:txEl>
                                              <p:pRg st="4" end="4"/>
                                            </p:txEl>
                                          </p:spTgt>
                                        </p:tgtEl>
                                        <p:attrNameLst>
                                          <p:attrName>style.visibility</p:attrName>
                                        </p:attrNameLst>
                                      </p:cBhvr>
                                      <p:to>
                                        <p:strVal val="visible"/>
                                      </p:to>
                                    </p:set>
                                    <p:animEffect transition="in" filter="wipe(down)">
                                      <p:cBhvr>
                                        <p:cTn id="24" dur="500"/>
                                        <p:tgtEl>
                                          <p:spTgt spid="11">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nodeType="clickEffect">
                                  <p:stCondLst>
                                    <p:cond delay="0"/>
                                  </p:stCondLst>
                                  <p:childTnLst>
                                    <p:set>
                                      <p:cBhvr>
                                        <p:cTn id="28" dur="1" fill="hold">
                                          <p:stCondLst>
                                            <p:cond delay="0"/>
                                          </p:stCondLst>
                                        </p:cTn>
                                        <p:tgtEl>
                                          <p:spTgt spid="11">
                                            <p:txEl>
                                              <p:pRg st="6" end="6"/>
                                            </p:txEl>
                                          </p:spTgt>
                                        </p:tgtEl>
                                        <p:attrNameLst>
                                          <p:attrName>style.visibility</p:attrName>
                                        </p:attrNameLst>
                                      </p:cBhvr>
                                      <p:to>
                                        <p:strVal val="visible"/>
                                      </p:to>
                                    </p:set>
                                    <p:animEffect transition="in" filter="wipe(down)">
                                      <p:cBhvr>
                                        <p:cTn id="29" dur="500"/>
                                        <p:tgtEl>
                                          <p:spTgt spid="11">
                                            <p:txEl>
                                              <p:pRg st="6" end="6"/>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nodeType="clickEffect">
                                  <p:stCondLst>
                                    <p:cond delay="0"/>
                                  </p:stCondLst>
                                  <p:childTnLst>
                                    <p:set>
                                      <p:cBhvr>
                                        <p:cTn id="33" dur="1" fill="hold">
                                          <p:stCondLst>
                                            <p:cond delay="0"/>
                                          </p:stCondLst>
                                        </p:cTn>
                                        <p:tgtEl>
                                          <p:spTgt spid="11">
                                            <p:txEl>
                                              <p:pRg st="8" end="8"/>
                                            </p:txEl>
                                          </p:spTgt>
                                        </p:tgtEl>
                                        <p:attrNameLst>
                                          <p:attrName>style.visibility</p:attrName>
                                        </p:attrNameLst>
                                      </p:cBhvr>
                                      <p:to>
                                        <p:strVal val="visible"/>
                                      </p:to>
                                    </p:set>
                                    <p:animEffect transition="in" filter="wipe(down)">
                                      <p:cBhvr>
                                        <p:cTn id="34" dur="5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676400" y="366713"/>
            <a:ext cx="4572000" cy="928687"/>
          </a:xfrm>
        </p:spPr>
        <p:txBody>
          <a:bodyPr rtlCol="0">
            <a:noAutofit/>
          </a:bodyPr>
          <a:lstStyle/>
          <a:p>
            <a:pPr eaLnBrk="1" fontAlgn="auto" hangingPunct="1">
              <a:spcAft>
                <a:spcPts val="0"/>
              </a:spcAft>
              <a:defRPr/>
            </a:pPr>
            <a:r>
              <a:rPr lang="en-US" sz="3200" b="1" dirty="0" smtClean="0"/>
              <a:t> Theme Two</a:t>
            </a:r>
            <a:endParaRPr lang="en-US" sz="3200" b="1" i="1" dirty="0" smtClean="0">
              <a:solidFill>
                <a:schemeClr val="accent1">
                  <a:lumMod val="50000"/>
                </a:schemeClr>
              </a:solidFill>
              <a:latin typeface="Arial Narrow" pitchFamily="34" charset="0"/>
            </a:endParaRPr>
          </a:p>
        </p:txBody>
      </p:sp>
      <p:sp>
        <p:nvSpPr>
          <p:cNvPr id="18436"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822801F9-62CD-44F8-B43E-E55BBA71D40D}" type="slidenum">
              <a:rPr lang="en-US"/>
              <a:pPr>
                <a:defRPr/>
              </a:pPr>
              <a:t>17</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27656" name="Content Placeholder 12"/>
          <p:cNvSpPr txBox="1">
            <a:spLocks/>
          </p:cNvSpPr>
          <p:nvPr/>
        </p:nvSpPr>
        <p:spPr bwMode="auto">
          <a:xfrm>
            <a:off x="228600" y="1828800"/>
            <a:ext cx="6096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b="1" i="1" dirty="0" smtClean="0">
                <a:latin typeface="+mn-lt"/>
              </a:rPr>
              <a:t>Having a LIEP Is Important </a:t>
            </a:r>
          </a:p>
          <a:p>
            <a:pPr eaLnBrk="1" hangingPunct="1">
              <a:defRPr/>
            </a:pPr>
            <a:endParaRPr lang="en-US" b="1" i="1" dirty="0" smtClean="0">
              <a:latin typeface="+mn-lt"/>
            </a:endParaRPr>
          </a:p>
          <a:p>
            <a:pPr eaLnBrk="1" hangingPunct="1">
              <a:buFont typeface="Arial" charset="0"/>
              <a:buChar char="•"/>
              <a:defRPr/>
            </a:pPr>
            <a:r>
              <a:rPr lang="en-US" dirty="0" smtClean="0">
                <a:latin typeface="+mn-lt"/>
              </a:rPr>
              <a:t> One descriptive study and three research reviews found that providing any kind of special program or instruction for ELs is better for these students than not providing any special services.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Simply placing ELs in the general program and treating them like English speakers is not likely to help these students overcome the barriers they face.</a:t>
            </a:r>
          </a:p>
          <a:p>
            <a:pPr eaLnBrk="1" hangingPunct="1">
              <a:defRPr/>
            </a:pPr>
            <a:endParaRPr lang="en-US" dirty="0" smtClean="0">
              <a:latin typeface="+mn-lt"/>
            </a:endParaRPr>
          </a:p>
          <a:p>
            <a:pPr eaLnBrk="1" hangingPunct="1">
              <a:defRPr/>
            </a:pPr>
            <a:endParaRPr lang="en-US" dirty="0" smtClean="0"/>
          </a:p>
        </p:txBody>
      </p:sp>
      <p:pic>
        <p:nvPicPr>
          <p:cNvPr id="27657" name="Picture 3" descr="C:\Users\edCount\AppData\Local\Microsoft\Windows\Temporary Internet Files\Content.IE5\UG9PQ8K6\MC900437051[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27656">
                                            <p:txEl>
                                              <p:pRg st="0" end="0"/>
                                            </p:txEl>
                                          </p:spTgt>
                                        </p:tgtEl>
                                        <p:attrNameLst>
                                          <p:attrName>style.visibility</p:attrName>
                                        </p:attrNameLst>
                                      </p:cBhvr>
                                      <p:to>
                                        <p:strVal val="visible"/>
                                      </p:to>
                                    </p:set>
                                    <p:anim calcmode="lin" valueType="num">
                                      <p:cBhvr additive="base">
                                        <p:cTn id="12" dur="500" fill="hold"/>
                                        <p:tgtEl>
                                          <p:spTgt spid="2765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7656">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27657"/>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27656">
                                            <p:txEl>
                                              <p:pRg st="2" end="2"/>
                                            </p:txEl>
                                          </p:spTgt>
                                        </p:tgtEl>
                                        <p:attrNameLst>
                                          <p:attrName>style.visibility</p:attrName>
                                        </p:attrNameLst>
                                      </p:cBhvr>
                                      <p:to>
                                        <p:strVal val="visible"/>
                                      </p:to>
                                    </p:set>
                                    <p:anim calcmode="lin" valueType="num">
                                      <p:cBhvr additive="base">
                                        <p:cTn id="20" dur="500" fill="hold"/>
                                        <p:tgtEl>
                                          <p:spTgt spid="27656">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765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27656">
                                            <p:txEl>
                                              <p:pRg st="4" end="4"/>
                                            </p:txEl>
                                          </p:spTgt>
                                        </p:tgtEl>
                                        <p:attrNameLst>
                                          <p:attrName>style.visibility</p:attrName>
                                        </p:attrNameLst>
                                      </p:cBhvr>
                                      <p:to>
                                        <p:strVal val="visible"/>
                                      </p:to>
                                    </p:set>
                                    <p:anim calcmode="lin" valueType="num">
                                      <p:cBhvr additive="base">
                                        <p:cTn id="26" dur="500" fill="hold"/>
                                        <p:tgtEl>
                                          <p:spTgt spid="27656">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765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752600" y="366713"/>
            <a:ext cx="4762500" cy="928687"/>
          </a:xfrm>
        </p:spPr>
        <p:txBody>
          <a:bodyPr rtlCol="0">
            <a:noAutofit/>
          </a:bodyPr>
          <a:lstStyle/>
          <a:p>
            <a:pPr eaLnBrk="1" fontAlgn="auto" hangingPunct="1">
              <a:spcAft>
                <a:spcPts val="0"/>
              </a:spcAft>
              <a:defRPr/>
            </a:pPr>
            <a:r>
              <a:rPr lang="en-US" sz="3200" b="1" dirty="0" smtClean="0"/>
              <a:t>Theme Three</a:t>
            </a:r>
            <a:endParaRPr lang="en-US" sz="3200" b="1" i="1" dirty="0" smtClean="0">
              <a:solidFill>
                <a:schemeClr val="accent1">
                  <a:lumMod val="50000"/>
                </a:schemeClr>
              </a:solidFill>
              <a:latin typeface="Arial Narrow" pitchFamily="34" charset="0"/>
            </a:endParaRPr>
          </a:p>
        </p:txBody>
      </p:sp>
      <p:sp>
        <p:nvSpPr>
          <p:cNvPr id="19460"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B4712130-D913-44F7-9BF9-26452A418933}" type="slidenum">
              <a:rPr lang="en-US"/>
              <a:pPr>
                <a:defRPr/>
              </a:pPr>
              <a:t>18</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28680" name="Content Placeholder 12"/>
          <p:cNvSpPr txBox="1">
            <a:spLocks/>
          </p:cNvSpPr>
          <p:nvPr/>
        </p:nvSpPr>
        <p:spPr bwMode="auto">
          <a:xfrm>
            <a:off x="228600" y="1828800"/>
            <a:ext cx="6096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b="1" i="1" dirty="0" smtClean="0">
                <a:latin typeface="+mn-lt"/>
              </a:rPr>
              <a:t>No One Approach or Model Is Appropriate for All ELs</a:t>
            </a:r>
          </a:p>
          <a:p>
            <a:pPr eaLnBrk="1" hangingPunct="1">
              <a:defRPr/>
            </a:pPr>
            <a:r>
              <a:rPr lang="en-US" b="1" i="1" dirty="0" smtClean="0">
                <a:latin typeface="+mn-lt"/>
              </a:rPr>
              <a:t> </a:t>
            </a:r>
          </a:p>
          <a:p>
            <a:pPr eaLnBrk="1" hangingPunct="1">
              <a:buFont typeface="Arial" charset="0"/>
              <a:buChar char="•"/>
              <a:defRPr/>
            </a:pPr>
            <a:r>
              <a:rPr lang="en-US" dirty="0" smtClean="0">
                <a:latin typeface="+mn-lt"/>
              </a:rPr>
              <a:t> Reviewers found examples in the literature of high-quality programs (usually defined by students’ performance on academic content assessments) based on all the reviewed models, at all grade levels and all over the United States.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Factors such as state law, population characteristics and availability of funding or resources may be the more immediate factors that drive a school district’s choice of program, and it may be the case that certain models are more or less practical for different EL subgroups based on factors such as age, formal education background or L1 literacy.</a:t>
            </a:r>
          </a:p>
          <a:p>
            <a:pPr eaLnBrk="1" hangingPunct="1">
              <a:defRPr/>
            </a:pPr>
            <a:endParaRPr lang="en-US" dirty="0" smtClean="0">
              <a:latin typeface="+mn-lt"/>
            </a:endParaRPr>
          </a:p>
          <a:p>
            <a:pPr eaLnBrk="1" hangingPunct="1">
              <a:defRPr/>
            </a:pPr>
            <a:endParaRPr lang="en-US" dirty="0" smtClean="0"/>
          </a:p>
        </p:txBody>
      </p:sp>
      <p:pic>
        <p:nvPicPr>
          <p:cNvPr id="28681" name="Picture 3" descr="C:\Users\edCount\AppData\Local\Microsoft\Windows\Temporary Internet Files\Content.IE5\9VJLUW8A\MC900437052[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28680">
                                            <p:txEl>
                                              <p:pRg st="0" end="0"/>
                                            </p:txEl>
                                          </p:spTgt>
                                        </p:tgtEl>
                                        <p:attrNameLst>
                                          <p:attrName>style.visibility</p:attrName>
                                        </p:attrNameLst>
                                      </p:cBhvr>
                                      <p:to>
                                        <p:strVal val="visible"/>
                                      </p:to>
                                    </p:set>
                                    <p:anim calcmode="lin" valueType="num">
                                      <p:cBhvr additive="base">
                                        <p:cTn id="12" dur="500" fill="hold"/>
                                        <p:tgtEl>
                                          <p:spTgt spid="2868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8680">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28681"/>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28680">
                                            <p:txEl>
                                              <p:pRg st="1" end="1"/>
                                            </p:txEl>
                                          </p:spTgt>
                                        </p:tgtEl>
                                        <p:attrNameLst>
                                          <p:attrName>style.visibility</p:attrName>
                                        </p:attrNameLst>
                                      </p:cBhvr>
                                      <p:to>
                                        <p:strVal val="visible"/>
                                      </p:to>
                                    </p:set>
                                    <p:anim calcmode="lin" valueType="num">
                                      <p:cBhvr additive="base">
                                        <p:cTn id="20" dur="500" fill="hold"/>
                                        <p:tgtEl>
                                          <p:spTgt spid="28680">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8680">
                                            <p:txEl>
                                              <p:pRg st="1" end="1"/>
                                            </p:txEl>
                                          </p:spTgt>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3500"/>
                            </p:stCondLst>
                            <p:childTnLst>
                              <p:par>
                                <p:cTn id="23" presetID="2" presetClass="entr" presetSubtype="4" fill="hold" nodeType="afterEffect">
                                  <p:stCondLst>
                                    <p:cond delay="0"/>
                                  </p:stCondLst>
                                  <p:childTnLst>
                                    <p:set>
                                      <p:cBhvr>
                                        <p:cTn id="24" dur="1" fill="hold">
                                          <p:stCondLst>
                                            <p:cond delay="0"/>
                                          </p:stCondLst>
                                        </p:cTn>
                                        <p:tgtEl>
                                          <p:spTgt spid="28680">
                                            <p:txEl>
                                              <p:pRg st="2" end="2"/>
                                            </p:txEl>
                                          </p:spTgt>
                                        </p:tgtEl>
                                        <p:attrNameLst>
                                          <p:attrName>style.visibility</p:attrName>
                                        </p:attrNameLst>
                                      </p:cBhvr>
                                      <p:to>
                                        <p:strVal val="visible"/>
                                      </p:to>
                                    </p:set>
                                    <p:anim calcmode="lin" valueType="num">
                                      <p:cBhvr additive="base">
                                        <p:cTn id="25" dur="500" fill="hold"/>
                                        <p:tgtEl>
                                          <p:spTgt spid="28680">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68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8680">
                                            <p:txEl>
                                              <p:pRg st="4" end="4"/>
                                            </p:txEl>
                                          </p:spTgt>
                                        </p:tgtEl>
                                        <p:attrNameLst>
                                          <p:attrName>style.visibility</p:attrName>
                                        </p:attrNameLst>
                                      </p:cBhvr>
                                      <p:to>
                                        <p:strVal val="visible"/>
                                      </p:to>
                                    </p:set>
                                    <p:anim calcmode="lin" valueType="num">
                                      <p:cBhvr additive="base">
                                        <p:cTn id="31" dur="500" fill="hold"/>
                                        <p:tgtEl>
                                          <p:spTgt spid="2868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868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676400" y="366713"/>
            <a:ext cx="4838700" cy="928687"/>
          </a:xfrm>
        </p:spPr>
        <p:txBody>
          <a:bodyPr rtlCol="0">
            <a:noAutofit/>
          </a:bodyPr>
          <a:lstStyle/>
          <a:p>
            <a:pPr eaLnBrk="1" fontAlgn="auto" hangingPunct="1">
              <a:spcAft>
                <a:spcPts val="0"/>
              </a:spcAft>
              <a:defRPr/>
            </a:pPr>
            <a:r>
              <a:rPr lang="en-US" sz="3200" b="1" dirty="0" smtClean="0"/>
              <a:t>Theme Four</a:t>
            </a:r>
            <a:endParaRPr lang="en-US" sz="3200" b="1" i="1" dirty="0" smtClean="0">
              <a:solidFill>
                <a:schemeClr val="accent1">
                  <a:lumMod val="50000"/>
                </a:schemeClr>
              </a:solidFill>
              <a:latin typeface="Arial Narrow" pitchFamily="34" charset="0"/>
            </a:endParaRPr>
          </a:p>
        </p:txBody>
      </p:sp>
      <p:sp>
        <p:nvSpPr>
          <p:cNvPr id="20484"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2BA826A2-78E6-4486-8B2C-1FE128737DA4}" type="slidenum">
              <a:rPr lang="en-US"/>
              <a:pPr>
                <a:defRPr/>
              </a:pPr>
              <a:t>19</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29704" name="Content Placeholder 12"/>
          <p:cNvSpPr txBox="1">
            <a:spLocks/>
          </p:cNvSpPr>
          <p:nvPr/>
        </p:nvSpPr>
        <p:spPr bwMode="auto">
          <a:xfrm>
            <a:off x="228600" y="1828800"/>
            <a:ext cx="6096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b="1" i="1" dirty="0" smtClean="0">
                <a:latin typeface="+mn-lt"/>
              </a:rPr>
              <a:t>Instructional Practices Are Important Variables in LIEP Design and Implementation</a:t>
            </a:r>
          </a:p>
          <a:p>
            <a:pPr eaLnBrk="1" hangingPunct="1">
              <a:defRPr/>
            </a:pPr>
            <a:endParaRPr lang="en-US" b="1" i="1" dirty="0" smtClean="0">
              <a:latin typeface="+mn-lt"/>
            </a:endParaRPr>
          </a:p>
          <a:p>
            <a:pPr eaLnBrk="1" hangingPunct="1">
              <a:buFont typeface="Arial" charset="0"/>
              <a:buChar char="•"/>
              <a:defRPr/>
            </a:pPr>
            <a:r>
              <a:rPr lang="en-US" dirty="0" smtClean="0">
                <a:latin typeface="+mn-lt"/>
              </a:rPr>
              <a:t>A large-scale quasi-experimental study found that students who participated in “enhanced” TBE or SEI programs (“enhanced” due to the use of specific PD, class structure and instructional practices) performed better on reading measures than students who participated in typical programs following either model.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Another large-scale experimental study found  that students enrolled in programs using the same instructional practices and reading curriculum in English (through an SEI program) or Spanish (through a TBE program) reached comparable levels of performance on English reading measures, </a:t>
            </a:r>
            <a:r>
              <a:rPr lang="en-US" u="sng" dirty="0" smtClean="0">
                <a:latin typeface="+mn-lt"/>
              </a:rPr>
              <a:t>suggesting that the instructional practices mattered more than the model</a:t>
            </a:r>
            <a:r>
              <a:rPr lang="en-US" dirty="0" smtClean="0">
                <a:latin typeface="+mn-lt"/>
              </a:rPr>
              <a:t>.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From an implementation standpoint, these findings suggest that, while their choice of model is still important, practitioners may be better served by focusing their energies on identifying and implementing effective instructional practices within that model, as these may play a more important role in a LIEP’s quality than the model itself.</a:t>
            </a:r>
          </a:p>
          <a:p>
            <a:pPr eaLnBrk="1" hangingPunct="1">
              <a:defRPr/>
            </a:pPr>
            <a:endParaRPr lang="en-US" dirty="0" smtClean="0"/>
          </a:p>
          <a:p>
            <a:pPr eaLnBrk="1" hangingPunct="1">
              <a:defRPr/>
            </a:pPr>
            <a:endParaRPr lang="en-US" dirty="0" smtClean="0"/>
          </a:p>
        </p:txBody>
      </p:sp>
      <p:pic>
        <p:nvPicPr>
          <p:cNvPr id="29705" name="Picture 3" descr="C:\Users\edCount\AppData\Local\Microsoft\Windows\Temporary Internet Files\Content.IE5\9RBFD3CV\MC900437053[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29704">
                                            <p:txEl>
                                              <p:pRg st="0" end="0"/>
                                            </p:txEl>
                                          </p:spTgt>
                                        </p:tgtEl>
                                        <p:attrNameLst>
                                          <p:attrName>style.visibility</p:attrName>
                                        </p:attrNameLst>
                                      </p:cBhvr>
                                      <p:to>
                                        <p:strVal val="visible"/>
                                      </p:to>
                                    </p:set>
                                    <p:anim calcmode="lin" valueType="num">
                                      <p:cBhvr additive="base">
                                        <p:cTn id="12" dur="500" fill="hold"/>
                                        <p:tgtEl>
                                          <p:spTgt spid="2970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9704">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29705"/>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29704">
                                            <p:txEl>
                                              <p:pRg st="2" end="2"/>
                                            </p:txEl>
                                          </p:spTgt>
                                        </p:tgtEl>
                                        <p:attrNameLst>
                                          <p:attrName>style.visibility</p:attrName>
                                        </p:attrNameLst>
                                      </p:cBhvr>
                                      <p:to>
                                        <p:strVal val="visible"/>
                                      </p:to>
                                    </p:set>
                                    <p:anim calcmode="lin" valueType="num">
                                      <p:cBhvr additive="base">
                                        <p:cTn id="20" dur="500" fill="hold"/>
                                        <p:tgtEl>
                                          <p:spTgt spid="29704">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970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29704">
                                            <p:txEl>
                                              <p:pRg st="4" end="4"/>
                                            </p:txEl>
                                          </p:spTgt>
                                        </p:tgtEl>
                                        <p:attrNameLst>
                                          <p:attrName>style.visibility</p:attrName>
                                        </p:attrNameLst>
                                      </p:cBhvr>
                                      <p:to>
                                        <p:strVal val="visible"/>
                                      </p:to>
                                    </p:set>
                                    <p:anim calcmode="lin" valueType="num">
                                      <p:cBhvr additive="base">
                                        <p:cTn id="26" dur="500" fill="hold"/>
                                        <p:tgtEl>
                                          <p:spTgt spid="29704">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970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29704">
                                            <p:txEl>
                                              <p:pRg st="6" end="6"/>
                                            </p:txEl>
                                          </p:spTgt>
                                        </p:tgtEl>
                                        <p:attrNameLst>
                                          <p:attrName>style.visibility</p:attrName>
                                        </p:attrNameLst>
                                      </p:cBhvr>
                                      <p:to>
                                        <p:strVal val="visible"/>
                                      </p:to>
                                    </p:set>
                                    <p:anim calcmode="lin" valueType="num">
                                      <p:cBhvr additive="base">
                                        <p:cTn id="32" dur="500" fill="hold"/>
                                        <p:tgtEl>
                                          <p:spTgt spid="29704">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970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828800" y="366713"/>
            <a:ext cx="4686300" cy="928687"/>
          </a:xfrm>
        </p:spPr>
        <p:txBody>
          <a:bodyPr rtlCol="0">
            <a:noAutofit/>
          </a:bodyPr>
          <a:lstStyle/>
          <a:p>
            <a:pPr eaLnBrk="1" fontAlgn="auto" hangingPunct="1">
              <a:spcAft>
                <a:spcPts val="0"/>
              </a:spcAft>
              <a:defRPr/>
            </a:pPr>
            <a:r>
              <a:rPr lang="en-US" sz="3200" b="1" dirty="0" smtClean="0"/>
              <a:t>Theme Five</a:t>
            </a:r>
            <a:endParaRPr lang="en-US" sz="3200" b="1" i="1" dirty="0" smtClean="0">
              <a:solidFill>
                <a:schemeClr val="accent1">
                  <a:lumMod val="50000"/>
                </a:schemeClr>
              </a:solidFill>
              <a:latin typeface="Arial Narrow" pitchFamily="34" charset="0"/>
            </a:endParaRPr>
          </a:p>
        </p:txBody>
      </p:sp>
      <p:sp>
        <p:nvSpPr>
          <p:cNvPr id="21508"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D68341B3-CB17-41EE-85D4-FE5AD2B8740B}" type="slidenum">
              <a:rPr lang="en-US"/>
              <a:pPr>
                <a:defRPr/>
              </a:pPr>
              <a:t>20</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30728" name="Content Placeholder 12"/>
          <p:cNvSpPr txBox="1">
            <a:spLocks/>
          </p:cNvSpPr>
          <p:nvPr/>
        </p:nvSpPr>
        <p:spPr bwMode="auto">
          <a:xfrm>
            <a:off x="228600" y="1828800"/>
            <a:ext cx="6096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b="1" i="1" dirty="0" smtClean="0">
                <a:latin typeface="+mn-lt"/>
              </a:rPr>
              <a:t>Literacy and Oral Language Development in English Are Critical Instructional Components for Any LIEP </a:t>
            </a:r>
          </a:p>
          <a:p>
            <a:pPr eaLnBrk="1" hangingPunct="1">
              <a:defRPr/>
            </a:pPr>
            <a:endParaRPr lang="en-US" b="1" i="1" dirty="0" smtClean="0">
              <a:latin typeface="+mn-lt"/>
            </a:endParaRPr>
          </a:p>
          <a:p>
            <a:pPr eaLnBrk="1" hangingPunct="1">
              <a:buFont typeface="Arial" charset="0"/>
              <a:buChar char="•"/>
              <a:defRPr/>
            </a:pPr>
            <a:r>
              <a:rPr lang="en-US" dirty="0" smtClean="0">
                <a:latin typeface="+mn-lt"/>
              </a:rPr>
              <a:t> The reviewed literature repeatedly emphasized native language literacy and English oral language as important, noting that these factors transcended any particular approach or model.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Two large-scale research syntheses found that oral language proficiency in L1 appears to facilitate literacy in L2, and multiple research studies argued or studied the effects of instruction designed to develop proficiency in these.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Experts recommended, based on extensive research reviews, that incorporating oral language practice and development into the structure of any LIEP seems likely to help ELs develop L2 literacy.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Oral language was also found to play a potentially important role in the development of academic language specifically.</a:t>
            </a:r>
          </a:p>
        </p:txBody>
      </p:sp>
      <p:pic>
        <p:nvPicPr>
          <p:cNvPr id="30729" name="Picture 3" descr="C:\Users\edCount\AppData\Local\Microsoft\Windows\Temporary Internet Files\Content.IE5\QK9D8BPO\MC900437054[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30728">
                                            <p:txEl>
                                              <p:pRg st="0" end="0"/>
                                            </p:txEl>
                                          </p:spTgt>
                                        </p:tgtEl>
                                        <p:attrNameLst>
                                          <p:attrName>style.visibility</p:attrName>
                                        </p:attrNameLst>
                                      </p:cBhvr>
                                      <p:to>
                                        <p:strVal val="visible"/>
                                      </p:to>
                                    </p:set>
                                    <p:anim calcmode="lin" valueType="num">
                                      <p:cBhvr additive="base">
                                        <p:cTn id="12" dur="500" fill="hold"/>
                                        <p:tgtEl>
                                          <p:spTgt spid="3072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0728">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30729"/>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30728">
                                            <p:txEl>
                                              <p:pRg st="2" end="2"/>
                                            </p:txEl>
                                          </p:spTgt>
                                        </p:tgtEl>
                                        <p:attrNameLst>
                                          <p:attrName>style.visibility</p:attrName>
                                        </p:attrNameLst>
                                      </p:cBhvr>
                                      <p:to>
                                        <p:strVal val="visible"/>
                                      </p:to>
                                    </p:set>
                                    <p:anim calcmode="lin" valueType="num">
                                      <p:cBhvr additive="base">
                                        <p:cTn id="20" dur="500" fill="hold"/>
                                        <p:tgtEl>
                                          <p:spTgt spid="30728">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072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30728">
                                            <p:txEl>
                                              <p:pRg st="4" end="4"/>
                                            </p:txEl>
                                          </p:spTgt>
                                        </p:tgtEl>
                                        <p:attrNameLst>
                                          <p:attrName>style.visibility</p:attrName>
                                        </p:attrNameLst>
                                      </p:cBhvr>
                                      <p:to>
                                        <p:strVal val="visible"/>
                                      </p:to>
                                    </p:set>
                                    <p:anim calcmode="lin" valueType="num">
                                      <p:cBhvr additive="base">
                                        <p:cTn id="26" dur="500" fill="hold"/>
                                        <p:tgtEl>
                                          <p:spTgt spid="30728">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072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30728">
                                            <p:txEl>
                                              <p:pRg st="6" end="6"/>
                                            </p:txEl>
                                          </p:spTgt>
                                        </p:tgtEl>
                                        <p:attrNameLst>
                                          <p:attrName>style.visibility</p:attrName>
                                        </p:attrNameLst>
                                      </p:cBhvr>
                                      <p:to>
                                        <p:strVal val="visible"/>
                                      </p:to>
                                    </p:set>
                                    <p:anim calcmode="lin" valueType="num">
                                      <p:cBhvr additive="base">
                                        <p:cTn id="32" dur="500" fill="hold"/>
                                        <p:tgtEl>
                                          <p:spTgt spid="30728">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072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30728">
                                            <p:txEl>
                                              <p:pRg st="8" end="8"/>
                                            </p:txEl>
                                          </p:spTgt>
                                        </p:tgtEl>
                                        <p:attrNameLst>
                                          <p:attrName>style.visibility</p:attrName>
                                        </p:attrNameLst>
                                      </p:cBhvr>
                                      <p:to>
                                        <p:strVal val="visible"/>
                                      </p:to>
                                    </p:set>
                                    <p:anim calcmode="lin" valueType="num">
                                      <p:cBhvr additive="base">
                                        <p:cTn id="38" dur="500" fill="hold"/>
                                        <p:tgtEl>
                                          <p:spTgt spid="30728">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072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828800" y="366713"/>
            <a:ext cx="4686300" cy="928687"/>
          </a:xfrm>
        </p:spPr>
        <p:txBody>
          <a:bodyPr rtlCol="0">
            <a:noAutofit/>
          </a:bodyPr>
          <a:lstStyle/>
          <a:p>
            <a:pPr eaLnBrk="1" fontAlgn="auto" hangingPunct="1">
              <a:spcAft>
                <a:spcPts val="0"/>
              </a:spcAft>
              <a:defRPr/>
            </a:pPr>
            <a:r>
              <a:rPr lang="en-US" sz="3200" b="1" dirty="0" smtClean="0"/>
              <a:t>Theme Six</a:t>
            </a:r>
            <a:endParaRPr lang="en-US" sz="3200" b="1" i="1" dirty="0" smtClean="0">
              <a:solidFill>
                <a:schemeClr val="accent1">
                  <a:lumMod val="50000"/>
                </a:schemeClr>
              </a:solidFill>
              <a:latin typeface="Arial Narrow" pitchFamily="34" charset="0"/>
            </a:endParaRPr>
          </a:p>
        </p:txBody>
      </p:sp>
      <p:sp>
        <p:nvSpPr>
          <p:cNvPr id="22532"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04EBE1F5-10FB-41EC-9FBE-A83E84E588AE}" type="slidenum">
              <a:rPr lang="en-US"/>
              <a:pPr>
                <a:defRPr/>
              </a:pPr>
              <a:t>21</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31752" name="Content Placeholder 12"/>
          <p:cNvSpPr txBox="1">
            <a:spLocks/>
          </p:cNvSpPr>
          <p:nvPr/>
        </p:nvSpPr>
        <p:spPr bwMode="auto">
          <a:xfrm>
            <a:off x="228600" y="1828800"/>
            <a:ext cx="6096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b="1" i="1" dirty="0" smtClean="0">
                <a:latin typeface="+mn-lt"/>
              </a:rPr>
              <a:t>Academic Language Seems To Be Important in EL Instruction </a:t>
            </a:r>
          </a:p>
          <a:p>
            <a:pPr eaLnBrk="1" hangingPunct="1">
              <a:defRPr/>
            </a:pPr>
            <a:endParaRPr lang="en-US" b="1" i="1" dirty="0" smtClean="0">
              <a:latin typeface="+mn-lt"/>
            </a:endParaRPr>
          </a:p>
          <a:p>
            <a:pPr eaLnBrk="1" hangingPunct="1">
              <a:buFont typeface="Arial" charset="0"/>
              <a:buChar char="•"/>
              <a:defRPr/>
            </a:pPr>
            <a:r>
              <a:rPr lang="en-US" dirty="0" smtClean="0">
                <a:latin typeface="+mn-lt"/>
              </a:rPr>
              <a:t>Many experts have argued or found evidence for a conceptually distinct linguistic register that is specific to the school setting.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This register, most commonly referred to as academic language, academic English or academic English language, is distinct enough from social language that ELs may need special instruction to ensure that they acquire it.</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Preliminary descriptive research suggests that, like their non-EL counterparts, English learners must be proficient in this kind of language in order to meet grade-level standards in content areas and on assessments</a:t>
            </a:r>
          </a:p>
          <a:p>
            <a:pPr eaLnBrk="1" hangingPunct="1">
              <a:defRPr/>
            </a:pPr>
            <a:endParaRPr lang="en-US" dirty="0" smtClean="0">
              <a:latin typeface="+mn-lt"/>
            </a:endParaRPr>
          </a:p>
          <a:p>
            <a:pPr eaLnBrk="1" hangingPunct="1">
              <a:buFont typeface="Arial" charset="0"/>
              <a:buChar char="•"/>
              <a:defRPr/>
            </a:pPr>
            <a:r>
              <a:rPr lang="en-US" dirty="0" smtClean="0">
                <a:latin typeface="+mn-lt"/>
              </a:rPr>
              <a:t>In sociolinguistics, a “register” refers to specific forms, patterns and linguistic devices whose use is dictated by the discourse setting, purpose or both.</a:t>
            </a:r>
          </a:p>
        </p:txBody>
      </p:sp>
      <p:pic>
        <p:nvPicPr>
          <p:cNvPr id="31753" name="Picture 2" descr="C:\Users\edCount\AppData\Local\Microsoft\Windows\Temporary Internet Files\Content.IE5\9RBFD3CV\MC900437055[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31752">
                                            <p:txEl>
                                              <p:pRg st="0" end="0"/>
                                            </p:txEl>
                                          </p:spTgt>
                                        </p:tgtEl>
                                        <p:attrNameLst>
                                          <p:attrName>style.visibility</p:attrName>
                                        </p:attrNameLst>
                                      </p:cBhvr>
                                      <p:to>
                                        <p:strVal val="visible"/>
                                      </p:to>
                                    </p:set>
                                    <p:anim calcmode="lin" valueType="num">
                                      <p:cBhvr additive="base">
                                        <p:cTn id="12" dur="500" fill="hold"/>
                                        <p:tgtEl>
                                          <p:spTgt spid="3175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1752">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31753"/>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31752">
                                            <p:txEl>
                                              <p:pRg st="2" end="2"/>
                                            </p:txEl>
                                          </p:spTgt>
                                        </p:tgtEl>
                                        <p:attrNameLst>
                                          <p:attrName>style.visibility</p:attrName>
                                        </p:attrNameLst>
                                      </p:cBhvr>
                                      <p:to>
                                        <p:strVal val="visible"/>
                                      </p:to>
                                    </p:set>
                                    <p:anim calcmode="lin" valueType="num">
                                      <p:cBhvr additive="base">
                                        <p:cTn id="20" dur="500" fill="hold"/>
                                        <p:tgtEl>
                                          <p:spTgt spid="3175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175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31752">
                                            <p:txEl>
                                              <p:pRg st="4" end="4"/>
                                            </p:txEl>
                                          </p:spTgt>
                                        </p:tgtEl>
                                        <p:attrNameLst>
                                          <p:attrName>style.visibility</p:attrName>
                                        </p:attrNameLst>
                                      </p:cBhvr>
                                      <p:to>
                                        <p:strVal val="visible"/>
                                      </p:to>
                                    </p:set>
                                    <p:anim calcmode="lin" valueType="num">
                                      <p:cBhvr additive="base">
                                        <p:cTn id="26" dur="500" fill="hold"/>
                                        <p:tgtEl>
                                          <p:spTgt spid="3175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175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31752">
                                            <p:txEl>
                                              <p:pRg st="6" end="6"/>
                                            </p:txEl>
                                          </p:spTgt>
                                        </p:tgtEl>
                                        <p:attrNameLst>
                                          <p:attrName>style.visibility</p:attrName>
                                        </p:attrNameLst>
                                      </p:cBhvr>
                                      <p:to>
                                        <p:strVal val="visible"/>
                                      </p:to>
                                    </p:set>
                                    <p:anim calcmode="lin" valueType="num">
                                      <p:cBhvr additive="base">
                                        <p:cTn id="32" dur="500" fill="hold"/>
                                        <p:tgtEl>
                                          <p:spTgt spid="3175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175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31752">
                                            <p:txEl>
                                              <p:pRg st="8" end="8"/>
                                            </p:txEl>
                                          </p:spTgt>
                                        </p:tgtEl>
                                        <p:attrNameLst>
                                          <p:attrName>style.visibility</p:attrName>
                                        </p:attrNameLst>
                                      </p:cBhvr>
                                      <p:to>
                                        <p:strVal val="visible"/>
                                      </p:to>
                                    </p:set>
                                    <p:anim calcmode="lin" valueType="num">
                                      <p:cBhvr additive="base">
                                        <p:cTn id="38" dur="500" fill="hold"/>
                                        <p:tgtEl>
                                          <p:spTgt spid="31752">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175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828800" y="366713"/>
            <a:ext cx="4686300" cy="928687"/>
          </a:xfrm>
        </p:spPr>
        <p:txBody>
          <a:bodyPr rtlCol="0">
            <a:noAutofit/>
          </a:bodyPr>
          <a:lstStyle/>
          <a:p>
            <a:pPr eaLnBrk="1" fontAlgn="auto" hangingPunct="1">
              <a:spcAft>
                <a:spcPts val="0"/>
              </a:spcAft>
              <a:defRPr/>
            </a:pPr>
            <a:r>
              <a:rPr lang="en-US" sz="3200" b="1" dirty="0" smtClean="0"/>
              <a:t>Theme Seven</a:t>
            </a:r>
            <a:endParaRPr lang="en-US" sz="3200" b="1" i="1" dirty="0" smtClean="0">
              <a:solidFill>
                <a:schemeClr val="accent1">
                  <a:lumMod val="50000"/>
                </a:schemeClr>
              </a:solidFill>
              <a:latin typeface="Arial Narrow" pitchFamily="34" charset="0"/>
            </a:endParaRPr>
          </a:p>
        </p:txBody>
      </p:sp>
      <p:sp>
        <p:nvSpPr>
          <p:cNvPr id="23556"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BF3E5429-AAFA-4772-9914-06CE84DD04C2}" type="slidenum">
              <a:rPr lang="en-US"/>
              <a:pPr>
                <a:defRPr/>
              </a:pPr>
              <a:t>22</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32776" name="Content Placeholder 12"/>
          <p:cNvSpPr txBox="1">
            <a:spLocks/>
          </p:cNvSpPr>
          <p:nvPr/>
        </p:nvSpPr>
        <p:spPr bwMode="auto">
          <a:xfrm>
            <a:off x="228600" y="1828800"/>
            <a:ext cx="6096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b="1" i="1" dirty="0" smtClean="0">
                <a:latin typeface="+mn-lt"/>
              </a:rPr>
              <a:t>ELs Need Instruction That Is Specifically Cognizant of Their Needs as Second-Language Learners</a:t>
            </a:r>
          </a:p>
          <a:p>
            <a:pPr eaLnBrk="1" hangingPunct="1">
              <a:defRPr/>
            </a:pPr>
            <a:r>
              <a:rPr lang="en-US" b="1" i="1" dirty="0" smtClean="0">
                <a:latin typeface="+mn-lt"/>
              </a:rPr>
              <a:t> </a:t>
            </a:r>
          </a:p>
          <a:p>
            <a:pPr eaLnBrk="1" hangingPunct="1">
              <a:buFont typeface="Arial" charset="0"/>
              <a:buChar char="•"/>
              <a:defRPr/>
            </a:pPr>
            <a:r>
              <a:rPr lang="en-US" dirty="0" smtClean="0">
                <a:latin typeface="+mn-lt"/>
              </a:rPr>
              <a:t> In addition to using high-quality general instructional practices, teachers may serve ELs better if they understand and adopt instructional practices that are cognizant of these students’ specific needs.</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Preliminary research on such practices suggests benefits for ELs, as well as increased confidence and competency for teachers.</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While some studies have found that general instructional practices show promise for improving outcomes for all students, ELs and non-ELs alike, these practices, while promising, do not pledge to close the existing gaps between ELs and their English-speaking peers. At least one study also found that the effects of such “high-quality practices” may be smaller for ELs than for non-ELs.</a:t>
            </a:r>
          </a:p>
        </p:txBody>
      </p:sp>
      <p:pic>
        <p:nvPicPr>
          <p:cNvPr id="32777" name="Picture 2" descr="C:\Users\edCount\AppData\Local\Microsoft\Windows\Temporary Internet Files\Content.IE5\9VJLUW8A\MC900437056[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32776">
                                            <p:txEl>
                                              <p:pRg st="0" end="0"/>
                                            </p:txEl>
                                          </p:spTgt>
                                        </p:tgtEl>
                                        <p:attrNameLst>
                                          <p:attrName>style.visibility</p:attrName>
                                        </p:attrNameLst>
                                      </p:cBhvr>
                                      <p:to>
                                        <p:strVal val="visible"/>
                                      </p:to>
                                    </p:set>
                                    <p:anim calcmode="lin" valueType="num">
                                      <p:cBhvr additive="base">
                                        <p:cTn id="12" dur="500" fill="hold"/>
                                        <p:tgtEl>
                                          <p:spTgt spid="3277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2776">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32777"/>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32776">
                                            <p:txEl>
                                              <p:pRg st="1" end="1"/>
                                            </p:txEl>
                                          </p:spTgt>
                                        </p:tgtEl>
                                        <p:attrNameLst>
                                          <p:attrName>style.visibility</p:attrName>
                                        </p:attrNameLst>
                                      </p:cBhvr>
                                      <p:to>
                                        <p:strVal val="visible"/>
                                      </p:to>
                                    </p:set>
                                    <p:anim calcmode="lin" valueType="num">
                                      <p:cBhvr additive="base">
                                        <p:cTn id="20" dur="500" fill="hold"/>
                                        <p:tgtEl>
                                          <p:spTgt spid="32776">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2776">
                                            <p:txEl>
                                              <p:pRg st="1" end="1"/>
                                            </p:txEl>
                                          </p:spTgt>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3500"/>
                            </p:stCondLst>
                            <p:childTnLst>
                              <p:par>
                                <p:cTn id="23" presetID="2" presetClass="entr" presetSubtype="4" fill="hold" nodeType="afterEffect">
                                  <p:stCondLst>
                                    <p:cond delay="0"/>
                                  </p:stCondLst>
                                  <p:childTnLst>
                                    <p:set>
                                      <p:cBhvr>
                                        <p:cTn id="24" dur="1" fill="hold">
                                          <p:stCondLst>
                                            <p:cond delay="0"/>
                                          </p:stCondLst>
                                        </p:cTn>
                                        <p:tgtEl>
                                          <p:spTgt spid="32776">
                                            <p:txEl>
                                              <p:pRg st="2" end="2"/>
                                            </p:txEl>
                                          </p:spTgt>
                                        </p:tgtEl>
                                        <p:attrNameLst>
                                          <p:attrName>style.visibility</p:attrName>
                                        </p:attrNameLst>
                                      </p:cBhvr>
                                      <p:to>
                                        <p:strVal val="visible"/>
                                      </p:to>
                                    </p:set>
                                    <p:anim calcmode="lin" valueType="num">
                                      <p:cBhvr additive="base">
                                        <p:cTn id="25" dur="500" fill="hold"/>
                                        <p:tgtEl>
                                          <p:spTgt spid="3277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77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2776">
                                            <p:txEl>
                                              <p:pRg st="4" end="4"/>
                                            </p:txEl>
                                          </p:spTgt>
                                        </p:tgtEl>
                                        <p:attrNameLst>
                                          <p:attrName>style.visibility</p:attrName>
                                        </p:attrNameLst>
                                      </p:cBhvr>
                                      <p:to>
                                        <p:strVal val="visible"/>
                                      </p:to>
                                    </p:set>
                                    <p:anim calcmode="lin" valueType="num">
                                      <p:cBhvr additive="base">
                                        <p:cTn id="31" dur="500" fill="hold"/>
                                        <p:tgtEl>
                                          <p:spTgt spid="3277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77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2776">
                                            <p:txEl>
                                              <p:pRg st="6" end="6"/>
                                            </p:txEl>
                                          </p:spTgt>
                                        </p:tgtEl>
                                        <p:attrNameLst>
                                          <p:attrName>style.visibility</p:attrName>
                                        </p:attrNameLst>
                                      </p:cBhvr>
                                      <p:to>
                                        <p:strVal val="visible"/>
                                      </p:to>
                                    </p:set>
                                    <p:anim calcmode="lin" valueType="num">
                                      <p:cBhvr additive="base">
                                        <p:cTn id="37" dur="500" fill="hold"/>
                                        <p:tgtEl>
                                          <p:spTgt spid="3277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277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752600" y="366713"/>
            <a:ext cx="4762500" cy="928687"/>
          </a:xfrm>
        </p:spPr>
        <p:txBody>
          <a:bodyPr rtlCol="0">
            <a:noAutofit/>
          </a:bodyPr>
          <a:lstStyle/>
          <a:p>
            <a:pPr eaLnBrk="1" fontAlgn="auto" hangingPunct="1">
              <a:spcAft>
                <a:spcPts val="0"/>
              </a:spcAft>
              <a:defRPr/>
            </a:pPr>
            <a:r>
              <a:rPr lang="en-US" sz="3200" b="1" dirty="0" smtClean="0"/>
              <a:t>Theme Eight</a:t>
            </a:r>
            <a:endParaRPr lang="en-US" sz="3200" b="1" i="1" dirty="0" smtClean="0">
              <a:solidFill>
                <a:schemeClr val="accent1">
                  <a:lumMod val="50000"/>
                </a:schemeClr>
              </a:solidFill>
              <a:latin typeface="Arial Narrow" pitchFamily="34" charset="0"/>
            </a:endParaRPr>
          </a:p>
        </p:txBody>
      </p:sp>
      <p:sp>
        <p:nvSpPr>
          <p:cNvPr id="24580"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686E5267-162B-474A-9D39-E66B19348C0C}" type="slidenum">
              <a:rPr lang="en-US"/>
              <a:pPr>
                <a:defRPr/>
              </a:pPr>
              <a:t>23</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33800" name="Content Placeholder 12"/>
          <p:cNvSpPr txBox="1">
            <a:spLocks/>
          </p:cNvSpPr>
          <p:nvPr/>
        </p:nvSpPr>
        <p:spPr bwMode="auto">
          <a:xfrm>
            <a:off x="228600" y="1828800"/>
            <a:ext cx="6096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b="1" i="1" dirty="0" smtClean="0">
                <a:latin typeface="+mn-lt"/>
              </a:rPr>
              <a:t>Teachers Need To Be Prepared to Teach ELs </a:t>
            </a:r>
          </a:p>
          <a:p>
            <a:pPr eaLnBrk="1" hangingPunct="1">
              <a:defRPr/>
            </a:pPr>
            <a:endParaRPr lang="en-US" b="1" i="1" dirty="0" smtClean="0">
              <a:latin typeface="+mn-lt"/>
            </a:endParaRPr>
          </a:p>
          <a:p>
            <a:pPr eaLnBrk="1" hangingPunct="1">
              <a:buFont typeface="Arial" charset="0"/>
              <a:buChar char="•"/>
              <a:defRPr/>
            </a:pPr>
            <a:r>
              <a:rPr lang="en-US" dirty="0" smtClean="0">
                <a:latin typeface="+mn-lt"/>
              </a:rPr>
              <a:t> Multiple authors found or argued that EL-specific practices and preparation may be more promising for improving ELs’ achievement than general best practices for all students.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In today’s academic world, any teacher in any state at any grade level in any subject may have one or more ELs in his or her classroom.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As such, all teachers should be prepared with a basic understanding of who ELs are, how SLA may work and what practices will help these students to succeed academically. </a:t>
            </a:r>
          </a:p>
          <a:p>
            <a:pPr eaLnBrk="1" hangingPunct="1">
              <a:defRPr/>
            </a:pPr>
            <a:endParaRPr lang="en-US" dirty="0" smtClean="0">
              <a:latin typeface="+mn-lt"/>
            </a:endParaRPr>
          </a:p>
          <a:p>
            <a:pPr eaLnBrk="1" hangingPunct="1">
              <a:buFont typeface="Arial" charset="0"/>
              <a:buChar char="•"/>
              <a:defRPr/>
            </a:pPr>
            <a:r>
              <a:rPr lang="en-US" dirty="0" smtClean="0">
                <a:latin typeface="+mn-lt"/>
              </a:rPr>
              <a:t> Multiple experts argued that this preparation should begin in pre-service training and carry through teachers’ careers as an ongoing professional development process. </a:t>
            </a:r>
          </a:p>
        </p:txBody>
      </p:sp>
      <p:pic>
        <p:nvPicPr>
          <p:cNvPr id="33801" name="Picture 2" descr="C:\Users\edCount\AppData\Local\Microsoft\Windows\Temporary Internet Files\Content.IE5\UG9PQ8K6\MC900437057[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33800">
                                            <p:txEl>
                                              <p:pRg st="0" end="0"/>
                                            </p:txEl>
                                          </p:spTgt>
                                        </p:tgtEl>
                                        <p:attrNameLst>
                                          <p:attrName>style.visibility</p:attrName>
                                        </p:attrNameLst>
                                      </p:cBhvr>
                                      <p:to>
                                        <p:strVal val="visible"/>
                                      </p:to>
                                    </p:set>
                                    <p:anim calcmode="lin" valueType="num">
                                      <p:cBhvr additive="base">
                                        <p:cTn id="12" dur="500" fill="hold"/>
                                        <p:tgtEl>
                                          <p:spTgt spid="3380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3800">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33801"/>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33800">
                                            <p:txEl>
                                              <p:pRg st="2" end="2"/>
                                            </p:txEl>
                                          </p:spTgt>
                                        </p:tgtEl>
                                        <p:attrNameLst>
                                          <p:attrName>style.visibility</p:attrName>
                                        </p:attrNameLst>
                                      </p:cBhvr>
                                      <p:to>
                                        <p:strVal val="visible"/>
                                      </p:to>
                                    </p:set>
                                    <p:anim calcmode="lin" valueType="num">
                                      <p:cBhvr additive="base">
                                        <p:cTn id="20" dur="500" fill="hold"/>
                                        <p:tgtEl>
                                          <p:spTgt spid="33800">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380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33800">
                                            <p:txEl>
                                              <p:pRg st="4" end="4"/>
                                            </p:txEl>
                                          </p:spTgt>
                                        </p:tgtEl>
                                        <p:attrNameLst>
                                          <p:attrName>style.visibility</p:attrName>
                                        </p:attrNameLst>
                                      </p:cBhvr>
                                      <p:to>
                                        <p:strVal val="visible"/>
                                      </p:to>
                                    </p:set>
                                    <p:anim calcmode="lin" valueType="num">
                                      <p:cBhvr additive="base">
                                        <p:cTn id="26" dur="500" fill="hold"/>
                                        <p:tgtEl>
                                          <p:spTgt spid="33800">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380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33800">
                                            <p:txEl>
                                              <p:pRg st="6" end="6"/>
                                            </p:txEl>
                                          </p:spTgt>
                                        </p:tgtEl>
                                        <p:attrNameLst>
                                          <p:attrName>style.visibility</p:attrName>
                                        </p:attrNameLst>
                                      </p:cBhvr>
                                      <p:to>
                                        <p:strVal val="visible"/>
                                      </p:to>
                                    </p:set>
                                    <p:anim calcmode="lin" valueType="num">
                                      <p:cBhvr additive="base">
                                        <p:cTn id="32" dur="500" fill="hold"/>
                                        <p:tgtEl>
                                          <p:spTgt spid="33800">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380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33800">
                                            <p:txEl>
                                              <p:pRg st="8" end="8"/>
                                            </p:txEl>
                                          </p:spTgt>
                                        </p:tgtEl>
                                        <p:attrNameLst>
                                          <p:attrName>style.visibility</p:attrName>
                                        </p:attrNameLst>
                                      </p:cBhvr>
                                      <p:to>
                                        <p:strVal val="visible"/>
                                      </p:to>
                                    </p:set>
                                    <p:anim calcmode="lin" valueType="num">
                                      <p:cBhvr additive="base">
                                        <p:cTn id="38" dur="500" fill="hold"/>
                                        <p:tgtEl>
                                          <p:spTgt spid="33800">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380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752600" y="366713"/>
            <a:ext cx="4762500" cy="928687"/>
          </a:xfrm>
        </p:spPr>
        <p:txBody>
          <a:bodyPr rtlCol="0">
            <a:noAutofit/>
          </a:bodyPr>
          <a:lstStyle/>
          <a:p>
            <a:pPr eaLnBrk="1" fontAlgn="auto" hangingPunct="1">
              <a:spcAft>
                <a:spcPts val="0"/>
              </a:spcAft>
              <a:defRPr/>
            </a:pPr>
            <a:r>
              <a:rPr lang="en-US" sz="3200" b="1" dirty="0" smtClean="0"/>
              <a:t>Theme Nine</a:t>
            </a:r>
            <a:endParaRPr lang="en-US" sz="3200" b="1" i="1" dirty="0" smtClean="0">
              <a:solidFill>
                <a:schemeClr val="accent1">
                  <a:lumMod val="50000"/>
                </a:schemeClr>
              </a:solidFill>
              <a:latin typeface="Arial Narrow" pitchFamily="34" charset="0"/>
            </a:endParaRPr>
          </a:p>
        </p:txBody>
      </p:sp>
      <p:sp>
        <p:nvSpPr>
          <p:cNvPr id="25604"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531F0021-909F-4BC4-A9BA-008E737092FA}" type="slidenum">
              <a:rPr lang="en-US"/>
              <a:pPr>
                <a:defRPr/>
              </a:pPr>
              <a:t>24</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11" name="Content Placeholder 12"/>
          <p:cNvSpPr txBox="1">
            <a:spLocks/>
          </p:cNvSpPr>
          <p:nvPr/>
        </p:nvSpPr>
        <p:spPr bwMode="auto">
          <a:xfrm>
            <a:off x="228600" y="1676400"/>
            <a:ext cx="6477000" cy="7162800"/>
          </a:xfrm>
          <a:prstGeom prst="rect">
            <a:avLst/>
          </a:prstGeom>
          <a:noFill/>
          <a:ln w="9525">
            <a:noFill/>
            <a:miter lim="800000"/>
            <a:headEnd/>
            <a:tailEnd/>
          </a:ln>
        </p:spPr>
        <p:txBody>
          <a:bodyPr>
            <a:normAutofit fontScale="92500" lnSpcReduction="10000"/>
          </a:bodyPr>
          <a:lstStyle/>
          <a:p>
            <a:pPr>
              <a:defRPr/>
            </a:pPr>
            <a:r>
              <a:rPr lang="en-US" b="1" i="1" dirty="0">
                <a:latin typeface="+mn-lt"/>
              </a:rPr>
              <a:t>Newcomer Models Are a Programmatic Option That School Districts May Use to Meet the Needs of Newly Identified ELs at the Secondary Level</a:t>
            </a:r>
          </a:p>
          <a:p>
            <a:pPr>
              <a:defRPr/>
            </a:pPr>
            <a:endParaRPr lang="en-US" b="1" i="1" dirty="0">
              <a:latin typeface="+mn-lt"/>
            </a:endParaRPr>
          </a:p>
          <a:p>
            <a:pPr>
              <a:buFont typeface="Arial" pitchFamily="34" charset="0"/>
              <a:buChar char="•"/>
              <a:defRPr/>
            </a:pPr>
            <a:r>
              <a:rPr lang="en-US" dirty="0">
                <a:latin typeface="+mn-lt"/>
              </a:rPr>
              <a:t> </a:t>
            </a:r>
            <a:r>
              <a:rPr lang="x-none">
                <a:latin typeface="+mn-lt"/>
              </a:rPr>
              <a:t>ELs who enter the American school system at the secondary level with limited literacy in their native language and with interrupted formal education face unique challenges based on the fact that the language demands of secondary classrooms are likely to be significantly greater than those for lower grade levels. </a:t>
            </a:r>
            <a:endParaRPr lang="en-US" dirty="0">
              <a:latin typeface="+mn-lt"/>
            </a:endParaRPr>
          </a:p>
          <a:p>
            <a:pPr>
              <a:buFont typeface="Arial" pitchFamily="34" charset="0"/>
              <a:buChar char="•"/>
              <a:defRPr/>
            </a:pPr>
            <a:endParaRPr lang="en-US" dirty="0">
              <a:latin typeface="+mn-lt"/>
            </a:endParaRPr>
          </a:p>
          <a:p>
            <a:pPr>
              <a:buFont typeface="Arial" pitchFamily="34" charset="0"/>
              <a:buChar char="•"/>
              <a:defRPr/>
            </a:pPr>
            <a:r>
              <a:rPr lang="en-US" dirty="0">
                <a:latin typeface="+mn-lt"/>
              </a:rPr>
              <a:t> </a:t>
            </a:r>
            <a:r>
              <a:rPr lang="x-none">
                <a:latin typeface="+mn-lt"/>
              </a:rPr>
              <a:t>When executed as actual programs, newcomer models are designed to help orient and prepare newcomer ELs with limited literacy in their L1 and interrupted formal education by providing targeted or intensive instruction to build foundational skills </a:t>
            </a:r>
            <a:r>
              <a:rPr lang="en-US" dirty="0">
                <a:latin typeface="+mn-lt"/>
              </a:rPr>
              <a:t>to get these students </a:t>
            </a:r>
            <a:r>
              <a:rPr lang="x-none">
                <a:latin typeface="+mn-lt"/>
              </a:rPr>
              <a:t>ready to enter into a district</a:t>
            </a:r>
            <a:r>
              <a:rPr lang="en-US" dirty="0">
                <a:latin typeface="+mn-lt"/>
              </a:rPr>
              <a:t>’s</a:t>
            </a:r>
            <a:r>
              <a:rPr lang="x-none">
                <a:latin typeface="+mn-lt"/>
              </a:rPr>
              <a:t> or school’s regular LIEP. </a:t>
            </a:r>
            <a:endParaRPr lang="en-US" dirty="0">
              <a:latin typeface="+mn-lt"/>
            </a:endParaRPr>
          </a:p>
          <a:p>
            <a:pPr>
              <a:buFont typeface="Arial" pitchFamily="34" charset="0"/>
              <a:buChar char="•"/>
              <a:defRPr/>
            </a:pPr>
            <a:endParaRPr lang="en-US" dirty="0">
              <a:latin typeface="+mn-lt"/>
            </a:endParaRPr>
          </a:p>
          <a:p>
            <a:pPr>
              <a:buFont typeface="Arial" pitchFamily="34" charset="0"/>
              <a:buChar char="•"/>
              <a:defRPr/>
            </a:pPr>
            <a:r>
              <a:rPr lang="en-US" dirty="0">
                <a:latin typeface="+mn-lt"/>
              </a:rPr>
              <a:t> T</a:t>
            </a:r>
            <a:r>
              <a:rPr lang="x-none">
                <a:latin typeface="+mn-lt"/>
              </a:rPr>
              <a:t>he most common configuration for a newcomer program was for it to last one school year and operate at students’ home school</a:t>
            </a:r>
            <a:r>
              <a:rPr lang="en-US" dirty="0">
                <a:latin typeface="+mn-lt"/>
              </a:rPr>
              <a:t>s</a:t>
            </a:r>
            <a:r>
              <a:rPr lang="x-none">
                <a:latin typeface="+mn-lt"/>
              </a:rPr>
              <a:t> as a full-day program. </a:t>
            </a:r>
            <a:endParaRPr lang="en-US" dirty="0">
              <a:latin typeface="+mn-lt"/>
            </a:endParaRPr>
          </a:p>
          <a:p>
            <a:pPr>
              <a:buFont typeface="Arial" pitchFamily="34" charset="0"/>
              <a:buChar char="•"/>
              <a:defRPr/>
            </a:pPr>
            <a:endParaRPr lang="en-US" dirty="0">
              <a:latin typeface="+mn-lt"/>
            </a:endParaRPr>
          </a:p>
          <a:p>
            <a:pPr>
              <a:buFont typeface="Arial" pitchFamily="34" charset="0"/>
              <a:buChar char="•"/>
              <a:defRPr/>
            </a:pPr>
            <a:r>
              <a:rPr lang="en-US" dirty="0">
                <a:latin typeface="+mn-lt"/>
              </a:rPr>
              <a:t> </a:t>
            </a:r>
            <a:r>
              <a:rPr lang="x-none">
                <a:latin typeface="+mn-lt"/>
              </a:rPr>
              <a:t>There are, however, many variations on this model, as well as variations in how newcomer students are defined and identified. </a:t>
            </a:r>
            <a:endParaRPr lang="en-US" dirty="0">
              <a:latin typeface="+mn-lt"/>
            </a:endParaRPr>
          </a:p>
          <a:p>
            <a:pPr>
              <a:defRPr/>
            </a:pPr>
            <a:endParaRPr lang="en-US" dirty="0">
              <a:latin typeface="+mn-lt"/>
            </a:endParaRPr>
          </a:p>
          <a:p>
            <a:pPr>
              <a:buFont typeface="Arial" pitchFamily="34" charset="0"/>
              <a:buChar char="•"/>
              <a:defRPr/>
            </a:pPr>
            <a:r>
              <a:rPr lang="en-US" dirty="0">
                <a:latin typeface="+mn-lt"/>
              </a:rPr>
              <a:t> Nonetheless, the model is often part of a crucial pathway for entering recently </a:t>
            </a:r>
            <a:r>
              <a:rPr lang="x-none">
                <a:latin typeface="+mn-lt"/>
              </a:rPr>
              <a:t>immigrated</a:t>
            </a:r>
            <a:r>
              <a:rPr lang="en-US" dirty="0">
                <a:latin typeface="+mn-lt"/>
              </a:rPr>
              <a:t> students into a district’s or school’s regular LIEP. </a:t>
            </a:r>
          </a:p>
          <a:p>
            <a:pPr>
              <a:buFont typeface="Arial" pitchFamily="34" charset="0"/>
              <a:buChar char="•"/>
              <a:defRPr/>
            </a:pPr>
            <a:endParaRPr lang="en-US" dirty="0">
              <a:latin typeface="+mn-lt"/>
            </a:endParaRPr>
          </a:p>
          <a:p>
            <a:pPr>
              <a:buFont typeface="Arial" pitchFamily="34" charset="0"/>
              <a:buChar char="•"/>
              <a:defRPr/>
            </a:pPr>
            <a:r>
              <a:rPr lang="en-US" dirty="0">
                <a:latin typeface="+mn-lt"/>
              </a:rPr>
              <a:t>As such, this model has been included in this study to ensure a </a:t>
            </a:r>
            <a:r>
              <a:rPr lang="x-none">
                <a:latin typeface="+mn-lt"/>
              </a:rPr>
              <a:t>holistic</a:t>
            </a:r>
            <a:r>
              <a:rPr lang="en-US" dirty="0">
                <a:latin typeface="+mn-lt"/>
              </a:rPr>
              <a:t> depiction of how districts serve ELs.</a:t>
            </a:r>
          </a:p>
        </p:txBody>
      </p:sp>
      <p:pic>
        <p:nvPicPr>
          <p:cNvPr id="34825" name="Picture 2" descr="C:\Users\edCount\AppData\Local\Microsoft\Windows\Temporary Internet Files\Content.IE5\QK9D8BPO\MC900437058[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34825"/>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 calcmode="lin" valueType="num">
                                      <p:cBhvr additive="base">
                                        <p:cTn id="20"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1">
                                            <p:txEl>
                                              <p:pRg st="4" end="4"/>
                                            </p:txEl>
                                          </p:spTgt>
                                        </p:tgtEl>
                                        <p:attrNameLst>
                                          <p:attrName>style.visibility</p:attrName>
                                        </p:attrNameLst>
                                      </p:cBhvr>
                                      <p:to>
                                        <p:strVal val="visible"/>
                                      </p:to>
                                    </p:set>
                                    <p:anim calcmode="lin" valueType="num">
                                      <p:cBhvr additive="base">
                                        <p:cTn id="26"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11">
                                            <p:txEl>
                                              <p:pRg st="6" end="6"/>
                                            </p:txEl>
                                          </p:spTgt>
                                        </p:tgtEl>
                                        <p:attrNameLst>
                                          <p:attrName>style.visibility</p:attrName>
                                        </p:attrNameLst>
                                      </p:cBhvr>
                                      <p:to>
                                        <p:strVal val="visible"/>
                                      </p:to>
                                    </p:set>
                                    <p:anim calcmode="lin" valueType="num">
                                      <p:cBhvr additive="base">
                                        <p:cTn id="32"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11">
                                            <p:txEl>
                                              <p:pRg st="8" end="8"/>
                                            </p:txEl>
                                          </p:spTgt>
                                        </p:tgtEl>
                                        <p:attrNameLst>
                                          <p:attrName>style.visibility</p:attrName>
                                        </p:attrNameLst>
                                      </p:cBhvr>
                                      <p:to>
                                        <p:strVal val="visible"/>
                                      </p:to>
                                    </p:set>
                                    <p:anim calcmode="lin" valueType="num">
                                      <p:cBhvr additive="base">
                                        <p:cTn id="38" dur="500" fill="hold"/>
                                        <p:tgtEl>
                                          <p:spTgt spid="11">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nodeType="clickEffect">
                                  <p:stCondLst>
                                    <p:cond delay="0"/>
                                  </p:stCondLst>
                                  <p:childTnLst>
                                    <p:set>
                                      <p:cBhvr>
                                        <p:cTn id="43" dur="1" fill="hold">
                                          <p:stCondLst>
                                            <p:cond delay="0"/>
                                          </p:stCondLst>
                                        </p:cTn>
                                        <p:tgtEl>
                                          <p:spTgt spid="11">
                                            <p:txEl>
                                              <p:pRg st="10" end="10"/>
                                            </p:txEl>
                                          </p:spTgt>
                                        </p:tgtEl>
                                        <p:attrNameLst>
                                          <p:attrName>style.visibility</p:attrName>
                                        </p:attrNameLst>
                                      </p:cBhvr>
                                      <p:to>
                                        <p:strVal val="visible"/>
                                      </p:to>
                                    </p:set>
                                    <p:anim calcmode="lin" valueType="num">
                                      <p:cBhvr additive="base">
                                        <p:cTn id="44" dur="500" fill="hold"/>
                                        <p:tgtEl>
                                          <p:spTgt spid="11">
                                            <p:txEl>
                                              <p:pRg st="10" end="1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nodeType="clickEffect">
                                  <p:stCondLst>
                                    <p:cond delay="0"/>
                                  </p:stCondLst>
                                  <p:childTnLst>
                                    <p:set>
                                      <p:cBhvr>
                                        <p:cTn id="49" dur="1" fill="hold">
                                          <p:stCondLst>
                                            <p:cond delay="0"/>
                                          </p:stCondLst>
                                        </p:cTn>
                                        <p:tgtEl>
                                          <p:spTgt spid="11">
                                            <p:txEl>
                                              <p:pRg st="12" end="12"/>
                                            </p:txEl>
                                          </p:spTgt>
                                        </p:tgtEl>
                                        <p:attrNameLst>
                                          <p:attrName>style.visibility</p:attrName>
                                        </p:attrNameLst>
                                      </p:cBhvr>
                                      <p:to>
                                        <p:strVal val="visible"/>
                                      </p:to>
                                    </p:set>
                                    <p:anim calcmode="lin" valueType="num">
                                      <p:cBhvr additive="base">
                                        <p:cTn id="50" dur="500" fill="hold"/>
                                        <p:tgtEl>
                                          <p:spTgt spid="11">
                                            <p:txEl>
                                              <p:pRg st="12" end="12"/>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1">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828800" y="366713"/>
            <a:ext cx="4686300" cy="928687"/>
          </a:xfrm>
        </p:spPr>
        <p:txBody>
          <a:bodyPr rtlCol="0">
            <a:noAutofit/>
          </a:bodyPr>
          <a:lstStyle/>
          <a:p>
            <a:pPr eaLnBrk="1" fontAlgn="auto" hangingPunct="1">
              <a:spcAft>
                <a:spcPts val="0"/>
              </a:spcAft>
              <a:defRPr/>
            </a:pPr>
            <a:r>
              <a:rPr lang="en-US" sz="3200" b="1" dirty="0" smtClean="0"/>
              <a:t>Theme Ten</a:t>
            </a:r>
            <a:endParaRPr lang="en-US" sz="3200" b="1" i="1" dirty="0" smtClean="0">
              <a:solidFill>
                <a:schemeClr val="accent1">
                  <a:lumMod val="50000"/>
                </a:schemeClr>
              </a:solidFill>
              <a:latin typeface="Arial Narrow" pitchFamily="34" charset="0"/>
            </a:endParaRPr>
          </a:p>
        </p:txBody>
      </p:sp>
      <p:sp>
        <p:nvSpPr>
          <p:cNvPr id="26628"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707B13F1-4333-46EF-A0CF-F91AFAC9EA6D}" type="slidenum">
              <a:rPr lang="en-US"/>
              <a:pPr>
                <a:defRPr/>
              </a:pPr>
              <a:t>25</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11" name="Content Placeholder 12"/>
          <p:cNvSpPr txBox="1">
            <a:spLocks/>
          </p:cNvSpPr>
          <p:nvPr/>
        </p:nvSpPr>
        <p:spPr bwMode="auto">
          <a:xfrm>
            <a:off x="228600" y="1676400"/>
            <a:ext cx="6477000" cy="7162800"/>
          </a:xfrm>
          <a:prstGeom prst="rect">
            <a:avLst/>
          </a:prstGeom>
          <a:noFill/>
          <a:ln w="9525">
            <a:noFill/>
            <a:miter lim="800000"/>
            <a:headEnd/>
            <a:tailEnd/>
          </a:ln>
        </p:spPr>
        <p:txBody>
          <a:bodyPr>
            <a:normAutofit lnSpcReduction="10000"/>
          </a:bodyPr>
          <a:lstStyle/>
          <a:p>
            <a:pPr>
              <a:defRPr/>
            </a:pPr>
            <a:r>
              <a:rPr lang="en-US" b="1" i="1" dirty="0"/>
              <a:t>ELs’ Scores on Academic Content Assessments Should Be Interpreted With Great Care </a:t>
            </a:r>
          </a:p>
          <a:p>
            <a:pPr>
              <a:defRPr/>
            </a:pPr>
            <a:endParaRPr lang="en-US" b="1" i="1" dirty="0"/>
          </a:p>
          <a:p>
            <a:pPr>
              <a:buFont typeface="Arial" pitchFamily="34" charset="0"/>
              <a:buChar char="•"/>
              <a:defRPr/>
            </a:pPr>
            <a:r>
              <a:rPr lang="en-US" dirty="0"/>
              <a:t> </a:t>
            </a:r>
            <a:r>
              <a:rPr lang="x-none">
                <a:latin typeface="+mn-lt"/>
              </a:rPr>
              <a:t>The reviewed literature suggests that ELs’ scores on academic content assessments may not always be representative of these students’ actual content skills and knowledge. </a:t>
            </a:r>
            <a:endParaRPr lang="en-US" dirty="0">
              <a:latin typeface="+mn-lt"/>
            </a:endParaRPr>
          </a:p>
          <a:p>
            <a:pPr>
              <a:defRPr/>
            </a:pPr>
            <a:endParaRPr lang="en-US" dirty="0">
              <a:latin typeface="+mn-lt"/>
            </a:endParaRPr>
          </a:p>
          <a:p>
            <a:pPr>
              <a:buFont typeface="Arial" pitchFamily="34" charset="0"/>
              <a:buChar char="•"/>
              <a:defRPr/>
            </a:pPr>
            <a:r>
              <a:rPr lang="en-US" dirty="0">
                <a:latin typeface="+mn-lt"/>
              </a:rPr>
              <a:t> </a:t>
            </a:r>
            <a:r>
              <a:rPr lang="x-none">
                <a:latin typeface="+mn-lt"/>
              </a:rPr>
              <a:t>Further, while English language proficiency assessments (ELPAs) are improving in terms of their capacity to measure the academic language used in content classrooms, early studies found that these assessments did not always measure the kind of language necessary to fully engage with the content assessments, let alone to provide adequate responses.</a:t>
            </a:r>
            <a:endParaRPr lang="en-US" dirty="0">
              <a:latin typeface="+mn-lt"/>
            </a:endParaRPr>
          </a:p>
          <a:p>
            <a:pPr>
              <a:buFont typeface="Arial" pitchFamily="34" charset="0"/>
              <a:buChar char="•"/>
              <a:defRPr/>
            </a:pPr>
            <a:endParaRPr lang="en-US" dirty="0">
              <a:latin typeface="+mn-lt"/>
            </a:endParaRPr>
          </a:p>
          <a:p>
            <a:pPr>
              <a:buFont typeface="Arial" pitchFamily="34" charset="0"/>
              <a:buChar char="•"/>
              <a:defRPr/>
            </a:pPr>
            <a:r>
              <a:rPr lang="x-none">
                <a:latin typeface="+mn-lt"/>
              </a:rPr>
              <a:t> In states where this is true, this could mean that even former ELs may continue to face barriers to showing their knowledge on academic content assessments in English. </a:t>
            </a:r>
            <a:endParaRPr lang="en-US" dirty="0">
              <a:latin typeface="+mn-lt"/>
            </a:endParaRPr>
          </a:p>
          <a:p>
            <a:pPr>
              <a:buFont typeface="Arial" pitchFamily="34" charset="0"/>
              <a:buChar char="•"/>
              <a:defRPr/>
            </a:pPr>
            <a:endParaRPr lang="en-US" dirty="0">
              <a:latin typeface="+mn-lt"/>
            </a:endParaRPr>
          </a:p>
          <a:p>
            <a:pPr>
              <a:buFont typeface="Arial" pitchFamily="34" charset="0"/>
              <a:buChar char="•"/>
              <a:defRPr/>
            </a:pPr>
            <a:r>
              <a:rPr lang="en-US" dirty="0">
                <a:latin typeface="+mn-lt"/>
              </a:rPr>
              <a:t> </a:t>
            </a:r>
            <a:r>
              <a:rPr lang="x-none">
                <a:latin typeface="+mn-lt"/>
              </a:rPr>
              <a:t>Based on these uncertainties, practitioners and policy makers should interpret ELs’ content assessment scores with care, particularly when making placement or redesignation decisions. </a:t>
            </a:r>
            <a:endParaRPr lang="en-US" dirty="0">
              <a:latin typeface="+mn-lt"/>
            </a:endParaRPr>
          </a:p>
          <a:p>
            <a:pPr>
              <a:buFont typeface="Arial" pitchFamily="34" charset="0"/>
              <a:buChar char="•"/>
              <a:defRPr/>
            </a:pPr>
            <a:endParaRPr lang="en-US" dirty="0">
              <a:latin typeface="+mn-lt"/>
            </a:endParaRPr>
          </a:p>
          <a:p>
            <a:pPr>
              <a:buFont typeface="Arial" pitchFamily="34" charset="0"/>
              <a:buChar char="•"/>
              <a:defRPr/>
            </a:pPr>
            <a:r>
              <a:rPr lang="en-US" dirty="0">
                <a:latin typeface="+mn-lt"/>
              </a:rPr>
              <a:t> </a:t>
            </a:r>
            <a:r>
              <a:rPr lang="x-none">
                <a:latin typeface="+mn-lt"/>
              </a:rPr>
              <a:t>Practitioners should also ensure that the cut scores on their ELPAs are set appropriately, such that students who earn a proficient score truly have the necessary language skills to participate in and engage with academic content assessments in English. </a:t>
            </a:r>
            <a:endParaRPr lang="en-US" dirty="0">
              <a:latin typeface="+mn-lt"/>
            </a:endParaRPr>
          </a:p>
        </p:txBody>
      </p:sp>
      <p:pic>
        <p:nvPicPr>
          <p:cNvPr id="35849" name="Picture 2" descr="C:\Users\edCount\AppData\Local\Microsoft\Windows\Temporary Internet Files\Content.IE5\9RBFD3CV\MC900437059[1].png"/>
          <p:cNvPicPr>
            <a:picLocks noChangeAspect="1" noChangeArrowheads="1"/>
          </p:cNvPicPr>
          <p:nvPr/>
        </p:nvPicPr>
        <p:blipFill>
          <a:blip r:embed="rId3" cstate="print"/>
          <a:srcRect/>
          <a:stretch>
            <a:fillRect/>
          </a:stretch>
        </p:blipFill>
        <p:spPr bwMode="auto">
          <a:xfrm>
            <a:off x="15240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35849"/>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 calcmode="lin" valueType="num">
                                      <p:cBhvr additive="base">
                                        <p:cTn id="20"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1">
                                            <p:txEl>
                                              <p:pRg st="4" end="4"/>
                                            </p:txEl>
                                          </p:spTgt>
                                        </p:tgtEl>
                                        <p:attrNameLst>
                                          <p:attrName>style.visibility</p:attrName>
                                        </p:attrNameLst>
                                      </p:cBhvr>
                                      <p:to>
                                        <p:strVal val="visible"/>
                                      </p:to>
                                    </p:set>
                                    <p:anim calcmode="lin" valueType="num">
                                      <p:cBhvr additive="base">
                                        <p:cTn id="26"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11">
                                            <p:txEl>
                                              <p:pRg st="6" end="6"/>
                                            </p:txEl>
                                          </p:spTgt>
                                        </p:tgtEl>
                                        <p:attrNameLst>
                                          <p:attrName>style.visibility</p:attrName>
                                        </p:attrNameLst>
                                      </p:cBhvr>
                                      <p:to>
                                        <p:strVal val="visible"/>
                                      </p:to>
                                    </p:set>
                                    <p:anim calcmode="lin" valueType="num">
                                      <p:cBhvr additive="base">
                                        <p:cTn id="32"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11">
                                            <p:txEl>
                                              <p:pRg st="8" end="8"/>
                                            </p:txEl>
                                          </p:spTgt>
                                        </p:tgtEl>
                                        <p:attrNameLst>
                                          <p:attrName>style.visibility</p:attrName>
                                        </p:attrNameLst>
                                      </p:cBhvr>
                                      <p:to>
                                        <p:strVal val="visible"/>
                                      </p:to>
                                    </p:set>
                                    <p:anim calcmode="lin" valueType="num">
                                      <p:cBhvr additive="base">
                                        <p:cTn id="38" dur="500" fill="hold"/>
                                        <p:tgtEl>
                                          <p:spTgt spid="11">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nodeType="clickEffect">
                                  <p:stCondLst>
                                    <p:cond delay="0"/>
                                  </p:stCondLst>
                                  <p:childTnLst>
                                    <p:set>
                                      <p:cBhvr>
                                        <p:cTn id="43" dur="1" fill="hold">
                                          <p:stCondLst>
                                            <p:cond delay="0"/>
                                          </p:stCondLst>
                                        </p:cTn>
                                        <p:tgtEl>
                                          <p:spTgt spid="11">
                                            <p:txEl>
                                              <p:pRg st="10" end="10"/>
                                            </p:txEl>
                                          </p:spTgt>
                                        </p:tgtEl>
                                        <p:attrNameLst>
                                          <p:attrName>style.visibility</p:attrName>
                                        </p:attrNameLst>
                                      </p:cBhvr>
                                      <p:to>
                                        <p:strVal val="visible"/>
                                      </p:to>
                                    </p:set>
                                    <p:anim calcmode="lin" valueType="num">
                                      <p:cBhvr additive="base">
                                        <p:cTn id="44" dur="500" fill="hold"/>
                                        <p:tgtEl>
                                          <p:spTgt spid="11">
                                            <p:txEl>
                                              <p:pRg st="10" end="1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828800" y="366713"/>
            <a:ext cx="4686300" cy="928687"/>
          </a:xfrm>
        </p:spPr>
        <p:txBody>
          <a:bodyPr rtlCol="0">
            <a:noAutofit/>
          </a:bodyPr>
          <a:lstStyle/>
          <a:p>
            <a:pPr eaLnBrk="1" fontAlgn="auto" hangingPunct="1">
              <a:spcAft>
                <a:spcPts val="0"/>
              </a:spcAft>
              <a:defRPr/>
            </a:pPr>
            <a:r>
              <a:rPr lang="en-US" sz="3200" b="1" dirty="0" smtClean="0"/>
              <a:t>Theme Eleven</a:t>
            </a:r>
            <a:endParaRPr lang="en-US" sz="3200" b="1" i="1" dirty="0" smtClean="0">
              <a:solidFill>
                <a:schemeClr val="accent1">
                  <a:lumMod val="50000"/>
                </a:schemeClr>
              </a:solidFill>
              <a:latin typeface="Arial Narrow" pitchFamily="34" charset="0"/>
            </a:endParaRPr>
          </a:p>
        </p:txBody>
      </p:sp>
      <p:sp>
        <p:nvSpPr>
          <p:cNvPr id="27652"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FA987699-4F1B-4D56-B536-910133E24EC9}" type="slidenum">
              <a:rPr lang="en-US"/>
              <a:pPr>
                <a:defRPr/>
              </a:pPr>
              <a:t>26</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11" name="Content Placeholder 12"/>
          <p:cNvSpPr txBox="1">
            <a:spLocks/>
          </p:cNvSpPr>
          <p:nvPr/>
        </p:nvSpPr>
        <p:spPr bwMode="auto">
          <a:xfrm>
            <a:off x="228600" y="1676400"/>
            <a:ext cx="6324600" cy="7162800"/>
          </a:xfrm>
          <a:prstGeom prst="rect">
            <a:avLst/>
          </a:prstGeom>
          <a:noFill/>
          <a:ln w="9525">
            <a:noFill/>
            <a:miter lim="800000"/>
            <a:headEnd/>
            <a:tailEnd/>
          </a:ln>
        </p:spPr>
        <p:txBody>
          <a:bodyPr>
            <a:normAutofit/>
          </a:bodyPr>
          <a:lstStyle/>
          <a:p>
            <a:pPr>
              <a:defRPr/>
            </a:pPr>
            <a:r>
              <a:rPr lang="en-US" b="1" i="1" dirty="0"/>
              <a:t>Current Assessments May Not Be Sufficient Measures of the Linguistic Proficiency Necessary to Support Success in Mainstream Content Classrooms </a:t>
            </a:r>
          </a:p>
          <a:p>
            <a:pPr>
              <a:defRPr/>
            </a:pPr>
            <a:endParaRPr lang="en-US" b="1" i="1" dirty="0"/>
          </a:p>
          <a:p>
            <a:pPr>
              <a:buFont typeface="Arial" pitchFamily="34" charset="0"/>
              <a:buChar char="•"/>
              <a:defRPr/>
            </a:pPr>
            <a:r>
              <a:rPr lang="en-US" dirty="0">
                <a:latin typeface="+mn-lt"/>
              </a:rPr>
              <a:t> </a:t>
            </a:r>
            <a:r>
              <a:rPr lang="x-none">
                <a:latin typeface="+mn-lt"/>
              </a:rPr>
              <a:t>Although efforts are currently under way to develop a new generation of ELPAs that focus more closely on academic language skills, research suggests that at least some ELPAs in current or recent use do not use or measure language that is sufficiently complex to be representative of grade-level demands.</a:t>
            </a:r>
            <a:endParaRPr lang="en-US" dirty="0">
              <a:latin typeface="+mn-lt"/>
            </a:endParaRPr>
          </a:p>
          <a:p>
            <a:pPr>
              <a:buFont typeface="Arial" pitchFamily="34" charset="0"/>
              <a:buChar char="•"/>
              <a:defRPr/>
            </a:pPr>
            <a:endParaRPr lang="en-US" dirty="0">
              <a:latin typeface="+mn-lt"/>
            </a:endParaRPr>
          </a:p>
          <a:p>
            <a:pPr>
              <a:buFont typeface="Arial" pitchFamily="34" charset="0"/>
              <a:buChar char="•"/>
              <a:defRPr/>
            </a:pPr>
            <a:r>
              <a:rPr lang="x-none">
                <a:latin typeface="+mn-lt"/>
              </a:rPr>
              <a:t> </a:t>
            </a:r>
            <a:r>
              <a:rPr lang="en-US" dirty="0">
                <a:latin typeface="+mn-lt"/>
              </a:rPr>
              <a:t> </a:t>
            </a:r>
            <a:r>
              <a:rPr lang="x-none">
                <a:latin typeface="+mn-lt"/>
              </a:rPr>
              <a:t>Although a 2006 survey found that eight of the 10 states that enroll more than 80 percent of the nation’s ELs use additional measures to determine whether ELs who score </a:t>
            </a:r>
            <a:r>
              <a:rPr lang="en-US" dirty="0">
                <a:latin typeface="+mn-lt"/>
              </a:rPr>
              <a:t>“</a:t>
            </a:r>
            <a:r>
              <a:rPr lang="x-none">
                <a:latin typeface="+mn-lt"/>
              </a:rPr>
              <a:t>proficient</a:t>
            </a:r>
            <a:r>
              <a:rPr lang="en-US" dirty="0">
                <a:latin typeface="+mn-lt"/>
              </a:rPr>
              <a:t>”</a:t>
            </a:r>
            <a:r>
              <a:rPr lang="x-none">
                <a:latin typeface="+mn-lt"/>
              </a:rPr>
              <a:t> on the ELPA will also exit the LEP subgroup and stop receiving services, it is still important that ELPAs measure the kinds of language skills that students will need to succeed unsupported in classes where instruction is delivered in English. </a:t>
            </a:r>
            <a:endParaRPr lang="en-US" dirty="0">
              <a:latin typeface="+mn-lt"/>
            </a:endParaRPr>
          </a:p>
          <a:p>
            <a:pPr>
              <a:buFont typeface="Arial" pitchFamily="34" charset="0"/>
              <a:buChar char="•"/>
              <a:defRPr/>
            </a:pPr>
            <a:endParaRPr lang="en-US" dirty="0">
              <a:latin typeface="+mn-lt"/>
            </a:endParaRPr>
          </a:p>
          <a:p>
            <a:pPr>
              <a:buFont typeface="Arial" pitchFamily="34" charset="0"/>
              <a:buChar char="•"/>
              <a:defRPr/>
            </a:pPr>
            <a:r>
              <a:rPr lang="en-US" dirty="0">
                <a:latin typeface="+mn-lt"/>
              </a:rPr>
              <a:t>  S</a:t>
            </a:r>
            <a:r>
              <a:rPr lang="x-none">
                <a:latin typeface="+mn-lt"/>
              </a:rPr>
              <a:t>tudents</a:t>
            </a:r>
            <a:r>
              <a:rPr lang="en-US" dirty="0">
                <a:latin typeface="+mn-lt"/>
              </a:rPr>
              <a:t> </a:t>
            </a:r>
            <a:r>
              <a:rPr lang="x-none">
                <a:latin typeface="+mn-lt"/>
              </a:rPr>
              <a:t>may languish in mainstream classes without the language support they still need, and may never reach grade-level standards due to continuing language struggles that are no longer being addressed.</a:t>
            </a:r>
            <a:endParaRPr lang="en-US" dirty="0">
              <a:latin typeface="+mn-lt"/>
            </a:endParaRPr>
          </a:p>
          <a:p>
            <a:pPr>
              <a:defRPr/>
            </a:pPr>
            <a:endParaRPr lang="en-US" dirty="0">
              <a:latin typeface="+mn-lt"/>
            </a:endParaRPr>
          </a:p>
        </p:txBody>
      </p:sp>
      <p:pic>
        <p:nvPicPr>
          <p:cNvPr id="36873" name="Picture 2" descr="C:\Users\edCount\AppData\Local\Microsoft\Windows\Temporary Internet Files\Content.IE5\9VJLUW8A\MC900437060[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36873"/>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 calcmode="lin" valueType="num">
                                      <p:cBhvr additive="base">
                                        <p:cTn id="20"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1">
                                            <p:txEl>
                                              <p:pRg st="4" end="4"/>
                                            </p:txEl>
                                          </p:spTgt>
                                        </p:tgtEl>
                                        <p:attrNameLst>
                                          <p:attrName>style.visibility</p:attrName>
                                        </p:attrNameLst>
                                      </p:cBhvr>
                                      <p:to>
                                        <p:strVal val="visible"/>
                                      </p:to>
                                    </p:set>
                                    <p:anim calcmode="lin" valueType="num">
                                      <p:cBhvr additive="base">
                                        <p:cTn id="26"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11">
                                            <p:txEl>
                                              <p:pRg st="6" end="6"/>
                                            </p:txEl>
                                          </p:spTgt>
                                        </p:tgtEl>
                                        <p:attrNameLst>
                                          <p:attrName>style.visibility</p:attrName>
                                        </p:attrNameLst>
                                      </p:cBhvr>
                                      <p:to>
                                        <p:strVal val="visible"/>
                                      </p:to>
                                    </p:set>
                                    <p:anim calcmode="lin" valueType="num">
                                      <p:cBhvr additive="base">
                                        <p:cTn id="32"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752600" y="366713"/>
            <a:ext cx="4762500" cy="928687"/>
          </a:xfrm>
        </p:spPr>
        <p:txBody>
          <a:bodyPr rtlCol="0">
            <a:noAutofit/>
          </a:bodyPr>
          <a:lstStyle/>
          <a:p>
            <a:pPr eaLnBrk="1" fontAlgn="auto" hangingPunct="1">
              <a:spcAft>
                <a:spcPts val="0"/>
              </a:spcAft>
              <a:defRPr/>
            </a:pPr>
            <a:r>
              <a:rPr lang="en-US" sz="3200" b="1" dirty="0" smtClean="0"/>
              <a:t>Theme Twelve</a:t>
            </a:r>
            <a:endParaRPr lang="en-US" sz="3200" b="1" i="1" dirty="0" smtClean="0">
              <a:solidFill>
                <a:schemeClr val="accent1">
                  <a:lumMod val="50000"/>
                </a:schemeClr>
              </a:solidFill>
              <a:latin typeface="Arial Narrow" pitchFamily="34" charset="0"/>
            </a:endParaRPr>
          </a:p>
        </p:txBody>
      </p:sp>
      <p:sp>
        <p:nvSpPr>
          <p:cNvPr id="28676"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09D3C65D-4A82-48F2-95D2-C87CFD43FE17}" type="slidenum">
              <a:rPr lang="en-US"/>
              <a:pPr>
                <a:defRPr/>
              </a:pPr>
              <a:t>27</a:t>
            </a:fld>
            <a:endParaRPr lang="en-US"/>
          </a:p>
        </p:txBody>
      </p:sp>
      <p:sp>
        <p:nvSpPr>
          <p:cNvPr id="9" name="Content Placeholder 12"/>
          <p:cNvSpPr txBox="1">
            <a:spLocks/>
          </p:cNvSpPr>
          <p:nvPr/>
        </p:nvSpPr>
        <p:spPr bwMode="auto">
          <a:xfrm>
            <a:off x="852488" y="16002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37896" name="Content Placeholder 12"/>
          <p:cNvSpPr txBox="1">
            <a:spLocks/>
          </p:cNvSpPr>
          <p:nvPr/>
        </p:nvSpPr>
        <p:spPr bwMode="auto">
          <a:xfrm>
            <a:off x="228600" y="1676400"/>
            <a:ext cx="6324600"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b="1" i="1" dirty="0" smtClean="0"/>
              <a:t>Culture and Community Matter </a:t>
            </a:r>
          </a:p>
          <a:p>
            <a:pPr eaLnBrk="1" hangingPunct="1">
              <a:defRPr/>
            </a:pPr>
            <a:endParaRPr lang="en-US" b="1" i="1" dirty="0" smtClean="0"/>
          </a:p>
          <a:p>
            <a:pPr eaLnBrk="1" hangingPunct="1">
              <a:buFont typeface="Arial" charset="0"/>
              <a:buChar char="•"/>
              <a:defRPr/>
            </a:pPr>
            <a:r>
              <a:rPr lang="en-US" dirty="0" smtClean="0"/>
              <a:t> </a:t>
            </a:r>
            <a:r>
              <a:rPr lang="en-US" dirty="0" smtClean="0">
                <a:latin typeface="+mn-lt"/>
              </a:rPr>
              <a:t>Although empirical research has not proven a relationship between culture and student outcomes, literature reviewed about programs across the country has found repeatedly that they share the common characteristic of a strong and intentional community of respect and acceptance, both within and beyond the school.</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Descriptive evidence also suggests that cultural atmosphere can make a difference in student outcomes.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Therefore, it appears that a school’s attitudes and atmosphere about ELs, their languages and their cultures are important considerations in program design, implementation and evaluation.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a:t>
            </a:r>
            <a:r>
              <a:rPr lang="en-US" u="sng" dirty="0" smtClean="0">
                <a:latin typeface="+mn-lt"/>
              </a:rPr>
              <a:t>School districts that view other languages and cultures as valuable assets</a:t>
            </a:r>
            <a:r>
              <a:rPr lang="en-US" dirty="0" smtClean="0">
                <a:latin typeface="+mn-lt"/>
              </a:rPr>
              <a:t>, rather than problematic obstacles, create positive environments in which ELs may thrive and achieve. </a:t>
            </a:r>
          </a:p>
          <a:p>
            <a:pPr eaLnBrk="1" hangingPunct="1">
              <a:buFont typeface="Arial" charset="0"/>
              <a:buChar char="•"/>
              <a:defRPr/>
            </a:pPr>
            <a:endParaRPr lang="en-US" dirty="0" smtClean="0">
              <a:latin typeface="+mn-lt"/>
            </a:endParaRPr>
          </a:p>
          <a:p>
            <a:pPr eaLnBrk="1" hangingPunct="1">
              <a:buFont typeface="Arial" charset="0"/>
              <a:buChar char="•"/>
              <a:defRPr/>
            </a:pPr>
            <a:r>
              <a:rPr lang="en-US" dirty="0" smtClean="0">
                <a:latin typeface="+mn-lt"/>
              </a:rPr>
              <a:t> Parent involvement was frequently named as an important feature of program design, particularly for ELs who are recent immigrants.</a:t>
            </a:r>
          </a:p>
        </p:txBody>
      </p:sp>
      <p:pic>
        <p:nvPicPr>
          <p:cNvPr id="37897" name="Picture 2" descr="C:\Users\edCount\AppData\Local\Microsoft\Windows\Temporary Internet Files\Content.IE5\UG9PQ8K6\MC900437061[1].png"/>
          <p:cNvPicPr>
            <a:picLocks noChangeAspect="1" noChangeArrowheads="1"/>
          </p:cNvPicPr>
          <p:nvPr/>
        </p:nvPicPr>
        <p:blipFill>
          <a:blip r:embed="rId3" cstate="print"/>
          <a:srcRect/>
          <a:stretch>
            <a:fillRect/>
          </a:stretch>
        </p:blipFill>
        <p:spPr bwMode="auto">
          <a:xfrm>
            <a:off x="0" y="0"/>
            <a:ext cx="1714500"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37896">
                                            <p:txEl>
                                              <p:pRg st="0" end="0"/>
                                            </p:txEl>
                                          </p:spTgt>
                                        </p:tgtEl>
                                        <p:attrNameLst>
                                          <p:attrName>style.visibility</p:attrName>
                                        </p:attrNameLst>
                                      </p:cBhvr>
                                      <p:to>
                                        <p:strVal val="visible"/>
                                      </p:to>
                                    </p:set>
                                    <p:anim calcmode="lin" valueType="num">
                                      <p:cBhvr additive="base">
                                        <p:cTn id="12" dur="500" fill="hold"/>
                                        <p:tgtEl>
                                          <p:spTgt spid="3789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7896">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8" presetClass="emph" presetSubtype="0" fill="hold" nodeType="afterEffect">
                                  <p:stCondLst>
                                    <p:cond delay="0"/>
                                  </p:stCondLst>
                                  <p:childTnLst>
                                    <p:animRot by="21600000">
                                      <p:cBhvr>
                                        <p:cTn id="16" dur="2000" fill="hold"/>
                                        <p:tgtEl>
                                          <p:spTgt spid="37897"/>
                                        </p:tgtEl>
                                        <p:attrNameLst>
                                          <p:attrName>r</p:attrName>
                                        </p:attrNameLst>
                                      </p:cBhvr>
                                    </p:animRot>
                                  </p:childTnLst>
                                </p:cTn>
                              </p:par>
                            </p:childTnLst>
                          </p:cTn>
                        </p:par>
                        <p:par>
                          <p:cTn id="17" fill="hold" nodeType="afterGroup">
                            <p:stCondLst>
                              <p:cond delay="3000"/>
                            </p:stCondLst>
                            <p:childTnLst>
                              <p:par>
                                <p:cTn id="18" presetID="2" presetClass="entr" presetSubtype="4" fill="hold" nodeType="afterEffect">
                                  <p:stCondLst>
                                    <p:cond delay="0"/>
                                  </p:stCondLst>
                                  <p:childTnLst>
                                    <p:set>
                                      <p:cBhvr>
                                        <p:cTn id="19" dur="1" fill="hold">
                                          <p:stCondLst>
                                            <p:cond delay="0"/>
                                          </p:stCondLst>
                                        </p:cTn>
                                        <p:tgtEl>
                                          <p:spTgt spid="37896">
                                            <p:txEl>
                                              <p:pRg st="2" end="2"/>
                                            </p:txEl>
                                          </p:spTgt>
                                        </p:tgtEl>
                                        <p:attrNameLst>
                                          <p:attrName>style.visibility</p:attrName>
                                        </p:attrNameLst>
                                      </p:cBhvr>
                                      <p:to>
                                        <p:strVal val="visible"/>
                                      </p:to>
                                    </p:set>
                                    <p:anim calcmode="lin" valueType="num">
                                      <p:cBhvr additive="base">
                                        <p:cTn id="20" dur="500" fill="hold"/>
                                        <p:tgtEl>
                                          <p:spTgt spid="37896">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789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37896">
                                            <p:txEl>
                                              <p:pRg st="4" end="4"/>
                                            </p:txEl>
                                          </p:spTgt>
                                        </p:tgtEl>
                                        <p:attrNameLst>
                                          <p:attrName>style.visibility</p:attrName>
                                        </p:attrNameLst>
                                      </p:cBhvr>
                                      <p:to>
                                        <p:strVal val="visible"/>
                                      </p:to>
                                    </p:set>
                                    <p:anim calcmode="lin" valueType="num">
                                      <p:cBhvr additive="base">
                                        <p:cTn id="26" dur="500" fill="hold"/>
                                        <p:tgtEl>
                                          <p:spTgt spid="37896">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789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37896">
                                            <p:txEl>
                                              <p:pRg st="6" end="6"/>
                                            </p:txEl>
                                          </p:spTgt>
                                        </p:tgtEl>
                                        <p:attrNameLst>
                                          <p:attrName>style.visibility</p:attrName>
                                        </p:attrNameLst>
                                      </p:cBhvr>
                                      <p:to>
                                        <p:strVal val="visible"/>
                                      </p:to>
                                    </p:set>
                                    <p:anim calcmode="lin" valueType="num">
                                      <p:cBhvr additive="base">
                                        <p:cTn id="32" dur="500" fill="hold"/>
                                        <p:tgtEl>
                                          <p:spTgt spid="37896">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789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37896">
                                            <p:txEl>
                                              <p:pRg st="8" end="8"/>
                                            </p:txEl>
                                          </p:spTgt>
                                        </p:tgtEl>
                                        <p:attrNameLst>
                                          <p:attrName>style.visibility</p:attrName>
                                        </p:attrNameLst>
                                      </p:cBhvr>
                                      <p:to>
                                        <p:strVal val="visible"/>
                                      </p:to>
                                    </p:set>
                                    <p:anim calcmode="lin" valueType="num">
                                      <p:cBhvr additive="base">
                                        <p:cTn id="38" dur="500" fill="hold"/>
                                        <p:tgtEl>
                                          <p:spTgt spid="37896">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789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nodeType="clickEffect">
                                  <p:stCondLst>
                                    <p:cond delay="0"/>
                                  </p:stCondLst>
                                  <p:childTnLst>
                                    <p:set>
                                      <p:cBhvr>
                                        <p:cTn id="43" dur="1" fill="hold">
                                          <p:stCondLst>
                                            <p:cond delay="0"/>
                                          </p:stCondLst>
                                        </p:cTn>
                                        <p:tgtEl>
                                          <p:spTgt spid="37896">
                                            <p:txEl>
                                              <p:pRg st="10" end="10"/>
                                            </p:txEl>
                                          </p:spTgt>
                                        </p:tgtEl>
                                        <p:attrNameLst>
                                          <p:attrName>style.visibility</p:attrName>
                                        </p:attrNameLst>
                                      </p:cBhvr>
                                      <p:to>
                                        <p:strVal val="visible"/>
                                      </p:to>
                                    </p:set>
                                    <p:anim calcmode="lin" valueType="num">
                                      <p:cBhvr additive="base">
                                        <p:cTn id="44" dur="500" fill="hold"/>
                                        <p:tgtEl>
                                          <p:spTgt spid="37896">
                                            <p:txEl>
                                              <p:pRg st="10" end="1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789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10" name="Straight Connector 9"/>
          <p:cNvCxnSpPr/>
          <p:nvPr/>
        </p:nvCxnSpPr>
        <p:spPr>
          <a:xfrm>
            <a:off x="1828800" y="1371600"/>
            <a:ext cx="45720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1447800" y="366713"/>
            <a:ext cx="5067300" cy="928687"/>
          </a:xfrm>
        </p:spPr>
        <p:txBody>
          <a:bodyPr rtlCol="0">
            <a:noAutofit/>
          </a:bodyPr>
          <a:lstStyle/>
          <a:p>
            <a:pPr eaLnBrk="1" fontAlgn="auto" hangingPunct="1">
              <a:spcAft>
                <a:spcPts val="0"/>
              </a:spcAft>
              <a:defRPr/>
            </a:pPr>
            <a:r>
              <a:rPr lang="en-US" sz="3200" b="1" dirty="0" smtClean="0"/>
              <a:t/>
            </a:r>
            <a:br>
              <a:rPr lang="en-US" sz="3200" b="1" dirty="0" smtClean="0"/>
            </a:br>
            <a:r>
              <a:rPr lang="en-US" sz="3200" b="1" dirty="0" smtClean="0"/>
              <a:t>Full Literature Review</a:t>
            </a:r>
            <a:endParaRPr lang="en-US" sz="3200" b="1" i="1" dirty="0" smtClean="0">
              <a:solidFill>
                <a:schemeClr val="accent1">
                  <a:lumMod val="50000"/>
                </a:schemeClr>
              </a:solidFill>
              <a:latin typeface="Arial Narrow" pitchFamily="34" charset="0"/>
            </a:endParaRPr>
          </a:p>
        </p:txBody>
      </p:sp>
      <p:sp>
        <p:nvSpPr>
          <p:cNvPr id="29700" name="Content Placeholder 12"/>
          <p:cNvSpPr>
            <a:spLocks noGrp="1"/>
          </p:cNvSpPr>
          <p:nvPr>
            <p:ph idx="1"/>
          </p:nvPr>
        </p:nvSpPr>
        <p:spPr/>
        <p:txBody>
          <a:bodyPr/>
          <a:lstStyle/>
          <a:p>
            <a:pPr>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sp>
        <p:nvSpPr>
          <p:cNvPr id="22" name="Slide Number Placeholder 21"/>
          <p:cNvSpPr>
            <a:spLocks noGrp="1"/>
          </p:cNvSpPr>
          <p:nvPr>
            <p:ph type="sldNum" sz="quarter" idx="12"/>
          </p:nvPr>
        </p:nvSpPr>
        <p:spPr/>
        <p:txBody>
          <a:bodyPr/>
          <a:lstStyle/>
          <a:p>
            <a:pPr>
              <a:defRPr/>
            </a:pPr>
            <a:fld id="{DB2BC712-57A3-41C4-B5EE-D3CDEF73753E}" type="slidenum">
              <a:rPr lang="en-US"/>
              <a:pPr>
                <a:defRPr/>
              </a:pPr>
              <a:t>28</a:t>
            </a:fld>
            <a:endParaRPr lang="en-US"/>
          </a:p>
        </p:txBody>
      </p:sp>
      <p:sp>
        <p:nvSpPr>
          <p:cNvPr id="9" name="Content Placeholder 12"/>
          <p:cNvSpPr txBox="1">
            <a:spLocks/>
          </p:cNvSpPr>
          <p:nvPr/>
        </p:nvSpPr>
        <p:spPr bwMode="auto">
          <a:xfrm>
            <a:off x="838200" y="1676400"/>
            <a:ext cx="5334000" cy="762000"/>
          </a:xfrm>
          <a:prstGeom prst="rect">
            <a:avLst/>
          </a:prstGeom>
          <a:noFill/>
          <a:ln w="9525">
            <a:noFill/>
            <a:miter lim="800000"/>
            <a:headEnd/>
            <a:tailEnd/>
          </a:ln>
        </p:spPr>
        <p:txBody>
          <a:bodyPr>
            <a:normAutofit/>
          </a:bodyPr>
          <a:lstStyle/>
          <a:p>
            <a:pPr marL="342900" indent="-342900" fontAlgn="auto">
              <a:spcBef>
                <a:spcPct val="20000"/>
              </a:spcBef>
              <a:spcAft>
                <a:spcPts val="0"/>
              </a:spcAft>
              <a:buFont typeface="Arial" pitchFamily="34" charset="0"/>
              <a:buNone/>
              <a:defRPr/>
            </a:pPr>
            <a:endParaRPr lang="en-US" sz="2800" dirty="0">
              <a:latin typeface="+mn-lt"/>
              <a:cs typeface="+mn-cs"/>
            </a:endParaRPr>
          </a:p>
        </p:txBody>
      </p:sp>
      <p:sp>
        <p:nvSpPr>
          <p:cNvPr id="8" name="Content Placeholder 12"/>
          <p:cNvSpPr txBox="1">
            <a:spLocks/>
          </p:cNvSpPr>
          <p:nvPr/>
        </p:nvSpPr>
        <p:spPr bwMode="auto">
          <a:xfrm>
            <a:off x="152400" y="1828800"/>
            <a:ext cx="6324600" cy="7315200"/>
          </a:xfrm>
          <a:prstGeom prst="rect">
            <a:avLst/>
          </a:prstGeom>
          <a:noFill/>
          <a:ln w="9525">
            <a:noFill/>
            <a:miter lim="800000"/>
            <a:headEnd/>
            <a:tailEnd/>
          </a:ln>
        </p:spPr>
        <p:txBody>
          <a:bodyPr>
            <a:normAutofit/>
          </a:bodyPr>
          <a:lstStyle/>
          <a:p>
            <a:pPr marL="342900" indent="-342900" eaLnBrk="0" hangingPunct="0">
              <a:spcBef>
                <a:spcPct val="20000"/>
              </a:spcBef>
              <a:buFont typeface="Arial" charset="0"/>
              <a:buNone/>
              <a:defRPr/>
            </a:pPr>
            <a:endParaRPr lang="en-US" sz="3200">
              <a:latin typeface="+mn-lt"/>
              <a:cs typeface="+mn-cs"/>
            </a:endParaRPr>
          </a:p>
          <a:p>
            <a:pPr marL="342900" indent="-342900" fontAlgn="auto">
              <a:spcBef>
                <a:spcPct val="20000"/>
              </a:spcBef>
              <a:spcAft>
                <a:spcPts val="0"/>
              </a:spcAft>
              <a:buFont typeface="Arial" charset="0"/>
              <a:buNone/>
              <a:defRPr/>
            </a:pPr>
            <a:endParaRPr lang="en-US" sz="3200">
              <a:latin typeface="+mn-lt"/>
              <a:cs typeface="+mn-cs"/>
            </a:endParaRPr>
          </a:p>
          <a:p>
            <a:pPr marL="342900" indent="-342900" fontAlgn="auto">
              <a:spcBef>
                <a:spcPct val="20000"/>
              </a:spcBef>
              <a:spcAft>
                <a:spcPts val="0"/>
              </a:spcAft>
              <a:buFont typeface="Arial" pitchFamily="34" charset="0"/>
              <a:buNone/>
              <a:defRPr/>
            </a:pPr>
            <a:endParaRPr lang="en-US" sz="3200" dirty="0">
              <a:latin typeface="+mn-lt"/>
              <a:cs typeface="+mn-cs"/>
            </a:endParaRPr>
          </a:p>
        </p:txBody>
      </p:sp>
      <p:sp>
        <p:nvSpPr>
          <p:cNvPr id="38920" name="Content Placeholder 12"/>
          <p:cNvSpPr txBox="1">
            <a:spLocks/>
          </p:cNvSpPr>
          <p:nvPr/>
        </p:nvSpPr>
        <p:spPr bwMode="auto">
          <a:xfrm>
            <a:off x="228600" y="2057400"/>
            <a:ext cx="63246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dirty="0" smtClean="0">
                <a:latin typeface="+mn-lt"/>
              </a:rPr>
              <a:t>This extensive review of foundational literature relevant to LIEP design and implementation can be accessed at:</a:t>
            </a:r>
          </a:p>
          <a:p>
            <a:pPr eaLnBrk="1" hangingPunct="1">
              <a:defRPr/>
            </a:pPr>
            <a:endParaRPr lang="en-US" dirty="0" smtClean="0">
              <a:latin typeface="+mn-lt"/>
            </a:endParaRPr>
          </a:p>
          <a:p>
            <a:pPr eaLnBrk="1" hangingPunct="1">
              <a:defRPr/>
            </a:pPr>
            <a:endParaRPr lang="en-US" sz="2800" dirty="0" smtClean="0">
              <a:latin typeface="+mn-lt"/>
            </a:endParaRPr>
          </a:p>
          <a:p>
            <a:pPr algn="ctr" eaLnBrk="1" hangingPunct="1">
              <a:defRPr/>
            </a:pPr>
            <a:r>
              <a:rPr lang="en-US" sz="2800" dirty="0" smtClean="0">
                <a:latin typeface="+mn-lt"/>
              </a:rPr>
              <a:t> </a:t>
            </a:r>
            <a:r>
              <a:rPr lang="en-US" sz="2800" u="sng" dirty="0" smtClean="0">
                <a:latin typeface="+mn-lt"/>
                <a:hlinkClick r:id="rId3"/>
              </a:rPr>
              <a:t>http://www.edcount.com/</a:t>
            </a:r>
            <a:endParaRPr lang="en-US" sz="2800" u="sng" dirty="0" smtClean="0">
              <a:latin typeface="+mn-lt"/>
            </a:endParaRPr>
          </a:p>
          <a:p>
            <a:pPr algn="ctr" eaLnBrk="1" hangingPunct="1">
              <a:defRPr/>
            </a:pPr>
            <a:endParaRPr lang="en-US" u="sng" dirty="0" smtClean="0">
              <a:latin typeface="+mn-lt"/>
            </a:endParaRPr>
          </a:p>
          <a:p>
            <a:pPr algn="ctr" eaLnBrk="1" hangingPunct="1">
              <a:defRPr/>
            </a:pPr>
            <a:endParaRPr lang="en-US" u="sng" dirty="0" smtClean="0">
              <a:latin typeface="+mn-lt"/>
            </a:endParaRPr>
          </a:p>
          <a:p>
            <a:pPr eaLnBrk="1" hangingPunct="1">
              <a:defRPr/>
            </a:pPr>
            <a:endParaRPr lang="en-US" dirty="0" smtClean="0">
              <a:latin typeface="+mn-lt"/>
            </a:endParaRPr>
          </a:p>
          <a:p>
            <a:pPr eaLnBrk="1" hangingPunct="1">
              <a:defRPr/>
            </a:pPr>
            <a:r>
              <a:rPr lang="en-US" dirty="0" smtClean="0">
                <a:latin typeface="+mn-lt"/>
              </a:rPr>
              <a:t>Or request a copy from</a:t>
            </a:r>
          </a:p>
          <a:p>
            <a:pPr eaLnBrk="1" hangingPunct="1">
              <a:defRPr/>
            </a:pPr>
            <a:endParaRPr lang="en-US" dirty="0" smtClean="0">
              <a:latin typeface="+mn-lt"/>
            </a:endParaRPr>
          </a:p>
          <a:p>
            <a:pPr eaLnBrk="1" hangingPunct="1">
              <a:defRPr/>
            </a:pPr>
            <a:endParaRPr lang="en-US" dirty="0" smtClean="0">
              <a:latin typeface="+mn-lt"/>
            </a:endParaRPr>
          </a:p>
          <a:p>
            <a:pPr eaLnBrk="1" hangingPunct="1">
              <a:defRPr/>
            </a:pPr>
            <a:r>
              <a:rPr lang="en-US" sz="2800" dirty="0" smtClean="0">
                <a:latin typeface="+mn-lt"/>
              </a:rPr>
              <a:t>Sara </a:t>
            </a:r>
            <a:r>
              <a:rPr lang="en-US" sz="2800" dirty="0" err="1" smtClean="0">
                <a:latin typeface="+mn-lt"/>
              </a:rPr>
              <a:t>Waring</a:t>
            </a:r>
            <a:r>
              <a:rPr lang="en-US" sz="2800" dirty="0" smtClean="0">
                <a:latin typeface="+mn-lt"/>
              </a:rPr>
              <a:t> </a:t>
            </a:r>
            <a:r>
              <a:rPr lang="en-US" sz="2800" dirty="0" smtClean="0">
                <a:latin typeface="+mn-lt"/>
                <a:hlinkClick r:id="rId4"/>
              </a:rPr>
              <a:t>swaring@edcount.com</a:t>
            </a:r>
            <a:endParaRPr lang="en-US" sz="2800" dirty="0" smtClean="0">
              <a:latin typeface="+mn-lt"/>
            </a:endParaRPr>
          </a:p>
          <a:p>
            <a:pPr eaLnBrk="1" hangingPunct="1">
              <a:defRPr/>
            </a:pPr>
            <a:endParaRPr lang="en-US" sz="2800" dirty="0" smtClean="0"/>
          </a:p>
          <a:p>
            <a:pPr eaLnBrk="1" hangingPunct="1">
              <a:defRPr/>
            </a:pPr>
            <a:endParaRPr lang="en-US" sz="2800" dirty="0" smtClean="0"/>
          </a:p>
          <a:p>
            <a:pPr eaLnBrk="1" hangingPunct="1">
              <a:defRPr/>
            </a:pPr>
            <a:endParaRPr lang="en-US" sz="2800" dirty="0" smtClean="0"/>
          </a:p>
          <a:p>
            <a:pPr eaLnBrk="1" hangingPunct="1">
              <a:defRPr/>
            </a:pPr>
            <a:endParaRPr lang="en-US" dirty="0" smtClean="0"/>
          </a:p>
          <a:p>
            <a:pPr eaLnBrk="1" hangingPunct="1">
              <a:buFont typeface="Arial" charset="0"/>
              <a:buChar char="•"/>
              <a:defRPr/>
            </a:pPr>
            <a:endParaRPr lang="en-US" dirty="0" smtClean="0"/>
          </a:p>
        </p:txBody>
      </p:sp>
      <p:pic>
        <p:nvPicPr>
          <p:cNvPr id="29705" name="Picture 2" descr="C:\Users\edCount\AppData\Local\Microsoft\Windows\Temporary Internet Files\Content.IE5\QK9D8BPO\MC900441510[1].png"/>
          <p:cNvPicPr>
            <a:picLocks noChangeAspect="1" noChangeArrowheads="1"/>
          </p:cNvPicPr>
          <p:nvPr/>
        </p:nvPicPr>
        <p:blipFill>
          <a:blip r:embed="rId5" cstate="print"/>
          <a:srcRect/>
          <a:stretch>
            <a:fillRect/>
          </a:stretch>
        </p:blipFill>
        <p:spPr bwMode="auto">
          <a:xfrm>
            <a:off x="152400" y="0"/>
            <a:ext cx="1828800" cy="1828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9" presetClass="entr" presetSubtype="0" fill="hold" nodeType="afterEffect">
                                  <p:stCondLst>
                                    <p:cond delay="0"/>
                                  </p:stCondLst>
                                  <p:childTnLst>
                                    <p:set>
                                      <p:cBhvr>
                                        <p:cTn id="11" dur="1" fill="hold">
                                          <p:stCondLst>
                                            <p:cond delay="0"/>
                                          </p:stCondLst>
                                        </p:cTn>
                                        <p:tgtEl>
                                          <p:spTgt spid="38920">
                                            <p:txEl>
                                              <p:pRg st="3" end="3"/>
                                            </p:txEl>
                                          </p:spTgt>
                                        </p:tgtEl>
                                        <p:attrNameLst>
                                          <p:attrName>style.visibility</p:attrName>
                                        </p:attrNameLst>
                                      </p:cBhvr>
                                      <p:to>
                                        <p:strVal val="visible"/>
                                      </p:to>
                                    </p:set>
                                    <p:animEffect transition="in" filter="dissolve">
                                      <p:cBhvr>
                                        <p:cTn id="12" dur="500"/>
                                        <p:tgtEl>
                                          <p:spTgt spid="38920">
                                            <p:txEl>
                                              <p:pRg st="3" end="3"/>
                                            </p:txEl>
                                          </p:spTgt>
                                        </p:tgtEl>
                                      </p:cBhvr>
                                    </p:animEffect>
                                  </p:childTnLst>
                                </p:cTn>
                              </p:par>
                            </p:childTnLst>
                          </p:cTn>
                        </p:par>
                        <p:par>
                          <p:cTn id="13" fill="hold" nodeType="afterGroup">
                            <p:stCondLst>
                              <p:cond delay="1000"/>
                            </p:stCondLst>
                            <p:childTnLst>
                              <p:par>
                                <p:cTn id="14" presetID="9" presetClass="entr" presetSubtype="0" fill="hold" nodeType="afterEffect">
                                  <p:stCondLst>
                                    <p:cond delay="0"/>
                                  </p:stCondLst>
                                  <p:childTnLst>
                                    <p:set>
                                      <p:cBhvr>
                                        <p:cTn id="15" dur="1" fill="hold">
                                          <p:stCondLst>
                                            <p:cond delay="0"/>
                                          </p:stCondLst>
                                        </p:cTn>
                                        <p:tgtEl>
                                          <p:spTgt spid="38920">
                                            <p:txEl>
                                              <p:pRg st="7" end="7"/>
                                            </p:txEl>
                                          </p:spTgt>
                                        </p:tgtEl>
                                        <p:attrNameLst>
                                          <p:attrName>style.visibility</p:attrName>
                                        </p:attrNameLst>
                                      </p:cBhvr>
                                      <p:to>
                                        <p:strVal val="visible"/>
                                      </p:to>
                                    </p:set>
                                    <p:animEffect transition="in" filter="dissolve">
                                      <p:cBhvr>
                                        <p:cTn id="16" dur="500"/>
                                        <p:tgtEl>
                                          <p:spTgt spid="38920">
                                            <p:txEl>
                                              <p:pRg st="7" end="7"/>
                                            </p:txEl>
                                          </p:spTgt>
                                        </p:tgtEl>
                                      </p:cBhvr>
                                    </p:animEffect>
                                  </p:childTnLst>
                                </p:cTn>
                              </p:par>
                            </p:childTnLst>
                          </p:cTn>
                        </p:par>
                        <p:par>
                          <p:cTn id="17" fill="hold" nodeType="afterGroup">
                            <p:stCondLst>
                              <p:cond delay="1500"/>
                            </p:stCondLst>
                            <p:childTnLst>
                              <p:par>
                                <p:cTn id="18" presetID="9" presetClass="entr" presetSubtype="0" fill="hold" nodeType="afterEffect">
                                  <p:stCondLst>
                                    <p:cond delay="0"/>
                                  </p:stCondLst>
                                  <p:childTnLst>
                                    <p:set>
                                      <p:cBhvr>
                                        <p:cTn id="19" dur="1" fill="hold">
                                          <p:stCondLst>
                                            <p:cond delay="0"/>
                                          </p:stCondLst>
                                        </p:cTn>
                                        <p:tgtEl>
                                          <p:spTgt spid="38920">
                                            <p:txEl>
                                              <p:pRg st="10" end="10"/>
                                            </p:txEl>
                                          </p:spTgt>
                                        </p:tgtEl>
                                        <p:attrNameLst>
                                          <p:attrName>style.visibility</p:attrName>
                                        </p:attrNameLst>
                                      </p:cBhvr>
                                      <p:to>
                                        <p:strVal val="visible"/>
                                      </p:to>
                                    </p:set>
                                    <p:animEffect transition="in" filter="dissolve">
                                      <p:cBhvr>
                                        <p:cTn id="20" dur="500"/>
                                        <p:tgtEl>
                                          <p:spTgt spid="38920">
                                            <p:txEl>
                                              <p:pRg st="10" end="10"/>
                                            </p:txEl>
                                          </p:spTgt>
                                        </p:tgtEl>
                                      </p:cBhvr>
                                    </p:animEffect>
                                  </p:childTnLst>
                                </p:cTn>
                              </p:par>
                            </p:childTnLst>
                          </p:cTn>
                        </p:par>
                        <p:par>
                          <p:cTn id="21" fill="hold" nodeType="afterGroup">
                            <p:stCondLst>
                              <p:cond delay="2000"/>
                            </p:stCondLst>
                            <p:childTnLst>
                              <p:par>
                                <p:cTn id="22" presetID="9" presetClass="entr" presetSubtype="0" fill="hold" nodeType="afterEffect">
                                  <p:stCondLst>
                                    <p:cond delay="0"/>
                                  </p:stCondLst>
                                  <p:childTnLst>
                                    <p:set>
                                      <p:cBhvr>
                                        <p:cTn id="23" dur="1" fill="hold">
                                          <p:stCondLst>
                                            <p:cond delay="0"/>
                                          </p:stCondLst>
                                        </p:cTn>
                                        <p:tgtEl>
                                          <p:spTgt spid="38920">
                                            <p:txEl>
                                              <p:pRg st="0" end="0"/>
                                            </p:txEl>
                                          </p:spTgt>
                                        </p:tgtEl>
                                        <p:attrNameLst>
                                          <p:attrName>style.visibility</p:attrName>
                                        </p:attrNameLst>
                                      </p:cBhvr>
                                      <p:to>
                                        <p:strVal val="visible"/>
                                      </p:to>
                                    </p:set>
                                    <p:animEffect transition="in" filter="dissolve">
                                      <p:cBhvr>
                                        <p:cTn id="24" dur="500"/>
                                        <p:tgtEl>
                                          <p:spTgt spid="389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1462</TotalTime>
  <Words>2979</Words>
  <Application>Microsoft Office PowerPoint</Application>
  <PresentationFormat>On-screen Show (4:3)</PresentationFormat>
  <Paragraphs>323</Paragraphs>
  <Slides>28</Slides>
  <Notes>27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 Overview of Presentation </vt:lpstr>
      <vt:lpstr>Project Overview</vt:lpstr>
      <vt:lpstr> Literature Review Purpose </vt:lpstr>
      <vt:lpstr> Study Questions </vt:lpstr>
      <vt:lpstr> Context of Literature Review </vt:lpstr>
      <vt:lpstr>Literature Review Methodology</vt:lpstr>
      <vt:lpstr> Disclosure</vt:lpstr>
      <vt:lpstr>Clarification of Terms ~ Approach</vt:lpstr>
      <vt:lpstr>ESL Approach</vt:lpstr>
      <vt:lpstr>Bilingual Approach</vt:lpstr>
      <vt:lpstr>Clarification of Terms ~ Model</vt:lpstr>
      <vt:lpstr>  Definitions of Models</vt:lpstr>
      <vt:lpstr>Clarification of Terms ~ Program and Instructional Practices</vt:lpstr>
      <vt:lpstr>Emergent Themes</vt:lpstr>
      <vt:lpstr>Theme One</vt:lpstr>
      <vt:lpstr> Theme Two</vt:lpstr>
      <vt:lpstr>Theme Three</vt:lpstr>
      <vt:lpstr>Theme Four</vt:lpstr>
      <vt:lpstr>Theme Five</vt:lpstr>
      <vt:lpstr>Theme Six</vt:lpstr>
      <vt:lpstr>Theme Seven</vt:lpstr>
      <vt:lpstr>Theme Eight</vt:lpstr>
      <vt:lpstr>Theme Nine</vt:lpstr>
      <vt:lpstr>Theme Ten</vt:lpstr>
      <vt:lpstr>Theme Eleven</vt:lpstr>
      <vt:lpstr>Theme Twelve</vt:lpstr>
      <vt:lpstr> Full Literature Review</vt:lpstr>
    </vt:vector>
  </TitlesOfParts>
  <Manager>Malagon</Manager>
  <Company>OSPI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about LIEPs</dc:title>
  <dc:subject>Information about LIEPs</dc:subject>
  <dc:creator>OSPI Bilingual Education</dc:creator>
  <cp:keywords>LIEP, Bilingual, </cp:keywords>
  <cp:lastModifiedBy>Terrie Beckman</cp:lastModifiedBy>
  <cp:revision>171</cp:revision>
  <cp:lastPrinted>2012-10-13T23:35:13Z</cp:lastPrinted>
  <dcterms:created xsi:type="dcterms:W3CDTF">2011-05-02T17:07:08Z</dcterms:created>
  <dcterms:modified xsi:type="dcterms:W3CDTF">2012-12-28T23:11:54Z</dcterms:modified>
</cp:coreProperties>
</file>