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6" r:id="rId2"/>
    <p:sldId id="257" r:id="rId3"/>
    <p:sldId id="258" r:id="rId4"/>
    <p:sldId id="286" r:id="rId5"/>
    <p:sldId id="259" r:id="rId6"/>
    <p:sldId id="260" r:id="rId7"/>
    <p:sldId id="261" r:id="rId8"/>
    <p:sldId id="262" r:id="rId9"/>
    <p:sldId id="264" r:id="rId10"/>
    <p:sldId id="308" r:id="rId11"/>
    <p:sldId id="265" r:id="rId12"/>
    <p:sldId id="266" r:id="rId13"/>
    <p:sldId id="305" r:id="rId14"/>
    <p:sldId id="267" r:id="rId15"/>
    <p:sldId id="268" r:id="rId16"/>
    <p:sldId id="263" r:id="rId17"/>
    <p:sldId id="269" r:id="rId18"/>
    <p:sldId id="270" r:id="rId19"/>
    <p:sldId id="282" r:id="rId20"/>
    <p:sldId id="311" r:id="rId21"/>
    <p:sldId id="312" r:id="rId22"/>
    <p:sldId id="283" r:id="rId23"/>
    <p:sldId id="284" r:id="rId24"/>
    <p:sldId id="271" r:id="rId25"/>
    <p:sldId id="272" r:id="rId26"/>
    <p:sldId id="273" r:id="rId27"/>
    <p:sldId id="293" r:id="rId28"/>
    <p:sldId id="289" r:id="rId29"/>
    <p:sldId id="306" r:id="rId30"/>
    <p:sldId id="303" r:id="rId31"/>
    <p:sldId id="304" r:id="rId32"/>
    <p:sldId id="300" r:id="rId33"/>
    <p:sldId id="295" r:id="rId34"/>
    <p:sldId id="294" r:id="rId35"/>
    <p:sldId id="297" r:id="rId36"/>
    <p:sldId id="296" r:id="rId37"/>
    <p:sldId id="285" r:id="rId38"/>
    <p:sldId id="292" r:id="rId39"/>
    <p:sldId id="298" r:id="rId40"/>
    <p:sldId id="290" r:id="rId41"/>
    <p:sldId id="291" r:id="rId42"/>
    <p:sldId id="287" r:id="rId43"/>
    <p:sldId id="302" r:id="rId44"/>
    <p:sldId id="299" r:id="rId45"/>
    <p:sldId id="288" r:id="rId46"/>
    <p:sldId id="276" r:id="rId4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4156" autoAdjust="0"/>
  </p:normalViewPr>
  <p:slideViewPr>
    <p:cSldViewPr>
      <p:cViewPr>
        <p:scale>
          <a:sx n="107" d="100"/>
          <a:sy n="107" d="100"/>
        </p:scale>
        <p:origin x="-9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9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NULL"/></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smtClean="0"/>
            </a:lvl1pPr>
          </a:lstStyle>
          <a:p>
            <a:pPr>
              <a:defRPr/>
            </a:pPr>
            <a:endParaRPr lang="en-US" altLang="en-US"/>
          </a:p>
        </p:txBody>
      </p:sp>
      <p:sp>
        <p:nvSpPr>
          <p:cNvPr id="5120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smtClean="0"/>
            </a:lvl1pPr>
          </a:lstStyle>
          <a:p>
            <a:pPr>
              <a:defRPr/>
            </a:pPr>
            <a:endParaRPr lang="en-US" altLang="en-US"/>
          </a:p>
        </p:txBody>
      </p:sp>
      <p:sp>
        <p:nvSpPr>
          <p:cNvPr id="5120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smtClean="0"/>
            </a:lvl1pPr>
          </a:lstStyle>
          <a:p>
            <a:pPr>
              <a:defRPr/>
            </a:pPr>
            <a:endParaRPr lang="en-US" altLang="en-US"/>
          </a:p>
        </p:txBody>
      </p:sp>
      <p:sp>
        <p:nvSpPr>
          <p:cNvPr id="5120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smtClean="0"/>
            </a:lvl1pPr>
          </a:lstStyle>
          <a:p>
            <a:pPr>
              <a:defRPr/>
            </a:pPr>
            <a:fld id="{967EA926-FCEE-4B9F-B030-D9A0843C0182}" type="slidenum">
              <a:rPr lang="en-US" altLang="en-US"/>
              <a:pPr>
                <a:defRPr/>
              </a:pPr>
              <a:t>‹#›</a:t>
            </a:fld>
            <a:endParaRPr lang="en-US" altLang="en-US"/>
          </a:p>
        </p:txBody>
      </p:sp>
    </p:spTree>
    <p:extLst>
      <p:ext uri="{BB962C8B-B14F-4D97-AF65-F5344CB8AC3E}">
        <p14:creationId xmlns:p14="http://schemas.microsoft.com/office/powerpoint/2010/main" val="512077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smtClean="0"/>
            </a:lvl1pPr>
          </a:lstStyle>
          <a:p>
            <a:pPr>
              <a:defRPr/>
            </a:pPr>
            <a:endParaRPr lang="en-US" altLang="en-US"/>
          </a:p>
        </p:txBody>
      </p:sp>
      <p:sp>
        <p:nvSpPr>
          <p:cNvPr id="9219"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smtClean="0"/>
            </a:lvl1pPr>
          </a:lstStyle>
          <a:p>
            <a:pPr>
              <a:defRPr/>
            </a:pPr>
            <a:endParaRPr lang="en-US" altLang="en-US"/>
          </a:p>
        </p:txBody>
      </p:sp>
      <p:sp>
        <p:nvSpPr>
          <p:cNvPr id="49156" name="Rectangle 4"/>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9222"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smtClean="0"/>
            </a:lvl1pPr>
          </a:lstStyle>
          <a:p>
            <a:pPr>
              <a:defRPr/>
            </a:pPr>
            <a:endParaRPr lang="en-US" altLang="en-US"/>
          </a:p>
        </p:txBody>
      </p:sp>
      <p:sp>
        <p:nvSpPr>
          <p:cNvPr id="9223"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smtClean="0"/>
            </a:lvl1pPr>
          </a:lstStyle>
          <a:p>
            <a:pPr>
              <a:defRPr/>
            </a:pPr>
            <a:fld id="{33155683-988A-4CBC-889D-8D5074AFB700}" type="slidenum">
              <a:rPr lang="en-US" altLang="en-US"/>
              <a:pPr>
                <a:defRPr/>
              </a:pPr>
              <a:t>‹#›</a:t>
            </a:fld>
            <a:endParaRPr lang="en-US" altLang="en-US"/>
          </a:p>
        </p:txBody>
      </p:sp>
    </p:spTree>
    <p:extLst>
      <p:ext uri="{BB962C8B-B14F-4D97-AF65-F5344CB8AC3E}">
        <p14:creationId xmlns:p14="http://schemas.microsoft.com/office/powerpoint/2010/main" val="4111534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16B204C1-B3D0-4E0F-B0A8-0B992B2EA466}" type="slidenum">
              <a:rPr lang="en-US" altLang="en-US"/>
              <a:pPr eaLnBrk="1" hangingPunct="1"/>
              <a:t>4</a:t>
            </a:fld>
            <a:endParaRPr lang="en-US" altLang="en-US"/>
          </a:p>
        </p:txBody>
      </p:sp>
      <p:sp>
        <p:nvSpPr>
          <p:cNvPr id="50179" name="Rectangle 2"/>
          <p:cNvSpPr>
            <a:spLocks noRo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r>
              <a:rPr lang="en-US" altLang="en-US" smtClean="0"/>
              <a:t>To join the CHA Advisory Committee, call Tamara.  She will be happy to have you!</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2BAC5FFC-B47C-4396-8865-69D89941C140}" type="slidenum">
              <a:rPr lang="en-US" altLang="en-US"/>
              <a:pPr eaLnBrk="1" hangingPunct="1"/>
              <a:t>5</a:t>
            </a:fld>
            <a:endParaRPr lang="en-US" altLang="en-US"/>
          </a:p>
        </p:txBody>
      </p:sp>
      <p:sp>
        <p:nvSpPr>
          <p:cNvPr id="51203" name="Rectangle 2"/>
          <p:cNvSpPr>
            <a:spLocks noRo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r>
              <a:rPr lang="en-US" altLang="en-US" smtClean="0"/>
              <a:t>These priorities were selected as a result of the most recent community health assessment.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36F4C3EC-13C0-4473-97B1-D227C8878E14}" type="slidenum">
              <a:rPr lang="en-US" altLang="en-US"/>
              <a:pPr eaLnBrk="1" hangingPunct="1"/>
              <a:t>6</a:t>
            </a:fld>
            <a:endParaRPr lang="en-US" altLang="en-US"/>
          </a:p>
        </p:txBody>
      </p:sp>
      <p:sp>
        <p:nvSpPr>
          <p:cNvPr id="52227" name="Rectangle 2"/>
          <p:cNvSpPr>
            <a:spLocks noRo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r>
              <a:rPr lang="en-US" altLang="en-US" smtClean="0"/>
              <a:t>Pamlico County is ranked 92</a:t>
            </a:r>
            <a:r>
              <a:rPr lang="en-US" altLang="en-US" baseline="30000" smtClean="0"/>
              <a:t>nd</a:t>
            </a:r>
            <a:r>
              <a:rPr lang="en-US" altLang="en-US" smtClean="0"/>
              <a:t> in population as well as the fastest growing county. In 2008, minorities accounted for 25% of the population. </a:t>
            </a:r>
          </a:p>
          <a:p>
            <a:pPr eaLnBrk="1" hangingPunct="1"/>
            <a:endParaRPr lang="en-US" altLang="en-US" smtClean="0"/>
          </a:p>
          <a:p>
            <a:pPr eaLnBrk="1" hangingPunct="1"/>
            <a:r>
              <a:rPr lang="en-US" altLang="en-US" smtClean="0"/>
              <a:t> The population is spread out with 21% under the age of 18, 6% from 18 to 24, 26% from 25 to 44, 28% from 45 to 64, and 19% who were 65 years of age or older.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838998A9-3AC2-49A6-A771-E27B921B411C}" type="slidenum">
              <a:rPr lang="en-US" altLang="en-US"/>
              <a:pPr eaLnBrk="1" hangingPunct="1"/>
              <a:t>7</a:t>
            </a:fld>
            <a:endParaRPr lang="en-US" altLang="en-US"/>
          </a:p>
        </p:txBody>
      </p:sp>
      <p:sp>
        <p:nvSpPr>
          <p:cNvPr id="53251" name="Rectangle 2"/>
          <p:cNvSpPr>
            <a:spLocks noRo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en-US" altLang="en-US" smtClean="0"/>
              <a:t>This slide was provided to me from the NC Office of State Budget &amp; Management.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55C298FC-668D-400F-85D5-C970F776CFA0}" type="slidenum">
              <a:rPr lang="en-US" altLang="en-US"/>
              <a:pPr eaLnBrk="1" hangingPunct="1"/>
              <a:t>9</a:t>
            </a:fld>
            <a:endParaRPr lang="en-US" altLang="en-US"/>
          </a:p>
        </p:txBody>
      </p:sp>
      <p:sp>
        <p:nvSpPr>
          <p:cNvPr id="54275" name="Rectangle 2"/>
          <p:cNvSpPr>
            <a:spLocks noRo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r>
              <a:rPr lang="en-US" altLang="en-US" smtClean="0"/>
              <a:t>White abortions decreased from 80% in 2008 to 52% in 2009; however, the number of black induced abortions tripled. From 2008 to 2009, white births increased and minority births decreased. Of the 111 kids born in 2009. 54.5% were born to married moms—57.6% of white mom were married, 36.8% of minority moms.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6FE05F31-B56A-464C-B5D6-A968816BBAA5}" type="slidenum">
              <a:rPr lang="en-US" altLang="en-US"/>
              <a:pPr eaLnBrk="1" hangingPunct="1"/>
              <a:t>12</a:t>
            </a:fld>
            <a:endParaRPr lang="en-US" altLang="en-US"/>
          </a:p>
        </p:txBody>
      </p:sp>
      <p:sp>
        <p:nvSpPr>
          <p:cNvPr id="55299" name="Rectangle 2"/>
          <p:cNvSpPr>
            <a:spLocks noRo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r>
              <a:rPr lang="en-US" altLang="en-US" smtClean="0"/>
              <a:t>Of the 111 babies born in 2009, 54.5% (60 babies) were born to married moms. 57.6% (53 moms) of white moms were married; 36.8% (7) minority moms were married. 69% (76) of these moms did not smoke; 31% (34) did smoke.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589BECFD-B87B-4695-8882-989E90FC289F}" type="slidenum">
              <a:rPr lang="en-US" altLang="en-US"/>
              <a:pPr eaLnBrk="1" hangingPunct="1"/>
              <a:t>14</a:t>
            </a:fld>
            <a:endParaRPr lang="en-US" altLang="en-US"/>
          </a:p>
        </p:txBody>
      </p:sp>
      <p:sp>
        <p:nvSpPr>
          <p:cNvPr id="56323" name="Rectangle 2"/>
          <p:cNvSpPr>
            <a:spLocks noRo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r>
              <a:rPr lang="en-US" altLang="en-US" smtClean="0"/>
              <a:t>It’s safe to say that induced abortion is on the rise.  There were 2 abortions in 2008--both incidents were white moms. In 2009, there were 9 induced abortions. 33% from white moms; 55% from Minority moms. Minority teenage pregnancies has increased slightly.  Pamlico’s teen pregnancy rate (40.6) is higher than the state (33.6)</a:t>
            </a:r>
          </a:p>
          <a:p>
            <a:pPr eaLnBrk="1" hangingPunct="1"/>
            <a:r>
              <a:rPr lang="en-US" altLang="en-US" smtClean="0"/>
              <a:t>Teenage is aged 15-17 years old.  Minority teenage pregnancy rates in the county (37.8) are lower than the state (46.1).</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4A6754CB-7A45-4CE3-80FF-258DD3F95A5A}" type="slidenum">
              <a:rPr lang="en-US" altLang="en-US"/>
              <a:pPr eaLnBrk="1" hangingPunct="1"/>
              <a:t>15</a:t>
            </a:fld>
            <a:endParaRPr lang="en-US" altLang="en-US"/>
          </a:p>
        </p:txBody>
      </p:sp>
      <p:sp>
        <p:nvSpPr>
          <p:cNvPr id="57347" name="Rectangle 2"/>
          <p:cNvSpPr>
            <a:spLocks noRo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r>
              <a:rPr lang="en-US" altLang="en-US" smtClean="0"/>
              <a:t>Teenage abortions increased by 350% or 7 abortions. The number of white teen mom performing abortions increased by 50%, only 1; however, minority teenage induced abortions SOARED.  Minority statistics went from 0 in 2008 to 5 in 2009.</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0DDBF9BC-16B9-479A-A150-E993AD5DF0D3}" type="slidenum">
              <a:rPr lang="en-US" altLang="en-US"/>
              <a:pPr eaLnBrk="1" hangingPunct="1"/>
              <a:t>16</a:t>
            </a:fld>
            <a:endParaRPr lang="en-US" altLang="en-US"/>
          </a:p>
        </p:txBody>
      </p:sp>
      <p:sp>
        <p:nvSpPr>
          <p:cNvPr id="58371" name="Rectangle 2"/>
          <p:cNvSpPr>
            <a:spLocks noRo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r>
              <a:rPr lang="en-US" altLang="en-US" smtClean="0"/>
              <a:t>White deliveries, or live births, dropped nearly 48% from 2008 to 2009.  Minorities live births dropped by half, from 6 to 3.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CB6C796B-3258-425A-8CBB-12D79625E946}" type="slidenum">
              <a:rPr lang="en-US" altLang="en-US"/>
              <a:pPr eaLnBrk="1" hangingPunct="1"/>
              <a:t>17</a:t>
            </a:fld>
            <a:endParaRPr lang="en-US" altLang="en-US"/>
          </a:p>
        </p:txBody>
      </p:sp>
      <p:sp>
        <p:nvSpPr>
          <p:cNvPr id="59395" name="Rectangle 2"/>
          <p:cNvSpPr>
            <a:spLocks noRo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r>
              <a:rPr lang="en-US" altLang="en-US" smtClean="0"/>
              <a:t>There was a slight increase of minority teenage pregnancies from 2008 to 2009, from 6 to 8.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356639C0-CC63-495B-8CA3-6A5E59CC6039}" type="slidenum">
              <a:rPr lang="en-US" altLang="en-US"/>
              <a:pPr eaLnBrk="1" hangingPunct="1"/>
              <a:t>18</a:t>
            </a:fld>
            <a:endParaRPr lang="en-US" altLang="en-US"/>
          </a:p>
        </p:txBody>
      </p:sp>
      <p:sp>
        <p:nvSpPr>
          <p:cNvPr id="60419" name="Rectangle 2"/>
          <p:cNvSpPr>
            <a:spLocks noRo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r>
              <a:rPr lang="en-US" altLang="en-US" smtClean="0"/>
              <a:t>The death rate in Pamlico County (1090.5) is higher than the state’s (820.1)</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197CC0EE-2154-41A3-803C-EAC65E5CC97E}" type="slidenum">
              <a:rPr lang="en-US" altLang="en-US"/>
              <a:pPr eaLnBrk="1" hangingPunct="1"/>
              <a:t>20</a:t>
            </a:fld>
            <a:endParaRPr lang="en-US" altLang="en-US"/>
          </a:p>
        </p:txBody>
      </p:sp>
      <p:sp>
        <p:nvSpPr>
          <p:cNvPr id="61443" name="Rectangle 2"/>
          <p:cNvSpPr>
            <a:spLocks noRo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en-US" altLang="en-US" smtClean="0"/>
              <a:t>Heart disease death rates in Pamlico County are higher than the sta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54CC0F98-2DA1-4C34-8A40-5A1B1423B2AD}" type="slidenum">
              <a:rPr lang="en-US" altLang="en-US"/>
              <a:pPr eaLnBrk="1" hangingPunct="1"/>
              <a:t>22</a:t>
            </a:fld>
            <a:endParaRPr lang="en-US" altLang="en-US"/>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r>
              <a:rPr lang="en-US" altLang="en-US" smtClean="0"/>
              <a:t>In 2008, the leading cause of death in Pamlico County was cancer, resulting in 25% of the death followed by diseases of the heart, 18% of all deaths in 2008.  There were 30 other causes of deaths, too.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FF70AAE6-4655-4E90-A0AA-5CA13BF43DEE}" type="slidenum">
              <a:rPr lang="en-US" altLang="en-US"/>
              <a:pPr eaLnBrk="1" hangingPunct="1"/>
              <a:t>30</a:t>
            </a:fld>
            <a:endParaRPr lang="en-US" altLang="en-US"/>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en-US" altLang="en-US" smtClean="0"/>
              <a:t>Syphilis cases are reported by stage of infection, which is determined through a combination of laboratory testing and patient interviews.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9862517B-F2FE-45D0-A129-69029DCFB3E1}" type="slidenum">
              <a:rPr lang="en-US" altLang="en-US"/>
              <a:pPr eaLnBrk="1" hangingPunct="1"/>
              <a:t>35</a:t>
            </a:fld>
            <a:endParaRPr lang="en-US" altLang="en-US"/>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r>
              <a:rPr lang="en-US" altLang="en-US" smtClean="0"/>
              <a:t>The average weeks of duration of UI benefits remained nearly the same in Pamlico County, from September 2009 to September 2010, 17.9 to 17.8 weeks.  The number of average weeks in NC increased, from 16.0 weeks in September 2009 to 18.2 weeks in 2010.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6431BAF1-F754-4C8E-A3B5-A13334658587}" type="slidenum">
              <a:rPr lang="en-US" altLang="en-US"/>
              <a:pPr eaLnBrk="1" hangingPunct="1"/>
              <a:t>36</a:t>
            </a:fld>
            <a:endParaRPr lang="en-US" altLang="en-US"/>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9F7128CA-2B46-4E30-9DFA-CD39D7137962}" type="slidenum">
              <a:rPr lang="en-US" altLang="en-US"/>
              <a:pPr eaLnBrk="1" hangingPunct="1"/>
              <a:t>37</a:t>
            </a:fld>
            <a:endParaRPr lang="en-US" altLang="en-US"/>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r>
              <a:rPr lang="en-US" altLang="en-US" smtClean="0"/>
              <a:t>The YMCA dropped from number 4 in 2008 to being number 7 this year.  In 2008 the top employers were:  The Board of Education, State of NC, County of Pamlico, YMCA, PCC, Food Lion, Arapahoe Charter School, Britthaven, Pamlico Packing, Home Life Care, Inc.</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06C6F5AD-CF4F-4712-804D-72EE2C6AD070}" type="slidenum">
              <a:rPr lang="en-US" altLang="en-US"/>
              <a:pPr eaLnBrk="1" hangingPunct="1"/>
              <a:t>38</a:t>
            </a:fld>
            <a:endParaRPr lang="en-US" altLang="en-US"/>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r>
              <a:rPr lang="en-US" altLang="en-US" smtClean="0"/>
              <a:t>Most residents are taking or choosing jobs in Education &amp; Health Services; Trade, Transportation &amp; Utilities or Public Administration.  This information was updated in September 2010.  Source is the NAICS Employment &amp; Wages, Quarterly Census of Employment of Wages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9B5B969-BB58-45E0-95C4-22EC39F4F896}" type="slidenum">
              <a:rPr lang="en-US" altLang="en-US"/>
              <a:pPr>
                <a:defRPr/>
              </a:pPr>
              <a:t>‹#›</a:t>
            </a:fld>
            <a:endParaRPr lang="en-US" altLang="en-US"/>
          </a:p>
        </p:txBody>
      </p:sp>
    </p:spTree>
    <p:extLst>
      <p:ext uri="{BB962C8B-B14F-4D97-AF65-F5344CB8AC3E}">
        <p14:creationId xmlns:p14="http://schemas.microsoft.com/office/powerpoint/2010/main" val="420765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5AD0C12-73AC-4978-BC0C-E2B7A3DD6C7F}" type="slidenum">
              <a:rPr lang="en-US" altLang="en-US"/>
              <a:pPr>
                <a:defRPr/>
              </a:pPr>
              <a:t>‹#›</a:t>
            </a:fld>
            <a:endParaRPr lang="en-US" altLang="en-US"/>
          </a:p>
        </p:txBody>
      </p:sp>
    </p:spTree>
    <p:extLst>
      <p:ext uri="{BB962C8B-B14F-4D97-AF65-F5344CB8AC3E}">
        <p14:creationId xmlns:p14="http://schemas.microsoft.com/office/powerpoint/2010/main" val="3510801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E9B8009-B31A-4281-9948-3C8BA2C695CA}" type="slidenum">
              <a:rPr lang="en-US" altLang="en-US"/>
              <a:pPr>
                <a:defRPr/>
              </a:pPr>
              <a:t>‹#›</a:t>
            </a:fld>
            <a:endParaRPr lang="en-US" altLang="en-US"/>
          </a:p>
        </p:txBody>
      </p:sp>
    </p:spTree>
    <p:extLst>
      <p:ext uri="{BB962C8B-B14F-4D97-AF65-F5344CB8AC3E}">
        <p14:creationId xmlns:p14="http://schemas.microsoft.com/office/powerpoint/2010/main" val="149653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ED80767-0F5B-4E00-993E-330C72A8020D}" type="slidenum">
              <a:rPr lang="en-US" altLang="en-US"/>
              <a:pPr>
                <a:defRPr/>
              </a:pPr>
              <a:t>‹#›</a:t>
            </a:fld>
            <a:endParaRPr lang="en-US" altLang="en-US"/>
          </a:p>
        </p:txBody>
      </p:sp>
    </p:spTree>
    <p:extLst>
      <p:ext uri="{BB962C8B-B14F-4D97-AF65-F5344CB8AC3E}">
        <p14:creationId xmlns:p14="http://schemas.microsoft.com/office/powerpoint/2010/main" val="2976054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405C30AB-8E92-4C3B-8ABF-B70BB69DF873}" type="slidenum">
              <a:rPr lang="en-US" altLang="en-US"/>
              <a:pPr>
                <a:defRPr/>
              </a:pPr>
              <a:t>‹#›</a:t>
            </a:fld>
            <a:endParaRPr lang="en-US" altLang="en-US"/>
          </a:p>
        </p:txBody>
      </p:sp>
    </p:spTree>
    <p:extLst>
      <p:ext uri="{BB962C8B-B14F-4D97-AF65-F5344CB8AC3E}">
        <p14:creationId xmlns:p14="http://schemas.microsoft.com/office/powerpoint/2010/main" val="844927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3762BB78-13F6-4A92-B802-7E006D39A3B3}" type="slidenum">
              <a:rPr lang="en-US" altLang="en-US"/>
              <a:pPr>
                <a:defRPr/>
              </a:pPr>
              <a:t>‹#›</a:t>
            </a:fld>
            <a:endParaRPr lang="en-US" altLang="en-US"/>
          </a:p>
        </p:txBody>
      </p:sp>
    </p:spTree>
    <p:extLst>
      <p:ext uri="{BB962C8B-B14F-4D97-AF65-F5344CB8AC3E}">
        <p14:creationId xmlns:p14="http://schemas.microsoft.com/office/powerpoint/2010/main" val="3856428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C4F21EA2-FF9D-4F9E-A72A-3F6AFA0AD6D9}" type="slidenum">
              <a:rPr lang="en-US" altLang="en-US"/>
              <a:pPr>
                <a:defRPr/>
              </a:pPr>
              <a:t>‹#›</a:t>
            </a:fld>
            <a:endParaRPr lang="en-US" altLang="en-US"/>
          </a:p>
        </p:txBody>
      </p:sp>
    </p:spTree>
    <p:extLst>
      <p:ext uri="{BB962C8B-B14F-4D97-AF65-F5344CB8AC3E}">
        <p14:creationId xmlns:p14="http://schemas.microsoft.com/office/powerpoint/2010/main" val="1695388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CC1A026-3181-436B-BC1C-DEE594CFC076}" type="slidenum">
              <a:rPr lang="en-US" altLang="en-US"/>
              <a:pPr>
                <a:defRPr/>
              </a:pPr>
              <a:t>‹#›</a:t>
            </a:fld>
            <a:endParaRPr lang="en-US" altLang="en-US"/>
          </a:p>
        </p:txBody>
      </p:sp>
    </p:spTree>
    <p:extLst>
      <p:ext uri="{BB962C8B-B14F-4D97-AF65-F5344CB8AC3E}">
        <p14:creationId xmlns:p14="http://schemas.microsoft.com/office/powerpoint/2010/main" val="3550943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25EA08E-8C57-4919-B57D-ACBA48CA0B7D}" type="slidenum">
              <a:rPr lang="en-US" altLang="en-US"/>
              <a:pPr>
                <a:defRPr/>
              </a:pPr>
              <a:t>‹#›</a:t>
            </a:fld>
            <a:endParaRPr lang="en-US" altLang="en-US"/>
          </a:p>
        </p:txBody>
      </p:sp>
    </p:spTree>
    <p:extLst>
      <p:ext uri="{BB962C8B-B14F-4D97-AF65-F5344CB8AC3E}">
        <p14:creationId xmlns:p14="http://schemas.microsoft.com/office/powerpoint/2010/main" val="3280782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26CEFCE-58ED-4D50-95EE-E2C062F4EE97}" type="slidenum">
              <a:rPr lang="en-US" altLang="en-US"/>
              <a:pPr>
                <a:defRPr/>
              </a:pPr>
              <a:t>‹#›</a:t>
            </a:fld>
            <a:endParaRPr lang="en-US" altLang="en-US"/>
          </a:p>
        </p:txBody>
      </p:sp>
    </p:spTree>
    <p:extLst>
      <p:ext uri="{BB962C8B-B14F-4D97-AF65-F5344CB8AC3E}">
        <p14:creationId xmlns:p14="http://schemas.microsoft.com/office/powerpoint/2010/main" val="70781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5849106-B423-4988-AEA0-EFD8D6DA75DC}" type="slidenum">
              <a:rPr lang="en-US" altLang="en-US"/>
              <a:pPr>
                <a:defRPr/>
              </a:pPr>
              <a:t>‹#›</a:t>
            </a:fld>
            <a:endParaRPr lang="en-US" altLang="en-US"/>
          </a:p>
        </p:txBody>
      </p:sp>
    </p:spTree>
    <p:extLst>
      <p:ext uri="{BB962C8B-B14F-4D97-AF65-F5344CB8AC3E}">
        <p14:creationId xmlns:p14="http://schemas.microsoft.com/office/powerpoint/2010/main" val="1579520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E383358-50D0-4A5B-909B-DE45917AD7CD}" type="slidenum">
              <a:rPr lang="en-US" altLang="en-US"/>
              <a:pPr>
                <a:defRPr/>
              </a:pPr>
              <a:t>‹#›</a:t>
            </a:fld>
            <a:endParaRPr lang="en-US" altLang="en-US"/>
          </a:p>
        </p:txBody>
      </p:sp>
    </p:spTree>
    <p:extLst>
      <p:ext uri="{BB962C8B-B14F-4D97-AF65-F5344CB8AC3E}">
        <p14:creationId xmlns:p14="http://schemas.microsoft.com/office/powerpoint/2010/main" val="1211845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617DF162-B446-4FE9-A0E5-FE5867D3EFC4}" type="slidenum">
              <a:rPr lang="en-US" altLang="en-US"/>
              <a:pPr>
                <a:defRPr/>
              </a:pPr>
              <a:t>‹#›</a:t>
            </a:fld>
            <a:endParaRPr lang="en-US" altLang="en-US"/>
          </a:p>
        </p:txBody>
      </p:sp>
    </p:spTree>
    <p:extLst>
      <p:ext uri="{BB962C8B-B14F-4D97-AF65-F5344CB8AC3E}">
        <p14:creationId xmlns:p14="http://schemas.microsoft.com/office/powerpoint/2010/main" val="1897965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9E67D167-81E9-4E1F-9F4F-8528EE2C156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7.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8.emf"/><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9.e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0.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1.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3.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4.xml"/><Relationship Id="rId1" Type="http://schemas.openxmlformats.org/officeDocument/2006/relationships/vmlDrawing" Target="../drawings/vmlDrawing11.vml"/><Relationship Id="rId5" Type="http://schemas.openxmlformats.org/officeDocument/2006/relationships/image" Target="../media/image14.emf"/><Relationship Id="rId4" Type="http://schemas.openxmlformats.org/officeDocument/2006/relationships/oleObject" Target="../embeddings/oleObject12.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5.em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6.emf"/><Relationship Id="rId4" Type="http://schemas.openxmlformats.org/officeDocument/2006/relationships/oleObject" Target="../embeddings/oleObject14.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vmlDrawing" Target="../drawings/vmlDrawing14.vml"/><Relationship Id="rId5" Type="http://schemas.openxmlformats.org/officeDocument/2006/relationships/image" Target="../media/image17.emf"/><Relationship Id="rId4" Type="http://schemas.openxmlformats.org/officeDocument/2006/relationships/oleObject" Target="../embeddings/oleObject15.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18.emf"/><Relationship Id="rId4" Type="http://schemas.openxmlformats.org/officeDocument/2006/relationships/oleObject" Target="../embeddings/oleObject16.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447800"/>
            <a:ext cx="7772400" cy="2990850"/>
          </a:xfrm>
        </p:spPr>
        <p:txBody>
          <a:bodyPr/>
          <a:lstStyle/>
          <a:p>
            <a:pPr eaLnBrk="1" hangingPunct="1">
              <a:defRPr/>
            </a:pPr>
            <a:r>
              <a:rPr lang="en-US" altLang="en-US" sz="4800" smtClean="0">
                <a:effectLst>
                  <a:outerShdw blurRad="38100" dist="38100" dir="2700000" algn="tl">
                    <a:srgbClr val="C0C0C0"/>
                  </a:outerShdw>
                </a:effectLst>
                <a:latin typeface="Arial Black" pitchFamily="34" charset="0"/>
              </a:rPr>
              <a:t>Pamlico County </a:t>
            </a:r>
            <a:br>
              <a:rPr lang="en-US" altLang="en-US" sz="4800" smtClean="0">
                <a:effectLst>
                  <a:outerShdw blurRad="38100" dist="38100" dir="2700000" algn="tl">
                    <a:srgbClr val="C0C0C0"/>
                  </a:outerShdw>
                </a:effectLst>
                <a:latin typeface="Arial Black" pitchFamily="34" charset="0"/>
              </a:rPr>
            </a:br>
            <a:r>
              <a:rPr lang="en-US" altLang="en-US" sz="4800" smtClean="0">
                <a:effectLst>
                  <a:outerShdw blurRad="38100" dist="38100" dir="2700000" algn="tl">
                    <a:srgbClr val="C0C0C0"/>
                  </a:outerShdw>
                </a:effectLst>
                <a:latin typeface="Arial Black" pitchFamily="34" charset="0"/>
              </a:rPr>
              <a:t>State Of The County Health (SOTCH) Report 2010</a:t>
            </a:r>
          </a:p>
        </p:txBody>
      </p:sp>
      <p:pic>
        <p:nvPicPr>
          <p:cNvPr id="2051" name="Picture 6"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724400"/>
            <a:ext cx="160020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7" descr="ENRICH Logo color no shadow arched dark b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953000"/>
            <a:ext cx="2062163"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sz="4000" smtClean="0"/>
              <a:t>State of the County Health Report</a:t>
            </a:r>
          </a:p>
        </p:txBody>
      </p:sp>
      <p:sp>
        <p:nvSpPr>
          <p:cNvPr id="3075" name="Rectangle 3"/>
          <p:cNvSpPr>
            <a:spLocks noGrp="1" noChangeArrowheads="1"/>
          </p:cNvSpPr>
          <p:nvPr>
            <p:ph type="body" idx="1"/>
          </p:nvPr>
        </p:nvSpPr>
        <p:spPr/>
        <p:txBody>
          <a:bodyPr/>
          <a:lstStyle/>
          <a:p>
            <a:pPr eaLnBrk="1" hangingPunct="1"/>
            <a:r>
              <a:rPr lang="en-US" altLang="en-US" smtClean="0"/>
              <a:t>In between Community Health Assessments, the SOTCH helps us:</a:t>
            </a:r>
          </a:p>
          <a:p>
            <a:pPr lvl="1" eaLnBrk="1" hangingPunct="1"/>
            <a:r>
              <a:rPr lang="en-US" altLang="en-US" smtClean="0"/>
              <a:t>Promote a broader understanding of the health of the community</a:t>
            </a:r>
          </a:p>
          <a:p>
            <a:pPr lvl="1" eaLnBrk="1" hangingPunct="1"/>
            <a:r>
              <a:rPr lang="en-US" altLang="en-US" smtClean="0"/>
              <a:t>Measure local progress in improving the health of the community through collaboration measures with community partners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z="4000" smtClean="0"/>
              <a:t>Community Health Assessment (CHA)</a:t>
            </a:r>
          </a:p>
        </p:txBody>
      </p:sp>
      <p:sp>
        <p:nvSpPr>
          <p:cNvPr id="4099" name="Rectangle 3"/>
          <p:cNvSpPr>
            <a:spLocks noGrp="1" noChangeArrowheads="1"/>
          </p:cNvSpPr>
          <p:nvPr>
            <p:ph type="body" idx="1"/>
          </p:nvPr>
        </p:nvSpPr>
        <p:spPr/>
        <p:txBody>
          <a:bodyPr/>
          <a:lstStyle/>
          <a:p>
            <a:pPr eaLnBrk="1" hangingPunct="1">
              <a:lnSpc>
                <a:spcPct val="90000"/>
              </a:lnSpc>
            </a:pPr>
            <a:r>
              <a:rPr lang="en-US" altLang="en-US" sz="2800" smtClean="0"/>
              <a:t>The Pamlico County Health Department provides leadership to conduct, produce and distribute a comprehensive CHA in conjunction with Healthy Carolinians of Craven &amp; Pamlico Counties.</a:t>
            </a:r>
          </a:p>
          <a:p>
            <a:pPr eaLnBrk="1" hangingPunct="1">
              <a:lnSpc>
                <a:spcPct val="90000"/>
              </a:lnSpc>
            </a:pPr>
            <a:r>
              <a:rPr lang="en-US" altLang="en-US" sz="2800" smtClean="0"/>
              <a:t>Determines the major health concerns in the county.</a:t>
            </a:r>
          </a:p>
          <a:p>
            <a:pPr eaLnBrk="1" hangingPunct="1">
              <a:lnSpc>
                <a:spcPct val="90000"/>
              </a:lnSpc>
            </a:pPr>
            <a:r>
              <a:rPr lang="en-US" altLang="en-US" sz="2800" smtClean="0"/>
              <a:t>Gives statistical data on how the county ranks compared to North Carolina’s rates and national rates.</a:t>
            </a:r>
          </a:p>
          <a:p>
            <a:pPr eaLnBrk="1" hangingPunct="1">
              <a:lnSpc>
                <a:spcPct val="90000"/>
              </a:lnSpc>
              <a:buFontTx/>
              <a:buNone/>
            </a:pPr>
            <a:endParaRPr lang="en-US" altLang="en-US" sz="28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t>Community Assessment </a:t>
            </a:r>
          </a:p>
        </p:txBody>
      </p:sp>
      <p:sp>
        <p:nvSpPr>
          <p:cNvPr id="5123" name="Rectangle 3"/>
          <p:cNvSpPr>
            <a:spLocks noGrp="1" noChangeArrowheads="1"/>
          </p:cNvSpPr>
          <p:nvPr>
            <p:ph type="body" idx="1"/>
          </p:nvPr>
        </p:nvSpPr>
        <p:spPr/>
        <p:txBody>
          <a:bodyPr/>
          <a:lstStyle/>
          <a:p>
            <a:pPr eaLnBrk="1" hangingPunct="1">
              <a:lnSpc>
                <a:spcPct val="90000"/>
              </a:lnSpc>
            </a:pPr>
            <a:r>
              <a:rPr lang="en-US" altLang="en-US" sz="2400" smtClean="0"/>
              <a:t>Completed the Community Health Assessment in 2007</a:t>
            </a:r>
          </a:p>
          <a:p>
            <a:pPr eaLnBrk="1" hangingPunct="1">
              <a:lnSpc>
                <a:spcPct val="90000"/>
              </a:lnSpc>
            </a:pPr>
            <a:r>
              <a:rPr lang="en-US" altLang="en-US" sz="2400" smtClean="0"/>
              <a:t>Next assessment to be completed in </a:t>
            </a:r>
            <a:r>
              <a:rPr lang="en-US" altLang="en-US" sz="2400" u="sng" smtClean="0"/>
              <a:t>2011</a:t>
            </a:r>
          </a:p>
          <a:p>
            <a:pPr eaLnBrk="1" hangingPunct="1">
              <a:lnSpc>
                <a:spcPct val="90000"/>
              </a:lnSpc>
            </a:pPr>
            <a:r>
              <a:rPr lang="en-US" altLang="en-US" sz="2400" smtClean="0"/>
              <a:t>Part of the Healthy Carolinians recertification process, which is conducted under the guidance of the Office of Healthy Carolinians/Health Education and the State Center for Health Statistics of the NC Department of Health and Human Services.</a:t>
            </a:r>
          </a:p>
          <a:p>
            <a:pPr eaLnBrk="1" hangingPunct="1">
              <a:lnSpc>
                <a:spcPct val="90000"/>
              </a:lnSpc>
            </a:pPr>
            <a:r>
              <a:rPr lang="en-US" altLang="en-US" sz="2400" smtClean="0"/>
              <a:t>An important component of the Pamlico County Health Department’s Strategic planning process.</a:t>
            </a:r>
          </a:p>
          <a:p>
            <a:pPr eaLnBrk="1" hangingPunct="1">
              <a:lnSpc>
                <a:spcPct val="90000"/>
              </a:lnSpc>
            </a:pPr>
            <a:r>
              <a:rPr lang="en-US" altLang="en-US" sz="2400" smtClean="0"/>
              <a:t>A benchmark for community collaboration measured through the NC Public Health Department Accreditation process.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z="4000" smtClean="0"/>
              <a:t>Community Health Assessment Priorities</a:t>
            </a:r>
          </a:p>
        </p:txBody>
      </p:sp>
      <p:sp>
        <p:nvSpPr>
          <p:cNvPr id="6147" name="Rectangle 3"/>
          <p:cNvSpPr>
            <a:spLocks noGrp="1" noChangeArrowheads="1"/>
          </p:cNvSpPr>
          <p:nvPr>
            <p:ph type="body" idx="1"/>
          </p:nvPr>
        </p:nvSpPr>
        <p:spPr/>
        <p:txBody>
          <a:bodyPr/>
          <a:lstStyle/>
          <a:p>
            <a:pPr eaLnBrk="1" hangingPunct="1"/>
            <a:r>
              <a:rPr lang="en-US" altLang="en-US" smtClean="0"/>
              <a:t>Access To Healthcare</a:t>
            </a:r>
          </a:p>
          <a:p>
            <a:pPr eaLnBrk="1" hangingPunct="1"/>
            <a:r>
              <a:rPr lang="en-US" altLang="en-US" smtClean="0"/>
              <a:t>Obesity</a:t>
            </a:r>
          </a:p>
          <a:p>
            <a:pPr eaLnBrk="1" hangingPunct="1"/>
            <a:r>
              <a:rPr lang="en-US" altLang="en-US" smtClean="0"/>
              <a:t>Substance Abuse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Demographics</a:t>
            </a:r>
          </a:p>
        </p:txBody>
      </p:sp>
      <p:sp>
        <p:nvSpPr>
          <p:cNvPr id="7171" name="Rectangle 3"/>
          <p:cNvSpPr>
            <a:spLocks noGrp="1" noChangeArrowheads="1"/>
          </p:cNvSpPr>
          <p:nvPr>
            <p:ph type="body" idx="1"/>
          </p:nvPr>
        </p:nvSpPr>
        <p:spPr/>
        <p:txBody>
          <a:bodyPr/>
          <a:lstStyle/>
          <a:p>
            <a:pPr eaLnBrk="1" hangingPunct="1">
              <a:lnSpc>
                <a:spcPct val="80000"/>
              </a:lnSpc>
            </a:pPr>
            <a:r>
              <a:rPr lang="en-US" altLang="en-US" sz="2800" smtClean="0"/>
              <a:t>Pamlico County’s 2009 population estimate was 12,892 with a growth of -.41%.  50.3% are males and 49.7% are females.  Minorities accounted for 22.7% of the total population.</a:t>
            </a:r>
          </a:p>
          <a:p>
            <a:pPr eaLnBrk="1" hangingPunct="1">
              <a:lnSpc>
                <a:spcPct val="80000"/>
              </a:lnSpc>
            </a:pPr>
            <a:r>
              <a:rPr lang="en-US" altLang="en-US" sz="2800" smtClean="0"/>
              <a:t> The population is spread out with 19% </a:t>
            </a:r>
            <a:r>
              <a:rPr lang="en-US" altLang="en-US" sz="2800" smtClean="0">
                <a:cs typeface="Arial" charset="0"/>
              </a:rPr>
              <a:t>≤ 19, </a:t>
            </a:r>
            <a:r>
              <a:rPr lang="en-US" altLang="en-US" sz="2800" smtClean="0"/>
              <a:t> 6% from 20 to 24, 23% from 25 to 44, 29% from 45 to 64, and 23% who were 65 years of age or older. </a:t>
            </a:r>
          </a:p>
          <a:p>
            <a:pPr eaLnBrk="1" hangingPunct="1">
              <a:lnSpc>
                <a:spcPct val="80000"/>
              </a:lnSpc>
            </a:pPr>
            <a:endParaRPr lang="en-US" altLang="en-US" sz="2800" smtClean="0"/>
          </a:p>
          <a:p>
            <a:pPr algn="r" eaLnBrk="1" hangingPunct="1">
              <a:lnSpc>
                <a:spcPct val="80000"/>
              </a:lnSpc>
              <a:buFontTx/>
              <a:buNone/>
            </a:pPr>
            <a:endParaRPr lang="en-US" altLang="en-US" sz="1200" smtClean="0"/>
          </a:p>
          <a:p>
            <a:pPr algn="r" eaLnBrk="1" hangingPunct="1">
              <a:lnSpc>
                <a:spcPct val="80000"/>
              </a:lnSpc>
              <a:buFontTx/>
              <a:buNone/>
            </a:pPr>
            <a:endParaRPr lang="en-US" altLang="en-US" sz="1200" smtClean="0"/>
          </a:p>
          <a:p>
            <a:pPr algn="r" eaLnBrk="1" hangingPunct="1">
              <a:lnSpc>
                <a:spcPct val="80000"/>
              </a:lnSpc>
              <a:buFontTx/>
              <a:buNone/>
            </a:pPr>
            <a:endParaRPr lang="en-US" altLang="en-US" sz="1200" smtClean="0"/>
          </a:p>
          <a:p>
            <a:pPr algn="r" eaLnBrk="1" hangingPunct="1">
              <a:lnSpc>
                <a:spcPct val="80000"/>
              </a:lnSpc>
              <a:buFontTx/>
              <a:buNone/>
            </a:pPr>
            <a:endParaRPr lang="en-US" altLang="en-US" sz="1200" smtClean="0"/>
          </a:p>
          <a:p>
            <a:pPr algn="r" eaLnBrk="1" hangingPunct="1">
              <a:lnSpc>
                <a:spcPct val="80000"/>
              </a:lnSpc>
              <a:buFontTx/>
              <a:buNone/>
            </a:pPr>
            <a:r>
              <a:rPr lang="en-US" altLang="en-US" sz="1200" smtClean="0"/>
              <a:t>NC Office of State Budget &amp; Management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2009certgrowthm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09600"/>
            <a:ext cx="7848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6"/>
          <p:cNvSpPr txBox="1">
            <a:spLocks noChangeArrowheads="1"/>
          </p:cNvSpPr>
          <p:nvPr/>
        </p:nvSpPr>
        <p:spPr bwMode="auto">
          <a:xfrm>
            <a:off x="4572000" y="6172200"/>
            <a:ext cx="403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n-US"/>
          </a:p>
        </p:txBody>
      </p:sp>
      <p:sp>
        <p:nvSpPr>
          <p:cNvPr id="8196" name="Text Box 7"/>
          <p:cNvSpPr txBox="1">
            <a:spLocks noChangeArrowheads="1"/>
          </p:cNvSpPr>
          <p:nvPr/>
        </p:nvSpPr>
        <p:spPr bwMode="auto">
          <a:xfrm>
            <a:off x="4800600" y="6096000"/>
            <a:ext cx="3733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a:t>NC Office of State Budget &amp; Management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Pamlico County Pregnancies</a:t>
            </a:r>
          </a:p>
        </p:txBody>
      </p:sp>
      <p:sp>
        <p:nvSpPr>
          <p:cNvPr id="9219" name="Rectangle 3"/>
          <p:cNvSpPr>
            <a:spLocks noGrp="1" noChangeArrowheads="1"/>
          </p:cNvSpPr>
          <p:nvPr>
            <p:ph type="body" idx="1"/>
          </p:nvPr>
        </p:nvSpPr>
        <p:spPr/>
        <p:txBody>
          <a:bodyPr/>
          <a:lstStyle/>
          <a:p>
            <a:pPr eaLnBrk="1" hangingPunct="1"/>
            <a:r>
              <a:rPr lang="en-US" altLang="en-US" smtClean="0"/>
              <a:t>Reports from the NC State Center for Health Statistics indicate that from 2008 to 2009:</a:t>
            </a:r>
          </a:p>
          <a:p>
            <a:pPr lvl="1" eaLnBrk="1" hangingPunct="1"/>
            <a:r>
              <a:rPr lang="en-US" altLang="en-US" smtClean="0"/>
              <a:t>Induced abortion increased by 53% </a:t>
            </a:r>
          </a:p>
          <a:p>
            <a:pPr lvl="1" eaLnBrk="1" hangingPunct="1"/>
            <a:r>
              <a:rPr lang="en-US" altLang="en-US" smtClean="0"/>
              <a:t>Live births slightly decreased by .8% </a:t>
            </a:r>
          </a:p>
          <a:p>
            <a:pPr lvl="1" eaLnBrk="1" hangingPunct="1"/>
            <a:r>
              <a:rPr lang="en-US" altLang="en-US" smtClean="0"/>
              <a:t>The number of fetal deaths remained at 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t>Pregnancy Outcomes</a:t>
            </a:r>
          </a:p>
        </p:txBody>
      </p:sp>
      <p:sp>
        <p:nvSpPr>
          <p:cNvPr id="10243" name="Rectangle 3"/>
          <p:cNvSpPr>
            <a:spLocks noGrp="1" noChangeArrowheads="1"/>
          </p:cNvSpPr>
          <p:nvPr>
            <p:ph type="body" idx="1"/>
          </p:nvPr>
        </p:nvSpPr>
        <p:spPr/>
        <p:txBody>
          <a:bodyPr/>
          <a:lstStyle/>
          <a:p>
            <a:pPr eaLnBrk="1" hangingPunct="1"/>
            <a:r>
              <a:rPr lang="en-US" altLang="en-US" smtClean="0"/>
              <a:t>23 induced abortions</a:t>
            </a:r>
          </a:p>
          <a:p>
            <a:pPr lvl="1" eaLnBrk="1" hangingPunct="1"/>
            <a:r>
              <a:rPr lang="en-US" altLang="en-US" smtClean="0"/>
              <a:t>52.1% or 12 induced white abortions</a:t>
            </a:r>
          </a:p>
          <a:p>
            <a:pPr lvl="1" eaLnBrk="1" hangingPunct="1"/>
            <a:r>
              <a:rPr lang="en-US" altLang="en-US" smtClean="0"/>
              <a:t>43.% or 10 induced minority abortions</a:t>
            </a:r>
          </a:p>
          <a:p>
            <a:pPr eaLnBrk="1" hangingPunct="1"/>
            <a:r>
              <a:rPr lang="en-US" altLang="en-US" smtClean="0"/>
              <a:t>111 live births</a:t>
            </a:r>
          </a:p>
          <a:p>
            <a:pPr lvl="1" eaLnBrk="1" hangingPunct="1"/>
            <a:r>
              <a:rPr lang="en-US" altLang="en-US" smtClean="0"/>
              <a:t>83% or 92 white live births</a:t>
            </a:r>
          </a:p>
          <a:p>
            <a:pPr lvl="1" eaLnBrk="1" hangingPunct="1"/>
            <a:r>
              <a:rPr lang="en-US" altLang="en-US" smtClean="0"/>
              <a:t>17% or 19 minority live births</a:t>
            </a:r>
          </a:p>
          <a:p>
            <a:pPr eaLnBrk="1" hangingPunct="1"/>
            <a:r>
              <a:rPr lang="en-US" altLang="en-US" smtClean="0"/>
              <a:t>134 pregnancies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600" y="838200"/>
            <a:ext cx="8229600" cy="1143000"/>
          </a:xfrm>
        </p:spPr>
        <p:txBody>
          <a:bodyPr/>
          <a:lstStyle/>
          <a:p>
            <a:pPr eaLnBrk="1" hangingPunct="1"/>
            <a:r>
              <a:rPr lang="en-US" altLang="en-US" sz="4000" smtClean="0"/>
              <a:t>Resident Live Birth Rates Per 1,000 Population, 2005-2009 </a:t>
            </a:r>
          </a:p>
        </p:txBody>
      </p:sp>
      <p:graphicFrame>
        <p:nvGraphicFramePr>
          <p:cNvPr id="98357" name="Group 53"/>
          <p:cNvGraphicFramePr>
            <a:graphicFrameLocks noGrp="1"/>
          </p:cNvGraphicFramePr>
          <p:nvPr>
            <p:ph idx="1"/>
          </p:nvPr>
        </p:nvGraphicFramePr>
        <p:xfrm>
          <a:off x="457200" y="2514600"/>
          <a:ext cx="8382000" cy="2667000"/>
        </p:xfrm>
        <a:graphic>
          <a:graphicData uri="http://schemas.openxmlformats.org/drawingml/2006/table">
            <a:tbl>
              <a:tblPr/>
              <a:tblGrid>
                <a:gridCol w="2095500"/>
                <a:gridCol w="2095500"/>
                <a:gridCol w="2095500"/>
                <a:gridCol w="2095500"/>
              </a:tblGrid>
              <a:tr h="7620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sng"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sng" strike="noStrike" cap="none" normalizeH="0" baseline="0" smtClean="0">
                          <a:ln>
                            <a:noFill/>
                          </a:ln>
                          <a:solidFill>
                            <a:schemeClr val="tx1"/>
                          </a:solidFill>
                          <a:effectLst/>
                          <a:latin typeface="Arial" charset="0"/>
                        </a:rPr>
                        <a:t>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sng" strike="noStrike" cap="none" normalizeH="0" baseline="0" smtClean="0">
                          <a:ln>
                            <a:noFill/>
                          </a:ln>
                          <a:solidFill>
                            <a:schemeClr val="tx1"/>
                          </a:solidFill>
                          <a:effectLst/>
                          <a:latin typeface="Arial" charset="0"/>
                        </a:rPr>
                        <a:t>Minority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NC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15.5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6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Pamlico County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6.5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289" name="Text Box 54"/>
          <p:cNvSpPr txBox="1">
            <a:spLocks noChangeArrowheads="1"/>
          </p:cNvSpPr>
          <p:nvPr/>
        </p:nvSpPr>
        <p:spPr bwMode="auto">
          <a:xfrm>
            <a:off x="4495800" y="5562600"/>
            <a:ext cx="4419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pPr>
            <a:r>
              <a:rPr lang="en-US" altLang="en-US" sz="1400"/>
              <a:t>NC State Center for Health Statistics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4"/>
          <p:cNvGraphicFramePr>
            <a:graphicFrameLocks noChangeAspect="1"/>
          </p:cNvGraphicFramePr>
          <p:nvPr>
            <p:ph type="title"/>
          </p:nvPr>
        </p:nvGraphicFramePr>
        <p:xfrm>
          <a:off x="533400" y="457200"/>
          <a:ext cx="8153400" cy="5821363"/>
        </p:xfrm>
        <a:graphic>
          <a:graphicData uri="http://schemas.openxmlformats.org/presentationml/2006/ole">
            <mc:AlternateContent xmlns:mc="http://schemas.openxmlformats.org/markup-compatibility/2006">
              <mc:Choice xmlns:v="urn:schemas-microsoft-com:vml" Requires="v">
                <p:oleObj spid="_x0000_s12291" name="Chart" r:id="rId3" imgW="4162349" imgH="2590800" progId="Excel.Chart.8">
                  <p:embed/>
                </p:oleObj>
              </mc:Choice>
              <mc:Fallback>
                <p:oleObj name="Chart" r:id="rId3" imgW="4162349" imgH="2590800" progId="Excel.Char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57200"/>
                        <a:ext cx="8153400" cy="582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3"/>
          <p:cNvGraphicFramePr>
            <a:graphicFrameLocks noChangeAspect="1"/>
          </p:cNvGraphicFramePr>
          <p:nvPr>
            <p:ph idx="1"/>
          </p:nvPr>
        </p:nvGraphicFramePr>
        <p:xfrm>
          <a:off x="457200" y="304800"/>
          <a:ext cx="8229600" cy="6248400"/>
        </p:xfrm>
        <a:graphic>
          <a:graphicData uri="http://schemas.openxmlformats.org/presentationml/2006/ole">
            <mc:AlternateContent xmlns:mc="http://schemas.openxmlformats.org/markup-compatibility/2006">
              <mc:Choice xmlns:v="urn:schemas-microsoft-com:vml" Requires="v">
                <p:oleObj spid="_x0000_s13315" name="Chart" r:id="rId4" imgW="3695700" imgH="2590800" progId="Excel.Chart.8">
                  <p:embed/>
                </p:oleObj>
              </mc:Choice>
              <mc:Fallback>
                <p:oleObj name="Chart" r:id="rId4" imgW="3695700" imgH="2590800" progId="Excel.Char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04800"/>
                        <a:ext cx="8229600" cy="624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5" descr="image001"/>
          <p:cNvSpPr>
            <a:spLocks noChangeAspect="1" noChangeArrowheads="1"/>
          </p:cNvSpPr>
          <p:nvPr/>
        </p:nvSpPr>
        <p:spPr bwMode="auto">
          <a:xfrm>
            <a:off x="130175" y="46038"/>
            <a:ext cx="37052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graphicFrame>
        <p:nvGraphicFramePr>
          <p:cNvPr id="14339" name="Object 6"/>
          <p:cNvGraphicFramePr>
            <a:graphicFrameLocks noChangeAspect="1"/>
          </p:cNvGraphicFramePr>
          <p:nvPr>
            <p:ph idx="1"/>
          </p:nvPr>
        </p:nvGraphicFramePr>
        <p:xfrm>
          <a:off x="457200" y="457200"/>
          <a:ext cx="8153400" cy="5943600"/>
        </p:xfrm>
        <a:graphic>
          <a:graphicData uri="http://schemas.openxmlformats.org/presentationml/2006/ole">
            <mc:AlternateContent xmlns:mc="http://schemas.openxmlformats.org/markup-compatibility/2006">
              <mc:Choice xmlns:v="urn:schemas-microsoft-com:vml" Requires="v">
                <p:oleObj spid="_x0000_s14340" name="Chart" r:id="rId3" imgW="3962400" imgH="2857500" progId="Excel.Chart.8">
                  <p:embed/>
                </p:oleObj>
              </mc:Choice>
              <mc:Fallback>
                <p:oleObj name="Chart" r:id="rId3" imgW="3962400" imgH="2857500" progId="Excel.Chart.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57200"/>
                        <a:ext cx="81534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28600"/>
            <a:ext cx="8229600" cy="838200"/>
          </a:xfrm>
        </p:spPr>
        <p:txBody>
          <a:bodyPr/>
          <a:lstStyle/>
          <a:p>
            <a:pPr eaLnBrk="1" hangingPunct="1"/>
            <a:r>
              <a:rPr lang="en-US" altLang="en-US" sz="3200" smtClean="0"/>
              <a:t/>
            </a:r>
            <a:br>
              <a:rPr lang="en-US" altLang="en-US" sz="3200" smtClean="0"/>
            </a:br>
            <a:r>
              <a:rPr lang="en-US" altLang="en-US" sz="3600" smtClean="0"/>
              <a:t>Pamlico County </a:t>
            </a:r>
            <a:br>
              <a:rPr lang="en-US" altLang="en-US" sz="3600" smtClean="0"/>
            </a:br>
            <a:r>
              <a:rPr lang="en-US" altLang="en-US" sz="3600" smtClean="0"/>
              <a:t>Teenage Pregnancy Outcomes, 2009</a:t>
            </a:r>
          </a:p>
        </p:txBody>
      </p:sp>
      <p:sp>
        <p:nvSpPr>
          <p:cNvPr id="15363" name="Rectangle 3"/>
          <p:cNvSpPr>
            <a:spLocks noGrp="1" noChangeArrowheads="1"/>
          </p:cNvSpPr>
          <p:nvPr>
            <p:ph type="body" idx="1"/>
          </p:nvPr>
        </p:nvSpPr>
        <p:spPr/>
        <p:txBody>
          <a:bodyPr/>
          <a:lstStyle/>
          <a:p>
            <a:pPr eaLnBrk="1" hangingPunct="1"/>
            <a:r>
              <a:rPr lang="en-US" altLang="en-US" smtClean="0"/>
              <a:t>Current reports from the NC State Center for Health Statistics indicate that from 2008 to 2009:</a:t>
            </a:r>
          </a:p>
          <a:p>
            <a:pPr lvl="1" eaLnBrk="1" hangingPunct="1"/>
            <a:r>
              <a:rPr lang="en-US" altLang="en-US" smtClean="0"/>
              <a:t>The number of teenage induced abortions increased by 350% or 7 abortions.</a:t>
            </a:r>
          </a:p>
          <a:p>
            <a:pPr lvl="1" eaLnBrk="1" hangingPunct="1"/>
            <a:r>
              <a:rPr lang="en-US" altLang="en-US" smtClean="0"/>
              <a:t>The number of teenage live births decreased 48.1% or 13 births.</a:t>
            </a:r>
          </a:p>
          <a:p>
            <a:pPr lvl="1" eaLnBrk="1" hangingPunct="1"/>
            <a:r>
              <a:rPr lang="en-US" altLang="en-US" smtClean="0"/>
              <a:t>The number of teenage pregnancies decreased by 20.6% or 6 pregnancies.</a:t>
            </a:r>
          </a:p>
          <a:p>
            <a:pPr eaLnBrk="1" hangingPunct="1"/>
            <a:endParaRPr lang="en-US" altLang="en-US" smtClean="0"/>
          </a:p>
          <a:p>
            <a:pPr lvl="1" eaLnBrk="1" hangingPunct="1">
              <a:buFontTx/>
              <a:buNone/>
            </a:pPr>
            <a:endParaRPr lang="en-US" alt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3"/>
          <p:cNvGraphicFramePr>
            <a:graphicFrameLocks noChangeAspect="1"/>
          </p:cNvGraphicFramePr>
          <p:nvPr>
            <p:ph idx="1"/>
          </p:nvPr>
        </p:nvGraphicFramePr>
        <p:xfrm>
          <a:off x="457200" y="457200"/>
          <a:ext cx="8229600" cy="6019800"/>
        </p:xfrm>
        <a:graphic>
          <a:graphicData uri="http://schemas.openxmlformats.org/presentationml/2006/ole">
            <mc:AlternateContent xmlns:mc="http://schemas.openxmlformats.org/markup-compatibility/2006">
              <mc:Choice xmlns:v="urn:schemas-microsoft-com:vml" Requires="v">
                <p:oleObj spid="_x0000_s16387" name="Chart" r:id="rId4" imgW="4676851" imgH="2590800" progId="Excel.Chart.8">
                  <p:embed/>
                </p:oleObj>
              </mc:Choice>
              <mc:Fallback>
                <p:oleObj name="Chart" r:id="rId4" imgW="4676851" imgH="2590800" progId="Excel.Char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57200"/>
                        <a:ext cx="8229600" cy="601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3"/>
          <p:cNvGraphicFramePr>
            <a:graphicFrameLocks noChangeAspect="1"/>
          </p:cNvGraphicFramePr>
          <p:nvPr>
            <p:ph idx="1"/>
          </p:nvPr>
        </p:nvGraphicFramePr>
        <p:xfrm>
          <a:off x="457200" y="304800"/>
          <a:ext cx="8229600" cy="6324600"/>
        </p:xfrm>
        <a:graphic>
          <a:graphicData uri="http://schemas.openxmlformats.org/presentationml/2006/ole">
            <mc:AlternateContent xmlns:mc="http://schemas.openxmlformats.org/markup-compatibility/2006">
              <mc:Choice xmlns:v="urn:schemas-microsoft-com:vml" Requires="v">
                <p:oleObj spid="_x0000_s17411" name="Chart" r:id="rId4" imgW="4676851" imgH="2590800" progId="Excel.Chart.8">
                  <p:embed/>
                </p:oleObj>
              </mc:Choice>
              <mc:Fallback>
                <p:oleObj name="Chart" r:id="rId4" imgW="4676851" imgH="2590800" progId="Excel.Char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04800"/>
                        <a:ext cx="8229600" cy="632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3"/>
          <p:cNvGraphicFramePr>
            <a:graphicFrameLocks noChangeAspect="1"/>
          </p:cNvGraphicFramePr>
          <p:nvPr>
            <p:ph idx="1"/>
          </p:nvPr>
        </p:nvGraphicFramePr>
        <p:xfrm>
          <a:off x="457200" y="533400"/>
          <a:ext cx="8229600" cy="5715000"/>
        </p:xfrm>
        <a:graphic>
          <a:graphicData uri="http://schemas.openxmlformats.org/presentationml/2006/ole">
            <mc:AlternateContent xmlns:mc="http://schemas.openxmlformats.org/markup-compatibility/2006">
              <mc:Choice xmlns:v="urn:schemas-microsoft-com:vml" Requires="v">
                <p:oleObj spid="_x0000_s18435" name="Chart" r:id="rId4" imgW="4676851" imgH="2590800" progId="Excel.Chart.8">
                  <p:embed/>
                </p:oleObj>
              </mc:Choice>
              <mc:Fallback>
                <p:oleObj name="Chart" r:id="rId4" imgW="4676851" imgH="2590800" progId="Excel.Char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533400"/>
                        <a:ext cx="82296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z="4000" smtClean="0"/>
              <a:t>Pamlico County Death Rates, 2009</a:t>
            </a:r>
          </a:p>
        </p:txBody>
      </p:sp>
      <p:sp>
        <p:nvSpPr>
          <p:cNvPr id="19459" name="Rectangle 3"/>
          <p:cNvSpPr>
            <a:spLocks noGrp="1" noChangeArrowheads="1"/>
          </p:cNvSpPr>
          <p:nvPr>
            <p:ph type="body" idx="1"/>
          </p:nvPr>
        </p:nvSpPr>
        <p:spPr/>
        <p:txBody>
          <a:bodyPr/>
          <a:lstStyle/>
          <a:p>
            <a:pPr eaLnBrk="1" hangingPunct="1">
              <a:lnSpc>
                <a:spcPct val="90000"/>
              </a:lnSpc>
            </a:pPr>
            <a:r>
              <a:rPr lang="en-US" altLang="en-US" smtClean="0"/>
              <a:t>In 2009, Pamlico County had a death rate of 1090.5 which is </a:t>
            </a:r>
            <a:r>
              <a:rPr lang="en-US" altLang="en-US" b="1" smtClean="0"/>
              <a:t>higher than</a:t>
            </a:r>
            <a:r>
              <a:rPr lang="en-US" altLang="en-US" smtClean="0"/>
              <a:t> the NC rate of 820.1.</a:t>
            </a:r>
          </a:p>
          <a:p>
            <a:pPr eaLnBrk="1" hangingPunct="1">
              <a:lnSpc>
                <a:spcPct val="90000"/>
              </a:lnSpc>
            </a:pPr>
            <a:r>
              <a:rPr lang="en-US" altLang="en-US" smtClean="0"/>
              <a:t>Current reports from the NC State Center for Health Statistics indicate that from 2008 to 2009:</a:t>
            </a:r>
          </a:p>
          <a:p>
            <a:pPr lvl="1" eaLnBrk="1" hangingPunct="1">
              <a:lnSpc>
                <a:spcPct val="90000"/>
              </a:lnSpc>
            </a:pPr>
            <a:r>
              <a:rPr lang="en-US" altLang="en-US" smtClean="0"/>
              <a:t>The number of deaths decreased by 4.7% or 7 deaths.</a:t>
            </a:r>
          </a:p>
          <a:p>
            <a:pPr lvl="1" eaLnBrk="1" hangingPunct="1">
              <a:lnSpc>
                <a:spcPct val="90000"/>
              </a:lnSpc>
            </a:pPr>
            <a:r>
              <a:rPr lang="en-US" altLang="en-US" smtClean="0"/>
              <a:t>There were 140 deaths in 2009.</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7"/>
          <p:cNvGraphicFramePr>
            <a:graphicFrameLocks noChangeAspect="1"/>
          </p:cNvGraphicFramePr>
          <p:nvPr>
            <p:ph idx="4294967295"/>
          </p:nvPr>
        </p:nvGraphicFramePr>
        <p:xfrm>
          <a:off x="533400" y="381000"/>
          <a:ext cx="8610600" cy="6096000"/>
        </p:xfrm>
        <a:graphic>
          <a:graphicData uri="http://schemas.openxmlformats.org/presentationml/2006/ole">
            <mc:AlternateContent xmlns:mc="http://schemas.openxmlformats.org/markup-compatibility/2006">
              <mc:Choice xmlns:v="urn:schemas-microsoft-com:vml" Requires="v">
                <p:oleObj spid="_x0000_s20483" name="Chart" r:id="rId3" imgW="5972251" imgH="3286049" progId="Excel.Chart.8">
                  <p:embed/>
                </p:oleObj>
              </mc:Choice>
              <mc:Fallback>
                <p:oleObj name="Chart" r:id="rId3" imgW="5972251" imgH="3286049" progId="Excel.Chart.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81000"/>
                        <a:ext cx="86106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2"/>
          <p:cNvSpPr>
            <a:spLocks noGrp="1" noChangeArrowheads="1"/>
          </p:cNvSpPr>
          <p:nvPr>
            <p:ph type="title"/>
          </p:nvPr>
        </p:nvSpPr>
        <p:spPr/>
        <p:txBody>
          <a:bodyPr/>
          <a:lstStyle/>
          <a:p>
            <a:pPr eaLnBrk="1" hangingPunct="1"/>
            <a:r>
              <a:rPr lang="en-US" altLang="en-US" sz="3600" smtClean="0"/>
              <a:t>Leading Causes of Death in NC, 2009</a:t>
            </a:r>
          </a:p>
        </p:txBody>
      </p:sp>
      <p:sp>
        <p:nvSpPr>
          <p:cNvPr id="21507" name="Rectangle 92"/>
          <p:cNvSpPr>
            <a:spLocks noGrp="1" noChangeArrowheads="1"/>
          </p:cNvSpPr>
          <p:nvPr>
            <p:ph type="body" idx="1"/>
          </p:nvPr>
        </p:nvSpPr>
        <p:spPr/>
        <p:txBody>
          <a:bodyPr/>
          <a:lstStyle/>
          <a:p>
            <a:pPr eaLnBrk="1" hangingPunct="1"/>
            <a:r>
              <a:rPr lang="en-US" altLang="en-US" sz="2800" smtClean="0"/>
              <a:t>Pamlico County had higher death rate of heart disease, cerebrovascular disease, cancer, septicemia, chronic liver disease, unintentional motor vehicles injuries, all other unintentional injuries, suicide, homicide and Alzheimer’s Disease than NC.</a:t>
            </a:r>
          </a:p>
          <a:p>
            <a:pPr eaLnBrk="1" hangingPunct="1"/>
            <a:r>
              <a:rPr lang="en-US" altLang="en-US" sz="2800" smtClean="0"/>
              <a:t>Pamlico County had a lower death rate of HIV, diabetes, pneumonia and influenza, chronic lower respiratory disease and nephritis than the NC.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9"/>
          <p:cNvSpPr>
            <a:spLocks noGrp="1" noChangeArrowheads="1"/>
          </p:cNvSpPr>
          <p:nvPr>
            <p:ph type="title"/>
          </p:nvPr>
        </p:nvSpPr>
        <p:spPr/>
        <p:txBody>
          <a:bodyPr/>
          <a:lstStyle/>
          <a:p>
            <a:pPr eaLnBrk="1" hangingPunct="1"/>
            <a:r>
              <a:rPr lang="en-US" altLang="en-US" sz="3600" smtClean="0"/>
              <a:t>Leading Causes of Death in NC, 2009</a:t>
            </a:r>
          </a:p>
        </p:txBody>
      </p:sp>
      <p:graphicFrame>
        <p:nvGraphicFramePr>
          <p:cNvPr id="110596" name="Group 4"/>
          <p:cNvGraphicFramePr>
            <a:graphicFrameLocks noGrp="1"/>
          </p:cNvGraphicFramePr>
          <p:nvPr>
            <p:ph idx="1"/>
          </p:nvPr>
        </p:nvGraphicFramePr>
        <p:xfrm>
          <a:off x="2057400" y="1676400"/>
          <a:ext cx="4724400" cy="4525963"/>
        </p:xfrm>
        <a:graphic>
          <a:graphicData uri="http://schemas.openxmlformats.org/drawingml/2006/table">
            <a:tbl>
              <a:tblPr/>
              <a:tblGrid>
                <a:gridCol w="474663"/>
                <a:gridCol w="4249737"/>
              </a:tblGrid>
              <a:tr h="7318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Cancer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052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Diseases of the heart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9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Cerebrovascular disease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Chronic lower respiratory diseases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9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Other unintentional injuries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9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Alzheimer’s disease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052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Diabetes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052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Nephritis, nephritic syndrome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052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Influenza &amp; Pneumonia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9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Motor vehicle injuries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8"/>
            <a:ext cx="8229600" cy="792162"/>
          </a:xfrm>
        </p:spPr>
        <p:txBody>
          <a:bodyPr/>
          <a:lstStyle/>
          <a:p>
            <a:pPr eaLnBrk="1" hangingPunct="1"/>
            <a:r>
              <a:rPr lang="en-US" altLang="en-US" sz="2800" smtClean="0"/>
              <a:t>Pamlico County </a:t>
            </a:r>
            <a:br>
              <a:rPr lang="en-US" altLang="en-US" sz="2800" smtClean="0"/>
            </a:br>
            <a:r>
              <a:rPr lang="en-US" altLang="en-US" sz="2800" smtClean="0"/>
              <a:t>Leading Causes of Death, 2009</a:t>
            </a:r>
          </a:p>
        </p:txBody>
      </p:sp>
      <p:graphicFrame>
        <p:nvGraphicFramePr>
          <p:cNvPr id="46236" name="Group 156"/>
          <p:cNvGraphicFramePr>
            <a:graphicFrameLocks noGrp="1"/>
          </p:cNvGraphicFramePr>
          <p:nvPr>
            <p:ph sz="half" idx="1"/>
          </p:nvPr>
        </p:nvGraphicFramePr>
        <p:xfrm>
          <a:off x="1905000" y="1447800"/>
          <a:ext cx="5486400" cy="4957763"/>
        </p:xfrm>
        <a:graphic>
          <a:graphicData uri="http://schemas.openxmlformats.org/drawingml/2006/table">
            <a:tbl>
              <a:tblPr/>
              <a:tblGrid>
                <a:gridCol w="625475"/>
                <a:gridCol w="3567113"/>
                <a:gridCol w="1293812"/>
              </a:tblGrid>
              <a:tr h="652454">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Rank</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Cause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Number</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3">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TOTAL DEATHS—All Causes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140</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5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1</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Diseases of the heart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40</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5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2</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Cancer</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30</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924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3</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Cerebrovascular disease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7</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5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3</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Other unintentional injuries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7</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5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5</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Chronic lower respiratory diseases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5</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5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5</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Chronic liver disease &amp; cirrhosis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5</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924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5</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Motor vehicle injuries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5</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5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8</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Alzheimer’s disease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4</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8</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Suicide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4</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924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10</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Septicemia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3</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376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*Others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charset="0"/>
                        </a:rPr>
                        <a:t>30</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9"/>
          <p:cNvGraphicFramePr>
            <a:graphicFrameLocks noChangeAspect="1"/>
          </p:cNvGraphicFramePr>
          <p:nvPr>
            <p:ph idx="1"/>
          </p:nvPr>
        </p:nvGraphicFramePr>
        <p:xfrm>
          <a:off x="152400" y="304800"/>
          <a:ext cx="8763000" cy="6324600"/>
        </p:xfrm>
        <a:graphic>
          <a:graphicData uri="http://schemas.openxmlformats.org/presentationml/2006/ole">
            <mc:AlternateContent xmlns:mc="http://schemas.openxmlformats.org/markup-compatibility/2006">
              <mc:Choice xmlns:v="urn:schemas-microsoft-com:vml" Requires="v">
                <p:oleObj spid="_x0000_s24579" name="Chart" r:id="rId3" imgW="5972251" imgH="3495751" progId="Excel.Chart.8">
                  <p:embed/>
                </p:oleObj>
              </mc:Choice>
              <mc:Fallback>
                <p:oleObj name="Chart" r:id="rId3" imgW="5972251" imgH="3495751" progId="Excel.Chart.8">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04800"/>
                        <a:ext cx="87630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Infant Deaths</a:t>
            </a:r>
          </a:p>
        </p:txBody>
      </p:sp>
      <p:sp>
        <p:nvSpPr>
          <p:cNvPr id="25603" name="Rectangle 3"/>
          <p:cNvSpPr>
            <a:spLocks noGrp="1" noChangeArrowheads="1"/>
          </p:cNvSpPr>
          <p:nvPr>
            <p:ph type="body" idx="1"/>
          </p:nvPr>
        </p:nvSpPr>
        <p:spPr/>
        <p:txBody>
          <a:bodyPr/>
          <a:lstStyle/>
          <a:p>
            <a:pPr eaLnBrk="1" hangingPunct="1"/>
            <a:r>
              <a:rPr lang="en-US" altLang="en-US" smtClean="0"/>
              <a:t>For the year 2009, Pamlico County had a rate of 18.0 infant deaths per 1,000 live births, which is higher than the NC rate of 7.9.</a:t>
            </a:r>
          </a:p>
          <a:p>
            <a:pPr eaLnBrk="1" hangingPunct="1"/>
            <a:r>
              <a:rPr lang="en-US" altLang="en-US" smtClean="0"/>
              <a:t>In 2009, there were 2 infant deaths in Pamlico County.</a:t>
            </a:r>
          </a:p>
          <a:p>
            <a:pPr eaLnBrk="1" hangingPunct="1"/>
            <a:endParaRPr lang="en-US" altLang="en-US" smtClean="0"/>
          </a:p>
          <a:p>
            <a:pPr algn="r" eaLnBrk="1" hangingPunct="1">
              <a:buFontTx/>
              <a:buNone/>
            </a:pPr>
            <a:r>
              <a:rPr lang="en-US" altLang="en-US" sz="1400" smtClean="0"/>
              <a:t>NC State Center for Health Statistics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3"/>
          <p:cNvGraphicFramePr>
            <a:graphicFrameLocks noChangeAspect="1"/>
          </p:cNvGraphicFramePr>
          <p:nvPr>
            <p:ph idx="1"/>
          </p:nvPr>
        </p:nvGraphicFramePr>
        <p:xfrm>
          <a:off x="457200" y="533400"/>
          <a:ext cx="8382000" cy="5867400"/>
        </p:xfrm>
        <a:graphic>
          <a:graphicData uri="http://schemas.openxmlformats.org/presentationml/2006/ole">
            <mc:AlternateContent xmlns:mc="http://schemas.openxmlformats.org/markup-compatibility/2006">
              <mc:Choice xmlns:v="urn:schemas-microsoft-com:vml" Requires="v">
                <p:oleObj spid="_x0000_s26627" name="Chart" r:id="rId3" imgW="4676851" imgH="2590800" progId="Excel.Chart.8">
                  <p:embed/>
                </p:oleObj>
              </mc:Choice>
              <mc:Fallback>
                <p:oleObj name="Chart" r:id="rId3" imgW="4676851" imgH="2590800"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33400"/>
                        <a:ext cx="8382000" cy="586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Child Deaths</a:t>
            </a:r>
          </a:p>
        </p:txBody>
      </p:sp>
      <p:sp>
        <p:nvSpPr>
          <p:cNvPr id="27651" name="Rectangle 3"/>
          <p:cNvSpPr>
            <a:spLocks noGrp="1" noChangeArrowheads="1"/>
          </p:cNvSpPr>
          <p:nvPr>
            <p:ph type="body" idx="1"/>
          </p:nvPr>
        </p:nvSpPr>
        <p:spPr/>
        <p:txBody>
          <a:bodyPr/>
          <a:lstStyle/>
          <a:p>
            <a:pPr eaLnBrk="1" hangingPunct="1"/>
            <a:r>
              <a:rPr lang="en-US" altLang="en-US" smtClean="0"/>
              <a:t>From 2008 to 2009, child death numbers has remained the same.</a:t>
            </a:r>
          </a:p>
          <a:p>
            <a:pPr eaLnBrk="1" hangingPunct="1"/>
            <a:r>
              <a:rPr lang="en-US" altLang="en-US" smtClean="0"/>
              <a:t>In 2009, there were 2 child deaths in Pamlico County  </a:t>
            </a:r>
          </a:p>
          <a:p>
            <a:pPr lvl="1" eaLnBrk="1" hangingPunct="1"/>
            <a:r>
              <a:rPr lang="en-US" altLang="en-US" smtClean="0"/>
              <a:t>A drowning</a:t>
            </a:r>
          </a:p>
          <a:p>
            <a:pPr lvl="1" eaLnBrk="1" hangingPunct="1"/>
            <a:r>
              <a:rPr lang="en-US" altLang="en-US" smtClean="0"/>
              <a:t>A suicide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3"/>
          <p:cNvGraphicFramePr>
            <a:graphicFrameLocks noChangeAspect="1"/>
          </p:cNvGraphicFramePr>
          <p:nvPr>
            <p:ph idx="1"/>
          </p:nvPr>
        </p:nvGraphicFramePr>
        <p:xfrm>
          <a:off x="533400" y="609600"/>
          <a:ext cx="8229600" cy="5638800"/>
        </p:xfrm>
        <a:graphic>
          <a:graphicData uri="http://schemas.openxmlformats.org/presentationml/2006/ole">
            <mc:AlternateContent xmlns:mc="http://schemas.openxmlformats.org/markup-compatibility/2006">
              <mc:Choice xmlns:v="urn:schemas-microsoft-com:vml" Requires="v">
                <p:oleObj spid="_x0000_s28675" name="Chart" r:id="rId3" imgW="4676851" imgH="2590800" progId="Excel.Chart.8">
                  <p:embed/>
                </p:oleObj>
              </mc:Choice>
              <mc:Fallback>
                <p:oleObj name="Chart" r:id="rId3" imgW="4676851" imgH="2590800"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609600"/>
                        <a:ext cx="8229600" cy="563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Obesity</a:t>
            </a:r>
          </a:p>
        </p:txBody>
      </p:sp>
      <p:sp>
        <p:nvSpPr>
          <p:cNvPr id="29699" name="Rectangle 3"/>
          <p:cNvSpPr>
            <a:spLocks noGrp="1" noChangeArrowheads="1"/>
          </p:cNvSpPr>
          <p:nvPr>
            <p:ph type="body" idx="1"/>
          </p:nvPr>
        </p:nvSpPr>
        <p:spPr/>
        <p:txBody>
          <a:bodyPr/>
          <a:lstStyle/>
          <a:p>
            <a:pPr eaLnBrk="1" hangingPunct="1"/>
            <a:r>
              <a:rPr lang="en-US" altLang="en-US" smtClean="0"/>
              <a:t>According to the 2009, Behavioral Risk Factor Surveillance Survey, 69.6% of respondents in eastern NC report that they are overweight or obese.  65.0% of respondents across NC report that they are overweight or obese.</a:t>
            </a:r>
          </a:p>
          <a:p>
            <a:pPr lvl="2" eaLnBrk="1" hangingPunct="1">
              <a:buFontTx/>
              <a:buNone/>
            </a:pPr>
            <a:endParaRPr lang="en-US" alt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z="4000" smtClean="0"/>
              <a:t> </a:t>
            </a:r>
            <a:br>
              <a:rPr lang="en-US" altLang="en-US" sz="4000" smtClean="0"/>
            </a:br>
            <a:r>
              <a:rPr lang="en-US" altLang="en-US" sz="4000" smtClean="0"/>
              <a:t>Hospital Discharges - Asthma</a:t>
            </a:r>
          </a:p>
        </p:txBody>
      </p:sp>
      <p:sp>
        <p:nvSpPr>
          <p:cNvPr id="30723" name="Rectangle 3"/>
          <p:cNvSpPr>
            <a:spLocks noGrp="1" noChangeArrowheads="1"/>
          </p:cNvSpPr>
          <p:nvPr>
            <p:ph type="body" idx="1"/>
          </p:nvPr>
        </p:nvSpPr>
        <p:spPr/>
        <p:txBody>
          <a:bodyPr/>
          <a:lstStyle/>
          <a:p>
            <a:pPr eaLnBrk="1" hangingPunct="1">
              <a:lnSpc>
                <a:spcPct val="90000"/>
              </a:lnSpc>
            </a:pPr>
            <a:r>
              <a:rPr lang="en-US" altLang="en-US" sz="2800" smtClean="0"/>
              <a:t>In 2009,Pamlico County had a discharge rate of 194.7 per 100,000 which is </a:t>
            </a:r>
            <a:r>
              <a:rPr lang="en-US" altLang="en-US" sz="2800" b="1" smtClean="0"/>
              <a:t>higher than</a:t>
            </a:r>
            <a:r>
              <a:rPr lang="en-US" altLang="en-US" sz="2800" smtClean="0"/>
              <a:t> the NC rate of 117.1.</a:t>
            </a:r>
          </a:p>
          <a:p>
            <a:pPr eaLnBrk="1" hangingPunct="1">
              <a:lnSpc>
                <a:spcPct val="90000"/>
              </a:lnSpc>
            </a:pPr>
            <a:r>
              <a:rPr lang="en-US" altLang="en-US" sz="2800" smtClean="0"/>
              <a:t>There were 25 hospital discharges with a primary diagnosis of asthma.</a:t>
            </a:r>
          </a:p>
          <a:p>
            <a:pPr eaLnBrk="1" hangingPunct="1">
              <a:lnSpc>
                <a:spcPct val="90000"/>
              </a:lnSpc>
            </a:pPr>
            <a:r>
              <a:rPr lang="en-US" altLang="en-US" sz="2800" smtClean="0"/>
              <a:t>In 2009, Pamlico County had a rate of 224.8 per 100,000 which is </a:t>
            </a:r>
            <a:r>
              <a:rPr lang="en-US" altLang="en-US" sz="2800" b="1" smtClean="0"/>
              <a:t>higher than</a:t>
            </a:r>
            <a:r>
              <a:rPr lang="en-US" altLang="en-US" sz="2800" smtClean="0"/>
              <a:t> the NC rate of 175.0 for children ages 0-14.</a:t>
            </a:r>
          </a:p>
          <a:p>
            <a:pPr eaLnBrk="1" hangingPunct="1">
              <a:lnSpc>
                <a:spcPct val="90000"/>
              </a:lnSpc>
            </a:pPr>
            <a:r>
              <a:rPr lang="en-US" altLang="en-US" sz="2800" smtClean="0"/>
              <a:t>There were 4 hospital discharges with a primary diagnosis of asthma.</a:t>
            </a:r>
          </a:p>
          <a:p>
            <a:pPr eaLnBrk="1" hangingPunct="1">
              <a:lnSpc>
                <a:spcPct val="90000"/>
              </a:lnSpc>
            </a:pPr>
            <a:endParaRPr lang="en-US" altLang="en-US" sz="280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z="4000" smtClean="0"/>
              <a:t>Pamlico County Sexually Transmitted Infections</a:t>
            </a:r>
          </a:p>
        </p:txBody>
      </p:sp>
      <p:sp>
        <p:nvSpPr>
          <p:cNvPr id="31747" name="Rectangle 3"/>
          <p:cNvSpPr>
            <a:spLocks noGrp="1" noChangeArrowheads="1"/>
          </p:cNvSpPr>
          <p:nvPr>
            <p:ph type="body" idx="1"/>
          </p:nvPr>
        </p:nvSpPr>
        <p:spPr/>
        <p:txBody>
          <a:bodyPr/>
          <a:lstStyle/>
          <a:p>
            <a:pPr eaLnBrk="1" hangingPunct="1"/>
            <a:r>
              <a:rPr lang="en-US" altLang="en-US" smtClean="0"/>
              <a:t>Reports from the NC Department of Health &amp; Human Services, Epidemiology Branch indicate that from 2008 to 2009:</a:t>
            </a:r>
          </a:p>
          <a:p>
            <a:pPr lvl="1" eaLnBrk="1" hangingPunct="1"/>
            <a:r>
              <a:rPr lang="en-US" altLang="en-US" smtClean="0"/>
              <a:t>Chlamydia has </a:t>
            </a:r>
            <a:r>
              <a:rPr lang="en-US" altLang="en-US" b="1" smtClean="0"/>
              <a:t>decreased</a:t>
            </a:r>
            <a:r>
              <a:rPr lang="en-US" altLang="en-US" smtClean="0"/>
              <a:t> by 5.4% or 2 cases.</a:t>
            </a:r>
          </a:p>
          <a:p>
            <a:pPr lvl="1" eaLnBrk="1" hangingPunct="1"/>
            <a:r>
              <a:rPr lang="en-US" altLang="en-US" smtClean="0"/>
              <a:t>Gonorrhea has </a:t>
            </a:r>
            <a:r>
              <a:rPr lang="en-US" altLang="en-US" b="1" smtClean="0"/>
              <a:t>increased</a:t>
            </a:r>
            <a:r>
              <a:rPr lang="en-US" altLang="en-US" smtClean="0"/>
              <a:t> by 66.6% or 2 cases.</a:t>
            </a:r>
          </a:p>
          <a:p>
            <a:pPr lvl="1" eaLnBrk="1" hangingPunct="1"/>
            <a:r>
              <a:rPr lang="en-US" altLang="en-US" smtClean="0"/>
              <a:t> HIV diseases has </a:t>
            </a:r>
            <a:r>
              <a:rPr lang="en-US" altLang="en-US" b="1" smtClean="0"/>
              <a:t>remained</a:t>
            </a:r>
            <a:r>
              <a:rPr lang="en-US" altLang="en-US" smtClean="0"/>
              <a:t> at 0.</a:t>
            </a:r>
          </a:p>
          <a:p>
            <a:pPr lvl="1" eaLnBrk="1" hangingPunct="1"/>
            <a:endParaRPr lang="en-US" alt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Current Pamlico STI Reports</a:t>
            </a:r>
          </a:p>
        </p:txBody>
      </p:sp>
      <p:sp>
        <p:nvSpPr>
          <p:cNvPr id="32771" name="Rectangle 3"/>
          <p:cNvSpPr>
            <a:spLocks noGrp="1" noChangeArrowheads="1"/>
          </p:cNvSpPr>
          <p:nvPr>
            <p:ph type="body" idx="1"/>
          </p:nvPr>
        </p:nvSpPr>
        <p:spPr/>
        <p:txBody>
          <a:bodyPr/>
          <a:lstStyle/>
          <a:p>
            <a:pPr eaLnBrk="1" hangingPunct="1">
              <a:lnSpc>
                <a:spcPct val="90000"/>
              </a:lnSpc>
            </a:pPr>
            <a:r>
              <a:rPr lang="en-US" altLang="en-US" smtClean="0"/>
              <a:t>Reports from the NC Department of Health &amp; Human Services, Epidemiology Branch indicate that from January-September 2010, there were:</a:t>
            </a:r>
          </a:p>
          <a:p>
            <a:pPr lvl="1" eaLnBrk="1" hangingPunct="1">
              <a:lnSpc>
                <a:spcPct val="90000"/>
              </a:lnSpc>
            </a:pPr>
            <a:r>
              <a:rPr lang="en-US" altLang="en-US" smtClean="0"/>
              <a:t>31 Chlamydia cases;</a:t>
            </a:r>
          </a:p>
          <a:p>
            <a:pPr lvl="1" eaLnBrk="1" hangingPunct="1">
              <a:lnSpc>
                <a:spcPct val="90000"/>
              </a:lnSpc>
            </a:pPr>
            <a:r>
              <a:rPr lang="en-US" altLang="en-US" smtClean="0"/>
              <a:t>10 Gonorrhea cases;</a:t>
            </a:r>
          </a:p>
          <a:p>
            <a:pPr lvl="1" eaLnBrk="1" hangingPunct="1">
              <a:lnSpc>
                <a:spcPct val="90000"/>
              </a:lnSpc>
            </a:pPr>
            <a:r>
              <a:rPr lang="en-US" altLang="en-US" smtClean="0"/>
              <a:t>1 Primary &amp; secondary syphilis cases;</a:t>
            </a:r>
          </a:p>
          <a:p>
            <a:pPr lvl="1" eaLnBrk="1" hangingPunct="1">
              <a:lnSpc>
                <a:spcPct val="90000"/>
              </a:lnSpc>
            </a:pPr>
            <a:r>
              <a:rPr lang="en-US" altLang="en-US" smtClean="0"/>
              <a:t>0 Early latent syphilis cases;</a:t>
            </a:r>
          </a:p>
          <a:p>
            <a:pPr lvl="1" eaLnBrk="1" hangingPunct="1">
              <a:lnSpc>
                <a:spcPct val="90000"/>
              </a:lnSpc>
            </a:pPr>
            <a:r>
              <a:rPr lang="en-US" altLang="en-US" smtClean="0"/>
              <a:t>1 HIV case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AutoShape 5"/>
          <p:cNvGraphicFramePr>
            <a:graphicFrameLocks noChangeAspect="1"/>
          </p:cNvGraphicFramePr>
          <p:nvPr>
            <p:ph sz="half" idx="1"/>
          </p:nvPr>
        </p:nvGraphicFramePr>
        <p:xfrm>
          <a:off x="457200" y="2516188"/>
          <a:ext cx="4038600" cy="2692400"/>
        </p:xfrm>
        <a:graphic>
          <a:graphicData uri="http://schemas.openxmlformats.org/presentationml/2006/ole">
            <mc:AlternateContent xmlns:mc="http://schemas.openxmlformats.org/markup-compatibility/2006">
              <mc:Choice xmlns:v="urn:schemas-microsoft-com:vml" Requires="v">
                <p:oleObj spid="_x0000_s33796" name="Chart" r:id="rId3" imgW="0" imgH="0" progId="Excel.Chart.8">
                  <p:embed/>
                </p:oleObj>
              </mc:Choice>
              <mc:Fallback>
                <p:oleObj name="Chart" r:id="rId3" imgW="0" imgH="0" progId="Excel.Chart.8">
                  <p:embed/>
                  <p:pic>
                    <p:nvPicPr>
                      <p:cNvPr id="0" name="AutoShape 5"/>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457200" y="2516188"/>
                        <a:ext cx="4038600" cy="26924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795" name="Object 7"/>
          <p:cNvGraphicFramePr>
            <a:graphicFrameLocks noChangeAspect="1"/>
          </p:cNvGraphicFramePr>
          <p:nvPr>
            <p:ph sz="half" idx="2"/>
          </p:nvPr>
        </p:nvGraphicFramePr>
        <p:xfrm>
          <a:off x="457200" y="685800"/>
          <a:ext cx="8382000" cy="5486400"/>
        </p:xfrm>
        <a:graphic>
          <a:graphicData uri="http://schemas.openxmlformats.org/presentationml/2006/ole">
            <mc:AlternateContent xmlns:mc="http://schemas.openxmlformats.org/markup-compatibility/2006">
              <mc:Choice xmlns:v="urn:schemas-microsoft-com:vml" Requires="v">
                <p:oleObj spid="_x0000_s33797" name="Chart" r:id="rId4" imgW="4676851" imgH="2590800" progId="Excel.Chart.8">
                  <p:embed/>
                </p:oleObj>
              </mc:Choice>
              <mc:Fallback>
                <p:oleObj name="Chart" r:id="rId4" imgW="4676851" imgH="2590800" progId="Excel.Char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685800"/>
                        <a:ext cx="8382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z="4000" smtClean="0"/>
              <a:t>Un-Insured and/or Under-insured</a:t>
            </a:r>
          </a:p>
        </p:txBody>
      </p:sp>
      <p:sp>
        <p:nvSpPr>
          <p:cNvPr id="34819" name="Rectangle 3"/>
          <p:cNvSpPr>
            <a:spLocks noGrp="1" noChangeArrowheads="1"/>
          </p:cNvSpPr>
          <p:nvPr>
            <p:ph type="body" idx="1"/>
          </p:nvPr>
        </p:nvSpPr>
        <p:spPr/>
        <p:txBody>
          <a:bodyPr/>
          <a:lstStyle/>
          <a:p>
            <a:pPr eaLnBrk="1" hangingPunct="1">
              <a:lnSpc>
                <a:spcPct val="90000"/>
              </a:lnSpc>
            </a:pPr>
            <a:r>
              <a:rPr lang="en-US" altLang="en-US" smtClean="0"/>
              <a:t>HOPE patients earn less than two times     the federal poverty level, but earn too much to qualify for Medicaid.  They are too young for Medicare and can not afford insurance to take care of their chronic conditions</a:t>
            </a:r>
          </a:p>
          <a:p>
            <a:pPr eaLnBrk="1" hangingPunct="1">
              <a:lnSpc>
                <a:spcPct val="90000"/>
              </a:lnSpc>
            </a:pPr>
            <a:r>
              <a:rPr lang="en-US" altLang="en-US" smtClean="0"/>
              <a:t>In 2008, HOPE Clinic helped 740 people, in 2009, they helped 875.  In 2010, HOPE Clinic will help almost 1,000 people.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3"/>
          <p:cNvGraphicFramePr>
            <a:graphicFrameLocks noChangeAspect="1"/>
          </p:cNvGraphicFramePr>
          <p:nvPr>
            <p:ph idx="1"/>
          </p:nvPr>
        </p:nvGraphicFramePr>
        <p:xfrm>
          <a:off x="609600" y="457200"/>
          <a:ext cx="8229600" cy="5410200"/>
        </p:xfrm>
        <a:graphic>
          <a:graphicData uri="http://schemas.openxmlformats.org/presentationml/2006/ole">
            <mc:AlternateContent xmlns:mc="http://schemas.openxmlformats.org/markup-compatibility/2006">
              <mc:Choice xmlns:v="urn:schemas-microsoft-com:vml" Requires="v">
                <p:oleObj spid="_x0000_s35844" name="Chart" r:id="rId3" imgW="4676851" imgH="2590800" progId="Excel.Chart.8">
                  <p:embed/>
                </p:oleObj>
              </mc:Choice>
              <mc:Fallback>
                <p:oleObj name="Chart" r:id="rId3" imgW="4676851" imgH="2590800"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57200"/>
                        <a:ext cx="8229600" cy="541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3" name="Text Box 7"/>
          <p:cNvSpPr txBox="1">
            <a:spLocks noChangeArrowheads="1"/>
          </p:cNvSpPr>
          <p:nvPr/>
        </p:nvSpPr>
        <p:spPr bwMode="auto">
          <a:xfrm>
            <a:off x="3886200" y="6019800"/>
            <a:ext cx="4800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pPr>
            <a:r>
              <a:rPr lang="en-US" altLang="en-US" sz="1200"/>
              <a:t>Employment Security Commission of NC</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3"/>
          <p:cNvGraphicFramePr>
            <a:graphicFrameLocks noChangeAspect="1"/>
          </p:cNvGraphicFramePr>
          <p:nvPr>
            <p:ph idx="1"/>
          </p:nvPr>
        </p:nvGraphicFramePr>
        <p:xfrm>
          <a:off x="533400" y="457200"/>
          <a:ext cx="8382000" cy="5791200"/>
        </p:xfrm>
        <a:graphic>
          <a:graphicData uri="http://schemas.openxmlformats.org/presentationml/2006/ole">
            <mc:AlternateContent xmlns:mc="http://schemas.openxmlformats.org/markup-compatibility/2006">
              <mc:Choice xmlns:v="urn:schemas-microsoft-com:vml" Requires="v">
                <p:oleObj spid="_x0000_s36867" name="Chart" r:id="rId4" imgW="4676851" imgH="3057449" progId="Excel.Chart.8">
                  <p:embed/>
                </p:oleObj>
              </mc:Choice>
              <mc:Fallback>
                <p:oleObj name="Chart" r:id="rId4" imgW="4676851" imgH="3057449" progId="Excel.Char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57200"/>
                        <a:ext cx="8382000" cy="579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7"/>
          <p:cNvGraphicFramePr>
            <a:graphicFrameLocks noChangeAspect="1"/>
          </p:cNvGraphicFramePr>
          <p:nvPr>
            <p:ph/>
          </p:nvPr>
        </p:nvGraphicFramePr>
        <p:xfrm>
          <a:off x="533400" y="533400"/>
          <a:ext cx="8305800" cy="5410200"/>
        </p:xfrm>
        <a:graphic>
          <a:graphicData uri="http://schemas.openxmlformats.org/presentationml/2006/ole">
            <mc:AlternateContent xmlns:mc="http://schemas.openxmlformats.org/markup-compatibility/2006">
              <mc:Choice xmlns:v="urn:schemas-microsoft-com:vml" Requires="v">
                <p:oleObj spid="_x0000_s37892" name="Chart" r:id="rId4" imgW="4676851" imgH="3467100" progId="Excel.Chart.8">
                  <p:embed/>
                </p:oleObj>
              </mc:Choice>
              <mc:Fallback>
                <p:oleObj name="Chart" r:id="rId4" imgW="4676851" imgH="3467100" progId="Excel.Char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33400"/>
                        <a:ext cx="83058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91" name="Text Box 9"/>
          <p:cNvSpPr txBox="1">
            <a:spLocks noChangeArrowheads="1"/>
          </p:cNvSpPr>
          <p:nvPr/>
        </p:nvSpPr>
        <p:spPr bwMode="auto">
          <a:xfrm>
            <a:off x="2514600" y="6019800"/>
            <a:ext cx="6248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pPr>
            <a:r>
              <a:rPr lang="en-US" altLang="en-US" sz="1200"/>
              <a:t>*2009 income data for Pamlico Co. was unavailable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sz="4000" smtClean="0"/>
              <a:t>Top Employers in Pamlico County (9/2010)</a:t>
            </a:r>
          </a:p>
        </p:txBody>
      </p:sp>
      <p:sp>
        <p:nvSpPr>
          <p:cNvPr id="38915" name="Rectangle 3"/>
          <p:cNvSpPr>
            <a:spLocks noGrp="1" noChangeArrowheads="1"/>
          </p:cNvSpPr>
          <p:nvPr>
            <p:ph type="body" idx="1"/>
          </p:nvPr>
        </p:nvSpPr>
        <p:spPr/>
        <p:txBody>
          <a:bodyPr/>
          <a:lstStyle/>
          <a:p>
            <a:pPr marL="609600" indent="-609600" eaLnBrk="1" hangingPunct="1">
              <a:lnSpc>
                <a:spcPct val="80000"/>
              </a:lnSpc>
              <a:buClr>
                <a:schemeClr val="tx1"/>
              </a:buClr>
              <a:buFontTx/>
              <a:buAutoNum type="arabicPeriod"/>
            </a:pPr>
            <a:r>
              <a:rPr lang="en-US" altLang="en-US" sz="2800" smtClean="0"/>
              <a:t>Pamlico County Board of Education</a:t>
            </a:r>
          </a:p>
          <a:p>
            <a:pPr marL="609600" indent="-609600" eaLnBrk="1" hangingPunct="1">
              <a:lnSpc>
                <a:spcPct val="80000"/>
              </a:lnSpc>
              <a:buClr>
                <a:schemeClr val="tx1"/>
              </a:buClr>
              <a:buFontTx/>
              <a:buAutoNum type="arabicPeriod"/>
            </a:pPr>
            <a:r>
              <a:rPr lang="en-US" altLang="en-US" sz="2800" smtClean="0"/>
              <a:t>State of NC Dept of Correction</a:t>
            </a:r>
          </a:p>
          <a:p>
            <a:pPr marL="609600" indent="-609600" eaLnBrk="1" hangingPunct="1">
              <a:lnSpc>
                <a:spcPct val="80000"/>
              </a:lnSpc>
              <a:buClr>
                <a:schemeClr val="tx1"/>
              </a:buClr>
              <a:buFontTx/>
              <a:buAutoNum type="arabicPeriod"/>
            </a:pPr>
            <a:r>
              <a:rPr lang="en-US" altLang="en-US" sz="2800" smtClean="0"/>
              <a:t>County of Pamlico</a:t>
            </a:r>
          </a:p>
          <a:p>
            <a:pPr marL="609600" indent="-609600" eaLnBrk="1" hangingPunct="1">
              <a:lnSpc>
                <a:spcPct val="80000"/>
              </a:lnSpc>
              <a:buClr>
                <a:schemeClr val="tx1"/>
              </a:buClr>
              <a:buFontTx/>
              <a:buAutoNum type="arabicPeriod"/>
            </a:pPr>
            <a:r>
              <a:rPr lang="en-US" altLang="en-US" sz="2800" smtClean="0"/>
              <a:t>Pamlico Community College</a:t>
            </a:r>
          </a:p>
          <a:p>
            <a:pPr marL="609600" indent="-609600" eaLnBrk="1" hangingPunct="1">
              <a:lnSpc>
                <a:spcPct val="80000"/>
              </a:lnSpc>
              <a:buClr>
                <a:schemeClr val="tx1"/>
              </a:buClr>
              <a:buFontTx/>
              <a:buAutoNum type="arabicPeriod"/>
            </a:pPr>
            <a:r>
              <a:rPr lang="en-US" altLang="en-US" sz="2800" smtClean="0"/>
              <a:t>Food Lion, LLC</a:t>
            </a:r>
          </a:p>
          <a:p>
            <a:pPr marL="609600" indent="-609600" eaLnBrk="1" hangingPunct="1">
              <a:lnSpc>
                <a:spcPct val="80000"/>
              </a:lnSpc>
              <a:buClr>
                <a:schemeClr val="tx1"/>
              </a:buClr>
              <a:buFontTx/>
              <a:buAutoNum type="arabicPeriod"/>
            </a:pPr>
            <a:r>
              <a:rPr lang="en-US" altLang="en-US" sz="2800" smtClean="0"/>
              <a:t>All Safe Industrial Services, Incs.</a:t>
            </a:r>
          </a:p>
          <a:p>
            <a:pPr marL="609600" indent="-609600" eaLnBrk="1" hangingPunct="1">
              <a:lnSpc>
                <a:spcPct val="80000"/>
              </a:lnSpc>
              <a:buClr>
                <a:schemeClr val="tx1"/>
              </a:buClr>
              <a:buFontTx/>
              <a:buAutoNum type="arabicPeriod"/>
            </a:pPr>
            <a:r>
              <a:rPr lang="en-US" altLang="en-US" sz="2800" smtClean="0"/>
              <a:t>YMCA</a:t>
            </a:r>
          </a:p>
          <a:p>
            <a:pPr marL="609600" indent="-609600" eaLnBrk="1" hangingPunct="1">
              <a:lnSpc>
                <a:spcPct val="80000"/>
              </a:lnSpc>
              <a:buClr>
                <a:schemeClr val="tx1"/>
              </a:buClr>
              <a:buFontTx/>
              <a:buAutoNum type="arabicPeriod"/>
            </a:pPr>
            <a:r>
              <a:rPr lang="en-US" altLang="en-US" sz="2800" smtClean="0"/>
              <a:t>Britthaven</a:t>
            </a:r>
          </a:p>
          <a:p>
            <a:pPr marL="609600" indent="-609600" eaLnBrk="1" hangingPunct="1">
              <a:lnSpc>
                <a:spcPct val="80000"/>
              </a:lnSpc>
              <a:buClr>
                <a:schemeClr val="tx1"/>
              </a:buClr>
              <a:buFontTx/>
              <a:buAutoNum type="arabicPeriod"/>
            </a:pPr>
            <a:r>
              <a:rPr lang="en-US" altLang="en-US" sz="2800" smtClean="0"/>
              <a:t>Arapahoe Charter School</a:t>
            </a:r>
          </a:p>
          <a:p>
            <a:pPr marL="609600" indent="-609600" eaLnBrk="1" hangingPunct="1">
              <a:lnSpc>
                <a:spcPct val="80000"/>
              </a:lnSpc>
              <a:buClr>
                <a:schemeClr val="tx1"/>
              </a:buClr>
              <a:buFontTx/>
              <a:buAutoNum type="arabicPeriod"/>
            </a:pPr>
            <a:r>
              <a:rPr lang="en-US" altLang="en-US" sz="2800" smtClean="0"/>
              <a:t>Eastern Carolina Home Healthcare</a:t>
            </a:r>
          </a:p>
        </p:txBody>
      </p:sp>
      <p:sp>
        <p:nvSpPr>
          <p:cNvPr id="38916" name="Text Box 4"/>
          <p:cNvSpPr txBox="1">
            <a:spLocks noChangeArrowheads="1"/>
          </p:cNvSpPr>
          <p:nvPr/>
        </p:nvSpPr>
        <p:spPr bwMode="auto">
          <a:xfrm>
            <a:off x="3352800" y="6248400"/>
            <a:ext cx="5562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pPr>
            <a:r>
              <a:rPr lang="en-US" altLang="en-US" sz="1200"/>
              <a:t>Employment Security Commission of NC</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3"/>
          <p:cNvGraphicFramePr>
            <a:graphicFrameLocks noChangeAspect="1"/>
          </p:cNvGraphicFramePr>
          <p:nvPr>
            <p:ph idx="1"/>
          </p:nvPr>
        </p:nvGraphicFramePr>
        <p:xfrm>
          <a:off x="304800" y="457200"/>
          <a:ext cx="8534400" cy="6096000"/>
        </p:xfrm>
        <a:graphic>
          <a:graphicData uri="http://schemas.openxmlformats.org/presentationml/2006/ole">
            <mc:AlternateContent xmlns:mc="http://schemas.openxmlformats.org/markup-compatibility/2006">
              <mc:Choice xmlns:v="urn:schemas-microsoft-com:vml" Requires="v">
                <p:oleObj spid="_x0000_s39939" name="Chart" r:id="rId4" imgW="6705600" imgH="3886200" progId="Excel.Chart.8">
                  <p:embed/>
                </p:oleObj>
              </mc:Choice>
              <mc:Fallback>
                <p:oleObj name="Chart" r:id="rId4" imgW="6705600" imgH="3886200" progId="Excel.Char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57200"/>
                        <a:ext cx="8534400" cy="609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smtClean="0"/>
              <a:t>Commuting Patterns </a:t>
            </a:r>
            <a:r>
              <a:rPr lang="en-US" altLang="en-US" sz="2000" smtClean="0"/>
              <a:t>(11/2008)</a:t>
            </a:r>
          </a:p>
        </p:txBody>
      </p:sp>
      <p:sp>
        <p:nvSpPr>
          <p:cNvPr id="40963" name="Rectangle 3"/>
          <p:cNvSpPr>
            <a:spLocks noGrp="1" noChangeArrowheads="1"/>
          </p:cNvSpPr>
          <p:nvPr>
            <p:ph type="body" idx="1"/>
          </p:nvPr>
        </p:nvSpPr>
        <p:spPr>
          <a:xfrm>
            <a:off x="457200" y="1447800"/>
            <a:ext cx="8229600" cy="4525963"/>
          </a:xfrm>
        </p:spPr>
        <p:txBody>
          <a:bodyPr/>
          <a:lstStyle/>
          <a:p>
            <a:pPr eaLnBrk="1" hangingPunct="1"/>
            <a:r>
              <a:rPr lang="en-US" altLang="en-US" smtClean="0"/>
              <a:t>Residents Commuting out of and into Pamlico County</a:t>
            </a:r>
          </a:p>
          <a:p>
            <a:pPr lvl="1" eaLnBrk="1" hangingPunct="1"/>
            <a:r>
              <a:rPr lang="en-US" altLang="en-US" smtClean="0"/>
              <a:t>Total Workers Commuting Out of Pamlico County: 2,276</a:t>
            </a:r>
          </a:p>
          <a:p>
            <a:pPr lvl="1" eaLnBrk="1" hangingPunct="1"/>
            <a:r>
              <a:rPr lang="en-US" altLang="en-US" smtClean="0"/>
              <a:t>Total Workers Commuting Into Pamlico County:  1,155</a:t>
            </a:r>
          </a:p>
          <a:p>
            <a:pPr lvl="1" eaLnBrk="1" hangingPunct="1"/>
            <a:r>
              <a:rPr lang="en-US" altLang="en-US" smtClean="0"/>
              <a:t>1,553 Pamlico County Residents live and work in Pamlico County</a:t>
            </a:r>
          </a:p>
        </p:txBody>
      </p:sp>
      <p:sp>
        <p:nvSpPr>
          <p:cNvPr id="40964" name="Text Box 4"/>
          <p:cNvSpPr txBox="1">
            <a:spLocks noChangeArrowheads="1"/>
          </p:cNvSpPr>
          <p:nvPr/>
        </p:nvSpPr>
        <p:spPr bwMode="auto">
          <a:xfrm>
            <a:off x="3352800" y="5943600"/>
            <a:ext cx="5562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pPr>
            <a:r>
              <a:rPr lang="en-US" altLang="en-US" sz="1200"/>
              <a:t>Employment Security Commission of NC</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mtClean="0"/>
              <a:t>Substance Abuse</a:t>
            </a:r>
          </a:p>
        </p:txBody>
      </p:sp>
      <p:sp>
        <p:nvSpPr>
          <p:cNvPr id="41987" name="Rectangle 3"/>
          <p:cNvSpPr>
            <a:spLocks noGrp="1" noChangeArrowheads="1"/>
          </p:cNvSpPr>
          <p:nvPr>
            <p:ph type="body" idx="1"/>
          </p:nvPr>
        </p:nvSpPr>
        <p:spPr/>
        <p:txBody>
          <a:bodyPr/>
          <a:lstStyle/>
          <a:p>
            <a:pPr eaLnBrk="1" hangingPunct="1">
              <a:lnSpc>
                <a:spcPct val="90000"/>
              </a:lnSpc>
            </a:pPr>
            <a:r>
              <a:rPr lang="en-US" altLang="en-US" sz="2400" smtClean="0"/>
              <a:t>The Pamlico County Substance Abuse Task Force is working with the SADD Club, at Pamlico County High School, to get students involved with initiatives to prevent underage drinking, reduce prescription drugs use, as well as tobacco prevention efforts.</a:t>
            </a:r>
          </a:p>
          <a:p>
            <a:pPr eaLnBrk="1" hangingPunct="1">
              <a:lnSpc>
                <a:spcPct val="90000"/>
              </a:lnSpc>
            </a:pPr>
            <a:r>
              <a:rPr lang="en-US" altLang="en-US" sz="2400" smtClean="0"/>
              <a:t>Pamlico County Substance Abuse Task Force &amp; the Pamlico Youth Empowerment Substance Abuse Prevention Helps Everyone (SAPHE)</a:t>
            </a:r>
            <a:r>
              <a:rPr lang="en-US" altLang="en-US" sz="2400" b="1" smtClean="0"/>
              <a:t> </a:t>
            </a:r>
            <a:r>
              <a:rPr lang="en-US" altLang="en-US" sz="2400" smtClean="0"/>
              <a:t>presented for our Town Hall Meeting a program called “Drugs</a:t>
            </a:r>
            <a:r>
              <a:rPr lang="en-US" altLang="en-US" sz="2400" b="1" smtClean="0"/>
              <a:t> </a:t>
            </a:r>
            <a:r>
              <a:rPr lang="en-US" altLang="en-US" sz="2400" smtClean="0"/>
              <a:t>Uncovered”, a free presentation for parents to educate themselves on the current drug trends facing their youth aged kids.</a:t>
            </a:r>
          </a:p>
        </p:txBody>
      </p:sp>
      <p:sp>
        <p:nvSpPr>
          <p:cNvPr id="41988" name="Text Box 4"/>
          <p:cNvSpPr txBox="1">
            <a:spLocks noChangeArrowheads="1"/>
          </p:cNvSpPr>
          <p:nvPr/>
        </p:nvSpPr>
        <p:spPr bwMode="auto">
          <a:xfrm>
            <a:off x="4572000" y="5867400"/>
            <a:ext cx="4191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pPr>
            <a:r>
              <a:rPr lang="en-US" altLang="en-US" sz="1200"/>
              <a:t>Pamlico County Substance Abuse Task</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smtClean="0"/>
              <a:t>Substance Abuse</a:t>
            </a:r>
          </a:p>
        </p:txBody>
      </p:sp>
      <p:sp>
        <p:nvSpPr>
          <p:cNvPr id="43011" name="Rectangle 3"/>
          <p:cNvSpPr>
            <a:spLocks noGrp="1" noChangeArrowheads="1"/>
          </p:cNvSpPr>
          <p:nvPr>
            <p:ph type="body" idx="1"/>
          </p:nvPr>
        </p:nvSpPr>
        <p:spPr/>
        <p:txBody>
          <a:bodyPr/>
          <a:lstStyle/>
          <a:p>
            <a:pPr eaLnBrk="1" hangingPunct="1"/>
            <a:r>
              <a:rPr lang="en-US" altLang="en-US" sz="2800" smtClean="0"/>
              <a:t>Coastal Coalition for Substance Abuse Prevention (CCSAP) was awarded the United for Health Grant to conduct a GIS survey of responsible alcohol consumption in the 5 county region:</a:t>
            </a:r>
          </a:p>
          <a:p>
            <a:pPr lvl="1" eaLnBrk="1" hangingPunct="1"/>
            <a:r>
              <a:rPr lang="en-US" altLang="en-US" sz="2400" smtClean="0"/>
              <a:t>Pamlico</a:t>
            </a:r>
          </a:p>
          <a:p>
            <a:pPr lvl="1" eaLnBrk="1" hangingPunct="1"/>
            <a:r>
              <a:rPr lang="en-US" altLang="en-US" sz="2400" smtClean="0"/>
              <a:t>Craven</a:t>
            </a:r>
          </a:p>
          <a:p>
            <a:pPr lvl="1" eaLnBrk="1" hangingPunct="1"/>
            <a:r>
              <a:rPr lang="en-US" altLang="en-US" sz="2400" smtClean="0"/>
              <a:t>Carteret</a:t>
            </a:r>
          </a:p>
          <a:p>
            <a:pPr lvl="1" eaLnBrk="1" hangingPunct="1"/>
            <a:r>
              <a:rPr lang="en-US" altLang="en-US" sz="2400" smtClean="0"/>
              <a:t>Jones</a:t>
            </a:r>
          </a:p>
          <a:p>
            <a:pPr lvl="1" eaLnBrk="1" hangingPunct="1"/>
            <a:r>
              <a:rPr lang="en-US" altLang="en-US" sz="2400" smtClean="0"/>
              <a:t>Onslow</a:t>
            </a:r>
          </a:p>
        </p:txBody>
      </p:sp>
      <p:sp>
        <p:nvSpPr>
          <p:cNvPr id="43012" name="Text Box 4"/>
          <p:cNvSpPr txBox="1">
            <a:spLocks noChangeArrowheads="1"/>
          </p:cNvSpPr>
          <p:nvPr/>
        </p:nvSpPr>
        <p:spPr bwMode="auto">
          <a:xfrm>
            <a:off x="5105400" y="5791200"/>
            <a:ext cx="403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n-US"/>
          </a:p>
        </p:txBody>
      </p:sp>
      <p:sp>
        <p:nvSpPr>
          <p:cNvPr id="43013" name="Text Box 5"/>
          <p:cNvSpPr txBox="1">
            <a:spLocks noChangeArrowheads="1"/>
          </p:cNvSpPr>
          <p:nvPr/>
        </p:nvSpPr>
        <p:spPr bwMode="auto">
          <a:xfrm>
            <a:off x="4191000" y="5943600"/>
            <a:ext cx="4648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pPr>
            <a:r>
              <a:rPr lang="en-US" altLang="en-US" sz="1200"/>
              <a:t>Coastal Coalition for Substance Abuse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t>Access To Healthcare</a:t>
            </a:r>
          </a:p>
        </p:txBody>
      </p:sp>
      <p:sp>
        <p:nvSpPr>
          <p:cNvPr id="44035" name="Rectangle 3"/>
          <p:cNvSpPr>
            <a:spLocks noGrp="1" noChangeArrowheads="1"/>
          </p:cNvSpPr>
          <p:nvPr>
            <p:ph type="body" idx="1"/>
          </p:nvPr>
        </p:nvSpPr>
        <p:spPr>
          <a:xfrm>
            <a:off x="457200" y="1219200"/>
            <a:ext cx="8229600" cy="4906963"/>
          </a:xfrm>
        </p:spPr>
        <p:txBody>
          <a:bodyPr/>
          <a:lstStyle/>
          <a:p>
            <a:pPr eaLnBrk="1" hangingPunct="1">
              <a:lnSpc>
                <a:spcPct val="90000"/>
              </a:lnSpc>
            </a:pPr>
            <a:r>
              <a:rPr lang="en-US" altLang="en-US" sz="2800" smtClean="0"/>
              <a:t>A workshop, A Framework for Understanding Poverty, was held for community leaders in February.  </a:t>
            </a:r>
          </a:p>
          <a:p>
            <a:pPr eaLnBrk="1" hangingPunct="1">
              <a:lnSpc>
                <a:spcPct val="90000"/>
              </a:lnSpc>
            </a:pPr>
            <a:r>
              <a:rPr lang="en-US" altLang="en-US" sz="2800" smtClean="0"/>
              <a:t>In 2010, HOPE Clinic will help almost 1,000 people by providing basic medical and dental care, medications, health education, counseling and referrals to specialist.  </a:t>
            </a:r>
          </a:p>
          <a:p>
            <a:pPr eaLnBrk="1" hangingPunct="1">
              <a:lnSpc>
                <a:spcPct val="90000"/>
              </a:lnSpc>
            </a:pPr>
            <a:r>
              <a:rPr lang="en-US" altLang="en-US" sz="2800" smtClean="0"/>
              <a:t>Pamlico County Health Department and Pamlico Pediatrics has been working closely with CareShare Health Alliance to establish a committee to address indigent care.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t>Access To Healthcare</a:t>
            </a:r>
          </a:p>
        </p:txBody>
      </p:sp>
      <p:sp>
        <p:nvSpPr>
          <p:cNvPr id="45059" name="Rectangle 3"/>
          <p:cNvSpPr>
            <a:spLocks noGrp="1" noChangeArrowheads="1"/>
          </p:cNvSpPr>
          <p:nvPr>
            <p:ph type="body" idx="1"/>
          </p:nvPr>
        </p:nvSpPr>
        <p:spPr/>
        <p:txBody>
          <a:bodyPr/>
          <a:lstStyle/>
          <a:p>
            <a:pPr eaLnBrk="1" hangingPunct="1"/>
            <a:r>
              <a:rPr lang="en-US" altLang="en-US" smtClean="0"/>
              <a:t>For Public Health Month (April), the health department hosted 4 blood pressure and BMI screening clinics in the community.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mtClean="0"/>
              <a:t>Obesity</a:t>
            </a:r>
          </a:p>
        </p:txBody>
      </p:sp>
      <p:sp>
        <p:nvSpPr>
          <p:cNvPr id="46083" name="Rectangle 3"/>
          <p:cNvSpPr>
            <a:spLocks noGrp="1" noChangeArrowheads="1"/>
          </p:cNvSpPr>
          <p:nvPr>
            <p:ph type="body" idx="1"/>
          </p:nvPr>
        </p:nvSpPr>
        <p:spPr>
          <a:xfrm>
            <a:off x="457200" y="1295400"/>
            <a:ext cx="8229600" cy="4830763"/>
          </a:xfrm>
        </p:spPr>
        <p:txBody>
          <a:bodyPr/>
          <a:lstStyle/>
          <a:p>
            <a:pPr eaLnBrk="1" hangingPunct="1">
              <a:lnSpc>
                <a:spcPct val="80000"/>
              </a:lnSpc>
            </a:pPr>
            <a:r>
              <a:rPr lang="en-US" altLang="en-US" sz="2800" smtClean="0"/>
              <a:t>A Take 10! training was held at Pamlico County Primary School in January.  A Train the Trainer portion as well as a Teacher’s training was taught.  </a:t>
            </a:r>
          </a:p>
          <a:p>
            <a:pPr eaLnBrk="1" hangingPunct="1">
              <a:lnSpc>
                <a:spcPct val="80000"/>
              </a:lnSpc>
            </a:pPr>
            <a:r>
              <a:rPr lang="en-US" altLang="en-US" sz="2800" smtClean="0"/>
              <a:t>Girls on the Run is active again this year at Fred A. Anderson Elementary School.  The program has expanded into Pamlico County Middle School.  </a:t>
            </a:r>
          </a:p>
          <a:p>
            <a:pPr eaLnBrk="1" hangingPunct="1">
              <a:lnSpc>
                <a:spcPct val="80000"/>
              </a:lnSpc>
            </a:pPr>
            <a:r>
              <a:rPr lang="en-US" altLang="en-US" sz="2800" smtClean="0"/>
              <a:t>Health department staff were encouraged to participate in the Eat Smart, Move More, Maintain, Don’t Gain Holiday Challenge. </a:t>
            </a:r>
          </a:p>
          <a:p>
            <a:pPr eaLnBrk="1" hangingPunct="1">
              <a:lnSpc>
                <a:spcPct val="80000"/>
              </a:lnSpc>
            </a:pPr>
            <a:r>
              <a:rPr lang="en-US" altLang="en-US" sz="2800" smtClean="0"/>
              <a:t>Child Nutrition provides healthy snacks for the School Health Advisory Council.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smtClean="0"/>
              <a:t>Emerging Issues</a:t>
            </a:r>
          </a:p>
        </p:txBody>
      </p:sp>
      <p:sp>
        <p:nvSpPr>
          <p:cNvPr id="47107" name="Rectangle 3"/>
          <p:cNvSpPr>
            <a:spLocks noGrp="1" noChangeArrowheads="1"/>
          </p:cNvSpPr>
          <p:nvPr>
            <p:ph type="body" idx="1"/>
          </p:nvPr>
        </p:nvSpPr>
        <p:spPr/>
        <p:txBody>
          <a:bodyPr/>
          <a:lstStyle/>
          <a:p>
            <a:pPr eaLnBrk="1" hangingPunct="1"/>
            <a:r>
              <a:rPr lang="en-US" altLang="en-US" smtClean="0"/>
              <a:t>Chlamydia</a:t>
            </a:r>
          </a:p>
          <a:p>
            <a:pPr eaLnBrk="1" hangingPunct="1"/>
            <a:r>
              <a:rPr lang="en-US" altLang="en-US" smtClean="0"/>
              <a:t>Gonorrhea</a:t>
            </a:r>
          </a:p>
          <a:p>
            <a:pPr eaLnBrk="1" hangingPunct="1"/>
            <a:endParaRPr lang="en-US" alt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t>For more information:</a:t>
            </a:r>
          </a:p>
        </p:txBody>
      </p:sp>
      <p:sp>
        <p:nvSpPr>
          <p:cNvPr id="48131" name="Rectangle 3"/>
          <p:cNvSpPr>
            <a:spLocks noGrp="1" noChangeArrowheads="1"/>
          </p:cNvSpPr>
          <p:nvPr>
            <p:ph type="body" idx="1"/>
          </p:nvPr>
        </p:nvSpPr>
        <p:spPr/>
        <p:txBody>
          <a:bodyPr/>
          <a:lstStyle/>
          <a:p>
            <a:pPr eaLnBrk="1" hangingPunct="1">
              <a:lnSpc>
                <a:spcPct val="90000"/>
              </a:lnSpc>
            </a:pPr>
            <a:r>
              <a:rPr lang="en-US" altLang="en-US" smtClean="0"/>
              <a:t>Contact:	</a:t>
            </a:r>
          </a:p>
          <a:p>
            <a:pPr lvl="1" eaLnBrk="1" hangingPunct="1">
              <a:lnSpc>
                <a:spcPct val="90000"/>
              </a:lnSpc>
              <a:buFontTx/>
              <a:buNone/>
            </a:pPr>
            <a:r>
              <a:rPr lang="en-US" altLang="en-US" smtClean="0"/>
              <a:t>	</a:t>
            </a:r>
            <a:r>
              <a:rPr lang="en-US" altLang="en-US" sz="3200" b="1" smtClean="0"/>
              <a:t>Tamara Jones</a:t>
            </a:r>
          </a:p>
          <a:p>
            <a:pPr lvl="1" eaLnBrk="1" hangingPunct="1">
              <a:lnSpc>
                <a:spcPct val="90000"/>
              </a:lnSpc>
              <a:buFontTx/>
              <a:buNone/>
            </a:pPr>
            <a:r>
              <a:rPr lang="en-US" altLang="en-US" smtClean="0"/>
              <a:t>	Health Educator</a:t>
            </a:r>
          </a:p>
          <a:p>
            <a:pPr lvl="1" eaLnBrk="1" hangingPunct="1">
              <a:lnSpc>
                <a:spcPct val="90000"/>
              </a:lnSpc>
              <a:buFontTx/>
              <a:buNone/>
            </a:pPr>
            <a:r>
              <a:rPr lang="en-US" altLang="en-US" smtClean="0"/>
              <a:t>	Pamlico County Health Department</a:t>
            </a:r>
          </a:p>
          <a:p>
            <a:pPr lvl="1" eaLnBrk="1" hangingPunct="1">
              <a:lnSpc>
                <a:spcPct val="90000"/>
              </a:lnSpc>
              <a:buFontTx/>
              <a:buNone/>
            </a:pPr>
            <a:r>
              <a:rPr lang="en-US" altLang="en-US" smtClean="0"/>
              <a:t>	Post Office Box 306</a:t>
            </a:r>
          </a:p>
          <a:p>
            <a:pPr lvl="1" eaLnBrk="1" hangingPunct="1">
              <a:lnSpc>
                <a:spcPct val="90000"/>
              </a:lnSpc>
              <a:buFontTx/>
              <a:buNone/>
            </a:pPr>
            <a:r>
              <a:rPr lang="en-US" altLang="en-US" smtClean="0"/>
              <a:t>	Bayboro, NC  28515</a:t>
            </a:r>
          </a:p>
          <a:p>
            <a:pPr lvl="1" eaLnBrk="1" hangingPunct="1">
              <a:lnSpc>
                <a:spcPct val="90000"/>
              </a:lnSpc>
              <a:buFontTx/>
              <a:buNone/>
            </a:pPr>
            <a:r>
              <a:rPr lang="en-US" altLang="en-US" smtClean="0"/>
              <a:t>	</a:t>
            </a:r>
            <a:r>
              <a:rPr lang="en-US" altLang="en-US" smtClean="0">
                <a:sym typeface="Wingdings 2" pitchFamily="18" charset="2"/>
              </a:rPr>
              <a:t>:  252-745-5111</a:t>
            </a:r>
          </a:p>
          <a:p>
            <a:pPr lvl="1" eaLnBrk="1" hangingPunct="1">
              <a:lnSpc>
                <a:spcPct val="90000"/>
              </a:lnSpc>
              <a:buFontTx/>
              <a:buNone/>
            </a:pPr>
            <a:r>
              <a:rPr lang="en-US" altLang="en-US" smtClean="0">
                <a:sym typeface="Wingdings 2" pitchFamily="18" charset="2"/>
              </a:rPr>
              <a:t>   :  252-745-7684</a:t>
            </a:r>
          </a:p>
          <a:p>
            <a:pPr lvl="1" eaLnBrk="1" hangingPunct="1">
              <a:lnSpc>
                <a:spcPct val="90000"/>
              </a:lnSpc>
              <a:buFontTx/>
              <a:buNone/>
            </a:pPr>
            <a:r>
              <a:rPr lang="en-US" altLang="en-US" smtClean="0">
                <a:sym typeface="Wingdings 2" pitchFamily="18" charset="2"/>
              </a:rPr>
              <a:t>   </a:t>
            </a:r>
            <a:r>
              <a:rPr lang="en-US" altLang="en-US" smtClean="0">
                <a:sym typeface="Wingdings" pitchFamily="2" charset="2"/>
              </a:rPr>
              <a:t>:  tamara.jones@pamlicocounty.org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1945</TotalTime>
  <Words>2212</Words>
  <Application>Microsoft Office PowerPoint</Application>
  <PresentationFormat>On-screen Show (4:3)</PresentationFormat>
  <Paragraphs>253</Paragraphs>
  <Slides>46</Slides>
  <Notes>18</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2" baseType="lpstr">
      <vt:lpstr>Arial</vt:lpstr>
      <vt:lpstr>Arial Black</vt:lpstr>
      <vt:lpstr>Wingdings 2</vt:lpstr>
      <vt:lpstr>Wingdings</vt:lpstr>
      <vt:lpstr>Default Design</vt:lpstr>
      <vt:lpstr>Microsoft Office Excel Chart</vt:lpstr>
      <vt:lpstr>Pamlico County  State Of The County Health (SOTCH) Report 2010</vt:lpstr>
      <vt:lpstr>State of the County Health Report</vt:lpstr>
      <vt:lpstr>Community Health Assessment (CHA)</vt:lpstr>
      <vt:lpstr>Community Assessment </vt:lpstr>
      <vt:lpstr>Community Health Assessment Priorities</vt:lpstr>
      <vt:lpstr>Demographics</vt:lpstr>
      <vt:lpstr>PowerPoint Presentation</vt:lpstr>
      <vt:lpstr>Pamlico County Pregnancies</vt:lpstr>
      <vt:lpstr>Pregnancy Outcomes</vt:lpstr>
      <vt:lpstr>Resident Live Birth Rates Per 1,000 Population, 2005-2009 </vt:lpstr>
      <vt:lpstr>PowerPoint Presentation</vt:lpstr>
      <vt:lpstr>PowerPoint Presentation</vt:lpstr>
      <vt:lpstr>PowerPoint Presentation</vt:lpstr>
      <vt:lpstr> Pamlico County  Teenage Pregnancy Outcomes, 2009</vt:lpstr>
      <vt:lpstr>PowerPoint Presentation</vt:lpstr>
      <vt:lpstr>PowerPoint Presentation</vt:lpstr>
      <vt:lpstr>PowerPoint Presentation</vt:lpstr>
      <vt:lpstr>Pamlico County Death Rates, 2009</vt:lpstr>
      <vt:lpstr>PowerPoint Presentation</vt:lpstr>
      <vt:lpstr>Leading Causes of Death in NC, 2009</vt:lpstr>
      <vt:lpstr>Leading Causes of Death in NC, 2009</vt:lpstr>
      <vt:lpstr>Pamlico County  Leading Causes of Death, 2009</vt:lpstr>
      <vt:lpstr>PowerPoint Presentation</vt:lpstr>
      <vt:lpstr>Infant Deaths</vt:lpstr>
      <vt:lpstr>PowerPoint Presentation</vt:lpstr>
      <vt:lpstr>Child Deaths</vt:lpstr>
      <vt:lpstr>PowerPoint Presentation</vt:lpstr>
      <vt:lpstr>Obesity</vt:lpstr>
      <vt:lpstr>  Hospital Discharges - Asthma</vt:lpstr>
      <vt:lpstr>Pamlico County Sexually Transmitted Infections</vt:lpstr>
      <vt:lpstr>Current Pamlico STI Reports</vt:lpstr>
      <vt:lpstr>PowerPoint Presentation</vt:lpstr>
      <vt:lpstr>Un-Insured and/or Under-insured</vt:lpstr>
      <vt:lpstr>PowerPoint Presentation</vt:lpstr>
      <vt:lpstr>PowerPoint Presentation</vt:lpstr>
      <vt:lpstr>PowerPoint Presentation</vt:lpstr>
      <vt:lpstr>Top Employers in Pamlico County (9/2010)</vt:lpstr>
      <vt:lpstr>PowerPoint Presentation</vt:lpstr>
      <vt:lpstr>Commuting Patterns (11/2008)</vt:lpstr>
      <vt:lpstr>Substance Abuse</vt:lpstr>
      <vt:lpstr>Substance Abuse</vt:lpstr>
      <vt:lpstr>Access To Healthcare</vt:lpstr>
      <vt:lpstr>Access To Healthcare</vt:lpstr>
      <vt:lpstr>Obesity</vt:lpstr>
      <vt:lpstr>Emerging Issues</vt:lpstr>
      <vt:lpstr>For more information:</vt:lpstr>
    </vt:vector>
  </TitlesOfParts>
  <Company>PCHD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Pamlico County  State Of The County Health (SOTCH) Report 2010</dc:title>
  <dc:creator>Tamara Jones</dc:creator>
  <cp:lastModifiedBy>kathy cayton</cp:lastModifiedBy>
  <cp:revision>21</cp:revision>
  <dcterms:created xsi:type="dcterms:W3CDTF">2010-10-18T13:06:31Z</dcterms:created>
  <dcterms:modified xsi:type="dcterms:W3CDTF">2014-05-23T15:29:58Z</dcterms:modified>
</cp:coreProperties>
</file>