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4" r:id="rId47"/>
    <p:sldId id="302" r:id="rId48"/>
    <p:sldId id="303" r:id="rId49"/>
    <p:sldId id="305" r:id="rId50"/>
    <p:sldId id="306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45790E-0D7E-4EAC-B49D-E62CC94FA50F}" type="datetimeFigureOut">
              <a:rPr lang="en-US" smtClean="0"/>
              <a:pPr/>
              <a:t>4/8/2015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CB57AD9-F5BD-4B65-A5CA-38C22FFA9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Chapter 13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Measuring the Economy’s Performance</a:t>
            </a:r>
            <a:endParaRPr lang="en-US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13</a:t>
            </a:r>
            <a:br>
              <a:rPr lang="en-US" sz="7200" dirty="0" smtClean="0"/>
            </a:br>
            <a:r>
              <a:rPr lang="en-US" sz="7200" dirty="0" smtClean="0"/>
              <a:t>Section 1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dirty="0" smtClean="0"/>
              <a:t>National Income Accounting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Income Accounting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National Income Accounting</a:t>
            </a:r>
            <a:r>
              <a:rPr lang="en-US" dirty="0" smtClean="0"/>
              <a:t>: the measurement of the national economy’s performance</a:t>
            </a:r>
          </a:p>
          <a:p>
            <a:endParaRPr lang="en-US" dirty="0" smtClean="0"/>
          </a:p>
          <a:p>
            <a:r>
              <a:rPr lang="en-US" dirty="0" smtClean="0"/>
              <a:t>Five major statistics measure the national economy: </a:t>
            </a:r>
          </a:p>
          <a:p>
            <a:pPr lvl="1"/>
            <a:r>
              <a:rPr lang="en-US" dirty="0" smtClean="0"/>
              <a:t>gross domestic product (GDP)</a:t>
            </a:r>
          </a:p>
          <a:p>
            <a:pPr lvl="1"/>
            <a:r>
              <a:rPr lang="en-US" dirty="0" smtClean="0"/>
              <a:t>net domestic product (NDP)</a:t>
            </a:r>
          </a:p>
          <a:p>
            <a:pPr lvl="1"/>
            <a:r>
              <a:rPr lang="en-US" dirty="0" smtClean="0"/>
              <a:t>national income (NI)</a:t>
            </a:r>
          </a:p>
          <a:p>
            <a:pPr lvl="1"/>
            <a:r>
              <a:rPr lang="en-US" dirty="0" smtClean="0"/>
              <a:t>personal income (PI)</a:t>
            </a:r>
          </a:p>
          <a:p>
            <a:pPr lvl="1"/>
            <a:r>
              <a:rPr lang="en-US" dirty="0" smtClean="0"/>
              <a:t>disposable personal income (DPI)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GDP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Gross Domestic Product (GDP)</a:t>
            </a:r>
            <a:r>
              <a:rPr lang="en-US" dirty="0" smtClean="0"/>
              <a:t>: total dollar value of all final goods produced in a country during a year</a:t>
            </a:r>
          </a:p>
          <a:p>
            <a:endParaRPr lang="en-US" dirty="0" smtClean="0"/>
          </a:p>
          <a:p>
            <a:r>
              <a:rPr lang="en-US" dirty="0" smtClean="0"/>
              <a:t>This figure tells the amount of goods and services produced within the country’s borders and made available for purchase in that year.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Simply adding up the quantities of different items produced would not mean much to measuring the economy.</a:t>
            </a:r>
          </a:p>
          <a:p>
            <a:endParaRPr lang="en-US" dirty="0" smtClean="0"/>
          </a:p>
          <a:p>
            <a:r>
              <a:rPr lang="en-US" dirty="0" smtClean="0"/>
              <a:t>It is important to know the value of items using some common metric.</a:t>
            </a:r>
          </a:p>
          <a:p>
            <a:endParaRPr lang="en-US" dirty="0" smtClean="0"/>
          </a:p>
          <a:p>
            <a:r>
              <a:rPr lang="en-US" dirty="0" smtClean="0"/>
              <a:t>The GDP value is always expressed in dollars.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Measuring Final Goods and Services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GDP only accounts for final products so that parts are not double counted.</a:t>
            </a:r>
          </a:p>
          <a:p>
            <a:pPr lvl="1"/>
            <a:r>
              <a:rPr lang="en-US" dirty="0" smtClean="0"/>
              <a:t>For example: GDP does not add the price of computers and motherboards and memory chips if those motherboards and memory chips are going to be installed in computers for sale.</a:t>
            </a:r>
          </a:p>
          <a:p>
            <a:endParaRPr lang="en-US" dirty="0" smtClean="0"/>
          </a:p>
          <a:p>
            <a:r>
              <a:rPr lang="en-US" dirty="0" smtClean="0"/>
              <a:t>Only new products are counted: used products are not because they are considered a transfer from one owner to another.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GDP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GDP is computed by adding products purchased by consumers (C), by businesses (I), by the government (G), and net exports (X), which is the difference between exports and imports.</a:t>
            </a:r>
          </a:p>
          <a:p>
            <a:pPr lvl="1"/>
            <a:r>
              <a:rPr lang="en-US" dirty="0" smtClean="0"/>
              <a:t>GDP= (C)+(I)+(G)+(X)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Weaknesses of GDP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of the figures used to compute GDP are estimates.</a:t>
            </a:r>
          </a:p>
          <a:p>
            <a:endParaRPr lang="en-US" dirty="0" smtClean="0"/>
          </a:p>
          <a:p>
            <a:r>
              <a:rPr lang="en-US" dirty="0" smtClean="0"/>
              <a:t>It omits some areas of the economy.</a:t>
            </a:r>
          </a:p>
          <a:p>
            <a:endParaRPr lang="en-US" dirty="0" smtClean="0"/>
          </a:p>
          <a:p>
            <a:r>
              <a:rPr lang="en-US" dirty="0" smtClean="0"/>
              <a:t>It only measures quantity not quality.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 Domestic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Accounts for fact that some production is only due to depreciation.</a:t>
            </a:r>
          </a:p>
          <a:p>
            <a:pPr lvl="1"/>
            <a:r>
              <a:rPr lang="en-US" i="1" u="sng" dirty="0" smtClean="0"/>
              <a:t>Depreciation</a:t>
            </a:r>
            <a:r>
              <a:rPr lang="en-US" dirty="0" smtClean="0"/>
              <a:t>: loss of value because of wear and  tear to durable goods and capital goods</a:t>
            </a:r>
          </a:p>
          <a:p>
            <a:endParaRPr lang="en-US" dirty="0" smtClean="0"/>
          </a:p>
          <a:p>
            <a:r>
              <a:rPr lang="en-US" i="1" u="sng" dirty="0" smtClean="0"/>
              <a:t>Net Domestic Product (NDP)</a:t>
            </a:r>
            <a:r>
              <a:rPr lang="en-US" dirty="0" smtClean="0"/>
              <a:t>: value of the nation’s total output (GDP) minus the total value lost through depreciation on equipment</a:t>
            </a:r>
          </a:p>
          <a:p>
            <a:endParaRPr lang="en-US" dirty="0" smtClean="0"/>
          </a:p>
          <a:p>
            <a:r>
              <a:rPr lang="en-US" dirty="0" smtClean="0"/>
              <a:t>NDP is a better measure of productivity because it accounts for depreciation.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of 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measurements look at income: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National Income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Personal Income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Disposable Personal Income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National Income (NI)</a:t>
            </a:r>
            <a:r>
              <a:rPr lang="en-US" dirty="0" smtClean="0"/>
              <a:t>: the total income earned by everyone in the economy.</a:t>
            </a:r>
          </a:p>
          <a:p>
            <a:endParaRPr lang="en-US" dirty="0" smtClean="0"/>
          </a:p>
          <a:p>
            <a:r>
              <a:rPr lang="en-US" dirty="0" smtClean="0"/>
              <a:t>NI is equal to the sum of all income resulting from 5 areas of the economy:</a:t>
            </a:r>
          </a:p>
          <a:p>
            <a:pPr lvl="1"/>
            <a:r>
              <a:rPr lang="en-US" dirty="0" smtClean="0"/>
              <a:t>wages and salaries</a:t>
            </a:r>
          </a:p>
          <a:p>
            <a:pPr lvl="1"/>
            <a:r>
              <a:rPr lang="en-US" dirty="0" smtClean="0"/>
              <a:t>income of self-employed people</a:t>
            </a:r>
          </a:p>
          <a:p>
            <a:pPr lvl="1"/>
            <a:r>
              <a:rPr lang="en-US" dirty="0" smtClean="0"/>
              <a:t>rental income</a:t>
            </a:r>
          </a:p>
          <a:p>
            <a:pPr lvl="1"/>
            <a:r>
              <a:rPr lang="en-US" dirty="0" smtClean="0"/>
              <a:t>corporate profits</a:t>
            </a:r>
          </a:p>
          <a:p>
            <a:pPr lvl="1"/>
            <a:r>
              <a:rPr lang="en-US" dirty="0" smtClean="0"/>
              <a:t>interest on savings and other investments.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Personal income (PI)</a:t>
            </a:r>
            <a:r>
              <a:rPr lang="en-US" dirty="0" smtClean="0"/>
              <a:t>: total income that individuals receive before paying personal taxes</a:t>
            </a:r>
          </a:p>
          <a:p>
            <a:endParaRPr lang="en-US" dirty="0" smtClean="0"/>
          </a:p>
          <a:p>
            <a:r>
              <a:rPr lang="en-US" dirty="0" smtClean="0"/>
              <a:t>PI is National Income minus transfer payments (assistance payments) and income that is not available to be spent.</a:t>
            </a:r>
          </a:p>
          <a:p>
            <a:pPr lvl="1"/>
            <a:r>
              <a:rPr lang="en-US" i="1" u="sng" dirty="0" smtClean="0"/>
              <a:t>Transfer Payments</a:t>
            </a:r>
            <a:r>
              <a:rPr lang="en-US" dirty="0" smtClean="0"/>
              <a:t>: welfare and other supplementary payments that a state or the federal government makes to individuals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Disposable Personal 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Disposable personal income (DI)</a:t>
            </a:r>
            <a:r>
              <a:rPr lang="en-US" dirty="0" smtClean="0"/>
              <a:t>: income left to purchase goods or put in savings after paying taxes.</a:t>
            </a:r>
          </a:p>
          <a:p>
            <a:endParaRPr lang="en-US" dirty="0" smtClean="0"/>
          </a:p>
          <a:p>
            <a:r>
              <a:rPr lang="en-US" dirty="0" smtClean="0"/>
              <a:t>DI is an important indicator of the economy’s health because it measures the actual amount of money income people have available to save and spend.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13</a:t>
            </a:r>
            <a:br>
              <a:rPr lang="en-US" sz="7200" dirty="0" smtClean="0"/>
            </a:br>
            <a:r>
              <a:rPr lang="en-US" sz="7200" dirty="0" smtClean="0"/>
              <a:t>Section 2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Correcting Statistics for Inflation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Purchasing Power of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inflation occurs, the prices of goods and services rise, and the purchasing price of the dollar goes down.</a:t>
            </a:r>
          </a:p>
          <a:p>
            <a:pPr lvl="1"/>
            <a:r>
              <a:rPr lang="en-US" i="1" u="sng" dirty="0" smtClean="0"/>
              <a:t>Inflation</a:t>
            </a:r>
            <a:r>
              <a:rPr lang="en-US" dirty="0" smtClean="0"/>
              <a:t>: prolonged rise in the general price level of goods and services</a:t>
            </a:r>
          </a:p>
          <a:p>
            <a:endParaRPr lang="en-US" dirty="0" smtClean="0"/>
          </a:p>
          <a:p>
            <a:r>
              <a:rPr lang="en-US" dirty="0" smtClean="0"/>
              <a:t>Purchasing power of a dollar is equal to the real goods and services the dollar can buy.</a:t>
            </a:r>
          </a:p>
          <a:p>
            <a:pPr lvl="1"/>
            <a:r>
              <a:rPr lang="en-US" dirty="0" smtClean="0"/>
              <a:t>Inflation can also be defined as the decline in the purchasing power of money.</a:t>
            </a:r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Purchasing Power of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Faster the rate of inflation, greater the drop in purchasing power.</a:t>
            </a:r>
          </a:p>
          <a:p>
            <a:endParaRPr lang="en-US" dirty="0" smtClean="0"/>
          </a:p>
          <a:p>
            <a:r>
              <a:rPr lang="en-US" dirty="0" smtClean="0"/>
              <a:t>Inflation must be taken into account when calculating the GDP.</a:t>
            </a:r>
          </a:p>
          <a:p>
            <a:endParaRPr lang="en-US" dirty="0" smtClean="0"/>
          </a:p>
          <a:p>
            <a:r>
              <a:rPr lang="en-US" i="1" u="sng" dirty="0" smtClean="0"/>
              <a:t>Deflation</a:t>
            </a:r>
            <a:r>
              <a:rPr lang="en-US" dirty="0" smtClean="0"/>
              <a:t>: a prolonged decline in the general price level of goods and services</a:t>
            </a:r>
          </a:p>
          <a:p>
            <a:pPr lvl="1"/>
            <a:r>
              <a:rPr lang="en-US" dirty="0" smtClean="0"/>
              <a:t>Deflation rarely happens.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Inflation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government measures inflation in several ways.</a:t>
            </a:r>
          </a:p>
          <a:p>
            <a:endParaRPr lang="en-US" dirty="0" smtClean="0"/>
          </a:p>
          <a:p>
            <a:r>
              <a:rPr lang="en-US" dirty="0" smtClean="0"/>
              <a:t>Three of the most commonly used measurements are:</a:t>
            </a:r>
          </a:p>
          <a:p>
            <a:pPr lvl="1"/>
            <a:r>
              <a:rPr lang="en-US" dirty="0" smtClean="0"/>
              <a:t>Consumer Price Index (CPI)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Producer Price Index (PPI)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GDP Price Deflator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Price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The consumer price index (CPI)</a:t>
            </a:r>
            <a:r>
              <a:rPr lang="en-US" dirty="0" smtClean="0"/>
              <a:t>: measure of the change in price of a specific group of products and services used by the average household.</a:t>
            </a:r>
          </a:p>
          <a:p>
            <a:endParaRPr lang="en-US" dirty="0" smtClean="0"/>
          </a:p>
          <a:p>
            <a:r>
              <a:rPr lang="en-US" dirty="0" smtClean="0"/>
              <a:t>The group of items that are priced are referred to as a market basket.</a:t>
            </a:r>
          </a:p>
          <a:p>
            <a:pPr lvl="1"/>
            <a:r>
              <a:rPr lang="en-US" i="1" u="sng" dirty="0" smtClean="0"/>
              <a:t>Market Basket</a:t>
            </a:r>
            <a:r>
              <a:rPr lang="en-US" dirty="0" smtClean="0"/>
              <a:t>: representative group of goods and services used to compile the consumer price index</a:t>
            </a:r>
          </a:p>
          <a:p>
            <a:pPr lvl="1"/>
            <a:r>
              <a:rPr lang="en-US" dirty="0" smtClean="0"/>
              <a:t>The list includes about 80,000 specific goods and services under general categories.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Price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numbers are updated monthly and new items are added to the list every 10 years.</a:t>
            </a:r>
          </a:p>
          <a:p>
            <a:endParaRPr lang="en-US" dirty="0" smtClean="0"/>
          </a:p>
          <a:p>
            <a:r>
              <a:rPr lang="en-US" dirty="0" smtClean="0"/>
              <a:t>The Bureau of Labor Statistics is responsible for updating the list.</a:t>
            </a:r>
          </a:p>
          <a:p>
            <a:pPr lvl="1"/>
            <a:r>
              <a:rPr lang="en-US" dirty="0" smtClean="0"/>
              <a:t>They start with prices from a base year to serve as a comparison.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Producer Price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The Producer Price Index (PPI)</a:t>
            </a:r>
            <a:r>
              <a:rPr lang="en-US" dirty="0" smtClean="0"/>
              <a:t>: measures the average change in prices that companies charge the consumer for their goods and services</a:t>
            </a:r>
          </a:p>
          <a:p>
            <a:endParaRPr lang="en-US" dirty="0" smtClean="0"/>
          </a:p>
          <a:p>
            <a:r>
              <a:rPr lang="en-US" dirty="0" smtClean="0"/>
              <a:t>Most of the producer prices are in mining, manufacturing, and agriculture.</a:t>
            </a:r>
          </a:p>
          <a:p>
            <a:endParaRPr lang="en-US" dirty="0" smtClean="0"/>
          </a:p>
          <a:p>
            <a:r>
              <a:rPr lang="en-US" dirty="0" smtClean="0"/>
              <a:t>PPIs usually increase before the CPI and are used as an indicator that inflation is going to increase.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GDP Price Deflator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GDP Price Deflator</a:t>
            </a:r>
            <a:r>
              <a:rPr lang="en-US" dirty="0" smtClean="0"/>
              <a:t>: price index that removes the effect of inflation from GDP so that the overall economy in one year can be compared to another year</a:t>
            </a:r>
          </a:p>
          <a:p>
            <a:endParaRPr lang="en-US" dirty="0" smtClean="0"/>
          </a:p>
          <a:p>
            <a:r>
              <a:rPr lang="en-US" dirty="0" smtClean="0"/>
              <a:t>When the price deflator is applied to the GDP in any year, the new figure is called the real GDP.</a:t>
            </a:r>
          </a:p>
          <a:p>
            <a:pPr lvl="1"/>
            <a:r>
              <a:rPr lang="en-US" i="1" u="sng" dirty="0" smtClean="0"/>
              <a:t>Real GDP</a:t>
            </a:r>
            <a:r>
              <a:rPr lang="en-US" dirty="0" smtClean="0"/>
              <a:t>: GDP that has been adjusted for inflation by applying the </a:t>
            </a:r>
            <a:r>
              <a:rPr lang="en-US" smtClean="0"/>
              <a:t>price deflator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13</a:t>
            </a:r>
            <a:br>
              <a:rPr lang="en-US" sz="7200" dirty="0" smtClean="0"/>
            </a:br>
            <a:r>
              <a:rPr lang="en-US" sz="7200" dirty="0" smtClean="0"/>
              <a:t>Section 3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Aggregate Demand and Supply</a:t>
            </a:r>
            <a:endParaRPr lang="en-US" sz="4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laws of supply and demand can be applied to the economy as a whole as well as to individual consumer decisions.</a:t>
            </a:r>
          </a:p>
          <a:p>
            <a:r>
              <a:rPr lang="en-US" dirty="0" smtClean="0"/>
              <a:t>Economist are interested in the demand by all consumers for all goods and services and the supply by all producers of all goods and services.</a:t>
            </a:r>
          </a:p>
          <a:p>
            <a:r>
              <a:rPr lang="en-US" dirty="0" smtClean="0"/>
              <a:t>This requires the use of aggregates.</a:t>
            </a:r>
          </a:p>
          <a:p>
            <a:pPr lvl="1"/>
            <a:r>
              <a:rPr lang="en-US" i="1" u="sng" dirty="0" smtClean="0"/>
              <a:t>Aggregate</a:t>
            </a:r>
            <a:r>
              <a:rPr lang="en-US" dirty="0" smtClean="0"/>
              <a:t>: summation of all the individual parts in the economy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u="sng" dirty="0" smtClean="0"/>
              <a:t>Aggregate Demand</a:t>
            </a:r>
            <a:r>
              <a:rPr lang="en-US" dirty="0" smtClean="0"/>
              <a:t>: total quantity of goods and services in the entire economy that all citizens will demand at any single time</a:t>
            </a:r>
          </a:p>
          <a:p>
            <a:endParaRPr lang="en-US" dirty="0" smtClean="0"/>
          </a:p>
          <a:p>
            <a:r>
              <a:rPr lang="en-US" dirty="0" smtClean="0"/>
              <a:t>Where consumer demand is related to the price of one product, aggregate demand is related to the price level or the average of all prices as measured by a price index.</a:t>
            </a:r>
          </a:p>
          <a:p>
            <a:pPr lvl="1"/>
            <a:r>
              <a:rPr lang="en-US" dirty="0" smtClean="0"/>
              <a:t>Because there are millions of different prices for all products, aggregate demand cannot be related to one price.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price level goes down, a larger quantity of real domestic output is demanded per year.</a:t>
            </a:r>
          </a:p>
          <a:p>
            <a:endParaRPr lang="en-US" dirty="0" smtClean="0"/>
          </a:p>
          <a:p>
            <a:r>
              <a:rPr lang="en-US" dirty="0" smtClean="0"/>
              <a:t>There are two reasons for this inverse relationship:</a:t>
            </a:r>
          </a:p>
          <a:p>
            <a:pPr lvl="1"/>
            <a:r>
              <a:rPr lang="en-US" dirty="0" smtClean="0"/>
              <a:t>Purchasing power of money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Relative prices of goods and services sold to other countries.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Purchasing Power</a:t>
            </a:r>
          </a:p>
          <a:p>
            <a:pPr lvl="1"/>
            <a:r>
              <a:rPr lang="en-US" dirty="0" smtClean="0"/>
              <a:t>Inflation causes the purchasing power to decrease.</a:t>
            </a:r>
          </a:p>
          <a:p>
            <a:pPr lvl="1"/>
            <a:r>
              <a:rPr lang="en-US" dirty="0" smtClean="0"/>
              <a:t>Deflation causes purchasing power to increase.</a:t>
            </a:r>
          </a:p>
          <a:p>
            <a:pPr lvl="1"/>
            <a:r>
              <a:rPr lang="en-US" dirty="0" smtClean="0"/>
              <a:t>Therefore, when price level goes down, the purchasing power of any cash held will increase.</a:t>
            </a:r>
          </a:p>
          <a:p>
            <a:r>
              <a:rPr lang="en-US" dirty="0" smtClean="0"/>
              <a:t>Relative Prices</a:t>
            </a:r>
          </a:p>
          <a:p>
            <a:pPr lvl="1"/>
            <a:r>
              <a:rPr lang="en-US" dirty="0" smtClean="0"/>
              <a:t>When price level goes down in the United States, our goods become relatively better deals for foreigners who want to buy them.</a:t>
            </a:r>
          </a:p>
          <a:p>
            <a:pPr lvl="1"/>
            <a:r>
              <a:rPr lang="en-US" dirty="0" smtClean="0"/>
              <a:t>Foreigners would </a:t>
            </a:r>
            <a:r>
              <a:rPr lang="en-US" dirty="0" smtClean="0"/>
              <a:t>then </a:t>
            </a:r>
            <a:r>
              <a:rPr lang="en-US" dirty="0" smtClean="0"/>
              <a:t>demand more of our goods and services.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Demand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1" y="1676400"/>
            <a:ext cx="5943600" cy="5037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Supply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Aggregate Supply</a:t>
            </a:r>
            <a:r>
              <a:rPr lang="en-US" dirty="0" smtClean="0"/>
              <a:t>: real domestic output of producers based on the rise and fall of the price level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the price level goes up and wages do not, overall profits will rise and producers will want to supply more.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Supply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372989"/>
            <a:ext cx="5963473" cy="518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Aggregate Demand and Aggregate Supply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combine the aggregate supply curve and the aggregate demand curve, you can find the equilibrium price and quantity (where two curves meet).</a:t>
            </a:r>
          </a:p>
          <a:p>
            <a:endParaRPr lang="en-US" dirty="0" smtClean="0"/>
          </a:p>
          <a:p>
            <a:r>
              <a:rPr lang="en-US" dirty="0" smtClean="0"/>
              <a:t>If price levels and output remain the same, there will be neither inflation nor deflation.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13</a:t>
            </a:r>
            <a:br>
              <a:rPr lang="en-US" sz="7200" dirty="0" smtClean="0"/>
            </a:br>
            <a:r>
              <a:rPr lang="en-US" sz="7200" dirty="0" smtClean="0"/>
              <a:t>Section 4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Business Fluctuations</a:t>
            </a:r>
            <a:endParaRPr lang="en-US" sz="4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Business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years inflation, unemployment, world trade, or taxes are high; other years they are not.</a:t>
            </a:r>
          </a:p>
          <a:p>
            <a:r>
              <a:rPr lang="en-US" dirty="0" smtClean="0"/>
              <a:t>There are fluctuations in virtually all aspects of our economy.</a:t>
            </a:r>
          </a:p>
          <a:p>
            <a:r>
              <a:rPr lang="en-US" i="1" u="sng" dirty="0" smtClean="0"/>
              <a:t>Business Fluctuations</a:t>
            </a:r>
            <a:r>
              <a:rPr lang="en-US" dirty="0" smtClean="0"/>
              <a:t>: ups and downs in an economy</a:t>
            </a:r>
          </a:p>
          <a:p>
            <a:r>
              <a:rPr lang="en-US" i="1" u="sng" dirty="0" smtClean="0"/>
              <a:t>Business Cycle</a:t>
            </a:r>
            <a:r>
              <a:rPr lang="en-US" dirty="0" smtClean="0"/>
              <a:t>: irregular changes in the level of total output measured by real GDP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of the Business Cycle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944" y="1447800"/>
            <a:ext cx="8235475" cy="514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Business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Begins with growth that leads to an economic peak, boom, or period of prosperity.</a:t>
            </a:r>
          </a:p>
          <a:p>
            <a:pPr lvl="1"/>
            <a:r>
              <a:rPr lang="en-US" i="1" u="sng" dirty="0" smtClean="0"/>
              <a:t>Peak/Boom</a:t>
            </a:r>
            <a:r>
              <a:rPr lang="en-US" dirty="0" smtClean="0"/>
              <a:t>: period of prosperity in a business cycle in which economic activity is at its highest point</a:t>
            </a:r>
          </a:p>
          <a:p>
            <a:endParaRPr lang="en-US" dirty="0" smtClean="0"/>
          </a:p>
          <a:p>
            <a:r>
              <a:rPr lang="en-US" dirty="0" smtClean="0"/>
              <a:t>Economies also experience contraction, where real GDP levels off and begins to decline, while business activity slows down.</a:t>
            </a:r>
          </a:p>
          <a:p>
            <a:pPr lvl="1"/>
            <a:r>
              <a:rPr lang="en-US" i="1" u="sng" dirty="0" smtClean="0"/>
              <a:t>Contraction</a:t>
            </a:r>
            <a:r>
              <a:rPr lang="en-US" dirty="0" smtClean="0"/>
              <a:t>: part of the business cycle during which economic activity is slowing down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Business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real GDP doesn’t grow for at least 6 months, economy is in a </a:t>
            </a:r>
            <a:r>
              <a:rPr lang="en-US" i="1" dirty="0" smtClean="0"/>
              <a:t>recession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If recession continues to get worse, economy goes into a depression.</a:t>
            </a:r>
          </a:p>
          <a:p>
            <a:pPr lvl="1"/>
            <a:r>
              <a:rPr lang="en-US" i="1" u="sng" dirty="0" smtClean="0"/>
              <a:t>Depression</a:t>
            </a:r>
            <a:r>
              <a:rPr lang="en-US" dirty="0" smtClean="0"/>
              <a:t>: major slowdown of economic activity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Business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downward direction of economy levels off in a trough and real GDP stops going down.</a:t>
            </a:r>
          </a:p>
          <a:p>
            <a:pPr lvl="1"/>
            <a:r>
              <a:rPr lang="en-US" i="1" u="sng" dirty="0" smtClean="0"/>
              <a:t>Trough</a:t>
            </a:r>
            <a:r>
              <a:rPr lang="en-US" dirty="0" smtClean="0"/>
              <a:t>: lowest part of the business cycle in which the downward spiral of the economy levels off</a:t>
            </a:r>
          </a:p>
          <a:p>
            <a:endParaRPr lang="en-US" dirty="0" smtClean="0"/>
          </a:p>
          <a:p>
            <a:r>
              <a:rPr lang="en-US" dirty="0" smtClean="0"/>
              <a:t>Business activity increases and economy begins </a:t>
            </a:r>
            <a:r>
              <a:rPr lang="en-US" i="1" dirty="0" smtClean="0"/>
              <a:t>expansion</a:t>
            </a:r>
            <a:r>
              <a:rPr lang="en-US" dirty="0" smtClean="0"/>
              <a:t> or </a:t>
            </a:r>
            <a:r>
              <a:rPr lang="en-US" i="1" dirty="0" smtClean="0"/>
              <a:t>recovery</a:t>
            </a:r>
            <a:r>
              <a:rPr lang="en-US" dirty="0" smtClean="0"/>
              <a:t>.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Ups and Downs of a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real world economy, business cycles are not regular.</a:t>
            </a:r>
          </a:p>
          <a:p>
            <a:endParaRPr lang="en-US" dirty="0" smtClean="0"/>
          </a:p>
          <a:p>
            <a:r>
              <a:rPr lang="en-US" dirty="0" smtClean="0"/>
              <a:t>The largest drop in the U.S. economy was following the stock market crash of 1929, which resulted in a severe depression.</a:t>
            </a:r>
          </a:p>
          <a:p>
            <a:endParaRPr lang="en-US" dirty="0" smtClean="0"/>
          </a:p>
          <a:p>
            <a:r>
              <a:rPr lang="en-US" dirty="0" smtClean="0"/>
              <a:t>The rise climaxed after World War II.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Ups and Downs of a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1970s and 1980s the economy had small recessions.</a:t>
            </a:r>
          </a:p>
          <a:p>
            <a:endParaRPr lang="en-US" dirty="0" smtClean="0"/>
          </a:p>
          <a:p>
            <a:r>
              <a:rPr lang="en-US" dirty="0" smtClean="0"/>
              <a:t>The 1990s began with a recession but became a time of great economic growth.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13</a:t>
            </a:r>
            <a:br>
              <a:rPr lang="en-US" sz="7200" dirty="0" smtClean="0"/>
            </a:br>
            <a:r>
              <a:rPr lang="en-US" sz="7200" dirty="0" smtClean="0"/>
              <a:t>Section 5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Causes and Indicators of Business Fluctuations</a:t>
            </a:r>
            <a:endParaRPr lang="en-US" sz="4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Causes of Business Fluctuations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many years economists believed that business fluctuations occurred in regular cycles.</a:t>
            </a:r>
          </a:p>
          <a:p>
            <a:endParaRPr lang="en-US" dirty="0" smtClean="0"/>
          </a:p>
          <a:p>
            <a:r>
              <a:rPr lang="en-US" dirty="0" smtClean="0"/>
              <a:t>Today economists tend to link business fluctuations to 4 main forces:</a:t>
            </a:r>
          </a:p>
          <a:p>
            <a:pPr lvl="1"/>
            <a:r>
              <a:rPr lang="en-US" dirty="0" smtClean="0"/>
              <a:t>Business Investment</a:t>
            </a:r>
          </a:p>
          <a:p>
            <a:pPr lvl="1"/>
            <a:r>
              <a:rPr lang="en-US" dirty="0" smtClean="0"/>
              <a:t>Government Activity</a:t>
            </a:r>
          </a:p>
          <a:p>
            <a:pPr lvl="1"/>
            <a:r>
              <a:rPr lang="en-US" dirty="0" smtClean="0"/>
              <a:t>External Factors</a:t>
            </a:r>
          </a:p>
          <a:p>
            <a:pPr lvl="1"/>
            <a:r>
              <a:rPr lang="en-US" dirty="0" smtClean="0"/>
              <a:t>Psychological </a:t>
            </a:r>
            <a:r>
              <a:rPr lang="en-US" dirty="0" smtClean="0"/>
              <a:t>Factors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Investment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Some economists believe that business decisions are the key to business fluctuations.</a:t>
            </a:r>
          </a:p>
          <a:p>
            <a:endParaRPr lang="en-US" dirty="0" smtClean="0"/>
          </a:p>
          <a:p>
            <a:r>
              <a:rPr lang="en-US" dirty="0" smtClean="0"/>
              <a:t>Business investment involves companies expanding or scaling back, or companies using innovations in their business practices.</a:t>
            </a:r>
          </a:p>
          <a:p>
            <a:pPr lvl="1"/>
            <a:r>
              <a:rPr lang="en-US" i="1" u="sng" dirty="0" smtClean="0"/>
              <a:t>Innovation</a:t>
            </a:r>
            <a:r>
              <a:rPr lang="en-US" dirty="0" smtClean="0"/>
              <a:t>: inventions and new production techniques</a:t>
            </a:r>
          </a:p>
          <a:p>
            <a:endParaRPr lang="en-US" dirty="0" smtClean="0"/>
          </a:p>
          <a:p>
            <a:r>
              <a:rPr lang="en-US" dirty="0" smtClean="0"/>
              <a:t>When businesses anticipate a downturn in the economy, they cut back their investments and inventories.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number of economists believe that the changing policies of the federal government are a major reason for business cycles.</a:t>
            </a:r>
          </a:p>
          <a:p>
            <a:endParaRPr lang="en-US" dirty="0" smtClean="0"/>
          </a:p>
          <a:p>
            <a:r>
              <a:rPr lang="en-US" dirty="0" smtClean="0"/>
              <a:t>Government activity involves taxing and spending policies, and control of money supply in economy.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Factors outside a nation's economy also influence the business cycle.</a:t>
            </a:r>
          </a:p>
          <a:p>
            <a:endParaRPr lang="en-US" dirty="0" smtClean="0"/>
          </a:p>
          <a:p>
            <a:r>
              <a:rPr lang="en-US" dirty="0" smtClean="0"/>
              <a:t>External factors are non-economy related factors, such as wars or raw material costs.</a:t>
            </a:r>
          </a:p>
          <a:p>
            <a:endParaRPr lang="en-US" dirty="0" smtClean="0"/>
          </a:p>
          <a:p>
            <a:r>
              <a:rPr lang="en-US" dirty="0" smtClean="0"/>
              <a:t>The impact of wars results from the increase in government spending during wartime.</a:t>
            </a:r>
          </a:p>
          <a:p>
            <a:endParaRPr lang="en-US" dirty="0" smtClean="0"/>
          </a:p>
          <a:p>
            <a:r>
              <a:rPr lang="en-US" dirty="0" smtClean="0"/>
              <a:t>New sources of raw materials may lower operating costs for certain industries.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Psychological factors are people’s optimistic or pessimistic outlook on the future and the economy and can contribute to increased spending or more saving.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Business leaders are faced with the dilemma of trying to predict what will happen to the economy in the coming months or years.</a:t>
            </a:r>
          </a:p>
          <a:p>
            <a:endParaRPr lang="en-US" dirty="0" smtClean="0"/>
          </a:p>
          <a:p>
            <a:r>
              <a:rPr lang="en-US" dirty="0" smtClean="0"/>
              <a:t>Economists and the government create forecasts to try and aid in predicting the future of the economy.</a:t>
            </a:r>
          </a:p>
          <a:p>
            <a:endParaRPr lang="en-US" dirty="0" smtClean="0"/>
          </a:p>
          <a:p>
            <a:r>
              <a:rPr lang="en-US" dirty="0" smtClean="0"/>
              <a:t>They are usually too broad to be helpful.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Economists then turn to indicators to help predict the economy more accurately.</a:t>
            </a:r>
          </a:p>
          <a:p>
            <a:pPr lvl="1"/>
            <a:r>
              <a:rPr lang="en-US" i="1" u="sng" dirty="0" smtClean="0"/>
              <a:t>Economic Indicators</a:t>
            </a:r>
            <a:r>
              <a:rPr lang="en-US" dirty="0" smtClean="0"/>
              <a:t>: statistics that measure variables in the economy</a:t>
            </a:r>
          </a:p>
          <a:p>
            <a:endParaRPr lang="en-US" dirty="0" smtClean="0"/>
          </a:p>
          <a:p>
            <a:r>
              <a:rPr lang="en-US" dirty="0" smtClean="0"/>
              <a:t>Often different indicators within a group move in opposite directions.</a:t>
            </a:r>
          </a:p>
          <a:p>
            <a:endParaRPr lang="en-US" dirty="0" smtClean="0"/>
          </a:p>
          <a:p>
            <a:r>
              <a:rPr lang="en-US" dirty="0" smtClean="0"/>
              <a:t>It can take a long time before a change in an indicator is felt in the economy.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Economic indicators can be placed into 3 groups:</a:t>
            </a:r>
          </a:p>
          <a:p>
            <a:pPr lvl="1"/>
            <a:r>
              <a:rPr lang="en-US" dirty="0" smtClean="0"/>
              <a:t>Leading Indicators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Coincident Indicators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Lagging Indicators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Leading Indicators</a:t>
            </a:r>
            <a:r>
              <a:rPr lang="en-US" dirty="0" smtClean="0"/>
              <a:t>: statistics that point to what will happen in the economy</a:t>
            </a:r>
          </a:p>
          <a:p>
            <a:pPr lvl="1"/>
            <a:r>
              <a:rPr lang="en-US" dirty="0" smtClean="0"/>
              <a:t>They seem to lead to a change in overall business activity- whether it is an upward or a downward trend.</a:t>
            </a:r>
          </a:p>
          <a:p>
            <a:pPr lvl="1"/>
            <a:r>
              <a:rPr lang="en-US" dirty="0" smtClean="0"/>
              <a:t>The Commerce Department keeps track of numerous leading indicators.</a:t>
            </a:r>
          </a:p>
          <a:p>
            <a:pPr lvl="1"/>
            <a:r>
              <a:rPr lang="en-US" dirty="0" smtClean="0"/>
              <a:t>Example:</a:t>
            </a:r>
          </a:p>
          <a:p>
            <a:pPr lvl="2"/>
            <a:r>
              <a:rPr lang="en-US" dirty="0" smtClean="0"/>
              <a:t>Weekly initial claims for unemployment insurance</a:t>
            </a:r>
          </a:p>
          <a:p>
            <a:pPr lvl="2"/>
            <a:r>
              <a:rPr lang="en-US" dirty="0" smtClean="0"/>
              <a:t>New orders for consumer goods</a:t>
            </a:r>
          </a:p>
          <a:p>
            <a:pPr lvl="2"/>
            <a:r>
              <a:rPr lang="en-US" dirty="0" smtClean="0"/>
              <a:t>Stock prices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Coincident Indicators</a:t>
            </a:r>
            <a:r>
              <a:rPr lang="en-US" dirty="0" smtClean="0"/>
              <a:t>: economic indicators that usually change at the same time as changes in overall business activity</a:t>
            </a:r>
          </a:p>
          <a:p>
            <a:pPr lvl="1"/>
            <a:r>
              <a:rPr lang="en-US" dirty="0" smtClean="0"/>
              <a:t>They indicate a downswing or upswing has begun.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Examples:</a:t>
            </a:r>
          </a:p>
          <a:p>
            <a:pPr lvl="2"/>
            <a:r>
              <a:rPr lang="en-US" dirty="0" smtClean="0"/>
              <a:t>Personal income minus transfer payments</a:t>
            </a:r>
          </a:p>
          <a:p>
            <a:pPr lvl="2"/>
            <a:r>
              <a:rPr lang="en-US" dirty="0" smtClean="0"/>
              <a:t>Rate of industrial production</a:t>
            </a:r>
          </a:p>
          <a:p>
            <a:pPr lvl="2"/>
            <a:r>
              <a:rPr lang="en-US" dirty="0" smtClean="0"/>
              <a:t>Sales of manufacturers, wholesalers, and retailers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Lagging Indicators</a:t>
            </a:r>
            <a:r>
              <a:rPr lang="en-US" dirty="0" smtClean="0"/>
              <a:t>: indicators that seem to lag behind changes in overall business activity</a:t>
            </a:r>
          </a:p>
          <a:p>
            <a:pPr lvl="1"/>
            <a:r>
              <a:rPr lang="en-US" dirty="0" smtClean="0"/>
              <a:t>It could be months after the start of a downturn before businesses begin to reduce borrowing.</a:t>
            </a:r>
          </a:p>
          <a:p>
            <a:pPr lvl="1"/>
            <a:r>
              <a:rPr lang="en-US" dirty="0" smtClean="0"/>
              <a:t>Lagging indicators give economists clues as to the duration of the phase of the business cycles</a:t>
            </a:r>
          </a:p>
          <a:p>
            <a:pPr lvl="1"/>
            <a:r>
              <a:rPr lang="en-US" dirty="0" smtClean="0"/>
              <a:t>Examples:</a:t>
            </a:r>
          </a:p>
          <a:p>
            <a:pPr lvl="2"/>
            <a:r>
              <a:rPr lang="en-US" smtClean="0"/>
              <a:t>Average </a:t>
            </a:r>
            <a:r>
              <a:rPr lang="en-US" dirty="0" smtClean="0"/>
              <a:t>length of unemployment</a:t>
            </a:r>
          </a:p>
          <a:p>
            <a:pPr lvl="2"/>
            <a:r>
              <a:rPr lang="en-US" dirty="0" smtClean="0"/>
              <a:t>Size of manufacturing and trade inventories</a:t>
            </a:r>
          </a:p>
          <a:p>
            <a:pPr lvl="2"/>
            <a:r>
              <a:rPr lang="en-US" dirty="0" smtClean="0"/>
              <a:t>Change in CPI for services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380</TotalTime>
  <Words>2147</Words>
  <Application>Microsoft Office PowerPoint</Application>
  <PresentationFormat>On-screen Show (4:3)</PresentationFormat>
  <Paragraphs>264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Apex</vt:lpstr>
      <vt:lpstr>Chapter 13</vt:lpstr>
      <vt:lpstr>Chapter 13 Section 1</vt:lpstr>
      <vt:lpstr>National Income Accounting</vt:lpstr>
      <vt:lpstr>Measuring GDP</vt:lpstr>
      <vt:lpstr>Measuring Value</vt:lpstr>
      <vt:lpstr>Measuring Final Goods and Services</vt:lpstr>
      <vt:lpstr>Computing GDP</vt:lpstr>
      <vt:lpstr>Weaknesses of GDP</vt:lpstr>
      <vt:lpstr>Net Domestic Product</vt:lpstr>
      <vt:lpstr>Measurement of Income</vt:lpstr>
      <vt:lpstr>National Income</vt:lpstr>
      <vt:lpstr>Personal Income</vt:lpstr>
      <vt:lpstr>Disposable Personal Income</vt:lpstr>
      <vt:lpstr>Chapter 13 Section 2</vt:lpstr>
      <vt:lpstr>The Purchasing Power of Money</vt:lpstr>
      <vt:lpstr>The Purchasing Power of Money</vt:lpstr>
      <vt:lpstr>Measures of Inflation</vt:lpstr>
      <vt:lpstr>Consumer Price Index</vt:lpstr>
      <vt:lpstr>Consumer Price Index</vt:lpstr>
      <vt:lpstr>Producer Price Index</vt:lpstr>
      <vt:lpstr>GDP Price Deflator</vt:lpstr>
      <vt:lpstr>Chapter 13 Section 3</vt:lpstr>
      <vt:lpstr>Aggregates</vt:lpstr>
      <vt:lpstr>Aggregate Demand</vt:lpstr>
      <vt:lpstr>Aggregate Demand</vt:lpstr>
      <vt:lpstr>Aggregate Demand</vt:lpstr>
      <vt:lpstr>Aggregate Demand</vt:lpstr>
      <vt:lpstr>Aggregate Supply</vt:lpstr>
      <vt:lpstr>Aggregate Supply</vt:lpstr>
      <vt:lpstr>Aggregate Demand and Aggregate Supply Together</vt:lpstr>
      <vt:lpstr>Chapter 13 Section 4</vt:lpstr>
      <vt:lpstr>The Business Cycle</vt:lpstr>
      <vt:lpstr>Model of the Business Cycle</vt:lpstr>
      <vt:lpstr>The Business Cycle</vt:lpstr>
      <vt:lpstr>The Business Cycle</vt:lpstr>
      <vt:lpstr>The Business Cycle</vt:lpstr>
      <vt:lpstr>Ups and Downs of a Business</vt:lpstr>
      <vt:lpstr>Ups and Downs of a Business</vt:lpstr>
      <vt:lpstr>Chapter 13 Section 5</vt:lpstr>
      <vt:lpstr>Causes of Business Fluctuations</vt:lpstr>
      <vt:lpstr>Business Investment</vt:lpstr>
      <vt:lpstr>Government Activity</vt:lpstr>
      <vt:lpstr>External Factors</vt:lpstr>
      <vt:lpstr>Psychological Factors</vt:lpstr>
      <vt:lpstr>Economic Indicators</vt:lpstr>
      <vt:lpstr>Economic Indicators</vt:lpstr>
      <vt:lpstr>Economic Indicators</vt:lpstr>
      <vt:lpstr>Economic Indicators</vt:lpstr>
      <vt:lpstr>Economic Indicators</vt:lpstr>
      <vt:lpstr>Economic Indicators</vt:lpstr>
    </vt:vector>
  </TitlesOfParts>
  <Company>ASD1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</dc:title>
  <dc:creator>nimmers</dc:creator>
  <cp:lastModifiedBy>nimmers</cp:lastModifiedBy>
  <cp:revision>39</cp:revision>
  <dcterms:created xsi:type="dcterms:W3CDTF">2014-10-29T16:48:32Z</dcterms:created>
  <dcterms:modified xsi:type="dcterms:W3CDTF">2015-04-08T11:35:51Z</dcterms:modified>
</cp:coreProperties>
</file>