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sldIdLst>
    <p:sldId id="278" r:id="rId2"/>
    <p:sldId id="286" r:id="rId3"/>
    <p:sldId id="287" r:id="rId4"/>
    <p:sldId id="288" r:id="rId5"/>
    <p:sldId id="289" r:id="rId6"/>
    <p:sldId id="290" r:id="rId7"/>
    <p:sldId id="313" r:id="rId8"/>
    <p:sldId id="293" r:id="rId9"/>
    <p:sldId id="317" r:id="rId10"/>
    <p:sldId id="294" r:id="rId11"/>
    <p:sldId id="314" r:id="rId12"/>
    <p:sldId id="312" r:id="rId13"/>
    <p:sldId id="296" r:id="rId14"/>
    <p:sldId id="297" r:id="rId15"/>
    <p:sldId id="298" r:id="rId16"/>
    <p:sldId id="299" r:id="rId17"/>
    <p:sldId id="300" r:id="rId18"/>
    <p:sldId id="301" r:id="rId19"/>
    <p:sldId id="302" r:id="rId20"/>
    <p:sldId id="303" r:id="rId21"/>
    <p:sldId id="304" r:id="rId22"/>
    <p:sldId id="305" r:id="rId23"/>
    <p:sldId id="306" r:id="rId24"/>
    <p:sldId id="307" r:id="rId25"/>
    <p:sldId id="308" r:id="rId26"/>
    <p:sldId id="309" r:id="rId27"/>
    <p:sldId id="310" r:id="rId28"/>
    <p:sldId id="311" r:id="rId29"/>
    <p:sldId id="315" r:id="rId30"/>
    <p:sldId id="276" r:id="rId31"/>
    <p:sldId id="277" r:id="rId32"/>
    <p:sldId id="318" r:id="rId33"/>
    <p:sldId id="319" r:id="rId34"/>
    <p:sldId id="320"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78" autoAdjust="0"/>
    <p:restoredTop sz="94660"/>
  </p:normalViewPr>
  <p:slideViewPr>
    <p:cSldViewPr>
      <p:cViewPr varScale="1">
        <p:scale>
          <a:sx n="86" d="100"/>
          <a:sy n="86" d="100"/>
        </p:scale>
        <p:origin x="1530"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387D285-027B-4313-89A5-67AF6364C1FA}" type="datetimeFigureOut">
              <a:rPr lang="en-US" smtClean="0"/>
              <a:t>5/13/2019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8ADB3-89F1-44B6-9530-ECE268776D87}" type="slidenum">
              <a:rPr lang="en-US" smtClean="0"/>
              <a:t>‹#›</a:t>
            </a:fld>
            <a:endParaRPr lang="en-US"/>
          </a:p>
        </p:txBody>
      </p:sp>
    </p:spTree>
    <p:extLst>
      <p:ext uri="{BB962C8B-B14F-4D97-AF65-F5344CB8AC3E}">
        <p14:creationId xmlns:p14="http://schemas.microsoft.com/office/powerpoint/2010/main" val="12875356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387D285-027B-4313-89A5-67AF6364C1FA}" type="datetimeFigureOut">
              <a:rPr lang="en-US" smtClean="0"/>
              <a:t>5/13/2019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8ADB3-89F1-44B6-9530-ECE268776D87}" type="slidenum">
              <a:rPr lang="en-US" smtClean="0"/>
              <a:t>‹#›</a:t>
            </a:fld>
            <a:endParaRPr lang="en-US"/>
          </a:p>
        </p:txBody>
      </p:sp>
    </p:spTree>
    <p:extLst>
      <p:ext uri="{BB962C8B-B14F-4D97-AF65-F5344CB8AC3E}">
        <p14:creationId xmlns:p14="http://schemas.microsoft.com/office/powerpoint/2010/main" val="2893537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87D285-027B-4313-89A5-67AF6364C1FA}" type="datetimeFigureOut">
              <a:rPr lang="en-US" smtClean="0"/>
              <a:t>5/13/2019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8ADB3-89F1-44B6-9530-ECE268776D87}" type="slidenum">
              <a:rPr lang="en-US" smtClean="0"/>
              <a:t>‹#›</a:t>
            </a:fld>
            <a:endParaRPr lang="en-US"/>
          </a:p>
        </p:txBody>
      </p:sp>
    </p:spTree>
    <p:extLst>
      <p:ext uri="{BB962C8B-B14F-4D97-AF65-F5344CB8AC3E}">
        <p14:creationId xmlns:p14="http://schemas.microsoft.com/office/powerpoint/2010/main" val="1502288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387D285-027B-4313-89A5-67AF6364C1FA}" type="datetimeFigureOut">
              <a:rPr lang="en-US" smtClean="0"/>
              <a:t>5/13/2019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8ADB3-89F1-44B6-9530-ECE268776D87}" type="slidenum">
              <a:rPr lang="en-US" smtClean="0"/>
              <a:t>‹#›</a:t>
            </a:fld>
            <a:endParaRPr lang="en-US"/>
          </a:p>
        </p:txBody>
      </p:sp>
    </p:spTree>
    <p:extLst>
      <p:ext uri="{BB962C8B-B14F-4D97-AF65-F5344CB8AC3E}">
        <p14:creationId xmlns:p14="http://schemas.microsoft.com/office/powerpoint/2010/main" val="2363156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387D285-027B-4313-89A5-67AF6364C1FA}" type="datetimeFigureOut">
              <a:rPr lang="en-US" smtClean="0"/>
              <a:t>5/13/2019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48ADB3-89F1-44B6-9530-ECE268776D87}" type="slidenum">
              <a:rPr lang="en-US" smtClean="0"/>
              <a:t>‹#›</a:t>
            </a:fld>
            <a:endParaRPr lang="en-US"/>
          </a:p>
        </p:txBody>
      </p:sp>
    </p:spTree>
    <p:extLst>
      <p:ext uri="{BB962C8B-B14F-4D97-AF65-F5344CB8AC3E}">
        <p14:creationId xmlns:p14="http://schemas.microsoft.com/office/powerpoint/2010/main" val="4029554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387D285-027B-4313-89A5-67AF6364C1FA}" type="datetimeFigureOut">
              <a:rPr lang="en-US" smtClean="0"/>
              <a:t>5/13/2019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48ADB3-89F1-44B6-9530-ECE268776D87}" type="slidenum">
              <a:rPr lang="en-US" smtClean="0"/>
              <a:t>‹#›</a:t>
            </a:fld>
            <a:endParaRPr lang="en-US"/>
          </a:p>
        </p:txBody>
      </p:sp>
    </p:spTree>
    <p:extLst>
      <p:ext uri="{BB962C8B-B14F-4D97-AF65-F5344CB8AC3E}">
        <p14:creationId xmlns:p14="http://schemas.microsoft.com/office/powerpoint/2010/main" val="2816674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87D285-027B-4313-89A5-67AF6364C1FA}" type="datetimeFigureOut">
              <a:rPr lang="en-US" smtClean="0"/>
              <a:t>5/13/2019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48ADB3-89F1-44B6-9530-ECE268776D87}" type="slidenum">
              <a:rPr lang="en-US" smtClean="0"/>
              <a:t>‹#›</a:t>
            </a:fld>
            <a:endParaRPr lang="en-US"/>
          </a:p>
        </p:txBody>
      </p:sp>
    </p:spTree>
    <p:extLst>
      <p:ext uri="{BB962C8B-B14F-4D97-AF65-F5344CB8AC3E}">
        <p14:creationId xmlns:p14="http://schemas.microsoft.com/office/powerpoint/2010/main" val="2296660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87D285-027B-4313-89A5-67AF6364C1FA}" type="datetimeFigureOut">
              <a:rPr lang="en-US" smtClean="0"/>
              <a:t>5/13/2019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8ADB3-89F1-44B6-9530-ECE268776D87}" type="slidenum">
              <a:rPr lang="en-US" smtClean="0"/>
              <a:t>‹#›</a:t>
            </a:fld>
            <a:endParaRPr lang="en-US"/>
          </a:p>
        </p:txBody>
      </p:sp>
    </p:spTree>
    <p:extLst>
      <p:ext uri="{BB962C8B-B14F-4D97-AF65-F5344CB8AC3E}">
        <p14:creationId xmlns:p14="http://schemas.microsoft.com/office/powerpoint/2010/main" val="2080335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87D285-027B-4313-89A5-67AF6364C1FA}" type="datetimeFigureOut">
              <a:rPr lang="en-US" smtClean="0"/>
              <a:t>5/13/2019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8ADB3-89F1-44B6-9530-ECE268776D87}" type="slidenum">
              <a:rPr lang="en-US" smtClean="0"/>
              <a:t>‹#›</a:t>
            </a:fld>
            <a:endParaRPr lang="en-US"/>
          </a:p>
        </p:txBody>
      </p:sp>
    </p:spTree>
    <p:extLst>
      <p:ext uri="{BB962C8B-B14F-4D97-AF65-F5344CB8AC3E}">
        <p14:creationId xmlns:p14="http://schemas.microsoft.com/office/powerpoint/2010/main" val="2212978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87D285-027B-4313-89A5-67AF6364C1FA}" type="datetimeFigureOut">
              <a:rPr lang="en-US" smtClean="0"/>
              <a:t>5/13/2019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8ADB3-89F1-44B6-9530-ECE268776D87}" type="slidenum">
              <a:rPr lang="en-US" smtClean="0"/>
              <a:t>‹#›</a:t>
            </a:fld>
            <a:endParaRPr lang="en-US"/>
          </a:p>
        </p:txBody>
      </p:sp>
    </p:spTree>
    <p:extLst>
      <p:ext uri="{BB962C8B-B14F-4D97-AF65-F5344CB8AC3E}">
        <p14:creationId xmlns:p14="http://schemas.microsoft.com/office/powerpoint/2010/main" val="1598583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87D285-027B-4313-89A5-67AF6364C1FA}" type="datetimeFigureOut">
              <a:rPr lang="en-US" smtClean="0"/>
              <a:t>5/13/2019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8ADB3-89F1-44B6-9530-ECE268776D87}"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018533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87D285-027B-4313-89A5-67AF6364C1FA}" type="datetimeFigureOut">
              <a:rPr lang="en-US" smtClean="0"/>
              <a:t>5/13/2019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8ADB3-89F1-44B6-9530-ECE268776D87}" type="slidenum">
              <a:rPr lang="en-US" smtClean="0"/>
              <a:t>‹#›</a:t>
            </a:fld>
            <a:endParaRPr lang="en-US"/>
          </a:p>
        </p:txBody>
      </p:sp>
    </p:spTree>
    <p:extLst>
      <p:ext uri="{BB962C8B-B14F-4D97-AF65-F5344CB8AC3E}">
        <p14:creationId xmlns:p14="http://schemas.microsoft.com/office/powerpoint/2010/main" val="27850825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87D285-027B-4313-89A5-67AF6364C1FA}" type="datetimeFigureOut">
              <a:rPr lang="en-US" smtClean="0"/>
              <a:t>5/13/2019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8ADB3-89F1-44B6-9530-ECE268776D87}"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243445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87D285-027B-4313-89A5-67AF6364C1FA}" type="datetimeFigureOut">
              <a:rPr lang="en-US" smtClean="0"/>
              <a:t>5/13/2019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8ADB3-89F1-44B6-9530-ECE268776D87}" type="slidenum">
              <a:rPr lang="en-US" smtClean="0"/>
              <a:t>‹#›</a:t>
            </a:fld>
            <a:endParaRPr lang="en-US"/>
          </a:p>
        </p:txBody>
      </p:sp>
    </p:spTree>
    <p:extLst>
      <p:ext uri="{BB962C8B-B14F-4D97-AF65-F5344CB8AC3E}">
        <p14:creationId xmlns:p14="http://schemas.microsoft.com/office/powerpoint/2010/main" val="38523692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387D285-027B-4313-89A5-67AF6364C1FA}" type="datetimeFigureOut">
              <a:rPr lang="en-US" smtClean="0"/>
              <a:t>5/13/2019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8ADB3-89F1-44B6-9530-ECE268776D87}" type="slidenum">
              <a:rPr lang="en-US" smtClean="0"/>
              <a:t>‹#›</a:t>
            </a:fld>
            <a:endParaRPr lang="en-US"/>
          </a:p>
        </p:txBody>
      </p:sp>
    </p:spTree>
    <p:extLst>
      <p:ext uri="{BB962C8B-B14F-4D97-AF65-F5344CB8AC3E}">
        <p14:creationId xmlns:p14="http://schemas.microsoft.com/office/powerpoint/2010/main" val="3689689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387D285-027B-4313-89A5-67AF6364C1FA}" type="datetimeFigureOut">
              <a:rPr lang="en-US" smtClean="0"/>
              <a:t>5/13/2019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8ADB3-89F1-44B6-9530-ECE268776D87}" type="slidenum">
              <a:rPr lang="en-US" smtClean="0"/>
              <a:t>‹#›</a:t>
            </a:fld>
            <a:endParaRPr lang="en-US"/>
          </a:p>
        </p:txBody>
      </p:sp>
    </p:spTree>
    <p:extLst>
      <p:ext uri="{BB962C8B-B14F-4D97-AF65-F5344CB8AC3E}">
        <p14:creationId xmlns:p14="http://schemas.microsoft.com/office/powerpoint/2010/main" val="687503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387D285-027B-4313-89A5-67AF6364C1FA}" type="datetimeFigureOut">
              <a:rPr lang="en-US" smtClean="0"/>
              <a:t>5/13/2019</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0348ADB3-89F1-44B6-9530-ECE268776D87}" type="slidenum">
              <a:rPr lang="en-US" smtClean="0"/>
              <a:t>‹#›</a:t>
            </a:fld>
            <a:endParaRPr lang="en-US"/>
          </a:p>
        </p:txBody>
      </p:sp>
    </p:spTree>
    <p:extLst>
      <p:ext uri="{BB962C8B-B14F-4D97-AF65-F5344CB8AC3E}">
        <p14:creationId xmlns:p14="http://schemas.microsoft.com/office/powerpoint/2010/main" val="381443268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685800" y="381000"/>
            <a:ext cx="7391400" cy="647700"/>
          </a:xfrm>
        </p:spPr>
        <p:txBody>
          <a:bodyPr lIns="90488" tIns="44450" rIns="90488" bIns="44450" anchor="b">
            <a:normAutofit/>
          </a:bodyPr>
          <a:lstStyle/>
          <a:p>
            <a:r>
              <a:rPr lang="en-US" altLang="en-US" sz="2800" b="0" dirty="0" smtClean="0">
                <a:solidFill>
                  <a:schemeClr val="tx1"/>
                </a:solidFill>
              </a:rPr>
              <a:t> </a:t>
            </a:r>
            <a:r>
              <a:rPr lang="en-US" altLang="en-US" dirty="0" smtClean="0">
                <a:solidFill>
                  <a:schemeClr val="tx1"/>
                </a:solidFill>
              </a:rPr>
              <a:t>What Is Statistics?</a:t>
            </a:r>
          </a:p>
        </p:txBody>
      </p:sp>
      <p:sp>
        <p:nvSpPr>
          <p:cNvPr id="58371" name="Rectangle 3"/>
          <p:cNvSpPr>
            <a:spLocks noGrp="1" noChangeArrowheads="1"/>
          </p:cNvSpPr>
          <p:nvPr>
            <p:ph idx="1"/>
          </p:nvPr>
        </p:nvSpPr>
        <p:spPr>
          <a:xfrm>
            <a:off x="685800" y="1447800"/>
            <a:ext cx="7772400" cy="4724400"/>
          </a:xfrm>
          <a:noFill/>
        </p:spPr>
        <p:txBody>
          <a:bodyPr lIns="90488" tIns="44450" rIns="90488" bIns="44450">
            <a:normAutofit/>
          </a:bodyPr>
          <a:lstStyle/>
          <a:p>
            <a:pPr marL="0" indent="0">
              <a:lnSpc>
                <a:spcPct val="120000"/>
              </a:lnSpc>
              <a:buNone/>
            </a:pPr>
            <a:r>
              <a:rPr lang="en-US" sz="4000" dirty="0"/>
              <a:t>Statistics is the science concerned with developing and studying methods for collecting, analyzing, interpreting and presenting empirical data. </a:t>
            </a:r>
            <a:endParaRPr lang="en-US" altLang="en-US" sz="4000" dirty="0" smtClean="0"/>
          </a:p>
        </p:txBody>
      </p:sp>
    </p:spTree>
    <p:extLst>
      <p:ext uri="{BB962C8B-B14F-4D97-AF65-F5344CB8AC3E}">
        <p14:creationId xmlns:p14="http://schemas.microsoft.com/office/powerpoint/2010/main" val="120806413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anim calcmode="lin" valueType="num">
                                      <p:cBhvr additive="base">
                                        <p:cTn id="7" dur="500" fill="hold"/>
                                        <p:tgtEl>
                                          <p:spTgt spid="5837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837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bldLvl="2"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838200"/>
          </a:xfrm>
        </p:spPr>
        <p:txBody>
          <a:bodyPr/>
          <a:lstStyle/>
          <a:p>
            <a:r>
              <a:rPr lang="en-US" dirty="0" smtClean="0">
                <a:solidFill>
                  <a:srgbClr val="7030A0"/>
                </a:solidFill>
              </a:rPr>
              <a:t>Variability in Data</a:t>
            </a:r>
            <a:endParaRPr lang="en-US" dirty="0">
              <a:solidFill>
                <a:srgbClr val="7030A0"/>
              </a:solidFill>
            </a:endParaRPr>
          </a:p>
        </p:txBody>
      </p:sp>
      <p:sp>
        <p:nvSpPr>
          <p:cNvPr id="5" name="TextBox 4"/>
          <p:cNvSpPr txBox="1"/>
          <p:nvPr/>
        </p:nvSpPr>
        <p:spPr>
          <a:xfrm>
            <a:off x="838200" y="1600200"/>
            <a:ext cx="6629400" cy="1815882"/>
          </a:xfrm>
          <a:prstGeom prst="rect">
            <a:avLst/>
          </a:prstGeom>
          <a:noFill/>
        </p:spPr>
        <p:txBody>
          <a:bodyPr wrap="square" rtlCol="0">
            <a:spAutoFit/>
          </a:bodyPr>
          <a:lstStyle/>
          <a:p>
            <a:r>
              <a:rPr lang="en-US" sz="2800" dirty="0" smtClean="0">
                <a:solidFill>
                  <a:srgbClr val="C00000"/>
                </a:solidFill>
              </a:rPr>
              <a:t>Data is everywhere. It’s in our newspapers, it’s in our science classes, it shows up in economics, medicine and anywhere else that variability occurs.</a:t>
            </a:r>
            <a:endParaRPr lang="en-US" sz="2800" dirty="0">
              <a:solidFill>
                <a:srgbClr val="C00000"/>
              </a:solidFill>
            </a:endParaRPr>
          </a:p>
        </p:txBody>
      </p:sp>
      <p:sp>
        <p:nvSpPr>
          <p:cNvPr id="6" name="TextBox 5"/>
          <p:cNvSpPr txBox="1"/>
          <p:nvPr/>
        </p:nvSpPr>
        <p:spPr>
          <a:xfrm>
            <a:off x="838200" y="3810000"/>
            <a:ext cx="6477000" cy="1815882"/>
          </a:xfrm>
          <a:prstGeom prst="rect">
            <a:avLst/>
          </a:prstGeom>
          <a:noFill/>
        </p:spPr>
        <p:txBody>
          <a:bodyPr wrap="square" rtlCol="0">
            <a:spAutoFit/>
          </a:bodyPr>
          <a:lstStyle/>
          <a:p>
            <a:r>
              <a:rPr lang="en-US" sz="2800" dirty="0" smtClean="0">
                <a:solidFill>
                  <a:schemeClr val="accent2">
                    <a:lumMod val="75000"/>
                  </a:schemeClr>
                </a:solidFill>
              </a:rPr>
              <a:t>Variability gives you a way to describe how much data sets vary. The tools of statistics are designed to explain this variability.</a:t>
            </a:r>
            <a:endParaRPr lang="en-US" sz="2800" dirty="0">
              <a:solidFill>
                <a:schemeClr val="accent2">
                  <a:lumMod val="75000"/>
                </a:schemeClr>
              </a:solidFill>
            </a:endParaRPr>
          </a:p>
        </p:txBody>
      </p:sp>
    </p:spTree>
    <p:extLst>
      <p:ext uri="{BB962C8B-B14F-4D97-AF65-F5344CB8AC3E}">
        <p14:creationId xmlns:p14="http://schemas.microsoft.com/office/powerpoint/2010/main" val="3747601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648451" cy="1524000"/>
          </a:xfrm>
        </p:spPr>
        <p:txBody>
          <a:bodyPr>
            <a:normAutofit fontScale="90000"/>
          </a:bodyPr>
          <a:lstStyle/>
          <a:p>
            <a:r>
              <a:rPr lang="en-US" dirty="0" smtClean="0">
                <a:solidFill>
                  <a:srgbClr val="7030A0"/>
                </a:solidFill>
              </a:rPr>
              <a:t>The following types of variability can change the uniformity of a data set:</a:t>
            </a:r>
            <a:endParaRPr lang="en-US" dirty="0">
              <a:solidFill>
                <a:srgbClr val="7030A0"/>
              </a:solidFill>
            </a:endParaRPr>
          </a:p>
        </p:txBody>
      </p:sp>
      <p:sp>
        <p:nvSpPr>
          <p:cNvPr id="5" name="Rectangle 3"/>
          <p:cNvSpPr>
            <a:spLocks noChangeArrowheads="1"/>
          </p:cNvSpPr>
          <p:nvPr/>
        </p:nvSpPr>
        <p:spPr bwMode="auto">
          <a:xfrm>
            <a:off x="228600" y="2971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6" name="TextBox 5"/>
          <p:cNvSpPr txBox="1"/>
          <p:nvPr/>
        </p:nvSpPr>
        <p:spPr>
          <a:xfrm>
            <a:off x="685800" y="2438400"/>
            <a:ext cx="6934200" cy="369332"/>
          </a:xfrm>
          <a:prstGeom prst="rect">
            <a:avLst/>
          </a:prstGeom>
          <a:noFill/>
        </p:spPr>
        <p:txBody>
          <a:bodyPr wrap="square" rtlCol="0">
            <a:spAutoFit/>
          </a:bodyPr>
          <a:lstStyle/>
          <a:p>
            <a:r>
              <a:rPr lang="en-US" dirty="0" smtClean="0"/>
              <a:t>Observational or Measurement Variability</a:t>
            </a:r>
            <a:endParaRPr lang="en-US" dirty="0"/>
          </a:p>
        </p:txBody>
      </p:sp>
      <p:sp>
        <p:nvSpPr>
          <p:cNvPr id="7" name="TextBox 6"/>
          <p:cNvSpPr txBox="1"/>
          <p:nvPr/>
        </p:nvSpPr>
        <p:spPr>
          <a:xfrm>
            <a:off x="990600" y="3000425"/>
            <a:ext cx="7162801" cy="92333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Variability that is introduced due to either our measuring instruments not being precise enough or differences in how two people read the measurement.</a:t>
            </a:r>
            <a:endParaRPr lang="en-US" dirty="0"/>
          </a:p>
        </p:txBody>
      </p:sp>
      <p:sp>
        <p:nvSpPr>
          <p:cNvPr id="8" name="TextBox 7"/>
          <p:cNvSpPr txBox="1"/>
          <p:nvPr/>
        </p:nvSpPr>
        <p:spPr>
          <a:xfrm>
            <a:off x="1447800" y="4267200"/>
            <a:ext cx="6477000" cy="923330"/>
          </a:xfrm>
          <a:prstGeom prst="rect">
            <a:avLst/>
          </a:prstGeom>
          <a:noFill/>
        </p:spPr>
        <p:txBody>
          <a:bodyPr wrap="square" rtlCol="0">
            <a:spAutoFit/>
          </a:bodyPr>
          <a:lstStyle/>
          <a:p>
            <a:r>
              <a:rPr lang="en-US" dirty="0" smtClean="0"/>
              <a:t>What are some examples:  </a:t>
            </a:r>
          </a:p>
          <a:p>
            <a:pPr marL="285750" indent="-285750">
              <a:buFont typeface="Arial" panose="020B0604020202020204" pitchFamily="34" charset="0"/>
              <a:buChar char="•"/>
            </a:pPr>
            <a:r>
              <a:rPr lang="en-US" dirty="0" smtClean="0"/>
              <a:t>Reaction time when recording time with a stopwatch</a:t>
            </a:r>
          </a:p>
          <a:p>
            <a:pPr marL="285750" indent="-285750">
              <a:buFont typeface="Arial" panose="020B0604020202020204" pitchFamily="34" charset="0"/>
              <a:buChar char="•"/>
            </a:pPr>
            <a:r>
              <a:rPr lang="en-US" dirty="0" smtClean="0"/>
              <a:t>Differences in scales </a:t>
            </a:r>
            <a:endParaRPr lang="en-US" dirty="0"/>
          </a:p>
        </p:txBody>
      </p:sp>
    </p:spTree>
    <p:extLst>
      <p:ext uri="{BB962C8B-B14F-4D97-AF65-F5344CB8AC3E}">
        <p14:creationId xmlns:p14="http://schemas.microsoft.com/office/powerpoint/2010/main" val="1038300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648451" cy="1524000"/>
          </a:xfrm>
        </p:spPr>
        <p:txBody>
          <a:bodyPr>
            <a:normAutofit fontScale="90000"/>
          </a:bodyPr>
          <a:lstStyle/>
          <a:p>
            <a:r>
              <a:rPr lang="en-US" dirty="0" smtClean="0">
                <a:solidFill>
                  <a:srgbClr val="7030A0"/>
                </a:solidFill>
              </a:rPr>
              <a:t>The following types of variability can change the uniformity of a data set:</a:t>
            </a:r>
            <a:endParaRPr lang="en-US" dirty="0">
              <a:solidFill>
                <a:srgbClr val="7030A0"/>
              </a:solidFill>
            </a:endParaRPr>
          </a:p>
        </p:txBody>
      </p:sp>
      <p:sp>
        <p:nvSpPr>
          <p:cNvPr id="5" name="Rectangle 3"/>
          <p:cNvSpPr>
            <a:spLocks noChangeArrowheads="1"/>
          </p:cNvSpPr>
          <p:nvPr/>
        </p:nvSpPr>
        <p:spPr bwMode="auto">
          <a:xfrm>
            <a:off x="228600" y="2971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8" name="TextBox 7"/>
          <p:cNvSpPr txBox="1"/>
          <p:nvPr/>
        </p:nvSpPr>
        <p:spPr>
          <a:xfrm>
            <a:off x="1333499" y="3853853"/>
            <a:ext cx="6477000" cy="1477328"/>
          </a:xfrm>
          <a:prstGeom prst="rect">
            <a:avLst/>
          </a:prstGeom>
          <a:noFill/>
        </p:spPr>
        <p:txBody>
          <a:bodyPr wrap="square" rtlCol="0">
            <a:spAutoFit/>
          </a:bodyPr>
          <a:lstStyle/>
          <a:p>
            <a:r>
              <a:rPr lang="en-US" dirty="0"/>
              <a:t>What are some examples:  </a:t>
            </a:r>
          </a:p>
          <a:p>
            <a:pPr marL="285750" indent="-285750">
              <a:buFont typeface="Arial" panose="020B0604020202020204" pitchFamily="34" charset="0"/>
              <a:buChar char="•"/>
            </a:pPr>
            <a:r>
              <a:rPr lang="en-US" dirty="0" smtClean="0"/>
              <a:t>Two people work out the same number of hours/week but lose different amounts of weight</a:t>
            </a:r>
          </a:p>
          <a:p>
            <a:pPr marL="285750" indent="-285750">
              <a:buFont typeface="Arial" panose="020B0604020202020204" pitchFamily="34" charset="0"/>
              <a:buChar char="•"/>
            </a:pPr>
            <a:r>
              <a:rPr lang="en-US" dirty="0" smtClean="0"/>
              <a:t>Two plants get the same amount of water and sunlight but grow at different rates</a:t>
            </a:r>
            <a:endParaRPr lang="en-US" dirty="0"/>
          </a:p>
        </p:txBody>
      </p:sp>
      <p:sp>
        <p:nvSpPr>
          <p:cNvPr id="11" name="TextBox 10"/>
          <p:cNvSpPr txBox="1"/>
          <p:nvPr/>
        </p:nvSpPr>
        <p:spPr>
          <a:xfrm>
            <a:off x="609599" y="2440886"/>
            <a:ext cx="7162801" cy="369332"/>
          </a:xfrm>
          <a:prstGeom prst="rect">
            <a:avLst/>
          </a:prstGeom>
          <a:noFill/>
        </p:spPr>
        <p:txBody>
          <a:bodyPr wrap="square" rtlCol="0">
            <a:spAutoFit/>
          </a:bodyPr>
          <a:lstStyle/>
          <a:p>
            <a:r>
              <a:rPr lang="en-US" dirty="0" smtClean="0"/>
              <a:t>Natural or Sampling Variability</a:t>
            </a:r>
            <a:endParaRPr lang="en-US" dirty="0"/>
          </a:p>
        </p:txBody>
      </p:sp>
      <p:sp>
        <p:nvSpPr>
          <p:cNvPr id="9" name="TextBox 8"/>
          <p:cNvSpPr txBox="1"/>
          <p:nvPr/>
        </p:nvSpPr>
        <p:spPr>
          <a:xfrm>
            <a:off x="990598" y="2960372"/>
            <a:ext cx="7162801" cy="64633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Variability that accounts for the fact that members of a population are simply different.</a:t>
            </a:r>
            <a:endParaRPr lang="en-US" dirty="0"/>
          </a:p>
        </p:txBody>
      </p:sp>
    </p:spTree>
    <p:extLst>
      <p:ext uri="{BB962C8B-B14F-4D97-AF65-F5344CB8AC3E}">
        <p14:creationId xmlns:p14="http://schemas.microsoft.com/office/powerpoint/2010/main" val="3362572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648451" cy="1524000"/>
          </a:xfrm>
        </p:spPr>
        <p:txBody>
          <a:bodyPr>
            <a:normAutofit fontScale="90000"/>
          </a:bodyPr>
          <a:lstStyle/>
          <a:p>
            <a:r>
              <a:rPr lang="en-US" dirty="0" smtClean="0">
                <a:solidFill>
                  <a:srgbClr val="7030A0"/>
                </a:solidFill>
              </a:rPr>
              <a:t>The following types of variability can change the uniformity of a data set:</a:t>
            </a:r>
            <a:endParaRPr lang="en-US" dirty="0">
              <a:solidFill>
                <a:srgbClr val="7030A0"/>
              </a:solidFill>
            </a:endParaRPr>
          </a:p>
        </p:txBody>
      </p:sp>
      <p:sp>
        <p:nvSpPr>
          <p:cNvPr id="5" name="Rectangle 3"/>
          <p:cNvSpPr>
            <a:spLocks noChangeArrowheads="1"/>
          </p:cNvSpPr>
          <p:nvPr/>
        </p:nvSpPr>
        <p:spPr bwMode="auto">
          <a:xfrm>
            <a:off x="228600" y="2971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8" name="TextBox 7"/>
          <p:cNvSpPr txBox="1"/>
          <p:nvPr/>
        </p:nvSpPr>
        <p:spPr>
          <a:xfrm>
            <a:off x="1295400" y="4191000"/>
            <a:ext cx="6477000" cy="1477328"/>
          </a:xfrm>
          <a:prstGeom prst="rect">
            <a:avLst/>
          </a:prstGeom>
          <a:noFill/>
        </p:spPr>
        <p:txBody>
          <a:bodyPr wrap="square" rtlCol="0">
            <a:spAutoFit/>
          </a:bodyPr>
          <a:lstStyle/>
          <a:p>
            <a:r>
              <a:rPr lang="en-US" dirty="0"/>
              <a:t>What are some examples:  </a:t>
            </a:r>
          </a:p>
          <a:p>
            <a:pPr marL="285750" indent="-285750">
              <a:buFont typeface="Arial" panose="020B0604020202020204" pitchFamily="34" charset="0"/>
              <a:buChar char="•"/>
            </a:pPr>
            <a:r>
              <a:rPr lang="en-US" dirty="0" smtClean="0"/>
              <a:t>Two groups are tested for memory with different amount of sleep</a:t>
            </a:r>
          </a:p>
          <a:p>
            <a:pPr marL="285750" indent="-285750">
              <a:buFont typeface="Arial" panose="020B0604020202020204" pitchFamily="34" charset="0"/>
              <a:buChar char="•"/>
            </a:pPr>
            <a:r>
              <a:rPr lang="en-US" dirty="0" smtClean="0"/>
              <a:t>Two groups are tested for the effects of a drug with one group getting a placebo</a:t>
            </a:r>
            <a:endParaRPr lang="en-US" dirty="0"/>
          </a:p>
        </p:txBody>
      </p:sp>
      <p:sp>
        <p:nvSpPr>
          <p:cNvPr id="11" name="TextBox 10"/>
          <p:cNvSpPr txBox="1"/>
          <p:nvPr/>
        </p:nvSpPr>
        <p:spPr>
          <a:xfrm>
            <a:off x="609599" y="2440886"/>
            <a:ext cx="7162801" cy="369332"/>
          </a:xfrm>
          <a:prstGeom prst="rect">
            <a:avLst/>
          </a:prstGeom>
          <a:noFill/>
        </p:spPr>
        <p:txBody>
          <a:bodyPr wrap="square" rtlCol="0">
            <a:spAutoFit/>
          </a:bodyPr>
          <a:lstStyle/>
          <a:p>
            <a:r>
              <a:rPr lang="en-US" dirty="0" smtClean="0"/>
              <a:t>Induced Variability</a:t>
            </a:r>
            <a:endParaRPr lang="en-US" dirty="0"/>
          </a:p>
        </p:txBody>
      </p:sp>
      <p:sp>
        <p:nvSpPr>
          <p:cNvPr id="9" name="TextBox 8"/>
          <p:cNvSpPr txBox="1"/>
          <p:nvPr/>
        </p:nvSpPr>
        <p:spPr>
          <a:xfrm>
            <a:off x="952499" y="2992519"/>
            <a:ext cx="7162801" cy="92333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Variability that occurs because we have assigned our population or sample to two or more treatment groups and then observe the differences between the groups</a:t>
            </a:r>
            <a:endParaRPr lang="en-US" dirty="0"/>
          </a:p>
        </p:txBody>
      </p:sp>
    </p:spTree>
    <p:extLst>
      <p:ext uri="{BB962C8B-B14F-4D97-AF65-F5344CB8AC3E}">
        <p14:creationId xmlns:p14="http://schemas.microsoft.com/office/powerpoint/2010/main" val="2094450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228600" y="2971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3" name="Title 2"/>
          <p:cNvSpPr>
            <a:spLocks noGrp="1"/>
          </p:cNvSpPr>
          <p:nvPr>
            <p:ph type="title"/>
          </p:nvPr>
        </p:nvSpPr>
        <p:spPr>
          <a:xfrm>
            <a:off x="685800" y="304800"/>
            <a:ext cx="6347713" cy="838200"/>
          </a:xfrm>
        </p:spPr>
        <p:txBody>
          <a:bodyPr/>
          <a:lstStyle/>
          <a:p>
            <a:r>
              <a:rPr lang="en-US" dirty="0" smtClean="0">
                <a:solidFill>
                  <a:srgbClr val="7030A0"/>
                </a:solidFill>
              </a:rPr>
              <a:t>Collecting Data for Studies</a:t>
            </a:r>
            <a:endParaRPr lang="en-US" dirty="0">
              <a:solidFill>
                <a:srgbClr val="7030A0"/>
              </a:solidFill>
            </a:endParaRPr>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 name="TextBox 1"/>
          <p:cNvSpPr txBox="1"/>
          <p:nvPr/>
        </p:nvSpPr>
        <p:spPr>
          <a:xfrm>
            <a:off x="288758" y="1143000"/>
            <a:ext cx="7636042" cy="1200329"/>
          </a:xfrm>
          <a:prstGeom prst="rect">
            <a:avLst/>
          </a:prstGeom>
          <a:noFill/>
        </p:spPr>
        <p:txBody>
          <a:bodyPr wrap="square" rtlCol="0">
            <a:spAutoFit/>
          </a:bodyPr>
          <a:lstStyle/>
          <a:p>
            <a:pPr lvl="0" defTabSz="457200">
              <a:spcBef>
                <a:spcPts val="1000"/>
              </a:spcBef>
              <a:buClr>
                <a:srgbClr val="90C226"/>
              </a:buClr>
              <a:buSzPct val="80000"/>
            </a:pPr>
            <a:r>
              <a:rPr lang="en-US" sz="3600" dirty="0">
                <a:solidFill>
                  <a:prstClr val="black">
                    <a:lumMod val="75000"/>
                    <a:lumOff val="25000"/>
                  </a:prstClr>
                </a:solidFill>
              </a:rPr>
              <a:t>There are a few standard ways of collecting data: </a:t>
            </a:r>
          </a:p>
        </p:txBody>
      </p:sp>
      <p:sp>
        <p:nvSpPr>
          <p:cNvPr id="7" name="TextBox 6"/>
          <p:cNvSpPr txBox="1"/>
          <p:nvPr/>
        </p:nvSpPr>
        <p:spPr>
          <a:xfrm>
            <a:off x="685800" y="2305416"/>
            <a:ext cx="7636042" cy="646331"/>
          </a:xfrm>
          <a:prstGeom prst="rect">
            <a:avLst/>
          </a:prstGeom>
          <a:noFill/>
        </p:spPr>
        <p:txBody>
          <a:bodyPr wrap="square" rtlCol="0">
            <a:spAutoFit/>
          </a:bodyPr>
          <a:lstStyle/>
          <a:p>
            <a:pPr marL="571500" indent="-571500">
              <a:buFont typeface="Wingdings" panose="05000000000000000000" pitchFamily="2" charset="2"/>
              <a:buChar char="Ø"/>
            </a:pPr>
            <a:r>
              <a:rPr lang="en-US" sz="3600" dirty="0">
                <a:solidFill>
                  <a:srgbClr val="0070C0"/>
                </a:solidFill>
              </a:rPr>
              <a:t>use </a:t>
            </a:r>
            <a:r>
              <a:rPr lang="en-US" sz="3600" dirty="0" smtClean="0">
                <a:solidFill>
                  <a:srgbClr val="0070C0"/>
                </a:solidFill>
              </a:rPr>
              <a:t>existing </a:t>
            </a:r>
            <a:r>
              <a:rPr lang="en-US" sz="3600" dirty="0">
                <a:solidFill>
                  <a:srgbClr val="0070C0"/>
                </a:solidFill>
              </a:rPr>
              <a:t>data </a:t>
            </a:r>
          </a:p>
        </p:txBody>
      </p:sp>
      <p:sp>
        <p:nvSpPr>
          <p:cNvPr id="8" name="TextBox 7"/>
          <p:cNvSpPr txBox="1"/>
          <p:nvPr/>
        </p:nvSpPr>
        <p:spPr>
          <a:xfrm>
            <a:off x="685800" y="2999639"/>
            <a:ext cx="7636042" cy="1200329"/>
          </a:xfrm>
          <a:prstGeom prst="rect">
            <a:avLst/>
          </a:prstGeom>
          <a:noFill/>
        </p:spPr>
        <p:txBody>
          <a:bodyPr wrap="square" rtlCol="0">
            <a:spAutoFit/>
          </a:bodyPr>
          <a:lstStyle/>
          <a:p>
            <a:pPr marL="571500" indent="-571500">
              <a:buFont typeface="Wingdings" panose="05000000000000000000" pitchFamily="2" charset="2"/>
              <a:buChar char="Ø"/>
            </a:pPr>
            <a:r>
              <a:rPr lang="en-US" sz="3600" dirty="0">
                <a:solidFill>
                  <a:srgbClr val="0070C0"/>
                </a:solidFill>
              </a:rPr>
              <a:t>survey a sampling of the population</a:t>
            </a:r>
          </a:p>
        </p:txBody>
      </p:sp>
      <p:sp>
        <p:nvSpPr>
          <p:cNvPr id="9" name="TextBox 8"/>
          <p:cNvSpPr txBox="1"/>
          <p:nvPr/>
        </p:nvSpPr>
        <p:spPr>
          <a:xfrm>
            <a:off x="685800" y="4054951"/>
            <a:ext cx="7636042" cy="646331"/>
          </a:xfrm>
          <a:prstGeom prst="rect">
            <a:avLst/>
          </a:prstGeom>
          <a:noFill/>
        </p:spPr>
        <p:txBody>
          <a:bodyPr wrap="square" rtlCol="0">
            <a:spAutoFit/>
          </a:bodyPr>
          <a:lstStyle/>
          <a:p>
            <a:pPr marL="571500" indent="-571500">
              <a:buFont typeface="Wingdings" panose="05000000000000000000" pitchFamily="2" charset="2"/>
              <a:buChar char="Ø"/>
            </a:pPr>
            <a:r>
              <a:rPr lang="en-US" sz="3600" dirty="0">
                <a:solidFill>
                  <a:srgbClr val="0070C0"/>
                </a:solidFill>
              </a:rPr>
              <a:t>design an experiment </a:t>
            </a:r>
          </a:p>
        </p:txBody>
      </p:sp>
      <p:sp>
        <p:nvSpPr>
          <p:cNvPr id="11" name="TextBox 10"/>
          <p:cNvSpPr txBox="1"/>
          <p:nvPr/>
        </p:nvSpPr>
        <p:spPr>
          <a:xfrm>
            <a:off x="713874" y="4701282"/>
            <a:ext cx="7636042" cy="646331"/>
          </a:xfrm>
          <a:prstGeom prst="rect">
            <a:avLst/>
          </a:prstGeom>
          <a:noFill/>
        </p:spPr>
        <p:txBody>
          <a:bodyPr wrap="square" rtlCol="0">
            <a:spAutoFit/>
          </a:bodyPr>
          <a:lstStyle/>
          <a:p>
            <a:pPr marL="571500" indent="-571500">
              <a:buFont typeface="Wingdings" panose="05000000000000000000" pitchFamily="2" charset="2"/>
              <a:buChar char="Ø"/>
            </a:pPr>
            <a:r>
              <a:rPr lang="en-US" sz="3600" dirty="0">
                <a:solidFill>
                  <a:srgbClr val="0070C0"/>
                </a:solidFill>
              </a:rPr>
              <a:t>use a census</a:t>
            </a:r>
          </a:p>
        </p:txBody>
      </p:sp>
      <p:sp>
        <p:nvSpPr>
          <p:cNvPr id="12" name="TextBox 11"/>
          <p:cNvSpPr txBox="1"/>
          <p:nvPr/>
        </p:nvSpPr>
        <p:spPr>
          <a:xfrm>
            <a:off x="3880438" y="5347613"/>
            <a:ext cx="2971800" cy="646331"/>
          </a:xfrm>
          <a:prstGeom prst="rect">
            <a:avLst/>
          </a:prstGeom>
          <a:noFill/>
        </p:spPr>
        <p:txBody>
          <a:bodyPr wrap="square" rtlCol="0">
            <a:spAutoFit/>
          </a:bodyPr>
          <a:lstStyle/>
          <a:p>
            <a:r>
              <a:rPr lang="en-US" sz="3600" dirty="0">
                <a:solidFill>
                  <a:srgbClr val="0070C0"/>
                </a:solidFill>
              </a:rPr>
              <a:t> </a:t>
            </a:r>
            <a:r>
              <a:rPr lang="en-US" sz="3600" dirty="0" smtClean="0">
                <a:solidFill>
                  <a:srgbClr val="0070C0"/>
                </a:solidFill>
              </a:rPr>
              <a:t> and </a:t>
            </a:r>
            <a:endParaRPr lang="en-US" sz="3600" dirty="0">
              <a:solidFill>
                <a:srgbClr val="0070C0"/>
              </a:solidFill>
            </a:endParaRPr>
          </a:p>
        </p:txBody>
      </p:sp>
    </p:spTree>
    <p:extLst>
      <p:ext uri="{BB962C8B-B14F-4D97-AF65-F5344CB8AC3E}">
        <p14:creationId xmlns:p14="http://schemas.microsoft.com/office/powerpoint/2010/main" val="413046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219200" y="2209800"/>
            <a:ext cx="7010401" cy="2209800"/>
          </a:xfrm>
          <a:prstGeom prst="rect">
            <a:avLst/>
          </a:prstGeom>
        </p:spPr>
        <p:txBody>
          <a:bodyPr vert="horz" lIns="91440" tIns="45720" rIns="91440" bIns="45720" rtlCol="0" anchor="t">
            <a:normAutofit fontScale="975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solidFill>
                  <a:srgbClr val="002060"/>
                </a:solidFill>
              </a:rPr>
              <a:t>- a model (computer) to replicate the conditions of a process or situation.</a:t>
            </a:r>
            <a:r>
              <a:rPr lang="en-US" dirty="0" smtClean="0"/>
              <a:t/>
            </a:r>
            <a:br>
              <a:rPr lang="en-US" dirty="0" smtClean="0"/>
            </a:br>
            <a:endParaRPr lang="en-US" dirty="0"/>
          </a:p>
        </p:txBody>
      </p:sp>
      <p:sp>
        <p:nvSpPr>
          <p:cNvPr id="5" name="Rectangle 4"/>
          <p:cNvSpPr/>
          <p:nvPr/>
        </p:nvSpPr>
        <p:spPr>
          <a:xfrm>
            <a:off x="893618" y="990600"/>
            <a:ext cx="4745182" cy="646331"/>
          </a:xfrm>
          <a:prstGeom prst="rect">
            <a:avLst/>
          </a:prstGeom>
        </p:spPr>
        <p:txBody>
          <a:bodyPr wrap="square">
            <a:spAutoFit/>
          </a:bodyPr>
          <a:lstStyle/>
          <a:p>
            <a:pPr marL="571500" indent="-571500">
              <a:buFont typeface="Wingdings" panose="05000000000000000000" pitchFamily="2" charset="2"/>
              <a:buChar char="Ø"/>
            </a:pPr>
            <a:r>
              <a:rPr lang="en-US" sz="3600" dirty="0">
                <a:solidFill>
                  <a:srgbClr val="0070C0"/>
                </a:solidFill>
              </a:rPr>
              <a:t>use a simulation</a:t>
            </a:r>
          </a:p>
        </p:txBody>
      </p:sp>
    </p:spTree>
    <p:extLst>
      <p:ext uri="{BB962C8B-B14F-4D97-AF65-F5344CB8AC3E}">
        <p14:creationId xmlns:p14="http://schemas.microsoft.com/office/powerpoint/2010/main" val="3936724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816" y="1181101"/>
            <a:ext cx="6347713" cy="762000"/>
          </a:xfrm>
        </p:spPr>
        <p:txBody>
          <a:bodyPr/>
          <a:lstStyle/>
          <a:p>
            <a:pPr marL="571500" indent="-571500">
              <a:buFont typeface="Wingdings" panose="05000000000000000000" pitchFamily="2" charset="2"/>
              <a:buChar char="§"/>
            </a:pPr>
            <a:r>
              <a:rPr lang="en-US" dirty="0" smtClean="0">
                <a:solidFill>
                  <a:srgbClr val="7030A0"/>
                </a:solidFill>
              </a:rPr>
              <a:t>Observational Studies</a:t>
            </a:r>
            <a:endParaRPr lang="en-US" dirty="0">
              <a:solidFill>
                <a:srgbClr val="7030A0"/>
              </a:solidFill>
            </a:endParaRPr>
          </a:p>
        </p:txBody>
      </p:sp>
      <p:sp>
        <p:nvSpPr>
          <p:cNvPr id="6" name="TextBox 5"/>
          <p:cNvSpPr txBox="1"/>
          <p:nvPr/>
        </p:nvSpPr>
        <p:spPr>
          <a:xfrm>
            <a:off x="190499" y="516502"/>
            <a:ext cx="7315200" cy="523220"/>
          </a:xfrm>
          <a:prstGeom prst="rect">
            <a:avLst/>
          </a:prstGeom>
          <a:noFill/>
        </p:spPr>
        <p:txBody>
          <a:bodyPr wrap="square" rtlCol="0">
            <a:spAutoFit/>
          </a:bodyPr>
          <a:lstStyle/>
          <a:p>
            <a:r>
              <a:rPr lang="en-US" sz="2800" dirty="0" smtClean="0"/>
              <a:t>There are two major types of studies:</a:t>
            </a:r>
            <a:endParaRPr lang="en-US" sz="2800" dirty="0"/>
          </a:p>
        </p:txBody>
      </p:sp>
      <p:sp>
        <p:nvSpPr>
          <p:cNvPr id="7" name="Content Placeholder 2"/>
          <p:cNvSpPr txBox="1">
            <a:spLocks/>
          </p:cNvSpPr>
          <p:nvPr/>
        </p:nvSpPr>
        <p:spPr>
          <a:xfrm>
            <a:off x="1192621" y="1830219"/>
            <a:ext cx="6864494" cy="1790699"/>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sz="3000" dirty="0" smtClean="0"/>
              <a:t>An </a:t>
            </a:r>
            <a:r>
              <a:rPr lang="en-US" sz="3000" b="1" dirty="0" smtClean="0">
                <a:solidFill>
                  <a:srgbClr val="FF3300"/>
                </a:solidFill>
                <a:effectLst>
                  <a:outerShdw blurRad="38100" dist="38100" dir="2700000" algn="tl">
                    <a:srgbClr val="000000">
                      <a:alpha val="43137"/>
                    </a:srgbClr>
                  </a:outerShdw>
                </a:effectLst>
              </a:rPr>
              <a:t>observational study </a:t>
            </a:r>
            <a:r>
              <a:rPr lang="en-US" sz="3000" dirty="0" smtClean="0"/>
              <a:t>observes individuals and measures variables without controlling the individuals or their environment.</a:t>
            </a:r>
          </a:p>
          <a:p>
            <a:pPr marL="0" indent="0">
              <a:buFont typeface="Wingdings 3" charset="2"/>
              <a:buNone/>
            </a:pPr>
            <a:endParaRPr lang="en-US" dirty="0" smtClean="0"/>
          </a:p>
          <a:p>
            <a:pPr marL="0" indent="0">
              <a:buFont typeface="Wingdings 3" charset="2"/>
              <a:buNone/>
            </a:pPr>
            <a:endParaRPr lang="en-US" dirty="0"/>
          </a:p>
        </p:txBody>
      </p:sp>
      <p:sp>
        <p:nvSpPr>
          <p:cNvPr id="11" name="Content Placeholder 2"/>
          <p:cNvSpPr txBox="1">
            <a:spLocks/>
          </p:cNvSpPr>
          <p:nvPr/>
        </p:nvSpPr>
        <p:spPr>
          <a:xfrm>
            <a:off x="1192621" y="3608418"/>
            <a:ext cx="6347714" cy="1954182"/>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400" dirty="0" smtClean="0"/>
              <a:t>Example: Randomly choose 50 women who smoked a pack of cigarettes for the last 10 years and 50 women who have not smoked at all. Measure their lung capacity.  Analyze, interpret, and draw conclusions based on the data.</a:t>
            </a:r>
          </a:p>
          <a:p>
            <a:endParaRPr lang="en-US" dirty="0" smtClean="0"/>
          </a:p>
          <a:p>
            <a:pPr marL="0" indent="0">
              <a:buFont typeface="Wingdings 3" charset="2"/>
              <a:buNone/>
            </a:pPr>
            <a:endParaRPr lang="en-US" dirty="0"/>
          </a:p>
        </p:txBody>
      </p:sp>
    </p:spTree>
    <p:extLst>
      <p:ext uri="{BB962C8B-B14F-4D97-AF65-F5344CB8AC3E}">
        <p14:creationId xmlns:p14="http://schemas.microsoft.com/office/powerpoint/2010/main" val="3389421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build="p"/>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762000" y="2290372"/>
            <a:ext cx="6347714" cy="2586427"/>
          </a:xfrm>
          <a:prstGeom prst="rect">
            <a:avLst/>
          </a:prstGeom>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400" dirty="0" smtClean="0"/>
              <a:t>Example</a:t>
            </a:r>
            <a:r>
              <a:rPr lang="en-US" sz="2400" dirty="0"/>
              <a:t>: An organization wants to know if drinking caffeinated coffee causes hyperactivity in college students. To test their research question, they select a sample of college students and give them a survey concerning their intake of caffeinated coffee and their hyperactivity levels.</a:t>
            </a:r>
          </a:p>
          <a:p>
            <a:endParaRPr lang="en-US" dirty="0" smtClean="0"/>
          </a:p>
          <a:p>
            <a:endParaRPr lang="en-US" dirty="0" smtClean="0"/>
          </a:p>
          <a:p>
            <a:pPr marL="0" indent="0">
              <a:buFont typeface="Wingdings 3" charset="2"/>
              <a:buNone/>
            </a:pPr>
            <a:endParaRPr lang="en-US" dirty="0"/>
          </a:p>
        </p:txBody>
      </p:sp>
      <p:sp>
        <p:nvSpPr>
          <p:cNvPr id="6" name="Title 1"/>
          <p:cNvSpPr txBox="1">
            <a:spLocks/>
          </p:cNvSpPr>
          <p:nvPr/>
        </p:nvSpPr>
        <p:spPr>
          <a:xfrm>
            <a:off x="762001" y="838200"/>
            <a:ext cx="6347713" cy="1066800"/>
          </a:xfrm>
          <a:prstGeom prst="rect">
            <a:avLst/>
          </a:prstGeom>
        </p:spPr>
        <p:txBody>
          <a:bodyPr vert="horz" lIns="91440" tIns="45720" rIns="91440" bIns="45720" rtlCol="0" anchor="b">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3200" dirty="0" smtClean="0">
                <a:solidFill>
                  <a:srgbClr val="7030A0"/>
                </a:solidFill>
              </a:rPr>
              <a:t>Observational Studies include surveys</a:t>
            </a:r>
            <a:endParaRPr lang="en-US" sz="3200" dirty="0">
              <a:solidFill>
                <a:srgbClr val="7030A0"/>
              </a:solidFill>
            </a:endParaRPr>
          </a:p>
        </p:txBody>
      </p:sp>
      <p:sp>
        <p:nvSpPr>
          <p:cNvPr id="7" name="Rectangle 6"/>
          <p:cNvSpPr/>
          <p:nvPr/>
        </p:nvSpPr>
        <p:spPr>
          <a:xfrm>
            <a:off x="533400" y="5262171"/>
            <a:ext cx="7086600" cy="830997"/>
          </a:xfrm>
          <a:prstGeom prst="rect">
            <a:avLst/>
          </a:prstGeom>
        </p:spPr>
        <p:txBody>
          <a:bodyPr wrap="square">
            <a:spAutoFit/>
          </a:bodyPr>
          <a:lstStyle/>
          <a:p>
            <a:r>
              <a:rPr lang="en-US" sz="2400" dirty="0" smtClean="0">
                <a:solidFill>
                  <a:srgbClr val="0070C0"/>
                </a:solidFill>
              </a:rPr>
              <a:t>These are </a:t>
            </a:r>
            <a:r>
              <a:rPr lang="en-US" sz="2400" b="1" dirty="0">
                <a:solidFill>
                  <a:srgbClr val="0070C0"/>
                </a:solidFill>
              </a:rPr>
              <a:t>observational </a:t>
            </a:r>
            <a:r>
              <a:rPr lang="en-US" sz="2400" b="1" dirty="0" smtClean="0">
                <a:solidFill>
                  <a:srgbClr val="0070C0"/>
                </a:solidFill>
              </a:rPr>
              <a:t>studies</a:t>
            </a:r>
            <a:r>
              <a:rPr lang="en-US" sz="2400" dirty="0" smtClean="0">
                <a:solidFill>
                  <a:srgbClr val="0070C0"/>
                </a:solidFill>
              </a:rPr>
              <a:t> </a:t>
            </a:r>
            <a:r>
              <a:rPr lang="en-US" sz="2400" dirty="0">
                <a:solidFill>
                  <a:srgbClr val="0070C0"/>
                </a:solidFill>
              </a:rPr>
              <a:t>because the researchers are not making any manipulations.</a:t>
            </a:r>
          </a:p>
        </p:txBody>
      </p:sp>
    </p:spTree>
    <p:extLst>
      <p:ext uri="{BB962C8B-B14F-4D97-AF65-F5344CB8AC3E}">
        <p14:creationId xmlns:p14="http://schemas.microsoft.com/office/powerpoint/2010/main" val="257944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762000"/>
          </a:xfrm>
        </p:spPr>
        <p:txBody>
          <a:bodyPr/>
          <a:lstStyle/>
          <a:p>
            <a:pPr marL="571500" indent="-571500">
              <a:buFont typeface="Wingdings" panose="05000000000000000000" pitchFamily="2" charset="2"/>
              <a:buChar char="§"/>
            </a:pPr>
            <a:r>
              <a:rPr lang="en-US" dirty="0" smtClean="0">
                <a:solidFill>
                  <a:srgbClr val="7030A0"/>
                </a:solidFill>
              </a:rPr>
              <a:t>Experimental Studies</a:t>
            </a:r>
            <a:endParaRPr lang="en-US" dirty="0">
              <a:solidFill>
                <a:srgbClr val="7030A0"/>
              </a:solidFill>
            </a:endParaRPr>
          </a:p>
        </p:txBody>
      </p:sp>
      <p:sp>
        <p:nvSpPr>
          <p:cNvPr id="4" name="Content Placeholder 2"/>
          <p:cNvSpPr txBox="1">
            <a:spLocks/>
          </p:cNvSpPr>
          <p:nvPr/>
        </p:nvSpPr>
        <p:spPr>
          <a:xfrm>
            <a:off x="914398" y="3066088"/>
            <a:ext cx="6553201" cy="219171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smtClean="0"/>
              <a:t>Example: </a:t>
            </a:r>
            <a:r>
              <a:rPr lang="en-US" dirty="0"/>
              <a:t>Another organization also wants to know if drinking caffeinated coffee causes hyperactivity in college students. They design a different study. They select a random sample of college students and randomly assign them to drink coffee with or without caffeine. The researchers observe the students' behaviors.</a:t>
            </a:r>
            <a:endParaRPr lang="en-US" dirty="0" smtClean="0"/>
          </a:p>
          <a:p>
            <a:pPr marL="0" indent="0">
              <a:buFont typeface="Wingdings 3" charset="2"/>
              <a:buNone/>
            </a:pPr>
            <a:endParaRPr lang="en-US" dirty="0"/>
          </a:p>
        </p:txBody>
      </p:sp>
      <p:sp>
        <p:nvSpPr>
          <p:cNvPr id="9" name="Rectangle 8"/>
          <p:cNvSpPr/>
          <p:nvPr/>
        </p:nvSpPr>
        <p:spPr>
          <a:xfrm>
            <a:off x="914398" y="5381324"/>
            <a:ext cx="6019800" cy="923330"/>
          </a:xfrm>
          <a:prstGeom prst="rect">
            <a:avLst/>
          </a:prstGeom>
        </p:spPr>
        <p:txBody>
          <a:bodyPr wrap="square">
            <a:spAutoFit/>
          </a:bodyPr>
          <a:lstStyle/>
          <a:p>
            <a:r>
              <a:rPr lang="en-US" dirty="0">
                <a:solidFill>
                  <a:srgbClr val="0070C0"/>
                </a:solidFill>
              </a:rPr>
              <a:t>This is an </a:t>
            </a:r>
            <a:r>
              <a:rPr lang="en-US" b="1" dirty="0">
                <a:solidFill>
                  <a:srgbClr val="0070C0"/>
                </a:solidFill>
              </a:rPr>
              <a:t>experimental study</a:t>
            </a:r>
            <a:r>
              <a:rPr lang="en-US" dirty="0">
                <a:solidFill>
                  <a:srgbClr val="0070C0"/>
                </a:solidFill>
              </a:rPr>
              <a:t> because a treatment is being imposed. The researchers are manipulating the treatment that each participant receives.</a:t>
            </a:r>
          </a:p>
        </p:txBody>
      </p:sp>
      <p:sp>
        <p:nvSpPr>
          <p:cNvPr id="6" name="Rectangle 5"/>
          <p:cNvSpPr/>
          <p:nvPr/>
        </p:nvSpPr>
        <p:spPr>
          <a:xfrm>
            <a:off x="533400" y="1371600"/>
            <a:ext cx="7169294" cy="1605568"/>
          </a:xfrm>
          <a:prstGeom prst="rect">
            <a:avLst/>
          </a:prstGeom>
        </p:spPr>
        <p:txBody>
          <a:bodyPr wrap="square">
            <a:spAutoFit/>
          </a:bodyPr>
          <a:lstStyle/>
          <a:p>
            <a:r>
              <a:rPr lang="en-US" sz="2400" dirty="0"/>
              <a:t>An </a:t>
            </a:r>
            <a:r>
              <a:rPr lang="en-US" sz="2400" b="1" dirty="0">
                <a:solidFill>
                  <a:srgbClr val="FF3300"/>
                </a:solidFill>
                <a:effectLst>
                  <a:outerShdw blurRad="38100" dist="38100" dir="2700000" algn="tl">
                    <a:srgbClr val="000000">
                      <a:alpha val="43137"/>
                    </a:srgbClr>
                  </a:outerShdw>
                </a:effectLst>
              </a:rPr>
              <a:t>experimental study </a:t>
            </a:r>
            <a:r>
              <a:rPr lang="en-US" sz="2400" dirty="0" smtClean="0"/>
              <a:t>imposes </a:t>
            </a:r>
            <a:r>
              <a:rPr lang="en-US" sz="2400" dirty="0"/>
              <a:t>a treatment on individuals in order to collect </a:t>
            </a:r>
            <a:r>
              <a:rPr lang="en-US" sz="2400" dirty="0" smtClean="0"/>
              <a:t>data </a:t>
            </a:r>
            <a:r>
              <a:rPr lang="en-US" sz="2400" dirty="0"/>
              <a:t>on their response to the treatment. </a:t>
            </a:r>
            <a:r>
              <a:rPr lang="en-US" dirty="0"/>
              <a:t> </a:t>
            </a:r>
            <a:endParaRPr lang="en-US" dirty="0">
              <a:solidFill>
                <a:schemeClr val="tx1">
                  <a:lumMod val="75000"/>
                  <a:lumOff val="25000"/>
                </a:schemeClr>
              </a:solidFill>
            </a:endParaRPr>
          </a:p>
          <a:p>
            <a:pPr defTabSz="457200">
              <a:spcBef>
                <a:spcPts val="1000"/>
              </a:spcBef>
              <a:buClr>
                <a:schemeClr val="accent1"/>
              </a:buClr>
              <a:buSzPct val="80000"/>
            </a:pPr>
            <a:r>
              <a:rPr lang="en-US" dirty="0">
                <a:solidFill>
                  <a:schemeClr val="tx1">
                    <a:lumMod val="75000"/>
                    <a:lumOff val="25000"/>
                  </a:schemeClr>
                </a:solidFill>
              </a:rPr>
              <a:t>	</a:t>
            </a:r>
          </a:p>
        </p:txBody>
      </p:sp>
    </p:spTree>
    <p:extLst>
      <p:ext uri="{BB962C8B-B14F-4D97-AF65-F5344CB8AC3E}">
        <p14:creationId xmlns:p14="http://schemas.microsoft.com/office/powerpoint/2010/main" val="4024999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stretch>
            <a:fillRect/>
          </a:stretch>
        </p:blipFill>
        <p:spPr>
          <a:xfrm>
            <a:off x="228600" y="1905000"/>
            <a:ext cx="7620000" cy="2667000"/>
          </a:xfrm>
          <a:prstGeom prst="rect">
            <a:avLst/>
          </a:prstGeom>
        </p:spPr>
      </p:pic>
      <p:sp>
        <p:nvSpPr>
          <p:cNvPr id="5" name="TextBox 4"/>
          <p:cNvSpPr txBox="1"/>
          <p:nvPr/>
        </p:nvSpPr>
        <p:spPr>
          <a:xfrm>
            <a:off x="914400" y="609600"/>
            <a:ext cx="6477000" cy="584775"/>
          </a:xfrm>
          <a:prstGeom prst="rect">
            <a:avLst/>
          </a:prstGeom>
          <a:noFill/>
        </p:spPr>
        <p:txBody>
          <a:bodyPr wrap="square" rtlCol="0">
            <a:spAutoFit/>
          </a:bodyPr>
          <a:lstStyle/>
          <a:p>
            <a:pPr algn="ctr"/>
            <a:r>
              <a:rPr lang="en-US" sz="3200" dirty="0" smtClean="0">
                <a:solidFill>
                  <a:srgbClr val="7030A0"/>
                </a:solidFill>
              </a:rPr>
              <a:t>Observation VS. Experiment</a:t>
            </a:r>
            <a:endParaRPr lang="en-US" sz="3200" dirty="0">
              <a:solidFill>
                <a:srgbClr val="7030A0"/>
              </a:solidFill>
            </a:endParaRPr>
          </a:p>
        </p:txBody>
      </p:sp>
    </p:spTree>
    <p:extLst>
      <p:ext uri="{BB962C8B-B14F-4D97-AF65-F5344CB8AC3E}">
        <p14:creationId xmlns:p14="http://schemas.microsoft.com/office/powerpoint/2010/main" val="14206218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228600" y="2971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3" name="Title 2"/>
          <p:cNvSpPr>
            <a:spLocks noGrp="1"/>
          </p:cNvSpPr>
          <p:nvPr>
            <p:ph type="title"/>
          </p:nvPr>
        </p:nvSpPr>
        <p:spPr>
          <a:xfrm>
            <a:off x="685800" y="304800"/>
            <a:ext cx="6347713" cy="838200"/>
          </a:xfrm>
        </p:spPr>
        <p:txBody>
          <a:bodyPr/>
          <a:lstStyle/>
          <a:p>
            <a:r>
              <a:rPr lang="en-US" dirty="0" smtClean="0">
                <a:solidFill>
                  <a:srgbClr val="7030A0"/>
                </a:solidFill>
              </a:rPr>
              <a:t>Collecting Data for Studies</a:t>
            </a:r>
            <a:endParaRPr lang="en-US" dirty="0">
              <a:solidFill>
                <a:srgbClr val="7030A0"/>
              </a:solidFill>
            </a:endParaRPr>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 name="TextBox 1"/>
          <p:cNvSpPr txBox="1"/>
          <p:nvPr/>
        </p:nvSpPr>
        <p:spPr>
          <a:xfrm>
            <a:off x="228600" y="1066800"/>
            <a:ext cx="7315200" cy="1815882"/>
          </a:xfrm>
          <a:prstGeom prst="rect">
            <a:avLst/>
          </a:prstGeom>
          <a:noFill/>
        </p:spPr>
        <p:txBody>
          <a:bodyPr wrap="square" rtlCol="0">
            <a:spAutoFit/>
          </a:bodyPr>
          <a:lstStyle/>
          <a:p>
            <a:r>
              <a:rPr lang="en-US" sz="2800" dirty="0"/>
              <a:t>There are many different situations in which we collect data. They have </a:t>
            </a:r>
            <a:r>
              <a:rPr lang="en-US" sz="2800" dirty="0" smtClean="0"/>
              <a:t>important </a:t>
            </a:r>
            <a:r>
              <a:rPr lang="en-US" sz="2800" dirty="0"/>
              <a:t>differences and all of them depend on </a:t>
            </a:r>
            <a:r>
              <a:rPr lang="en-US" sz="2800" b="1" dirty="0">
                <a:solidFill>
                  <a:srgbClr val="00B0F0"/>
                </a:solidFill>
              </a:rPr>
              <a:t>randomization</a:t>
            </a:r>
            <a:r>
              <a:rPr lang="en-US" sz="2800" dirty="0"/>
              <a:t>.</a:t>
            </a:r>
          </a:p>
        </p:txBody>
      </p:sp>
      <p:sp>
        <p:nvSpPr>
          <p:cNvPr id="7" name="TextBox 6"/>
          <p:cNvSpPr txBox="1"/>
          <p:nvPr/>
        </p:nvSpPr>
        <p:spPr>
          <a:xfrm>
            <a:off x="228600" y="3053784"/>
            <a:ext cx="7315200" cy="1384995"/>
          </a:xfrm>
          <a:prstGeom prst="rect">
            <a:avLst/>
          </a:prstGeom>
          <a:noFill/>
        </p:spPr>
        <p:txBody>
          <a:bodyPr wrap="square" rtlCol="0">
            <a:spAutoFit/>
          </a:bodyPr>
          <a:lstStyle/>
          <a:p>
            <a:r>
              <a:rPr lang="en-US" sz="2800" dirty="0"/>
              <a:t>Randomization is used primarily to </a:t>
            </a:r>
            <a:r>
              <a:rPr lang="en-US" sz="2800" b="1" dirty="0">
                <a:solidFill>
                  <a:srgbClr val="0070C0"/>
                </a:solidFill>
              </a:rPr>
              <a:t>eliminate variability caused by some type of bias.</a:t>
            </a:r>
          </a:p>
        </p:txBody>
      </p:sp>
    </p:spTree>
    <p:extLst>
      <p:ext uri="{BB962C8B-B14F-4D97-AF65-F5344CB8AC3E}">
        <p14:creationId xmlns:p14="http://schemas.microsoft.com/office/powerpoint/2010/main" val="2604321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762000"/>
          </a:xfrm>
        </p:spPr>
        <p:txBody>
          <a:bodyPr/>
          <a:lstStyle/>
          <a:p>
            <a:r>
              <a:rPr lang="en-US" dirty="0" smtClean="0">
                <a:solidFill>
                  <a:srgbClr val="7030A0"/>
                </a:solidFill>
              </a:rPr>
              <a:t>Randomization</a:t>
            </a:r>
            <a:endParaRPr lang="en-US" dirty="0">
              <a:solidFill>
                <a:srgbClr val="7030A0"/>
              </a:solidFill>
            </a:endParaRPr>
          </a:p>
        </p:txBody>
      </p:sp>
      <p:sp>
        <p:nvSpPr>
          <p:cNvPr id="3" name="Content Placeholder 2"/>
          <p:cNvSpPr>
            <a:spLocks noGrp="1"/>
          </p:cNvSpPr>
          <p:nvPr>
            <p:ph idx="1"/>
          </p:nvPr>
        </p:nvSpPr>
        <p:spPr>
          <a:xfrm>
            <a:off x="685798" y="4648201"/>
            <a:ext cx="6986338" cy="761999"/>
          </a:xfrm>
        </p:spPr>
        <p:txBody>
          <a:bodyPr>
            <a:normAutofit/>
          </a:bodyPr>
          <a:lstStyle/>
          <a:p>
            <a:pPr marL="0" indent="0">
              <a:buNone/>
            </a:pPr>
            <a:r>
              <a:rPr lang="en-US" dirty="0" smtClean="0"/>
              <a:t>The </a:t>
            </a:r>
            <a:r>
              <a:rPr lang="en-US" dirty="0"/>
              <a:t>comparison of the control group and the treatment group makes it possible </a:t>
            </a:r>
            <a:r>
              <a:rPr lang="en-US" dirty="0">
                <a:solidFill>
                  <a:srgbClr val="FF0000"/>
                </a:solidFill>
              </a:rPr>
              <a:t>to determine any effects of the treatment</a:t>
            </a:r>
            <a:r>
              <a:rPr lang="en-US" dirty="0" smtClean="0">
                <a:solidFill>
                  <a:srgbClr val="FF0000"/>
                </a:solidFill>
              </a:rPr>
              <a:t>.</a:t>
            </a:r>
          </a:p>
          <a:p>
            <a:pPr marL="0" indent="0">
              <a:buNone/>
            </a:pPr>
            <a:endParaRPr lang="en-US" dirty="0"/>
          </a:p>
          <a:p>
            <a:endParaRPr lang="en-US" dirty="0"/>
          </a:p>
        </p:txBody>
      </p:sp>
      <p:sp>
        <p:nvSpPr>
          <p:cNvPr id="4" name="TextBox 3"/>
          <p:cNvSpPr txBox="1"/>
          <p:nvPr/>
        </p:nvSpPr>
        <p:spPr>
          <a:xfrm>
            <a:off x="609599" y="1219200"/>
            <a:ext cx="6858001" cy="646331"/>
          </a:xfrm>
          <a:prstGeom prst="rect">
            <a:avLst/>
          </a:prstGeom>
          <a:noFill/>
        </p:spPr>
        <p:txBody>
          <a:bodyPr wrap="square" rtlCol="0">
            <a:spAutoFit/>
          </a:bodyPr>
          <a:lstStyle/>
          <a:p>
            <a:r>
              <a:rPr lang="en-US" dirty="0"/>
              <a:t>In a </a:t>
            </a:r>
            <a:r>
              <a:rPr lang="en-US" b="1" dirty="0">
                <a:solidFill>
                  <a:srgbClr val="FF3300"/>
                </a:solidFill>
                <a:effectLst>
                  <a:outerShdw blurRad="38100" dist="38100" dir="2700000" algn="tl">
                    <a:srgbClr val="000000">
                      <a:alpha val="43137"/>
                    </a:srgbClr>
                  </a:outerShdw>
                </a:effectLst>
              </a:rPr>
              <a:t>randomized comparative experiment</a:t>
            </a:r>
            <a:r>
              <a:rPr lang="en-US" dirty="0"/>
              <a:t>, individuals are randomly assigned to the control group or the treatment group.  </a:t>
            </a:r>
          </a:p>
        </p:txBody>
      </p:sp>
      <p:sp>
        <p:nvSpPr>
          <p:cNvPr id="5" name="TextBox 4"/>
          <p:cNvSpPr txBox="1"/>
          <p:nvPr/>
        </p:nvSpPr>
        <p:spPr>
          <a:xfrm>
            <a:off x="685800" y="2057400"/>
            <a:ext cx="6705600" cy="646331"/>
          </a:xfrm>
          <a:prstGeom prst="rect">
            <a:avLst/>
          </a:prstGeom>
          <a:noFill/>
        </p:spPr>
        <p:txBody>
          <a:bodyPr wrap="square" rtlCol="0">
            <a:spAutoFit/>
          </a:bodyPr>
          <a:lstStyle/>
          <a:p>
            <a:r>
              <a:rPr lang="en-US" dirty="0" smtClean="0"/>
              <a:t>A </a:t>
            </a:r>
            <a:r>
              <a:rPr lang="en-US" b="1" dirty="0" smtClean="0">
                <a:solidFill>
                  <a:srgbClr val="FF0000"/>
                </a:solidFill>
              </a:rPr>
              <a:t>control group </a:t>
            </a:r>
            <a:r>
              <a:rPr lang="en-US" dirty="0" smtClean="0"/>
              <a:t>is a group of individuals that do not </a:t>
            </a:r>
            <a:r>
              <a:rPr lang="en-US" dirty="0"/>
              <a:t>receive </a:t>
            </a:r>
            <a:r>
              <a:rPr lang="en-US" dirty="0" smtClean="0"/>
              <a:t>treatment by </a:t>
            </a:r>
            <a:r>
              <a:rPr lang="en-US" dirty="0"/>
              <a:t>the researchers and is then used as a </a:t>
            </a:r>
            <a:r>
              <a:rPr lang="en-US" dirty="0" smtClean="0"/>
              <a:t>benchmark.</a:t>
            </a:r>
            <a:endParaRPr lang="en-US" dirty="0"/>
          </a:p>
        </p:txBody>
      </p:sp>
      <p:sp>
        <p:nvSpPr>
          <p:cNvPr id="6" name="TextBox 5"/>
          <p:cNvSpPr txBox="1"/>
          <p:nvPr/>
        </p:nvSpPr>
        <p:spPr>
          <a:xfrm>
            <a:off x="685799" y="2745205"/>
            <a:ext cx="6705600" cy="646331"/>
          </a:xfrm>
          <a:prstGeom prst="rect">
            <a:avLst/>
          </a:prstGeom>
          <a:noFill/>
        </p:spPr>
        <p:txBody>
          <a:bodyPr wrap="square" rtlCol="0">
            <a:spAutoFit/>
          </a:bodyPr>
          <a:lstStyle/>
          <a:p>
            <a:r>
              <a:rPr lang="en-US" dirty="0" smtClean="0"/>
              <a:t>The </a:t>
            </a:r>
            <a:r>
              <a:rPr lang="en-US" b="1" dirty="0">
                <a:solidFill>
                  <a:srgbClr val="FF0000"/>
                </a:solidFill>
              </a:rPr>
              <a:t>treatment group </a:t>
            </a:r>
            <a:r>
              <a:rPr lang="en-US" dirty="0"/>
              <a:t>consists of participants who receive the experimental treatment whose effect is being </a:t>
            </a:r>
            <a:r>
              <a:rPr lang="en-US" dirty="0" smtClean="0"/>
              <a:t>studied. </a:t>
            </a:r>
            <a:endParaRPr lang="en-US" dirty="0"/>
          </a:p>
        </p:txBody>
      </p:sp>
      <p:sp>
        <p:nvSpPr>
          <p:cNvPr id="7" name="Rectangle 6"/>
          <p:cNvSpPr/>
          <p:nvPr/>
        </p:nvSpPr>
        <p:spPr>
          <a:xfrm>
            <a:off x="685798" y="3391536"/>
            <a:ext cx="7239002" cy="1200329"/>
          </a:xfrm>
          <a:prstGeom prst="rect">
            <a:avLst/>
          </a:prstGeom>
        </p:spPr>
        <p:txBody>
          <a:bodyPr wrap="square">
            <a:spAutoFit/>
          </a:bodyPr>
          <a:lstStyle/>
          <a:p>
            <a:r>
              <a:rPr lang="en-US" dirty="0" smtClean="0"/>
              <a:t>In </a:t>
            </a:r>
            <a:r>
              <a:rPr lang="en-US" dirty="0"/>
              <a:t>the end, the responses of those in the treatment group are compared with the responses from the control group to look for differences that are statistically significant (unlikely to have occurred just by chance). </a:t>
            </a:r>
          </a:p>
        </p:txBody>
      </p:sp>
      <p:sp>
        <p:nvSpPr>
          <p:cNvPr id="8" name="Content Placeholder 2"/>
          <p:cNvSpPr txBox="1">
            <a:spLocks/>
          </p:cNvSpPr>
          <p:nvPr/>
        </p:nvSpPr>
        <p:spPr>
          <a:xfrm>
            <a:off x="685798" y="5410200"/>
            <a:ext cx="6986338" cy="9906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b="1" dirty="0" smtClean="0">
                <a:solidFill>
                  <a:schemeClr val="tx1"/>
                </a:solidFill>
              </a:rPr>
              <a:t>Randomization minimizes </a:t>
            </a:r>
            <a:r>
              <a:rPr lang="en-US" b="1" dirty="0" smtClean="0">
                <a:solidFill>
                  <a:srgbClr val="FF0000"/>
                </a:solidFill>
              </a:rPr>
              <a:t>bias </a:t>
            </a:r>
            <a:r>
              <a:rPr lang="en-US" dirty="0" smtClean="0"/>
              <a:t>and produces groups of individuals that are theoretically similar in all ways before the treatment is applied.</a:t>
            </a:r>
          </a:p>
          <a:p>
            <a:pPr marL="0" indent="0">
              <a:buFont typeface="Wingdings 3" charset="2"/>
              <a:buNone/>
            </a:pPr>
            <a:endParaRPr lang="en-US" dirty="0" smtClean="0"/>
          </a:p>
          <a:p>
            <a:endParaRPr lang="en-US" dirty="0"/>
          </a:p>
        </p:txBody>
      </p:sp>
    </p:spTree>
    <p:extLst>
      <p:ext uri="{BB962C8B-B14F-4D97-AF65-F5344CB8AC3E}">
        <p14:creationId xmlns:p14="http://schemas.microsoft.com/office/powerpoint/2010/main" val="3780944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553201" cy="1320800"/>
          </a:xfrm>
        </p:spPr>
        <p:txBody>
          <a:bodyPr/>
          <a:lstStyle/>
          <a:p>
            <a:r>
              <a:rPr lang="en-US" dirty="0" smtClean="0">
                <a:solidFill>
                  <a:schemeClr val="tx1"/>
                </a:solidFill>
              </a:rPr>
              <a:t>Conclusions of an </a:t>
            </a:r>
            <a:r>
              <a:rPr lang="en-US" b="1" dirty="0" smtClean="0">
                <a:solidFill>
                  <a:srgbClr val="7030A0"/>
                </a:solidFill>
              </a:rPr>
              <a:t>Observational Study</a:t>
            </a:r>
            <a:endParaRPr lang="en-US" b="1" dirty="0">
              <a:solidFill>
                <a:srgbClr val="7030A0"/>
              </a:solidFill>
            </a:endParaRPr>
          </a:p>
        </p:txBody>
      </p:sp>
      <p:sp>
        <p:nvSpPr>
          <p:cNvPr id="3" name="Content Placeholder 2"/>
          <p:cNvSpPr>
            <a:spLocks noGrp="1"/>
          </p:cNvSpPr>
          <p:nvPr>
            <p:ph idx="1"/>
          </p:nvPr>
        </p:nvSpPr>
        <p:spPr>
          <a:xfrm>
            <a:off x="609599" y="2160591"/>
            <a:ext cx="6347714" cy="811210"/>
          </a:xfrm>
        </p:spPr>
        <p:txBody>
          <a:bodyPr/>
          <a:lstStyle/>
          <a:p>
            <a:r>
              <a:rPr lang="en-US" sz="2000" b="1" dirty="0">
                <a:solidFill>
                  <a:srgbClr val="0070C0"/>
                </a:solidFill>
              </a:rPr>
              <a:t>An observational study can identify </a:t>
            </a:r>
            <a:r>
              <a:rPr lang="en-US" sz="2000" b="1" dirty="0">
                <a:solidFill>
                  <a:schemeClr val="accent5"/>
                </a:solidFill>
              </a:rPr>
              <a:t>correlation </a:t>
            </a:r>
            <a:r>
              <a:rPr lang="en-US" sz="2000" b="1" dirty="0">
                <a:solidFill>
                  <a:srgbClr val="0070C0"/>
                </a:solidFill>
              </a:rPr>
              <a:t>between variables, but not </a:t>
            </a:r>
            <a:r>
              <a:rPr lang="en-US" sz="2000" b="1" dirty="0">
                <a:solidFill>
                  <a:schemeClr val="accent5"/>
                </a:solidFill>
              </a:rPr>
              <a:t>causality</a:t>
            </a:r>
            <a:r>
              <a:rPr lang="en-US" sz="2000" dirty="0"/>
              <a:t>. </a:t>
            </a:r>
            <a:endParaRPr lang="en-US" sz="2000" dirty="0" smtClean="0"/>
          </a:p>
          <a:p>
            <a:endParaRPr lang="en-US" dirty="0"/>
          </a:p>
        </p:txBody>
      </p:sp>
      <p:sp>
        <p:nvSpPr>
          <p:cNvPr id="4" name="Content Placeholder 2"/>
          <p:cNvSpPr txBox="1">
            <a:spLocks/>
          </p:cNvSpPr>
          <p:nvPr/>
        </p:nvSpPr>
        <p:spPr>
          <a:xfrm>
            <a:off x="823107" y="3124201"/>
            <a:ext cx="6347714" cy="25908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000" dirty="0" smtClean="0"/>
              <a:t>Variables other than what is being measured may be affecting the results.  (a vigorous exercise in older people correlates with longer life, but comparing groups only on exercise and lifespan ignores other factors, such as that people who are unhealthy to begin with may not be able to exercise vigorously.</a:t>
            </a:r>
          </a:p>
          <a:p>
            <a:endParaRPr lang="en-US" dirty="0"/>
          </a:p>
        </p:txBody>
      </p:sp>
    </p:spTree>
    <p:extLst>
      <p:ext uri="{BB962C8B-B14F-4D97-AF65-F5344CB8AC3E}">
        <p14:creationId xmlns:p14="http://schemas.microsoft.com/office/powerpoint/2010/main" val="1422211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553201" cy="1320800"/>
          </a:xfrm>
        </p:spPr>
        <p:txBody>
          <a:bodyPr/>
          <a:lstStyle/>
          <a:p>
            <a:r>
              <a:rPr lang="en-US" dirty="0" smtClean="0">
                <a:solidFill>
                  <a:schemeClr val="tx1"/>
                </a:solidFill>
              </a:rPr>
              <a:t>Conclusions of an </a:t>
            </a:r>
            <a:r>
              <a:rPr lang="en-US" b="1" dirty="0" smtClean="0">
                <a:solidFill>
                  <a:srgbClr val="7030A0"/>
                </a:solidFill>
              </a:rPr>
              <a:t>Experimental Study</a:t>
            </a:r>
            <a:endParaRPr lang="en-US" b="1" dirty="0">
              <a:solidFill>
                <a:srgbClr val="7030A0"/>
              </a:solidFill>
            </a:endParaRPr>
          </a:p>
        </p:txBody>
      </p:sp>
      <p:sp>
        <p:nvSpPr>
          <p:cNvPr id="3" name="Content Placeholder 2"/>
          <p:cNvSpPr>
            <a:spLocks noGrp="1"/>
          </p:cNvSpPr>
          <p:nvPr>
            <p:ph idx="1"/>
          </p:nvPr>
        </p:nvSpPr>
        <p:spPr/>
        <p:txBody>
          <a:bodyPr/>
          <a:lstStyle/>
          <a:p>
            <a:r>
              <a:rPr lang="en-US" sz="2800" b="1" dirty="0" smtClean="0">
                <a:solidFill>
                  <a:srgbClr val="0070C0"/>
                </a:solidFill>
              </a:rPr>
              <a:t>A </a:t>
            </a:r>
            <a:r>
              <a:rPr lang="en-US" sz="2800" b="1" dirty="0">
                <a:solidFill>
                  <a:srgbClr val="0070C0"/>
                </a:solidFill>
              </a:rPr>
              <a:t>rigorous randomized comparative experiment, by eliminating sources of variation other than the controlled variable, can make valid </a:t>
            </a:r>
            <a:r>
              <a:rPr lang="en-US" sz="2800" b="1" dirty="0">
                <a:solidFill>
                  <a:schemeClr val="accent5"/>
                </a:solidFill>
              </a:rPr>
              <a:t>cause-and-effect conclusions</a:t>
            </a:r>
            <a:r>
              <a:rPr lang="en-US" sz="2800" b="1" dirty="0">
                <a:solidFill>
                  <a:srgbClr val="0070C0"/>
                </a:solidFill>
              </a:rPr>
              <a:t> possible.</a:t>
            </a:r>
          </a:p>
          <a:p>
            <a:endParaRPr lang="en-US" dirty="0"/>
          </a:p>
        </p:txBody>
      </p:sp>
    </p:spTree>
    <p:extLst>
      <p:ext uri="{BB962C8B-B14F-4D97-AF65-F5344CB8AC3E}">
        <p14:creationId xmlns:p14="http://schemas.microsoft.com/office/powerpoint/2010/main" val="2328876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553201" cy="914400"/>
          </a:xfrm>
        </p:spPr>
        <p:txBody>
          <a:bodyPr/>
          <a:lstStyle/>
          <a:p>
            <a:r>
              <a:rPr lang="en-US" dirty="0" smtClean="0">
                <a:solidFill>
                  <a:schemeClr val="tx1"/>
                </a:solidFill>
              </a:rPr>
              <a:t>Survey Questions</a:t>
            </a:r>
            <a:endParaRPr lang="en-US" b="1" dirty="0">
              <a:solidFill>
                <a:srgbClr val="7030A0"/>
              </a:solidFill>
            </a:endParaRPr>
          </a:p>
        </p:txBody>
      </p:sp>
      <p:sp>
        <p:nvSpPr>
          <p:cNvPr id="3" name="Content Placeholder 2"/>
          <p:cNvSpPr>
            <a:spLocks noGrp="1"/>
          </p:cNvSpPr>
          <p:nvPr>
            <p:ph idx="1"/>
          </p:nvPr>
        </p:nvSpPr>
        <p:spPr>
          <a:xfrm>
            <a:off x="609599" y="1524000"/>
            <a:ext cx="6781801" cy="1497009"/>
          </a:xfrm>
        </p:spPr>
        <p:txBody>
          <a:bodyPr>
            <a:normAutofit/>
          </a:bodyPr>
          <a:lstStyle/>
          <a:p>
            <a:r>
              <a:rPr lang="en-US" sz="2800" dirty="0"/>
              <a:t>Poorly designed questions may not accurately reflect the opinions or actions of those being surveyed.</a:t>
            </a:r>
          </a:p>
          <a:p>
            <a:endParaRPr lang="en-US" dirty="0"/>
          </a:p>
        </p:txBody>
      </p:sp>
      <p:sp>
        <p:nvSpPr>
          <p:cNvPr id="4" name="Content Placeholder 2"/>
          <p:cNvSpPr txBox="1">
            <a:spLocks/>
          </p:cNvSpPr>
          <p:nvPr/>
        </p:nvSpPr>
        <p:spPr>
          <a:xfrm>
            <a:off x="644235" y="3110704"/>
            <a:ext cx="6781801" cy="164941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800" b="1" dirty="0" smtClean="0">
                <a:solidFill>
                  <a:srgbClr val="FF3300"/>
                </a:solidFill>
                <a:effectLst>
                  <a:outerShdw blurRad="38100" dist="38100" dir="2700000" algn="tl">
                    <a:srgbClr val="000000">
                      <a:alpha val="43137"/>
                    </a:srgbClr>
                  </a:outerShdw>
                </a:effectLst>
              </a:rPr>
              <a:t>Biased questions</a:t>
            </a:r>
            <a:r>
              <a:rPr lang="en-US" sz="2800" dirty="0" smtClean="0">
                <a:effectLst>
                  <a:outerShdw blurRad="38100" dist="38100" dir="2700000" algn="tl">
                    <a:srgbClr val="000000">
                      <a:alpha val="43137"/>
                    </a:srgbClr>
                  </a:outerShdw>
                </a:effectLst>
              </a:rPr>
              <a:t>-</a:t>
            </a:r>
            <a:r>
              <a:rPr lang="en-US" sz="2800" dirty="0" smtClean="0"/>
              <a:t>-questions that are flawed in a way that leads to inaccurate results.</a:t>
            </a:r>
          </a:p>
          <a:p>
            <a:endParaRPr lang="en-US" dirty="0"/>
          </a:p>
        </p:txBody>
      </p:sp>
      <p:sp>
        <p:nvSpPr>
          <p:cNvPr id="5" name="Content Placeholder 2"/>
          <p:cNvSpPr txBox="1">
            <a:spLocks/>
          </p:cNvSpPr>
          <p:nvPr/>
        </p:nvSpPr>
        <p:spPr>
          <a:xfrm>
            <a:off x="1043686" y="4676987"/>
            <a:ext cx="6347714" cy="68580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smtClean="0"/>
              <a:t>Example: Taking a survey about soda outside a health food store</a:t>
            </a:r>
          </a:p>
          <a:p>
            <a:endParaRPr lang="en-US" dirty="0"/>
          </a:p>
          <a:p>
            <a:endParaRPr lang="en-US" dirty="0" smtClean="0"/>
          </a:p>
          <a:p>
            <a:pPr marL="0" indent="0">
              <a:buFont typeface="Wingdings 3" charset="2"/>
              <a:buNone/>
            </a:pPr>
            <a:endParaRPr lang="en-US" dirty="0"/>
          </a:p>
        </p:txBody>
      </p:sp>
    </p:spTree>
    <p:extLst>
      <p:ext uri="{BB962C8B-B14F-4D97-AF65-F5344CB8AC3E}">
        <p14:creationId xmlns:p14="http://schemas.microsoft.com/office/powerpoint/2010/main" val="955910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762000"/>
          </a:xfrm>
        </p:spPr>
        <p:txBody>
          <a:bodyPr>
            <a:normAutofit fontScale="90000"/>
          </a:bodyPr>
          <a:lstStyle/>
          <a:p>
            <a:r>
              <a:rPr lang="en-US" dirty="0" smtClean="0">
                <a:solidFill>
                  <a:srgbClr val="7030A0"/>
                </a:solidFill>
              </a:rPr>
              <a:t>Identify the population and the sample. Is the sample biased? </a:t>
            </a:r>
            <a:endParaRPr lang="en-US" dirty="0">
              <a:solidFill>
                <a:srgbClr val="7030A0"/>
              </a:solidFill>
            </a:endParaRPr>
          </a:p>
        </p:txBody>
      </p:sp>
      <p:sp>
        <p:nvSpPr>
          <p:cNvPr id="3" name="Content Placeholder 2"/>
          <p:cNvSpPr>
            <a:spLocks noGrp="1"/>
          </p:cNvSpPr>
          <p:nvPr>
            <p:ph idx="1"/>
          </p:nvPr>
        </p:nvSpPr>
        <p:spPr>
          <a:xfrm>
            <a:off x="609599" y="1676401"/>
            <a:ext cx="6347714" cy="2783634"/>
          </a:xfrm>
        </p:spPr>
        <p:txBody>
          <a:bodyPr/>
          <a:lstStyle/>
          <a:p>
            <a:r>
              <a:rPr lang="en-US" sz="2800" b="1" dirty="0">
                <a:latin typeface="Arial" charset="0"/>
              </a:rPr>
              <a:t>A journalist for “The Maroon” wants to know if students think the food in the cafeteria has enough healthy options. They ask the students during “B” lunch to answer questions on a survey.</a:t>
            </a:r>
          </a:p>
          <a:p>
            <a:endParaRPr lang="en-US" dirty="0"/>
          </a:p>
        </p:txBody>
      </p:sp>
      <p:sp>
        <p:nvSpPr>
          <p:cNvPr id="4" name="Rectangle 3"/>
          <p:cNvSpPr/>
          <p:nvPr/>
        </p:nvSpPr>
        <p:spPr>
          <a:xfrm>
            <a:off x="990600" y="4724400"/>
            <a:ext cx="6324600" cy="1200329"/>
          </a:xfrm>
          <a:prstGeom prst="rect">
            <a:avLst/>
          </a:prstGeom>
        </p:spPr>
        <p:txBody>
          <a:bodyPr wrap="square">
            <a:spAutoFit/>
          </a:bodyPr>
          <a:lstStyle/>
          <a:p>
            <a:r>
              <a:rPr lang="en-US" sz="2400" b="1" dirty="0">
                <a:solidFill>
                  <a:srgbClr val="00B050"/>
                </a:solidFill>
                <a:latin typeface="Arial" charset="0"/>
              </a:rPr>
              <a:t>Population: New </a:t>
            </a:r>
            <a:r>
              <a:rPr lang="en-US" sz="2400" b="1" dirty="0" err="1">
                <a:solidFill>
                  <a:srgbClr val="00B050"/>
                </a:solidFill>
                <a:latin typeface="Arial" charset="0"/>
              </a:rPr>
              <a:t>Paltz</a:t>
            </a:r>
            <a:r>
              <a:rPr lang="en-US" sz="2400" b="1" dirty="0">
                <a:solidFill>
                  <a:srgbClr val="00B050"/>
                </a:solidFill>
                <a:latin typeface="Arial" charset="0"/>
              </a:rPr>
              <a:t> High School</a:t>
            </a:r>
          </a:p>
          <a:p>
            <a:r>
              <a:rPr lang="en-US" sz="2400" b="1" dirty="0">
                <a:solidFill>
                  <a:srgbClr val="00B050"/>
                </a:solidFill>
                <a:latin typeface="Arial" charset="0"/>
              </a:rPr>
              <a:t>Sample: Students who have “B” lunch</a:t>
            </a:r>
          </a:p>
          <a:p>
            <a:r>
              <a:rPr lang="en-US" sz="2400" b="1" dirty="0">
                <a:solidFill>
                  <a:srgbClr val="00B050"/>
                </a:solidFill>
                <a:latin typeface="Arial" charset="0"/>
              </a:rPr>
              <a:t>Biased? No, the sample is random.</a:t>
            </a:r>
          </a:p>
        </p:txBody>
      </p:sp>
    </p:spTree>
    <p:extLst>
      <p:ext uri="{BB962C8B-B14F-4D97-AF65-F5344CB8AC3E}">
        <p14:creationId xmlns:p14="http://schemas.microsoft.com/office/powerpoint/2010/main" val="2228252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762000"/>
          </a:xfrm>
        </p:spPr>
        <p:txBody>
          <a:bodyPr>
            <a:normAutofit fontScale="90000"/>
          </a:bodyPr>
          <a:lstStyle/>
          <a:p>
            <a:r>
              <a:rPr lang="en-US" dirty="0" smtClean="0">
                <a:solidFill>
                  <a:srgbClr val="7030A0"/>
                </a:solidFill>
              </a:rPr>
              <a:t>Identify the population and the sample. Is the sample biased? </a:t>
            </a:r>
            <a:endParaRPr lang="en-US" dirty="0">
              <a:solidFill>
                <a:srgbClr val="7030A0"/>
              </a:solidFill>
            </a:endParaRPr>
          </a:p>
        </p:txBody>
      </p:sp>
      <p:sp>
        <p:nvSpPr>
          <p:cNvPr id="3" name="Content Placeholder 2"/>
          <p:cNvSpPr>
            <a:spLocks noGrp="1"/>
          </p:cNvSpPr>
          <p:nvPr>
            <p:ph idx="1"/>
          </p:nvPr>
        </p:nvSpPr>
        <p:spPr>
          <a:xfrm>
            <a:off x="609598" y="1905001"/>
            <a:ext cx="7010401" cy="2286000"/>
          </a:xfrm>
        </p:spPr>
        <p:txBody>
          <a:bodyPr/>
          <a:lstStyle/>
          <a:p>
            <a:r>
              <a:rPr lang="en-US" sz="2800" b="1" dirty="0" smtClean="0">
                <a:latin typeface="Arial" charset="0"/>
              </a:rPr>
              <a:t>Planet Fitness wants to see if their members are satisfied with the ease of use of the equipment? They ask members getting off the equipment to rate their experience. </a:t>
            </a:r>
            <a:endParaRPr lang="en-US" dirty="0"/>
          </a:p>
        </p:txBody>
      </p:sp>
      <p:sp>
        <p:nvSpPr>
          <p:cNvPr id="4" name="Rectangle 3"/>
          <p:cNvSpPr/>
          <p:nvPr/>
        </p:nvSpPr>
        <p:spPr>
          <a:xfrm>
            <a:off x="990600" y="4724400"/>
            <a:ext cx="6781800" cy="1569660"/>
          </a:xfrm>
          <a:prstGeom prst="rect">
            <a:avLst/>
          </a:prstGeom>
        </p:spPr>
        <p:txBody>
          <a:bodyPr wrap="square">
            <a:spAutoFit/>
          </a:bodyPr>
          <a:lstStyle/>
          <a:p>
            <a:r>
              <a:rPr lang="en-US" sz="2400" b="1" dirty="0">
                <a:solidFill>
                  <a:srgbClr val="00B050"/>
                </a:solidFill>
                <a:latin typeface="Arial" charset="0"/>
              </a:rPr>
              <a:t>Population: </a:t>
            </a:r>
            <a:r>
              <a:rPr lang="en-US" sz="2400" b="1" dirty="0" smtClean="0">
                <a:solidFill>
                  <a:srgbClr val="00B050"/>
                </a:solidFill>
                <a:latin typeface="Arial" charset="0"/>
              </a:rPr>
              <a:t>Planet Fitness members</a:t>
            </a:r>
            <a:endParaRPr lang="en-US" sz="2400" b="1" dirty="0">
              <a:solidFill>
                <a:srgbClr val="00B050"/>
              </a:solidFill>
              <a:latin typeface="Arial" charset="0"/>
            </a:endParaRPr>
          </a:p>
          <a:p>
            <a:r>
              <a:rPr lang="en-US" sz="2400" b="1" dirty="0">
                <a:solidFill>
                  <a:srgbClr val="00B050"/>
                </a:solidFill>
                <a:latin typeface="Arial" charset="0"/>
              </a:rPr>
              <a:t>Sample: </a:t>
            </a:r>
            <a:r>
              <a:rPr lang="en-US" sz="2400" b="1" dirty="0" smtClean="0">
                <a:solidFill>
                  <a:srgbClr val="00B050"/>
                </a:solidFill>
                <a:latin typeface="Arial" charset="0"/>
              </a:rPr>
              <a:t>Members getting off equipment</a:t>
            </a:r>
            <a:endParaRPr lang="en-US" sz="2400" b="1" dirty="0">
              <a:solidFill>
                <a:srgbClr val="00B050"/>
              </a:solidFill>
              <a:latin typeface="Arial" charset="0"/>
            </a:endParaRPr>
          </a:p>
          <a:p>
            <a:r>
              <a:rPr lang="en-US" sz="2400" b="1" dirty="0">
                <a:solidFill>
                  <a:srgbClr val="00B050"/>
                </a:solidFill>
                <a:latin typeface="Arial" charset="0"/>
              </a:rPr>
              <a:t>Biased? </a:t>
            </a:r>
            <a:r>
              <a:rPr lang="en-US" sz="2400" b="1" dirty="0" smtClean="0">
                <a:solidFill>
                  <a:srgbClr val="00B050"/>
                </a:solidFill>
                <a:latin typeface="Arial" charset="0"/>
              </a:rPr>
              <a:t>Yes, members may be staying home because of dissatisfaction.</a:t>
            </a:r>
            <a:endParaRPr lang="en-US" sz="2400" b="1" dirty="0">
              <a:solidFill>
                <a:srgbClr val="00B050"/>
              </a:solidFill>
              <a:latin typeface="Arial" charset="0"/>
            </a:endParaRPr>
          </a:p>
        </p:txBody>
      </p:sp>
    </p:spTree>
    <p:extLst>
      <p:ext uri="{BB962C8B-B14F-4D97-AF65-F5344CB8AC3E}">
        <p14:creationId xmlns:p14="http://schemas.microsoft.com/office/powerpoint/2010/main" val="4222553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762000"/>
          </a:xfrm>
        </p:spPr>
        <p:txBody>
          <a:bodyPr/>
          <a:lstStyle/>
          <a:p>
            <a:r>
              <a:rPr lang="en-US" dirty="0" smtClean="0">
                <a:solidFill>
                  <a:srgbClr val="7030A0"/>
                </a:solidFill>
              </a:rPr>
              <a:t>Biased Questions</a:t>
            </a:r>
            <a:endParaRPr lang="en-US" dirty="0">
              <a:solidFill>
                <a:srgbClr val="7030A0"/>
              </a:solidFill>
            </a:endParaRPr>
          </a:p>
        </p:txBody>
      </p:sp>
      <p:sp>
        <p:nvSpPr>
          <p:cNvPr id="3" name="Content Placeholder 2"/>
          <p:cNvSpPr>
            <a:spLocks noGrp="1"/>
          </p:cNvSpPr>
          <p:nvPr>
            <p:ph idx="1"/>
          </p:nvPr>
        </p:nvSpPr>
        <p:spPr>
          <a:xfrm>
            <a:off x="685800" y="1219200"/>
            <a:ext cx="6347714" cy="914400"/>
          </a:xfrm>
        </p:spPr>
        <p:txBody>
          <a:bodyPr/>
          <a:lstStyle/>
          <a:p>
            <a:pPr marL="0" indent="0">
              <a:buNone/>
            </a:pPr>
            <a:r>
              <a:rPr lang="en-US" sz="2400" dirty="0"/>
              <a:t>Questions may be </a:t>
            </a:r>
            <a:r>
              <a:rPr lang="en-US" sz="2400" b="1" dirty="0">
                <a:solidFill>
                  <a:srgbClr val="FF3300"/>
                </a:solidFill>
                <a:effectLst>
                  <a:outerShdw blurRad="38100" dist="38100" dir="2700000" algn="tl">
                    <a:srgbClr val="000000">
                      <a:alpha val="43137"/>
                    </a:srgbClr>
                  </a:outerShdw>
                </a:effectLst>
              </a:rPr>
              <a:t>biased</a:t>
            </a:r>
            <a:r>
              <a:rPr lang="en-US" sz="2400" dirty="0"/>
              <a:t> in the following ways:</a:t>
            </a:r>
          </a:p>
          <a:p>
            <a:endParaRPr lang="en-US" dirty="0"/>
          </a:p>
        </p:txBody>
      </p:sp>
      <p:sp>
        <p:nvSpPr>
          <p:cNvPr id="4" name="Content Placeholder 2"/>
          <p:cNvSpPr txBox="1">
            <a:spLocks/>
          </p:cNvSpPr>
          <p:nvPr/>
        </p:nvSpPr>
        <p:spPr>
          <a:xfrm>
            <a:off x="762001" y="2137611"/>
            <a:ext cx="6347714" cy="136758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Wingdings" pitchFamily="2" charset="2"/>
              <a:buChar char="Ø"/>
            </a:pPr>
            <a:r>
              <a:rPr lang="en-US" sz="2400" dirty="0" smtClean="0"/>
              <a:t>The wording of the question may encourage or pressure the respondent to answer in a particular way.</a:t>
            </a:r>
          </a:p>
          <a:p>
            <a:endParaRPr lang="en-US" dirty="0"/>
          </a:p>
        </p:txBody>
      </p:sp>
      <p:sp>
        <p:nvSpPr>
          <p:cNvPr id="5" name="Content Placeholder 2"/>
          <p:cNvSpPr txBox="1">
            <a:spLocks/>
          </p:cNvSpPr>
          <p:nvPr/>
        </p:nvSpPr>
        <p:spPr>
          <a:xfrm>
            <a:off x="762001" y="3306679"/>
            <a:ext cx="6347714" cy="98658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Wingdings" pitchFamily="2" charset="2"/>
              <a:buChar char="Ø"/>
            </a:pPr>
            <a:r>
              <a:rPr lang="en-US" sz="2400" dirty="0" smtClean="0"/>
              <a:t>The question may be perceived as too sensitive to answer truthfully.</a:t>
            </a:r>
          </a:p>
        </p:txBody>
      </p:sp>
      <p:sp>
        <p:nvSpPr>
          <p:cNvPr id="6" name="Content Placeholder 2"/>
          <p:cNvSpPr txBox="1">
            <a:spLocks/>
          </p:cNvSpPr>
          <p:nvPr/>
        </p:nvSpPr>
        <p:spPr>
          <a:xfrm>
            <a:off x="717884" y="4313321"/>
            <a:ext cx="6347714" cy="1169068"/>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Wingdings" pitchFamily="2" charset="2"/>
              <a:buChar char="Ø"/>
            </a:pPr>
            <a:r>
              <a:rPr lang="en-US" sz="2400" dirty="0" smtClean="0"/>
              <a:t>The questions may not provide the respondent with enough information to give an accurate opinion.</a:t>
            </a:r>
          </a:p>
          <a:p>
            <a:endParaRPr lang="en-US" dirty="0"/>
          </a:p>
        </p:txBody>
      </p:sp>
    </p:spTree>
    <p:extLst>
      <p:ext uri="{BB962C8B-B14F-4D97-AF65-F5344CB8AC3E}">
        <p14:creationId xmlns:p14="http://schemas.microsoft.com/office/powerpoint/2010/main" val="1988473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title"/>
          </p:nvPr>
        </p:nvSpPr>
        <p:spPr bwMode="auto">
          <a:xfrm>
            <a:off x="609599" y="609600"/>
            <a:ext cx="7315201"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800" b="1" dirty="0">
                <a:solidFill>
                  <a:srgbClr val="7030A0"/>
                </a:solidFill>
                <a:latin typeface="Arial" charset="0"/>
              </a:rPr>
              <a:t>Tell why the question may be biased </a:t>
            </a:r>
            <a:r>
              <a:rPr lang="en-US" sz="2800" b="1" dirty="0" smtClean="0">
                <a:solidFill>
                  <a:srgbClr val="7030A0"/>
                </a:solidFill>
                <a:latin typeface="Arial" charset="0"/>
              </a:rPr>
              <a:t>or otherwise </a:t>
            </a:r>
            <a:r>
              <a:rPr lang="en-US" sz="2800" b="1" dirty="0">
                <a:solidFill>
                  <a:srgbClr val="7030A0"/>
                </a:solidFill>
                <a:latin typeface="Arial" charset="0"/>
              </a:rPr>
              <a:t>introduce bias into the survey. </a:t>
            </a:r>
            <a:endParaRPr lang="en-US" sz="2800" b="1" dirty="0" smtClean="0">
              <a:solidFill>
                <a:srgbClr val="7030A0"/>
              </a:solidFill>
              <a:latin typeface="Arial" charset="0"/>
            </a:endParaRPr>
          </a:p>
          <a:p>
            <a:pPr>
              <a:spcBef>
                <a:spcPct val="50000"/>
              </a:spcBef>
            </a:pPr>
            <a:r>
              <a:rPr lang="en-US" sz="2800" b="1" dirty="0" smtClean="0">
                <a:solidFill>
                  <a:srgbClr val="7030A0"/>
                </a:solidFill>
                <a:latin typeface="Arial" charset="0"/>
              </a:rPr>
              <a:t>Describe </a:t>
            </a:r>
            <a:r>
              <a:rPr lang="en-US" sz="2800" b="1" dirty="0">
                <a:solidFill>
                  <a:srgbClr val="7030A0"/>
                </a:solidFill>
                <a:latin typeface="Arial" charset="0"/>
              </a:rPr>
              <a:t>a way to correct the flaw.</a:t>
            </a:r>
          </a:p>
        </p:txBody>
      </p:sp>
      <p:pic>
        <p:nvPicPr>
          <p:cNvPr id="6"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7000" y="2352292"/>
            <a:ext cx="3200400" cy="180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11"/>
          <p:cNvSpPr>
            <a:spLocks noChangeArrowheads="1"/>
          </p:cNvSpPr>
          <p:nvPr/>
        </p:nvSpPr>
        <p:spPr bwMode="auto">
          <a:xfrm>
            <a:off x="609599" y="4232191"/>
            <a:ext cx="7391401"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2400" b="1" dirty="0">
                <a:latin typeface="Arial" charset="0"/>
              </a:rPr>
              <a:t>This question assumes that the respondent is familiar with the proposal. To get accurate results that lead to valid conclusions, state the </a:t>
            </a:r>
            <a:r>
              <a:rPr lang="en-US" sz="2400" b="1" dirty="0" smtClean="0">
                <a:latin typeface="Arial" charset="0"/>
              </a:rPr>
              <a:t>proposal clearly </a:t>
            </a:r>
            <a:r>
              <a:rPr lang="en-US" sz="2400" b="1" dirty="0">
                <a:latin typeface="Arial" charset="0"/>
              </a:rPr>
              <a:t>using neutral language before asking the question.</a:t>
            </a:r>
          </a:p>
        </p:txBody>
      </p:sp>
    </p:spTree>
    <p:extLst>
      <p:ext uri="{BB962C8B-B14F-4D97-AF65-F5344CB8AC3E}">
        <p14:creationId xmlns:p14="http://schemas.microsoft.com/office/powerpoint/2010/main" val="1600132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noChangeArrowheads="1"/>
          </p:cNvSpPr>
          <p:nvPr>
            <p:ph type="title"/>
          </p:nvPr>
        </p:nvSpPr>
        <p:spPr bwMode="auto">
          <a:xfrm>
            <a:off x="637674" y="313618"/>
            <a:ext cx="7239001"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800" b="1" dirty="0">
                <a:solidFill>
                  <a:srgbClr val="7030A0"/>
                </a:solidFill>
                <a:latin typeface="Arial" charset="0"/>
              </a:rPr>
              <a:t>Tell why the question may be biased </a:t>
            </a:r>
            <a:r>
              <a:rPr lang="en-US" sz="2800" b="1" dirty="0" smtClean="0">
                <a:solidFill>
                  <a:srgbClr val="7030A0"/>
                </a:solidFill>
                <a:latin typeface="Arial" charset="0"/>
              </a:rPr>
              <a:t>or otherwise </a:t>
            </a:r>
            <a:r>
              <a:rPr lang="en-US" sz="2800" b="1" dirty="0">
                <a:solidFill>
                  <a:srgbClr val="7030A0"/>
                </a:solidFill>
                <a:latin typeface="Arial" charset="0"/>
              </a:rPr>
              <a:t>introduce bias into the survey. </a:t>
            </a:r>
            <a:endParaRPr lang="en-US" sz="2800" b="1" dirty="0" smtClean="0">
              <a:solidFill>
                <a:srgbClr val="7030A0"/>
              </a:solidFill>
              <a:latin typeface="Arial" charset="0"/>
            </a:endParaRPr>
          </a:p>
          <a:p>
            <a:pPr>
              <a:spcBef>
                <a:spcPct val="50000"/>
              </a:spcBef>
            </a:pPr>
            <a:r>
              <a:rPr lang="en-US" sz="2800" b="1" dirty="0" smtClean="0">
                <a:solidFill>
                  <a:srgbClr val="7030A0"/>
                </a:solidFill>
                <a:latin typeface="Arial" charset="0"/>
              </a:rPr>
              <a:t>Describe </a:t>
            </a:r>
            <a:r>
              <a:rPr lang="en-US" sz="2800" b="1" dirty="0">
                <a:solidFill>
                  <a:srgbClr val="7030A0"/>
                </a:solidFill>
                <a:latin typeface="Arial" charset="0"/>
              </a:rPr>
              <a:t>a way to correct the flaw.</a:t>
            </a:r>
          </a:p>
        </p:txBody>
      </p:sp>
      <p:pic>
        <p:nvPicPr>
          <p:cNvPr id="7"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885982"/>
            <a:ext cx="3211512" cy="18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12"/>
          <p:cNvSpPr>
            <a:spLocks noChangeArrowheads="1"/>
          </p:cNvSpPr>
          <p:nvPr/>
        </p:nvSpPr>
        <p:spPr bwMode="auto">
          <a:xfrm>
            <a:off x="613611" y="3836937"/>
            <a:ext cx="8292623"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2400" b="1" dirty="0">
                <a:latin typeface="Arial" charset="0"/>
              </a:rPr>
              <a:t>Patients who brush less than twice per day or do not floss daily may be afraid to admit this since the dentist is asking the question. </a:t>
            </a:r>
            <a:endParaRPr lang="en-US" sz="2400" b="1" dirty="0" smtClean="0">
              <a:latin typeface="Arial" charset="0"/>
            </a:endParaRPr>
          </a:p>
          <a:p>
            <a:endParaRPr lang="en-US" sz="2400" b="1" dirty="0">
              <a:latin typeface="Arial" charset="0"/>
            </a:endParaRPr>
          </a:p>
          <a:p>
            <a:r>
              <a:rPr lang="en-US" sz="2400" b="1" dirty="0" smtClean="0">
                <a:latin typeface="Arial" charset="0"/>
              </a:rPr>
              <a:t>One </a:t>
            </a:r>
            <a:r>
              <a:rPr lang="en-US" sz="2400" b="1" dirty="0">
                <a:latin typeface="Arial" charset="0"/>
              </a:rPr>
              <a:t>improvement would be to have patients answer questions about dental hygiene on paper and put the paper anonymously into a box.</a:t>
            </a:r>
          </a:p>
        </p:txBody>
      </p:sp>
    </p:spTree>
    <p:extLst>
      <p:ext uri="{BB962C8B-B14F-4D97-AF65-F5344CB8AC3E}">
        <p14:creationId xmlns:p14="http://schemas.microsoft.com/office/powerpoint/2010/main" val="193446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467601" cy="1320800"/>
          </a:xfrm>
        </p:spPr>
        <p:txBody>
          <a:bodyPr>
            <a:normAutofit fontScale="90000"/>
          </a:bodyPr>
          <a:lstStyle/>
          <a:p>
            <a:r>
              <a:rPr lang="en-US" b="1" dirty="0">
                <a:solidFill>
                  <a:srgbClr val="7030A0"/>
                </a:solidFill>
                <a:latin typeface="Arial" charset="0"/>
              </a:rPr>
              <a:t>Determine whether each situation is an example of an experiment or an observational study. Explain.</a:t>
            </a:r>
            <a:r>
              <a:rPr lang="en-US" b="1" dirty="0">
                <a:latin typeface="Arial" charset="0"/>
              </a:rPr>
              <a:t/>
            </a:r>
            <a:br>
              <a:rPr lang="en-US" b="1" dirty="0">
                <a:latin typeface="Arial" charset="0"/>
              </a:rPr>
            </a:br>
            <a:endParaRPr lang="en-US" dirty="0"/>
          </a:p>
        </p:txBody>
      </p:sp>
      <p:sp>
        <p:nvSpPr>
          <p:cNvPr id="6" name="Rectangle 12"/>
          <p:cNvSpPr>
            <a:spLocks noChangeArrowheads="1"/>
          </p:cNvSpPr>
          <p:nvPr/>
        </p:nvSpPr>
        <p:spPr bwMode="auto">
          <a:xfrm>
            <a:off x="593557" y="2242115"/>
            <a:ext cx="7100096"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2800" b="1" dirty="0">
                <a:latin typeface="Arial" charset="0"/>
              </a:rPr>
              <a:t>A researcher asks </a:t>
            </a:r>
            <a:r>
              <a:rPr lang="en-US" sz="2800" b="1" dirty="0" smtClean="0">
                <a:latin typeface="Arial" charset="0"/>
              </a:rPr>
              <a:t>college students </a:t>
            </a:r>
            <a:r>
              <a:rPr lang="en-US" sz="2800" b="1" dirty="0">
                <a:latin typeface="Arial" charset="0"/>
              </a:rPr>
              <a:t>how many hours </a:t>
            </a:r>
            <a:r>
              <a:rPr lang="en-US" sz="2800" b="1" dirty="0" smtClean="0">
                <a:latin typeface="Arial" charset="0"/>
              </a:rPr>
              <a:t>of </a:t>
            </a:r>
            <a:r>
              <a:rPr lang="en-US" sz="2800" b="1" dirty="0">
                <a:latin typeface="Arial" charset="0"/>
              </a:rPr>
              <a:t>sleep they get on an </a:t>
            </a:r>
            <a:r>
              <a:rPr lang="en-US" sz="2800" b="1" dirty="0" smtClean="0">
                <a:latin typeface="Arial" charset="0"/>
              </a:rPr>
              <a:t>average night </a:t>
            </a:r>
            <a:r>
              <a:rPr lang="en-US" sz="2800" b="1" dirty="0">
                <a:latin typeface="Arial" charset="0"/>
              </a:rPr>
              <a:t>and </a:t>
            </a:r>
            <a:r>
              <a:rPr lang="en-US" sz="2800" b="1" dirty="0" smtClean="0">
                <a:latin typeface="Arial" charset="0"/>
              </a:rPr>
              <a:t>examines whether</a:t>
            </a:r>
            <a:endParaRPr lang="en-US" sz="2800" b="1" dirty="0">
              <a:latin typeface="Arial" charset="0"/>
            </a:endParaRPr>
          </a:p>
          <a:p>
            <a:r>
              <a:rPr lang="en-US" sz="2800" b="1" dirty="0">
                <a:latin typeface="Arial" charset="0"/>
              </a:rPr>
              <a:t>the number of hours of </a:t>
            </a:r>
            <a:r>
              <a:rPr lang="en-US" sz="2800" b="1" dirty="0" smtClean="0">
                <a:latin typeface="Arial" charset="0"/>
              </a:rPr>
              <a:t>sleep affects </a:t>
            </a:r>
            <a:r>
              <a:rPr lang="en-US" sz="2800" b="1" dirty="0">
                <a:latin typeface="Arial" charset="0"/>
              </a:rPr>
              <a:t>students’ grades.</a:t>
            </a:r>
          </a:p>
        </p:txBody>
      </p:sp>
      <p:sp>
        <p:nvSpPr>
          <p:cNvPr id="9" name="Rectangle 13"/>
          <p:cNvSpPr>
            <a:spLocks noChangeArrowheads="1"/>
          </p:cNvSpPr>
          <p:nvPr/>
        </p:nvSpPr>
        <p:spPr bwMode="auto">
          <a:xfrm>
            <a:off x="571499" y="4724400"/>
            <a:ext cx="75438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800" b="1" dirty="0">
                <a:latin typeface="Arial" charset="0"/>
              </a:rPr>
              <a:t>The researcher gathers data without controlling the individuals or applying a treatment. The situation is an observational study.</a:t>
            </a:r>
          </a:p>
        </p:txBody>
      </p:sp>
    </p:spTree>
    <p:extLst>
      <p:ext uri="{BB962C8B-B14F-4D97-AF65-F5344CB8AC3E}">
        <p14:creationId xmlns:p14="http://schemas.microsoft.com/office/powerpoint/2010/main" val="4179854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467601" cy="1320800"/>
          </a:xfrm>
        </p:spPr>
        <p:txBody>
          <a:bodyPr>
            <a:normAutofit fontScale="90000"/>
          </a:bodyPr>
          <a:lstStyle/>
          <a:p>
            <a:r>
              <a:rPr lang="en-US" b="1" dirty="0">
                <a:solidFill>
                  <a:srgbClr val="7030A0"/>
                </a:solidFill>
                <a:latin typeface="Arial" charset="0"/>
              </a:rPr>
              <a:t>Determine whether each situation is an example of an experiment or an observational study. Explain.</a:t>
            </a:r>
            <a:r>
              <a:rPr lang="en-US" b="1" dirty="0">
                <a:latin typeface="Arial" charset="0"/>
              </a:rPr>
              <a:t/>
            </a:r>
            <a:br>
              <a:rPr lang="en-US" b="1" dirty="0">
                <a:latin typeface="Arial" charset="0"/>
              </a:rPr>
            </a:br>
            <a:endParaRPr lang="en-US" dirty="0"/>
          </a:p>
        </p:txBody>
      </p:sp>
      <p:sp>
        <p:nvSpPr>
          <p:cNvPr id="5" name="Rectangle 13"/>
          <p:cNvSpPr>
            <a:spLocks noChangeArrowheads="1"/>
          </p:cNvSpPr>
          <p:nvPr/>
        </p:nvSpPr>
        <p:spPr bwMode="auto">
          <a:xfrm>
            <a:off x="603583" y="2204015"/>
            <a:ext cx="731520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800" b="1" dirty="0">
                <a:latin typeface="Arial" charset="0"/>
              </a:rPr>
              <a:t>A Parks Department employee wants to know if latex paint is more durable than non-latex paint. She has </a:t>
            </a:r>
            <a:r>
              <a:rPr lang="en-US" sz="2800" dirty="0"/>
              <a:t>50</a:t>
            </a:r>
            <a:r>
              <a:rPr lang="en-US" sz="2800" b="1" dirty="0">
                <a:latin typeface="Arial" charset="0"/>
              </a:rPr>
              <a:t> park benches painted with latex paint and has </a:t>
            </a:r>
            <a:r>
              <a:rPr lang="en-US" sz="2800" dirty="0"/>
              <a:t>50</a:t>
            </a:r>
            <a:r>
              <a:rPr lang="en-US" sz="2800" b="1" dirty="0">
                <a:latin typeface="Arial" charset="0"/>
              </a:rPr>
              <a:t> park benches painted with non-latex paint.</a:t>
            </a:r>
          </a:p>
        </p:txBody>
      </p:sp>
      <p:sp>
        <p:nvSpPr>
          <p:cNvPr id="7" name="Rectangle 14"/>
          <p:cNvSpPr>
            <a:spLocks noChangeArrowheads="1"/>
          </p:cNvSpPr>
          <p:nvPr/>
        </p:nvSpPr>
        <p:spPr bwMode="auto">
          <a:xfrm>
            <a:off x="603583" y="4648200"/>
            <a:ext cx="75438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800" b="1" dirty="0">
                <a:latin typeface="Arial" charset="0"/>
              </a:rPr>
              <a:t>A treatment (painting benches with latex paint) is applied to some of the individuals (benches) in the study. The situation is an experiment.</a:t>
            </a:r>
          </a:p>
        </p:txBody>
      </p:sp>
    </p:spTree>
    <p:extLst>
      <p:ext uri="{BB962C8B-B14F-4D97-AF65-F5344CB8AC3E}">
        <p14:creationId xmlns:p14="http://schemas.microsoft.com/office/powerpoint/2010/main" val="1692370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467601" cy="1320800"/>
          </a:xfrm>
        </p:spPr>
        <p:txBody>
          <a:bodyPr>
            <a:normAutofit fontScale="90000"/>
          </a:bodyPr>
          <a:lstStyle/>
          <a:p>
            <a:r>
              <a:rPr lang="en-US" b="1" dirty="0" smtClean="0">
                <a:solidFill>
                  <a:srgbClr val="7030A0"/>
                </a:solidFill>
                <a:latin typeface="Arial" charset="0"/>
              </a:rPr>
              <a:t>Determine whether each situation is an example of an experiment or an observational study. Explain.</a:t>
            </a:r>
            <a:r>
              <a:rPr lang="en-US" b="1" dirty="0" smtClean="0">
                <a:latin typeface="Arial" charset="0"/>
              </a:rPr>
              <a:t/>
            </a:r>
            <a:br>
              <a:rPr lang="en-US" b="1" dirty="0" smtClean="0">
                <a:latin typeface="Arial" charset="0"/>
              </a:rPr>
            </a:br>
            <a:endParaRPr lang="en-US" dirty="0"/>
          </a:p>
        </p:txBody>
      </p:sp>
      <p:pic>
        <p:nvPicPr>
          <p:cNvPr id="6"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99" y="2286000"/>
            <a:ext cx="3505200" cy="3487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10"/>
          <p:cNvSpPr>
            <a:spLocks noChangeArrowheads="1"/>
          </p:cNvSpPr>
          <p:nvPr/>
        </p:nvSpPr>
        <p:spPr bwMode="auto">
          <a:xfrm>
            <a:off x="4267200" y="3124200"/>
            <a:ext cx="426720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2800" b="1" dirty="0" smtClean="0">
                <a:latin typeface="Arial" charset="0"/>
              </a:rPr>
              <a:t>Experiment: </a:t>
            </a:r>
            <a:r>
              <a:rPr lang="en-US" sz="2800" b="1" dirty="0">
                <a:latin typeface="Arial" charset="0"/>
              </a:rPr>
              <a:t>a treatment (use of a new Web site) </a:t>
            </a:r>
            <a:r>
              <a:rPr lang="en-US" sz="2800" b="1" dirty="0" smtClean="0">
                <a:latin typeface="Arial" charset="0"/>
              </a:rPr>
              <a:t>is imposed </a:t>
            </a:r>
            <a:r>
              <a:rPr lang="en-US" sz="2800" b="1" dirty="0">
                <a:latin typeface="Arial" charset="0"/>
              </a:rPr>
              <a:t>on some individuals (Web site users).</a:t>
            </a:r>
          </a:p>
        </p:txBody>
      </p:sp>
    </p:spTree>
    <p:extLst>
      <p:ext uri="{BB962C8B-B14F-4D97-AF65-F5344CB8AC3E}">
        <p14:creationId xmlns:p14="http://schemas.microsoft.com/office/powerpoint/2010/main" val="395280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467601" cy="1320800"/>
          </a:xfrm>
        </p:spPr>
        <p:txBody>
          <a:bodyPr>
            <a:normAutofit/>
          </a:bodyPr>
          <a:lstStyle/>
          <a:p>
            <a:r>
              <a:rPr lang="en-US" b="1" dirty="0" smtClean="0">
                <a:solidFill>
                  <a:srgbClr val="7030A0"/>
                </a:solidFill>
                <a:latin typeface="Arial" charset="0"/>
              </a:rPr>
              <a:t>Controlled Experiment</a:t>
            </a:r>
            <a:r>
              <a:rPr lang="en-US" b="1" dirty="0" smtClean="0">
                <a:latin typeface="Arial" charset="0"/>
              </a:rPr>
              <a:t/>
            </a:r>
            <a:br>
              <a:rPr lang="en-US" b="1" dirty="0" smtClean="0">
                <a:latin typeface="Arial" charset="0"/>
              </a:rPr>
            </a:br>
            <a:endParaRPr lang="en-US" dirty="0"/>
          </a:p>
        </p:txBody>
      </p:sp>
      <p:sp>
        <p:nvSpPr>
          <p:cNvPr id="3" name="Rectangle 2"/>
          <p:cNvSpPr/>
          <p:nvPr/>
        </p:nvSpPr>
        <p:spPr>
          <a:xfrm>
            <a:off x="633662" y="1676400"/>
            <a:ext cx="7214938" cy="3970318"/>
          </a:xfrm>
          <a:prstGeom prst="rect">
            <a:avLst/>
          </a:prstGeom>
        </p:spPr>
        <p:txBody>
          <a:bodyPr wrap="square">
            <a:spAutoFit/>
          </a:bodyPr>
          <a:lstStyle/>
          <a:p>
            <a:r>
              <a:rPr lang="en-US" sz="2800" dirty="0"/>
              <a:t>In a </a:t>
            </a:r>
            <a:r>
              <a:rPr lang="en-US" sz="2800" b="1" dirty="0">
                <a:solidFill>
                  <a:srgbClr val="FF3300"/>
                </a:solidFill>
                <a:effectLst>
                  <a:outerShdw blurRad="38100" dist="38100" dir="2700000" algn="tl">
                    <a:srgbClr val="000000">
                      <a:alpha val="43137"/>
                    </a:srgbClr>
                  </a:outerShdw>
                </a:effectLst>
              </a:rPr>
              <a:t>controlled experiment</a:t>
            </a:r>
            <a:r>
              <a:rPr lang="en-US" sz="2800" dirty="0"/>
              <a:t>, two groups are studied under identical conditions with the exception of a</a:t>
            </a:r>
            <a:r>
              <a:rPr lang="en-US" sz="2800" dirty="0" smtClean="0"/>
              <a:t> </a:t>
            </a:r>
            <a:r>
              <a:rPr lang="en-US" sz="2800" dirty="0"/>
              <a:t>variable</a:t>
            </a:r>
            <a:r>
              <a:rPr lang="en-US" sz="2800" dirty="0" smtClean="0"/>
              <a:t>.</a:t>
            </a:r>
          </a:p>
          <a:p>
            <a:endParaRPr lang="en-US" sz="2800" dirty="0"/>
          </a:p>
          <a:p>
            <a:pPr>
              <a:buFont typeface="Wingdings" pitchFamily="2" charset="2"/>
              <a:buChar char="Ø"/>
            </a:pPr>
            <a:r>
              <a:rPr lang="en-US" sz="2800" b="1" dirty="0">
                <a:solidFill>
                  <a:srgbClr val="FF3300"/>
                </a:solidFill>
                <a:effectLst>
                  <a:outerShdw blurRad="38100" dist="38100" dir="2700000" algn="tl">
                    <a:srgbClr val="000000">
                      <a:alpha val="43137"/>
                    </a:srgbClr>
                  </a:outerShdw>
                </a:effectLst>
              </a:rPr>
              <a:t>Control group</a:t>
            </a:r>
            <a:r>
              <a:rPr lang="en-US" sz="2800" dirty="0"/>
              <a:t>—a group under ordinary conditions</a:t>
            </a:r>
            <a:r>
              <a:rPr lang="en-US" sz="2800" dirty="0" smtClean="0"/>
              <a:t>.</a:t>
            </a:r>
          </a:p>
          <a:p>
            <a:pPr>
              <a:buFont typeface="Wingdings" pitchFamily="2" charset="2"/>
              <a:buChar char="Ø"/>
            </a:pPr>
            <a:endParaRPr lang="en-US" sz="2800" dirty="0"/>
          </a:p>
          <a:p>
            <a:pPr>
              <a:buFont typeface="Wingdings" pitchFamily="2" charset="2"/>
              <a:buChar char="Ø"/>
            </a:pPr>
            <a:r>
              <a:rPr lang="en-US" sz="2800" b="1" dirty="0">
                <a:solidFill>
                  <a:srgbClr val="FF3300"/>
                </a:solidFill>
                <a:effectLst>
                  <a:outerShdw blurRad="38100" dist="38100" dir="2700000" algn="tl">
                    <a:srgbClr val="000000">
                      <a:alpha val="43137"/>
                    </a:srgbClr>
                  </a:outerShdw>
                </a:effectLst>
              </a:rPr>
              <a:t>Treatment group</a:t>
            </a:r>
            <a:r>
              <a:rPr lang="en-US" sz="2800" dirty="0"/>
              <a:t>—a group that is subjected to the treatment.</a:t>
            </a:r>
          </a:p>
        </p:txBody>
      </p:sp>
    </p:spTree>
    <p:extLst>
      <p:ext uri="{BB962C8B-B14F-4D97-AF65-F5344CB8AC3E}">
        <p14:creationId xmlns:p14="http://schemas.microsoft.com/office/powerpoint/2010/main" val="7466173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2743200"/>
          </a:xfrm>
        </p:spPr>
        <p:txBody>
          <a:bodyPr>
            <a:noAutofit/>
          </a:bodyPr>
          <a:lstStyle/>
          <a:p>
            <a:r>
              <a:rPr lang="en-US" sz="2400" b="1" dirty="0">
                <a:solidFill>
                  <a:srgbClr val="7030A0"/>
                </a:solidFill>
                <a:latin typeface="Arial" charset="0"/>
              </a:rPr>
              <a:t>Determine whether the study described in the health bulletin below is a randomized comparative experiment. If it is, describe the treatment, the treatment group, and the control group. If it is not, explain why not and discuss whether the conclusions drawn from the study are valid.</a:t>
            </a:r>
            <a:br>
              <a:rPr lang="en-US" sz="2400" b="1" dirty="0">
                <a:solidFill>
                  <a:srgbClr val="7030A0"/>
                </a:solidFill>
                <a:latin typeface="Arial" charset="0"/>
              </a:rPr>
            </a:br>
            <a:endParaRPr lang="en-US" sz="2400" dirty="0">
              <a:solidFill>
                <a:srgbClr val="7030A0"/>
              </a:solidFill>
            </a:endParaRPr>
          </a:p>
        </p:txBody>
      </p:sp>
      <p:pic>
        <p:nvPicPr>
          <p:cNvPr id="4" name="Picture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8355" y="3505200"/>
            <a:ext cx="5410200" cy="2960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0147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title"/>
          </p:nvPr>
        </p:nvSpPr>
        <p:spPr bwMode="auto">
          <a:xfrm>
            <a:off x="609599" y="609600"/>
            <a:ext cx="1905001" cy="457200"/>
          </a:xfrm>
          <a:prstGeom prst="rect">
            <a:avLst/>
          </a:prstGeom>
          <a:solidFill>
            <a:srgbClr val="FF3300"/>
          </a:solidFill>
          <a:ln>
            <a:noFill/>
          </a:ln>
          <a:effectLst/>
        </p:spPr>
        <p:txBody>
          <a:bodyPr wrap="square">
            <a:spAutoFit/>
          </a:bodyPr>
          <a:lstStyle/>
          <a:p>
            <a:pPr>
              <a:spcBef>
                <a:spcPct val="50000"/>
              </a:spcBef>
            </a:pPr>
            <a:r>
              <a:rPr lang="en-US" sz="2400" b="1" dirty="0">
                <a:solidFill>
                  <a:srgbClr val="000000"/>
                </a:solidFill>
                <a:latin typeface="Arial" charset="0"/>
              </a:rPr>
              <a:t>SOLUTION</a:t>
            </a:r>
          </a:p>
        </p:txBody>
      </p:sp>
      <p:sp>
        <p:nvSpPr>
          <p:cNvPr id="5" name="Rectangle 6"/>
          <p:cNvSpPr>
            <a:spLocks noChangeArrowheads="1"/>
          </p:cNvSpPr>
          <p:nvPr/>
        </p:nvSpPr>
        <p:spPr bwMode="auto">
          <a:xfrm>
            <a:off x="128337" y="1247864"/>
            <a:ext cx="8846234"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400" b="1" dirty="0">
                <a:latin typeface="Arial" charset="0"/>
              </a:rPr>
              <a:t>The study is not a randomized comparative experiment because the individuals were not randomly assigned to a control group and a treatment group. (In fact, the study is an observational study, not an experiment, since no treatment is imposed.)</a:t>
            </a:r>
          </a:p>
        </p:txBody>
      </p:sp>
      <p:sp>
        <p:nvSpPr>
          <p:cNvPr id="6" name="Rectangle 9"/>
          <p:cNvSpPr>
            <a:spLocks noChangeArrowheads="1"/>
          </p:cNvSpPr>
          <p:nvPr/>
        </p:nvSpPr>
        <p:spPr bwMode="auto">
          <a:xfrm>
            <a:off x="128337" y="3581400"/>
            <a:ext cx="8846234"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2400" b="1" dirty="0">
                <a:latin typeface="Arial" charset="0"/>
              </a:rPr>
              <a:t>The study’s conclusion that milk fights cavities may or may not be valid. There may be other reasons why students who chose milk had fewer cavities. For example, students who voluntarily choose milk at lunch may be more likely to have other healthy eating or dental care habits that could affect the number of cavities they have.</a:t>
            </a:r>
          </a:p>
        </p:txBody>
      </p:sp>
    </p:spTree>
    <p:extLst>
      <p:ext uri="{BB962C8B-B14F-4D97-AF65-F5344CB8AC3E}">
        <p14:creationId xmlns:p14="http://schemas.microsoft.com/office/powerpoint/2010/main" val="3501592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1"/>
          <p:cNvSpPr>
            <a:spLocks noGrp="1" noChangeArrowheads="1"/>
          </p:cNvSpPr>
          <p:nvPr>
            <p:ph type="title"/>
          </p:nvPr>
        </p:nvSpPr>
        <p:spPr bwMode="auto">
          <a:xfrm>
            <a:off x="381000" y="381000"/>
            <a:ext cx="7543801"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2400" b="1" dirty="0">
                <a:solidFill>
                  <a:srgbClr val="7030A0"/>
                </a:solidFill>
                <a:latin typeface="Arial" charset="0"/>
              </a:rPr>
              <a:t>Determine whether the study described in the research summary </a:t>
            </a:r>
            <a:r>
              <a:rPr lang="en-US" sz="2400" b="1" dirty="0" smtClean="0">
                <a:solidFill>
                  <a:srgbClr val="7030A0"/>
                </a:solidFill>
                <a:latin typeface="Arial" charset="0"/>
              </a:rPr>
              <a:t>discussed </a:t>
            </a:r>
            <a:r>
              <a:rPr lang="en-US" sz="2400" b="1" dirty="0" err="1" smtClean="0">
                <a:solidFill>
                  <a:srgbClr val="7030A0"/>
                </a:solidFill>
                <a:latin typeface="Arial" charset="0"/>
              </a:rPr>
              <a:t>brfore</a:t>
            </a:r>
            <a:r>
              <a:rPr lang="en-US" sz="2400" b="1" dirty="0" smtClean="0">
                <a:solidFill>
                  <a:srgbClr val="7030A0"/>
                </a:solidFill>
                <a:latin typeface="Arial" charset="0"/>
              </a:rPr>
              <a:t> is </a:t>
            </a:r>
            <a:r>
              <a:rPr lang="en-US" sz="2400" b="1" dirty="0">
                <a:solidFill>
                  <a:srgbClr val="7030A0"/>
                </a:solidFill>
                <a:latin typeface="Arial" charset="0"/>
              </a:rPr>
              <a:t>a randomized comparative experiment. If it is, describe the treatment, the treatment group, and the control group. If it is not, explain why not and discuss whether the conclusions drawn from the study are valid.</a:t>
            </a:r>
          </a:p>
        </p:txBody>
      </p:sp>
      <p:pic>
        <p:nvPicPr>
          <p:cNvPr id="7"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2743200"/>
            <a:ext cx="3505200" cy="3487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8020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ChangeArrowheads="1"/>
          </p:cNvSpPr>
          <p:nvPr/>
        </p:nvSpPr>
        <p:spPr bwMode="auto">
          <a:xfrm>
            <a:off x="533400" y="457200"/>
            <a:ext cx="1535918" cy="400110"/>
          </a:xfrm>
          <a:prstGeom prst="rect">
            <a:avLst/>
          </a:prstGeom>
          <a:solidFill>
            <a:srgbClr val="FF3300"/>
          </a:solidFill>
          <a:ln>
            <a:noFill/>
          </a:ln>
          <a:effectLst/>
        </p:spPr>
        <p:txBody>
          <a:bodyPr wrap="square">
            <a:spAutoFit/>
          </a:bodyPr>
          <a:lstStyle/>
          <a:p>
            <a:pPr>
              <a:spcBef>
                <a:spcPct val="50000"/>
              </a:spcBef>
            </a:pPr>
            <a:r>
              <a:rPr lang="en-US" sz="2000" b="1" dirty="0" smtClean="0">
                <a:solidFill>
                  <a:srgbClr val="000000"/>
                </a:solidFill>
                <a:latin typeface="Arial" charset="0"/>
              </a:rPr>
              <a:t>SOUTION</a:t>
            </a:r>
            <a:endParaRPr lang="en-US" sz="2000" b="1" dirty="0">
              <a:solidFill>
                <a:srgbClr val="000000"/>
              </a:solidFill>
              <a:latin typeface="Arial" charset="0"/>
            </a:endParaRPr>
          </a:p>
        </p:txBody>
      </p:sp>
      <p:sp>
        <p:nvSpPr>
          <p:cNvPr id="6" name="Text Box 9"/>
          <p:cNvSpPr txBox="1">
            <a:spLocks noChangeArrowheads="1"/>
          </p:cNvSpPr>
          <p:nvPr/>
        </p:nvSpPr>
        <p:spPr bwMode="auto">
          <a:xfrm>
            <a:off x="457200" y="990600"/>
            <a:ext cx="7939893"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2800" b="1" dirty="0">
                <a:latin typeface="Arial" charset="0"/>
              </a:rPr>
              <a:t>The study is a randomized comparative experiment; treatment is use of a new Web site</a:t>
            </a:r>
            <a:r>
              <a:rPr lang="en-US" sz="2800" b="1" dirty="0" smtClean="0">
                <a:latin typeface="Arial" charset="0"/>
              </a:rPr>
              <a:t>; treatment </a:t>
            </a:r>
            <a:r>
              <a:rPr lang="en-US" sz="2800" b="1" dirty="0">
                <a:latin typeface="Arial" charset="0"/>
              </a:rPr>
              <a:t>group is individuals using the new Web site; control group is individuals using old Web site.</a:t>
            </a:r>
          </a:p>
        </p:txBody>
      </p:sp>
    </p:spTree>
    <p:extLst>
      <p:ext uri="{BB962C8B-B14F-4D97-AF65-F5344CB8AC3E}">
        <p14:creationId xmlns:p14="http://schemas.microsoft.com/office/powerpoint/2010/main" val="3658490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p:cNvSpPr>
            <a:spLocks noChangeArrowheads="1"/>
          </p:cNvSpPr>
          <p:nvPr/>
        </p:nvSpPr>
        <p:spPr bwMode="auto">
          <a:xfrm>
            <a:off x="438382" y="203419"/>
            <a:ext cx="8505092"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800" b="1" dirty="0">
                <a:solidFill>
                  <a:srgbClr val="7030A0"/>
                </a:solidFill>
                <a:latin typeface="Arial" charset="0"/>
              </a:rPr>
              <a:t>Explain whether the following research topic is best investigated through an experiment or an observational study. Then explain how you would design the experiment or observational study.</a:t>
            </a:r>
          </a:p>
        </p:txBody>
      </p:sp>
      <p:sp>
        <p:nvSpPr>
          <p:cNvPr id="6" name="Rectangle 16"/>
          <p:cNvSpPr>
            <a:spLocks noChangeArrowheads="1"/>
          </p:cNvSpPr>
          <p:nvPr/>
        </p:nvSpPr>
        <p:spPr bwMode="auto">
          <a:xfrm>
            <a:off x="438382" y="2461245"/>
            <a:ext cx="82296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800" b="1" i="1" dirty="0">
                <a:latin typeface="Arial" charset="0"/>
              </a:rPr>
              <a:t>You want to know if listening to music using earphones for more than one hour per day affects a person’s hearing.</a:t>
            </a:r>
          </a:p>
        </p:txBody>
      </p:sp>
      <p:sp>
        <p:nvSpPr>
          <p:cNvPr id="7" name="Rectangle 17"/>
          <p:cNvSpPr>
            <a:spLocks noChangeArrowheads="1"/>
          </p:cNvSpPr>
          <p:nvPr/>
        </p:nvSpPr>
        <p:spPr bwMode="auto">
          <a:xfrm>
            <a:off x="152400" y="3929390"/>
            <a:ext cx="1524000" cy="400110"/>
          </a:xfrm>
          <a:prstGeom prst="rect">
            <a:avLst/>
          </a:prstGeom>
          <a:solidFill>
            <a:srgbClr val="FF3300"/>
          </a:solidFill>
          <a:ln>
            <a:noFill/>
          </a:ln>
          <a:effectLst/>
        </p:spPr>
        <p:txBody>
          <a:bodyPr wrap="square">
            <a:spAutoFit/>
          </a:bodyPr>
          <a:lstStyle/>
          <a:p>
            <a:pPr>
              <a:spcBef>
                <a:spcPct val="50000"/>
              </a:spcBef>
            </a:pPr>
            <a:r>
              <a:rPr lang="en-US" sz="2000" b="1" dirty="0">
                <a:solidFill>
                  <a:srgbClr val="000000"/>
                </a:solidFill>
                <a:latin typeface="Arial" charset="0"/>
              </a:rPr>
              <a:t>SOLUTION</a:t>
            </a:r>
          </a:p>
        </p:txBody>
      </p:sp>
      <p:sp>
        <p:nvSpPr>
          <p:cNvPr id="8" name="Rectangle 18"/>
          <p:cNvSpPr>
            <a:spLocks noChangeArrowheads="1"/>
          </p:cNvSpPr>
          <p:nvPr/>
        </p:nvSpPr>
        <p:spPr bwMode="auto">
          <a:xfrm>
            <a:off x="330591" y="4495800"/>
            <a:ext cx="8809892"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2800" b="1" dirty="0">
                <a:latin typeface="Arial" charset="0"/>
              </a:rPr>
              <a:t>The treatment (listening to music using earphones </a:t>
            </a:r>
            <a:r>
              <a:rPr lang="en-US" sz="2800" b="1" dirty="0" smtClean="0">
                <a:latin typeface="Arial" charset="0"/>
              </a:rPr>
              <a:t>for more </a:t>
            </a:r>
            <a:r>
              <a:rPr lang="en-US" sz="2800" b="1" dirty="0">
                <a:latin typeface="Arial" charset="0"/>
              </a:rPr>
              <a:t>than one hour a day) may affect an </a:t>
            </a:r>
            <a:r>
              <a:rPr lang="en-US" sz="2800" b="1" dirty="0" smtClean="0">
                <a:latin typeface="Arial" charset="0"/>
              </a:rPr>
              <a:t>individual’s hearing</a:t>
            </a:r>
            <a:r>
              <a:rPr lang="en-US" sz="2800" b="1" dirty="0">
                <a:latin typeface="Arial" charset="0"/>
              </a:rPr>
              <a:t>, so it is not ethical to assign individuals to </a:t>
            </a:r>
            <a:r>
              <a:rPr lang="en-US" sz="2800" b="1" dirty="0" smtClean="0">
                <a:latin typeface="Arial" charset="0"/>
              </a:rPr>
              <a:t>a control </a:t>
            </a:r>
            <a:r>
              <a:rPr lang="en-US" sz="2800" b="1" dirty="0">
                <a:latin typeface="Arial" charset="0"/>
              </a:rPr>
              <a:t>or treatment group. Use an observational study.</a:t>
            </a:r>
          </a:p>
        </p:txBody>
      </p:sp>
    </p:spTree>
    <p:extLst>
      <p:ext uri="{BB962C8B-B14F-4D97-AF65-F5344CB8AC3E}">
        <p14:creationId xmlns:p14="http://schemas.microsoft.com/office/powerpoint/2010/main" val="449604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2"/>
          <p:cNvSpPr>
            <a:spLocks noChangeArrowheads="1"/>
          </p:cNvSpPr>
          <p:nvPr/>
        </p:nvSpPr>
        <p:spPr bwMode="auto">
          <a:xfrm>
            <a:off x="228599" y="757842"/>
            <a:ext cx="4776787"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2800" b="1" dirty="0">
                <a:latin typeface="Arial" charset="0"/>
              </a:rPr>
              <a:t>Randomly choose one group of individuals who </a:t>
            </a:r>
            <a:r>
              <a:rPr lang="en-US" sz="2800" b="1" dirty="0" smtClean="0">
                <a:latin typeface="Arial" charset="0"/>
              </a:rPr>
              <a:t>already listen </a:t>
            </a:r>
            <a:r>
              <a:rPr lang="en-US" sz="2800" b="1" dirty="0">
                <a:latin typeface="Arial" charset="0"/>
              </a:rPr>
              <a:t>to music using earphones for more than one hour per day.</a:t>
            </a:r>
          </a:p>
        </p:txBody>
      </p:sp>
      <p:sp>
        <p:nvSpPr>
          <p:cNvPr id="6" name="Rectangle 53"/>
          <p:cNvSpPr>
            <a:spLocks noChangeArrowheads="1"/>
          </p:cNvSpPr>
          <p:nvPr/>
        </p:nvSpPr>
        <p:spPr bwMode="auto">
          <a:xfrm>
            <a:off x="236620" y="3094854"/>
            <a:ext cx="502118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2800" b="1" dirty="0">
                <a:latin typeface="Arial" charset="0"/>
              </a:rPr>
              <a:t>Randomly choose one group of individuals who do not listen to music using earphones for more than one hour per day.</a:t>
            </a:r>
          </a:p>
        </p:txBody>
      </p:sp>
      <p:sp>
        <p:nvSpPr>
          <p:cNvPr id="7" name="Rectangle 54"/>
          <p:cNvSpPr>
            <a:spLocks noChangeArrowheads="1"/>
          </p:cNvSpPr>
          <p:nvPr/>
        </p:nvSpPr>
        <p:spPr bwMode="auto">
          <a:xfrm>
            <a:off x="236620" y="5431866"/>
            <a:ext cx="8510587"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800" b="1" dirty="0">
                <a:latin typeface="Arial" charset="0"/>
              </a:rPr>
              <a:t>Monitor the hearing of the individuals in both groups at regular intervals.</a:t>
            </a:r>
          </a:p>
        </p:txBody>
      </p:sp>
      <p:pic>
        <p:nvPicPr>
          <p:cNvPr id="8" name="Picture 5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5386" y="152400"/>
            <a:ext cx="3962400" cy="336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57"/>
          <p:cNvSpPr>
            <a:spLocks noChangeArrowheads="1"/>
          </p:cNvSpPr>
          <p:nvPr/>
        </p:nvSpPr>
        <p:spPr bwMode="auto">
          <a:xfrm>
            <a:off x="328613" y="152400"/>
            <a:ext cx="2032000" cy="523220"/>
          </a:xfrm>
          <a:prstGeom prst="rect">
            <a:avLst/>
          </a:prstGeom>
          <a:solidFill>
            <a:srgbClr val="FF3300"/>
          </a:solidFill>
          <a:ln>
            <a:noFill/>
          </a:ln>
          <a:effectLst/>
        </p:spPr>
        <p:txBody>
          <a:bodyPr wrap="square">
            <a:spAutoFit/>
          </a:bodyPr>
          <a:lstStyle/>
          <a:p>
            <a:pPr>
              <a:spcBef>
                <a:spcPct val="50000"/>
              </a:spcBef>
            </a:pPr>
            <a:r>
              <a:rPr lang="en-US" sz="2800" b="1" dirty="0">
                <a:solidFill>
                  <a:srgbClr val="000000"/>
                </a:solidFill>
                <a:latin typeface="Arial" charset="0"/>
              </a:rPr>
              <a:t>SOLUTION</a:t>
            </a:r>
          </a:p>
        </p:txBody>
      </p:sp>
    </p:spTree>
    <p:extLst>
      <p:ext uri="{BB962C8B-B14F-4D97-AF65-F5344CB8AC3E}">
        <p14:creationId xmlns:p14="http://schemas.microsoft.com/office/powerpoint/2010/main" val="980143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1"/>
            <a:ext cx="7772400" cy="3648691"/>
          </a:xfrm>
          <a:prstGeom prst="rect">
            <a:avLst/>
          </a:prstGeom>
        </p:spPr>
        <p:txBody>
          <a:bodyPr wrap="square">
            <a:spAutoFit/>
          </a:bodyPr>
          <a:lstStyle/>
          <a:p>
            <a:pPr>
              <a:lnSpc>
                <a:spcPct val="107000"/>
              </a:lnSpc>
            </a:pPr>
            <a:r>
              <a:rPr lang="en-US" dirty="0">
                <a:latin typeface="Times New Roman" panose="02020603050405020304" pitchFamily="18" charset="0"/>
                <a:ea typeface="Calibri" panose="020F0502020204030204" pitchFamily="34" charset="0"/>
                <a:cs typeface="Times New Roman" panose="02020603050405020304" pitchFamily="18" charset="0"/>
              </a:rPr>
              <a:t>Practice:</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Determine if the below situations are observational studies or experiments—and why.</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Over a 4</a:t>
            </a:r>
            <a:r>
              <a:rPr lang="en-US" dirty="0">
                <a:solidFill>
                  <a:srgbClr val="000000"/>
                </a:solidFill>
                <a:latin typeface="Cambria Math" panose="02040503050406030204" pitchFamily="18" charset="0"/>
                <a:ea typeface="Calibri" panose="020F0502020204030204" pitchFamily="34" charset="0"/>
                <a:cs typeface="Cambria Math" panose="02040503050406030204" pitchFamily="18" charset="0"/>
              </a:rPr>
              <a: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month period, among 30 people with bipolar disorder, patients who were given a high dose (10g/day) of omega</a:t>
            </a:r>
            <a:r>
              <a:rPr lang="en-US" dirty="0">
                <a:solidFill>
                  <a:srgbClr val="000000"/>
                </a:solidFill>
                <a:latin typeface="Cambria Math" panose="02040503050406030204" pitchFamily="18" charset="0"/>
                <a:ea typeface="Calibri" panose="020F0502020204030204" pitchFamily="34" charset="0"/>
                <a:cs typeface="Cambria Math" panose="02040503050406030204" pitchFamily="18" charset="0"/>
              </a:rPr>
              <a: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3 fats from fish oil improved more than those given a placebo. (</a:t>
            </a:r>
            <a:r>
              <a:rPr lang="en-US"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Archives of General Psychiatry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56 [1999]: 407)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a:off x="1066800" y="3276600"/>
            <a:ext cx="6248400" cy="2062103"/>
          </a:xfrm>
          <a:prstGeom prst="rect">
            <a:avLst/>
          </a:prstGeom>
          <a:noFill/>
        </p:spPr>
        <p:txBody>
          <a:bodyPr wrap="square" rtlCol="0">
            <a:spAutoFit/>
          </a:bodyPr>
          <a:lstStyle/>
          <a:p>
            <a:r>
              <a:rPr lang="en-US" sz="3200" dirty="0" smtClean="0">
                <a:solidFill>
                  <a:srgbClr val="FF0000"/>
                </a:solidFill>
              </a:rPr>
              <a:t>Experimental: treatments were imposed</a:t>
            </a:r>
          </a:p>
          <a:p>
            <a:r>
              <a:rPr lang="en-US" sz="3200" dirty="0" smtClean="0">
                <a:solidFill>
                  <a:srgbClr val="FF0000"/>
                </a:solidFill>
              </a:rPr>
              <a:t>2 treatments: 1 high dose, 1 placebo-control group</a:t>
            </a:r>
            <a:endParaRPr lang="en-US" sz="3200" dirty="0">
              <a:solidFill>
                <a:srgbClr val="FF0000"/>
              </a:solidFill>
            </a:endParaRPr>
          </a:p>
        </p:txBody>
      </p:sp>
    </p:spTree>
    <p:extLst>
      <p:ext uri="{BB962C8B-B14F-4D97-AF65-F5344CB8AC3E}">
        <p14:creationId xmlns:p14="http://schemas.microsoft.com/office/powerpoint/2010/main" val="2215088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732012"/>
            <a:ext cx="6248400" cy="2166875"/>
          </a:xfrm>
          <a:prstGeom prst="rect">
            <a:avLst/>
          </a:prstGeom>
        </p:spPr>
        <p:txBody>
          <a:bodyPr wrap="square">
            <a:spAutoFit/>
          </a:bodyPr>
          <a:lstStyle/>
          <a:p>
            <a:pPr marR="0" lvl="0">
              <a:lnSpc>
                <a:spcPct val="107000"/>
              </a:lnSpc>
              <a:spcBef>
                <a:spcPts val="0"/>
              </a:spcBef>
              <a:spcAft>
                <a:spcPts val="0"/>
              </a:spcAft>
            </a:pPr>
            <a:r>
              <a:rPr lang="en-US" sz="1600" dirty="0" smtClean="0">
                <a:latin typeface="Calibri" panose="020F0502020204030204" pitchFamily="34" charset="0"/>
                <a:ea typeface="Calibri" panose="020F0502020204030204" pitchFamily="34" charset="0"/>
                <a:cs typeface="Times New Roman" panose="02020603050405020304" pitchFamily="18" charset="0"/>
              </a:rPr>
              <a:t>2)  </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leg muscles of men aged 60 to 75 were 50% to 80% stronger after they participated in a 16</a:t>
            </a:r>
            <a:r>
              <a:rPr lang="en-US" dirty="0">
                <a:solidFill>
                  <a:srgbClr val="000000"/>
                </a:solidFill>
                <a:latin typeface="Cambria Math" panose="02040503050406030204" pitchFamily="18" charset="0"/>
                <a:ea typeface="Calibri" panose="020F0502020204030204" pitchFamily="34" charset="0"/>
                <a:cs typeface="Cambria Math" panose="02040503050406030204" pitchFamily="18" charset="0"/>
              </a:rPr>
              <a: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week, high</a:t>
            </a:r>
            <a:r>
              <a:rPr lang="en-US" dirty="0">
                <a:solidFill>
                  <a:srgbClr val="000000"/>
                </a:solidFill>
                <a:latin typeface="Cambria Math" panose="02040503050406030204" pitchFamily="18" charset="0"/>
                <a:ea typeface="Calibri" panose="020F0502020204030204" pitchFamily="34" charset="0"/>
                <a:cs typeface="Cambria Math" panose="02040503050406030204" pitchFamily="18" charset="0"/>
              </a:rPr>
              <a: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intensity resistance</a:t>
            </a:r>
            <a:r>
              <a:rPr lang="en-US" dirty="0">
                <a:solidFill>
                  <a:srgbClr val="000000"/>
                </a:solidFill>
                <a:latin typeface="Cambria Math" panose="02040503050406030204" pitchFamily="18" charset="0"/>
                <a:ea typeface="Calibri" panose="020F0502020204030204" pitchFamily="34" charset="0"/>
                <a:cs typeface="Cambria Math" panose="02040503050406030204" pitchFamily="18" charset="0"/>
              </a:rPr>
              <a: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training program twice a week. (</a:t>
            </a:r>
            <a:r>
              <a:rPr lang="en-US"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Journal of Gerontology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55A [2000}: B336)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1066800" y="2967334"/>
            <a:ext cx="5867400" cy="2308324"/>
          </a:xfrm>
          <a:prstGeom prst="rect">
            <a:avLst/>
          </a:prstGeom>
        </p:spPr>
        <p:txBody>
          <a:bodyPr wrap="square">
            <a:spAutoFit/>
          </a:bodyPr>
          <a:lstStyle/>
          <a:p>
            <a:r>
              <a:rPr lang="en-US" sz="3600" dirty="0" smtClean="0">
                <a:solidFill>
                  <a:srgbClr val="FF0000"/>
                </a:solidFill>
              </a:rPr>
              <a:t>Experimental: </a:t>
            </a:r>
            <a:r>
              <a:rPr lang="en-US" sz="3600" dirty="0">
                <a:solidFill>
                  <a:srgbClr val="FF0000"/>
                </a:solidFill>
              </a:rPr>
              <a:t>treatments were imposed</a:t>
            </a:r>
          </a:p>
          <a:p>
            <a:r>
              <a:rPr lang="en-US" sz="3600" dirty="0" smtClean="0">
                <a:solidFill>
                  <a:srgbClr val="FF0000"/>
                </a:solidFill>
              </a:rPr>
              <a:t>1 treatment, no control group</a:t>
            </a:r>
            <a:endParaRPr lang="en-US" sz="3600" dirty="0">
              <a:solidFill>
                <a:srgbClr val="FF0000"/>
              </a:solidFill>
            </a:endParaRPr>
          </a:p>
        </p:txBody>
      </p:sp>
    </p:spTree>
    <p:extLst>
      <p:ext uri="{BB962C8B-B14F-4D97-AF65-F5344CB8AC3E}">
        <p14:creationId xmlns:p14="http://schemas.microsoft.com/office/powerpoint/2010/main" val="3025843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228600"/>
            <a:ext cx="6477000" cy="1541256"/>
          </a:xfrm>
          <a:prstGeom prst="rect">
            <a:avLst/>
          </a:prstGeom>
        </p:spPr>
        <p:txBody>
          <a:bodyPr wrap="square">
            <a:spAutoFit/>
          </a:bodyPr>
          <a:lstStyle/>
          <a:p>
            <a:pPr>
              <a:lnSpc>
                <a:spcPct val="107000"/>
              </a:lnSpc>
            </a:pP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smtClean="0">
                <a:latin typeface="Calibri" panose="020F0502020204030204" pitchFamily="34" charset="0"/>
                <a:ea typeface="Calibri" panose="020F0502020204030204" pitchFamily="34" charset="0"/>
                <a:cs typeface="Times New Roman" panose="02020603050405020304" pitchFamily="18" charset="0"/>
              </a:rPr>
              <a:t>3) </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Among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 group of disabled women aged 65 and older who were tracked for several years, those who had a vitamin B12 deficiency were twice as likely to suffer severe depression as those who did not. (</a:t>
            </a:r>
            <a:r>
              <a:rPr lang="en-US"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American Journal of Psychology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157 [2000]: 715) </a:t>
            </a:r>
            <a:endParaRPr lang="en-US"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a:off x="1066800" y="2743200"/>
            <a:ext cx="4724400" cy="2308324"/>
          </a:xfrm>
          <a:prstGeom prst="rect">
            <a:avLst/>
          </a:prstGeom>
          <a:noFill/>
        </p:spPr>
        <p:txBody>
          <a:bodyPr wrap="square" rtlCol="0">
            <a:spAutoFit/>
          </a:bodyPr>
          <a:lstStyle/>
          <a:p>
            <a:r>
              <a:rPr lang="en-US" sz="3600" dirty="0" smtClean="0">
                <a:solidFill>
                  <a:srgbClr val="FF0000"/>
                </a:solidFill>
              </a:rPr>
              <a:t>Observational: researchers studying traits that already exist</a:t>
            </a:r>
            <a:endParaRPr lang="en-US" sz="3600" dirty="0">
              <a:solidFill>
                <a:srgbClr val="FF0000"/>
              </a:solidFill>
            </a:endParaRPr>
          </a:p>
        </p:txBody>
      </p:sp>
    </p:spTree>
    <p:extLst>
      <p:ext uri="{BB962C8B-B14F-4D97-AF65-F5344CB8AC3E}">
        <p14:creationId xmlns:p14="http://schemas.microsoft.com/office/powerpoint/2010/main" val="3782710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1002</TotalTime>
  <Words>1930</Words>
  <Application>Microsoft Office PowerPoint</Application>
  <PresentationFormat>On-screen Show (4:3)</PresentationFormat>
  <Paragraphs>144</Paragraphs>
  <Slides>34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Calibri</vt:lpstr>
      <vt:lpstr>Cambria Math</vt:lpstr>
      <vt:lpstr>Times New Roman</vt:lpstr>
      <vt:lpstr>Trebuchet MS</vt:lpstr>
      <vt:lpstr>Wingdings</vt:lpstr>
      <vt:lpstr>Wingdings 3</vt:lpstr>
      <vt:lpstr>Facet</vt:lpstr>
      <vt:lpstr> What Is Statistics?</vt:lpstr>
      <vt:lpstr>Variability in Data</vt:lpstr>
      <vt:lpstr>The following types of variability can change the uniformity of a data set:</vt:lpstr>
      <vt:lpstr>The following types of variability can change the uniformity of a data set:</vt:lpstr>
      <vt:lpstr>The following types of variability can change the uniformity of a data set:</vt:lpstr>
      <vt:lpstr>Collecting Data for Studies</vt:lpstr>
      <vt:lpstr>PowerPoint Presentation</vt:lpstr>
      <vt:lpstr>Observational Studies</vt:lpstr>
      <vt:lpstr>PowerPoint Presentation</vt:lpstr>
      <vt:lpstr>Experimental Studies</vt:lpstr>
      <vt:lpstr>PowerPoint Presentation</vt:lpstr>
      <vt:lpstr>Collecting Data for Studies</vt:lpstr>
      <vt:lpstr>Randomization</vt:lpstr>
      <vt:lpstr>Conclusions of an Observational Study</vt:lpstr>
      <vt:lpstr>Conclusions of an Experimental Study</vt:lpstr>
      <vt:lpstr>Survey Questions</vt:lpstr>
      <vt:lpstr>Identify the population and the sample. Is the sample biased? </vt:lpstr>
      <vt:lpstr>Identify the population and the sample. Is the sample biased? </vt:lpstr>
      <vt:lpstr>Biased Questions</vt:lpstr>
      <vt:lpstr>Tell why the question may be biased or otherwise introduce bias into the survey.  Describe a way to correct the flaw.</vt:lpstr>
      <vt:lpstr>Tell why the question may be biased or otherwise introduce bias into the survey.  Describe a way to correct the flaw.</vt:lpstr>
      <vt:lpstr>Determine whether each situation is an example of an experiment or an observational study. Explain. </vt:lpstr>
      <vt:lpstr>Determine whether each situation is an example of an experiment or an observational study. Explain. </vt:lpstr>
      <vt:lpstr>Determine whether each situation is an example of an experiment or an observational study. Explain. </vt:lpstr>
      <vt:lpstr>Controlled Experiment </vt:lpstr>
      <vt:lpstr>Determine whether the study described in the health bulletin below is a randomized comparative experiment. If it is, describe the treatment, the treatment group, and the control group. If it is not, explain why not and discuss whether the conclusions drawn from the study are valid. </vt:lpstr>
      <vt:lpstr>SOLUTION</vt:lpstr>
      <vt:lpstr>Determine whether the study described in the research summary discussed brfore is a randomized comparative experiment. If it is, describe the treatment, the treatment group, and the control group. If it is not, explain why not and discuss whether the conclusions drawn from the study are valid.</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6.5 Compare Surveys, Experiments, and Observational Studies</dc:title>
  <dc:creator>Winterrowd</dc:creator>
  <cp:lastModifiedBy>Jackson, Deneen</cp:lastModifiedBy>
  <cp:revision>97</cp:revision>
  <dcterms:created xsi:type="dcterms:W3CDTF">2013-01-13T13:55:40Z</dcterms:created>
  <dcterms:modified xsi:type="dcterms:W3CDTF">2019-05-13T19:50:23Z</dcterms:modified>
</cp:coreProperties>
</file>