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62" r:id="rId1"/>
  </p:sldMasterIdLst>
  <p:notesMasterIdLst>
    <p:notesMasterId r:id="rId11"/>
  </p:notesMasterIdLst>
  <p:sldIdLst>
    <p:sldId id="272" r:id="rId2"/>
    <p:sldId id="257" r:id="rId3"/>
    <p:sldId id="258" r:id="rId4"/>
    <p:sldId id="268" r:id="rId5"/>
    <p:sldId id="270" r:id="rId6"/>
    <p:sldId id="271" r:id="rId7"/>
    <p:sldId id="273" r:id="rId8"/>
    <p:sldId id="274" r:id="rId9"/>
    <p:sldId id="267" r:id="rId10"/>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D5ED"/>
    <a:srgbClr val="C5D6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58" autoAdjust="0"/>
  </p:normalViewPr>
  <p:slideViewPr>
    <p:cSldViewPr snapToGrid="0" snapToObjects="1">
      <p:cViewPr>
        <p:scale>
          <a:sx n="89" d="100"/>
          <a:sy n="89" d="100"/>
        </p:scale>
        <p:origin x="-96" y="-2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AF7640-989E-E344-90EF-F52E8024A88C}" type="datetimeFigureOut">
              <a:rPr lang="en-US" smtClean="0"/>
              <a:t>6/23/2016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BD60BC-588A-5F4A-845B-DF04A4056FAB}" type="slidenum">
              <a:rPr lang="en-US" smtClean="0"/>
              <a:t>‹#›</a:t>
            </a:fld>
            <a:endParaRPr lang="en-US"/>
          </a:p>
        </p:txBody>
      </p:sp>
    </p:spTree>
    <p:extLst>
      <p:ext uri="{BB962C8B-B14F-4D97-AF65-F5344CB8AC3E}">
        <p14:creationId xmlns:p14="http://schemas.microsoft.com/office/powerpoint/2010/main" val="33399843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8B073D03-1838-43F5-B3DC-8048C5504DA9}" type="slidenum">
              <a:rPr lang="en-US" smtClean="0"/>
              <a:t>1</a:t>
            </a:fld>
            <a:endParaRPr lang="en-US"/>
          </a:p>
        </p:txBody>
      </p:sp>
    </p:spTree>
    <p:extLst>
      <p:ext uri="{BB962C8B-B14F-4D97-AF65-F5344CB8AC3E}">
        <p14:creationId xmlns:p14="http://schemas.microsoft.com/office/powerpoint/2010/main" val="4294058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8B073D03-1838-43F5-B3DC-8048C5504DA9}" type="slidenum">
              <a:rPr lang="en-US" smtClean="0"/>
              <a:t>8</a:t>
            </a:fld>
            <a:endParaRPr lang="en-US"/>
          </a:p>
        </p:txBody>
      </p:sp>
    </p:spTree>
    <p:extLst>
      <p:ext uri="{BB962C8B-B14F-4D97-AF65-F5344CB8AC3E}">
        <p14:creationId xmlns:p14="http://schemas.microsoft.com/office/powerpoint/2010/main" val="3110668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Rounded Rectangle 2"/>
          <p:cNvSpPr/>
          <p:nvPr/>
        </p:nvSpPr>
        <p:spPr>
          <a:xfrm>
            <a:off x="230909" y="369455"/>
            <a:ext cx="8738466" cy="5818909"/>
          </a:xfrm>
          <a:prstGeom prst="roundRect">
            <a:avLst>
              <a:gd name="adj" fmla="val 5159"/>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p:cNvSpPr/>
          <p:nvPr/>
        </p:nvSpPr>
        <p:spPr>
          <a:xfrm>
            <a:off x="230909" y="5080173"/>
            <a:ext cx="8738466" cy="1105385"/>
          </a:xfrm>
          <a:prstGeom prst="roundRect">
            <a:avLst>
              <a:gd name="adj" fmla="val 26480"/>
            </a:avLst>
          </a:prstGeom>
          <a:solidFill>
            <a:srgbClr val="C5D6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4"/>
          <p:cNvSpPr>
            <a:spLocks noChangeArrowheads="1"/>
          </p:cNvSpPr>
          <p:nvPr/>
        </p:nvSpPr>
        <p:spPr bwMode="auto">
          <a:xfrm>
            <a:off x="698500" y="5165725"/>
            <a:ext cx="7835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2400" dirty="0">
                <a:solidFill>
                  <a:srgbClr val="133176"/>
                </a:solidFill>
                <a:effectLst/>
                <a:latin typeface="Helvetica Neue Light" charset="0"/>
                <a:cs typeface="Helvetica Neue Light" charset="0"/>
              </a:rPr>
              <a:t>Statistics and Probability with Applications, 3</a:t>
            </a:r>
            <a:r>
              <a:rPr lang="en-US" sz="2400" baseline="30000" dirty="0">
                <a:solidFill>
                  <a:srgbClr val="133176"/>
                </a:solidFill>
                <a:effectLst/>
                <a:latin typeface="Helvetica Neue Light" charset="0"/>
                <a:cs typeface="Helvetica Neue Light" charset="0"/>
              </a:rPr>
              <a:t>rd</a:t>
            </a:r>
            <a:r>
              <a:rPr lang="en-US" sz="2400" dirty="0">
                <a:solidFill>
                  <a:srgbClr val="133176"/>
                </a:solidFill>
                <a:effectLst/>
                <a:latin typeface="Helvetica Neue Light" charset="0"/>
                <a:cs typeface="Helvetica Neue Light" charset="0"/>
              </a:rPr>
              <a:t> Edition</a:t>
            </a:r>
          </a:p>
          <a:p>
            <a:pPr>
              <a:defRPr/>
            </a:pPr>
            <a:r>
              <a:rPr lang="en-US" sz="2400" dirty="0">
                <a:solidFill>
                  <a:srgbClr val="133176"/>
                </a:solidFill>
                <a:effectLst/>
                <a:latin typeface="Helvetica Neue Light" charset="0"/>
                <a:cs typeface="Helvetica Neue Light" charset="0"/>
              </a:rPr>
              <a:t>Starnes, </a:t>
            </a:r>
            <a:r>
              <a:rPr lang="en-US" sz="2400" dirty="0" smtClean="0">
                <a:solidFill>
                  <a:srgbClr val="133176"/>
                </a:solidFill>
                <a:effectLst/>
                <a:latin typeface="Helvetica Neue Light" charset="0"/>
                <a:cs typeface="Helvetica Neue Light" charset="0"/>
              </a:rPr>
              <a:t>Tabor</a:t>
            </a:r>
            <a:endParaRPr lang="en-US" sz="2400" dirty="0">
              <a:solidFill>
                <a:srgbClr val="133176"/>
              </a:solidFill>
              <a:effectLst/>
              <a:latin typeface="Helvetica Neue Light" charset="0"/>
              <a:cs typeface="Helvetica Neue Light" charset="0"/>
            </a:endParaRPr>
          </a:p>
        </p:txBody>
      </p:sp>
      <p:sp>
        <p:nvSpPr>
          <p:cNvPr id="7" name="Rectangle 5"/>
          <p:cNvSpPr>
            <a:spLocks noChangeArrowheads="1"/>
          </p:cNvSpPr>
          <p:nvPr/>
        </p:nvSpPr>
        <p:spPr bwMode="auto">
          <a:xfrm>
            <a:off x="6373813" y="6357938"/>
            <a:ext cx="25955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7F7F7F"/>
                </a:solidFill>
                <a:latin typeface="Helvetica Neue" charset="0"/>
                <a:cs typeface="Helvetica Neue" charset="0"/>
              </a:rPr>
              <a:t>Bedford Freeman Worth Publishers</a:t>
            </a:r>
          </a:p>
        </p:txBody>
      </p:sp>
      <p:sp>
        <p:nvSpPr>
          <p:cNvPr id="2" name="Title 1"/>
          <p:cNvSpPr>
            <a:spLocks noGrp="1"/>
          </p:cNvSpPr>
          <p:nvPr>
            <p:ph type="ctrTitle"/>
          </p:nvPr>
        </p:nvSpPr>
        <p:spPr>
          <a:xfrm>
            <a:off x="698500" y="1755651"/>
            <a:ext cx="7957602" cy="1279382"/>
          </a:xfrm>
          <a:prstGeom prst="rect">
            <a:avLst/>
          </a:prstGeom>
        </p:spPr>
        <p:txBody>
          <a:bodyPr anchor="b"/>
          <a:lstStyle>
            <a:lvl1pPr algn="l">
              <a:lnSpc>
                <a:spcPct val="80000"/>
              </a:lnSpc>
              <a:defRPr b="0" i="0">
                <a:solidFill>
                  <a:schemeClr val="bg1"/>
                </a:solidFill>
                <a:latin typeface="Helvetica Neue Bold Condensed"/>
                <a:cs typeface="Helvetica Neue Bold Condensed"/>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698500" y="3558002"/>
            <a:ext cx="7957602" cy="1326078"/>
          </a:xfrm>
        </p:spPr>
        <p:txBody>
          <a:bodyPr anchor="b">
            <a:noAutofit/>
          </a:bodyPr>
          <a:lstStyle>
            <a:lvl1pPr marL="0" indent="0">
              <a:lnSpc>
                <a:spcPct val="80000"/>
              </a:lnSpc>
              <a:buNone/>
              <a:defRPr sz="3600" b="0" i="0">
                <a:solidFill>
                  <a:srgbClr val="FFFFFF"/>
                </a:solidFill>
                <a:effectLst>
                  <a:outerShdw blurRad="50800" dist="38100" dir="2700000" algn="tl" rotWithShape="0">
                    <a:prstClr val="black">
                      <a:alpha val="40000"/>
                    </a:prstClr>
                  </a:outerShdw>
                </a:effectLst>
                <a:latin typeface="Helvetica Neue Bold Condensed"/>
                <a:cs typeface="Helvetica Neue Bold Condensed"/>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smtClean="0"/>
              <a:t>Click to edit Master text styles</a:t>
            </a:r>
          </a:p>
        </p:txBody>
      </p:sp>
      <p:sp>
        <p:nvSpPr>
          <p:cNvPr id="9" name="Title 1"/>
          <p:cNvSpPr txBox="1">
            <a:spLocks/>
          </p:cNvSpPr>
          <p:nvPr/>
        </p:nvSpPr>
        <p:spPr>
          <a:xfrm>
            <a:off x="648467" y="73604"/>
            <a:ext cx="1539566" cy="1562912"/>
          </a:xfrm>
          <a:prstGeom prst="rect">
            <a:avLst/>
          </a:prstGeom>
          <a:solidFill>
            <a:srgbClr val="159DB2"/>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r>
              <a:rPr lang="en-US" dirty="0" smtClean="0">
                <a:solidFill>
                  <a:srgbClr val="133176"/>
                </a:solidFill>
              </a:rPr>
              <a:t> </a:t>
            </a:r>
            <a:endParaRPr lang="en-US" dirty="0">
              <a:solidFill>
                <a:srgbClr val="133176"/>
              </a:solidFill>
            </a:endParaRPr>
          </a:p>
        </p:txBody>
      </p:sp>
      <p:sp>
        <p:nvSpPr>
          <p:cNvPr id="8" name="Title 1"/>
          <p:cNvSpPr txBox="1">
            <a:spLocks/>
          </p:cNvSpPr>
          <p:nvPr/>
        </p:nvSpPr>
        <p:spPr>
          <a:xfrm rot="20937211">
            <a:off x="281297" y="322760"/>
            <a:ext cx="1539566" cy="1562912"/>
          </a:xfrm>
          <a:prstGeom prst="rect">
            <a:avLst/>
          </a:prstGeom>
          <a:solidFill>
            <a:srgbClr val="C5D683"/>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endParaRPr lang="en-US" dirty="0">
              <a:solidFill>
                <a:srgbClr val="133176"/>
              </a:solidFill>
            </a:endParaRPr>
          </a:p>
        </p:txBody>
      </p:sp>
      <p:sp>
        <p:nvSpPr>
          <p:cNvPr id="13" name="Text Placeholder 12"/>
          <p:cNvSpPr>
            <a:spLocks noGrp="1"/>
          </p:cNvSpPr>
          <p:nvPr>
            <p:ph type="body" sz="quarter" idx="11"/>
          </p:nvPr>
        </p:nvSpPr>
        <p:spPr>
          <a:xfrm rot="20884261">
            <a:off x="318702" y="362220"/>
            <a:ext cx="1437780" cy="1476977"/>
          </a:xfrm>
        </p:spPr>
        <p:txBody>
          <a:bodyPr anchor="ctr"/>
          <a:lstStyle>
            <a:lvl1pPr marL="0" indent="0" algn="ctr">
              <a:buNone/>
              <a:defRPr sz="6400">
                <a:solidFill>
                  <a:srgbClr val="133176"/>
                </a:solidFill>
              </a:defRPr>
            </a:lvl1pPr>
            <a:lvl2pPr marL="457200" indent="0" algn="ctr">
              <a:buNone/>
              <a:defRPr sz="6400">
                <a:solidFill>
                  <a:srgbClr val="133176"/>
                </a:solidFill>
              </a:defRPr>
            </a:lvl2pPr>
            <a:lvl3pPr marL="914400" indent="0" algn="ctr">
              <a:buNone/>
              <a:defRPr sz="6400">
                <a:solidFill>
                  <a:srgbClr val="133176"/>
                </a:solidFill>
              </a:defRPr>
            </a:lvl3pPr>
            <a:lvl4pPr marL="1371600" indent="0" algn="ctr">
              <a:buNone/>
              <a:defRPr sz="6400">
                <a:solidFill>
                  <a:srgbClr val="133176"/>
                </a:solidFill>
              </a:defRPr>
            </a:lvl4pPr>
            <a:lvl5pPr marL="1828800" indent="0" algn="ctr">
              <a:buNone/>
              <a:defRPr sz="6400">
                <a:solidFill>
                  <a:srgbClr val="13317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78060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ounded Rectangle 6"/>
          <p:cNvSpPr/>
          <p:nvPr/>
        </p:nvSpPr>
        <p:spPr>
          <a:xfrm>
            <a:off x="657875" y="750456"/>
            <a:ext cx="4221361" cy="5114636"/>
          </a:xfrm>
          <a:prstGeom prst="roundRect">
            <a:avLst>
              <a:gd name="adj" fmla="val 5159"/>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3"/>
          <p:cNvSpPr>
            <a:spLocks noChangeArrowheads="1"/>
          </p:cNvSpPr>
          <p:nvPr/>
        </p:nvSpPr>
        <p:spPr bwMode="auto">
          <a:xfrm>
            <a:off x="107950" y="6497638"/>
            <a:ext cx="3722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b="1" dirty="0">
                <a:solidFill>
                  <a:srgbClr val="7F7F7F"/>
                </a:solidFill>
                <a:latin typeface="Helvetica Neue Light" charset="0"/>
                <a:cs typeface="Helvetica Neue Light" charset="0"/>
              </a:rPr>
              <a:t>Statistics and Probability with Applications, 3</a:t>
            </a:r>
            <a:r>
              <a:rPr lang="en-US" sz="1200" b="1" baseline="30000" dirty="0">
                <a:solidFill>
                  <a:srgbClr val="7F7F7F"/>
                </a:solidFill>
                <a:latin typeface="Helvetica Neue Light" charset="0"/>
                <a:cs typeface="Helvetica Neue Light" charset="0"/>
              </a:rPr>
              <a:t>rd</a:t>
            </a:r>
            <a:r>
              <a:rPr lang="en-US" sz="1200" b="1" dirty="0">
                <a:solidFill>
                  <a:srgbClr val="7F7F7F"/>
                </a:solidFill>
                <a:latin typeface="Helvetica Neue Light" charset="0"/>
                <a:cs typeface="Helvetica Neue Light" charset="0"/>
              </a:rPr>
              <a:t> Edition</a:t>
            </a:r>
          </a:p>
        </p:txBody>
      </p:sp>
      <p:sp>
        <p:nvSpPr>
          <p:cNvPr id="6" name="Rectangle 4"/>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B3732BA9-F5AC-9E40-A2A0-02FC329B1CEE}" type="slidenum">
              <a:rPr lang="en-US" sz="1200">
                <a:solidFill>
                  <a:srgbClr val="7F7F7F"/>
                </a:solidFill>
                <a:latin typeface="Helvetica Neue" charset="0"/>
                <a:cs typeface="Helvetica Neue" charset="0"/>
              </a:rPr>
              <a:pPr/>
              <a:t>‹#›</a:t>
            </a:fld>
            <a:endParaRPr lang="en-US" sz="1200">
              <a:solidFill>
                <a:srgbClr val="7F7F7F"/>
              </a:solidFill>
              <a:latin typeface="Helvetica Neue" charset="0"/>
              <a:cs typeface="Helvetica Neue" charset="0"/>
            </a:endParaRPr>
          </a:p>
        </p:txBody>
      </p:sp>
      <p:sp>
        <p:nvSpPr>
          <p:cNvPr id="2" name="Title 1"/>
          <p:cNvSpPr>
            <a:spLocks noGrp="1"/>
          </p:cNvSpPr>
          <p:nvPr>
            <p:ph type="title"/>
          </p:nvPr>
        </p:nvSpPr>
        <p:spPr>
          <a:xfrm>
            <a:off x="722313" y="916801"/>
            <a:ext cx="4074689" cy="3206871"/>
          </a:xfrm>
          <a:prstGeom prst="rect">
            <a:avLst/>
          </a:prstGeom>
        </p:spPr>
        <p:txBody>
          <a:bodyPr anchor="b">
            <a:normAutofit/>
          </a:bodyPr>
          <a:lstStyle>
            <a:lvl1pPr algn="l">
              <a:defRPr sz="3600" b="1" cap="all">
                <a:solidFill>
                  <a:schemeClr val="bg1"/>
                </a:solidFill>
                <a:latin typeface="Helvetica Neue"/>
                <a:cs typeface="Helvetica Neue"/>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160217"/>
            <a:ext cx="4074689" cy="1500187"/>
          </a:xfrm>
        </p:spPr>
        <p:txBody>
          <a:bodyPr/>
          <a:lstStyle>
            <a:lvl1pPr marL="0" indent="0">
              <a:buNone/>
              <a:defRPr sz="2000">
                <a:solidFill>
                  <a:srgbClr val="C5D683"/>
                </a:solidFill>
                <a:effectLst/>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Title 1"/>
          <p:cNvSpPr txBox="1">
            <a:spLocks/>
          </p:cNvSpPr>
          <p:nvPr/>
        </p:nvSpPr>
        <p:spPr>
          <a:xfrm>
            <a:off x="648467" y="73604"/>
            <a:ext cx="1539566" cy="1562912"/>
          </a:xfrm>
          <a:prstGeom prst="rect">
            <a:avLst/>
          </a:prstGeom>
          <a:solidFill>
            <a:srgbClr val="159DB2"/>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r>
              <a:rPr lang="en-US" dirty="0" smtClean="0">
                <a:solidFill>
                  <a:srgbClr val="133176"/>
                </a:solidFill>
              </a:rPr>
              <a:t> </a:t>
            </a:r>
            <a:endParaRPr lang="en-US" dirty="0">
              <a:solidFill>
                <a:srgbClr val="133176"/>
              </a:solidFill>
            </a:endParaRPr>
          </a:p>
        </p:txBody>
      </p:sp>
      <p:sp>
        <p:nvSpPr>
          <p:cNvPr id="9" name="Title 1"/>
          <p:cNvSpPr txBox="1">
            <a:spLocks/>
          </p:cNvSpPr>
          <p:nvPr/>
        </p:nvSpPr>
        <p:spPr>
          <a:xfrm rot="20937211">
            <a:off x="281297" y="322760"/>
            <a:ext cx="1539566" cy="1562912"/>
          </a:xfrm>
          <a:prstGeom prst="rect">
            <a:avLst/>
          </a:prstGeom>
          <a:solidFill>
            <a:srgbClr val="C5D683"/>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endParaRPr lang="en-US" dirty="0">
              <a:solidFill>
                <a:srgbClr val="133176"/>
              </a:solidFill>
            </a:endParaRPr>
          </a:p>
        </p:txBody>
      </p:sp>
      <p:sp>
        <p:nvSpPr>
          <p:cNvPr id="10" name="Text Placeholder 12"/>
          <p:cNvSpPr>
            <a:spLocks noGrp="1"/>
          </p:cNvSpPr>
          <p:nvPr>
            <p:ph type="body" sz="quarter" idx="11"/>
          </p:nvPr>
        </p:nvSpPr>
        <p:spPr>
          <a:xfrm rot="20884261">
            <a:off x="318702" y="362220"/>
            <a:ext cx="1437780" cy="1476977"/>
          </a:xfrm>
        </p:spPr>
        <p:txBody>
          <a:bodyPr anchor="ctr"/>
          <a:lstStyle>
            <a:lvl1pPr marL="0" indent="0" algn="ctr">
              <a:buNone/>
              <a:defRPr sz="6400">
                <a:solidFill>
                  <a:srgbClr val="133176"/>
                </a:solidFill>
              </a:defRPr>
            </a:lvl1pPr>
            <a:lvl2pPr marL="457200" indent="0" algn="ctr">
              <a:buNone/>
              <a:defRPr sz="6400">
                <a:solidFill>
                  <a:srgbClr val="133176"/>
                </a:solidFill>
              </a:defRPr>
            </a:lvl2pPr>
            <a:lvl3pPr marL="914400" indent="0" algn="ctr">
              <a:buNone/>
              <a:defRPr sz="6400">
                <a:solidFill>
                  <a:srgbClr val="133176"/>
                </a:solidFill>
              </a:defRPr>
            </a:lvl3pPr>
            <a:lvl4pPr marL="1371600" indent="0" algn="ctr">
              <a:buNone/>
              <a:defRPr sz="6400">
                <a:solidFill>
                  <a:srgbClr val="133176"/>
                </a:solidFill>
              </a:defRPr>
            </a:lvl4pPr>
            <a:lvl5pPr marL="1828800" indent="0" algn="ctr">
              <a:buNone/>
              <a:defRPr sz="6400">
                <a:solidFill>
                  <a:srgbClr val="13317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5344060"/>
      </p:ext>
    </p:extLst>
  </p:cSld>
  <p:clrMapOvr>
    <a:masterClrMapping/>
  </p:clrMapOvr>
  <p:transition spd="med">
    <p:pull dir="l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ooking Ahead">
    <p:spTree>
      <p:nvGrpSpPr>
        <p:cNvPr id="1" name=""/>
        <p:cNvGrpSpPr/>
        <p:nvPr/>
      </p:nvGrpSpPr>
      <p:grpSpPr>
        <a:xfrm>
          <a:off x="0" y="0"/>
          <a:ext cx="0" cy="0"/>
          <a:chOff x="0" y="0"/>
          <a:chExt cx="0" cy="0"/>
        </a:xfrm>
      </p:grpSpPr>
      <p:sp>
        <p:nvSpPr>
          <p:cNvPr id="13" name="Rounded Rectangle 12"/>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rrowheads="1"/>
          </p:cNvSpPr>
          <p:nvPr/>
        </p:nvSpPr>
        <p:spPr bwMode="auto">
          <a:xfrm>
            <a:off x="565150" y="1443038"/>
            <a:ext cx="2505942" cy="400050"/>
          </a:xfrm>
          <a:prstGeom prst="rect">
            <a:avLst/>
          </a:prstGeom>
          <a:solidFill>
            <a:srgbClr val="133176"/>
          </a:solidFill>
          <a:ln>
            <a:noFill/>
          </a:ln>
          <a:extLst/>
        </p:spPr>
        <p:txBody>
          <a:bodyPr wrap="square">
            <a:spAutoFit/>
          </a:bodyPr>
          <a:lstStyle/>
          <a:p>
            <a:pPr>
              <a:defRPr/>
            </a:pPr>
            <a:r>
              <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In the Next Section…</a:t>
            </a:r>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1" name="Rectangle 9"/>
          <p:cNvSpPr>
            <a:spLocks noChangeArrowheads="1"/>
          </p:cNvSpPr>
          <p:nvPr/>
        </p:nvSpPr>
        <p:spPr bwMode="auto">
          <a:xfrm>
            <a:off x="457200" y="242888"/>
            <a:ext cx="28717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latin typeface="Helvetica Neue Light" charset="0"/>
                <a:cs typeface="Helvetica Neue Light" charset="0"/>
              </a:rPr>
              <a:t>Looking Ahead…</a:t>
            </a:r>
          </a:p>
        </p:txBody>
      </p:sp>
      <p:sp>
        <p:nvSpPr>
          <p:cNvPr id="3" name="Text Placeholder 2"/>
          <p:cNvSpPr>
            <a:spLocks noGrp="1"/>
          </p:cNvSpPr>
          <p:nvPr>
            <p:ph type="body" idx="1"/>
          </p:nvPr>
        </p:nvSpPr>
        <p:spPr>
          <a:xfrm>
            <a:off x="575141" y="1831659"/>
            <a:ext cx="8111659" cy="3752795"/>
          </a:xfrm>
          <a:solidFill>
            <a:srgbClr val="C5D683"/>
          </a:solidFill>
          <a:ln>
            <a:noFill/>
          </a:ln>
        </p:spPr>
        <p:style>
          <a:lnRef idx="1">
            <a:schemeClr val="accent4"/>
          </a:lnRef>
          <a:fillRef idx="2">
            <a:schemeClr val="accent4"/>
          </a:fillRef>
          <a:effectRef idx="1">
            <a:schemeClr val="accent4"/>
          </a:effectRef>
          <a:fontRef idx="none"/>
        </p:style>
        <p:txBody>
          <a:bodyPr anchor="ctr"/>
          <a:lstStyle>
            <a:lvl1pPr marL="0" indent="0">
              <a:buNone/>
              <a:defRPr sz="2000">
                <a:solidFill>
                  <a:schemeClr val="tx1"/>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cxnSp>
        <p:nvCxnSpPr>
          <p:cNvPr id="12" name="Straight Connector 11"/>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16"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7" name="Rectangle 9"/>
          <p:cNvSpPr>
            <a:spLocks noChangeArrowheads="1"/>
          </p:cNvSpPr>
          <p:nvPr userDrawn="1"/>
        </p:nvSpPr>
        <p:spPr bwMode="auto">
          <a:xfrm>
            <a:off x="457200" y="242888"/>
            <a:ext cx="28717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latin typeface="Helvetica Neue Light" charset="0"/>
                <a:cs typeface="Helvetica Neue Light" charset="0"/>
              </a:rPr>
              <a:t>Looking Ahead…</a:t>
            </a:r>
          </a:p>
        </p:txBody>
      </p:sp>
      <p:cxnSp>
        <p:nvCxnSpPr>
          <p:cNvPr id="18" name="Straight Connector 17"/>
          <p:cNvCxnSpPr/>
          <p:nvPr userDrawn="1"/>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82097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Rounded Rectangle 10"/>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078094"/>
            <a:ext cx="8229600" cy="5048069"/>
          </a:xfrm>
        </p:spPr>
        <p:txBody>
          <a:bodyPr/>
          <a:lstStyle>
            <a:lvl1pPr>
              <a:defRPr sz="2000" b="0" i="0">
                <a:latin typeface="Helvetica Neue"/>
                <a:cs typeface="Helvetica Neue"/>
              </a:defRPr>
            </a:lvl1pPr>
            <a:lvl2pPr>
              <a:defRPr sz="1800" b="0" i="0">
                <a:latin typeface="Helvetica Neue"/>
                <a:cs typeface="Helvetica Neue"/>
              </a:defRPr>
            </a:lvl2pPr>
            <a:lvl3pPr>
              <a:defRPr sz="1800" b="0" i="0">
                <a:latin typeface="Helvetica Neue"/>
                <a:cs typeface="Helvetica Neue"/>
              </a:defRPr>
            </a:lvl3pPr>
            <a:lvl4pPr>
              <a:defRPr sz="1800" b="0" i="0">
                <a:latin typeface="Helvetica Neue"/>
                <a:cs typeface="Helvetica Neue"/>
              </a:defRPr>
            </a:lvl4pPr>
            <a:lvl5pPr>
              <a:defRPr sz="1800" b="0" i="0">
                <a:latin typeface="Helvetica Neue"/>
                <a:cs typeface="Helvetica Neu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613761341"/>
      </p:ext>
    </p:extLst>
  </p:cSld>
  <p:clrMapOvr>
    <a:masterClrMapping/>
  </p:clrMapOvr>
  <p:transition spd="med">
    <p:pull dir="l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0" name="Rounded Rectangle 9"/>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 name="Straight Connector 2"/>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8"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9"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12"/>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1137452879"/>
      </p:ext>
    </p:extLst>
  </p:cSld>
  <p:clrMapOvr>
    <a:masterClrMapping/>
  </p:clrMapOvr>
  <p:transition spd="med">
    <p:pull dir="l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arning Objectives">
    <p:spTree>
      <p:nvGrpSpPr>
        <p:cNvPr id="1" name=""/>
        <p:cNvGrpSpPr/>
        <p:nvPr/>
      </p:nvGrpSpPr>
      <p:grpSpPr>
        <a:xfrm>
          <a:off x="0" y="0"/>
          <a:ext cx="0" cy="0"/>
          <a:chOff x="0" y="0"/>
          <a:chExt cx="0" cy="0"/>
        </a:xfrm>
      </p:grpSpPr>
      <p:sp>
        <p:nvSpPr>
          <p:cNvPr id="13" name="Rounded Rectangle 12"/>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 name="Straight Connector 3"/>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457200" y="947738"/>
            <a:ext cx="8229599" cy="400110"/>
          </a:xfrm>
          <a:prstGeom prst="rect">
            <a:avLst/>
          </a:prstGeom>
          <a:solidFill>
            <a:srgbClr val="133176"/>
          </a:solidFill>
          <a:ln>
            <a:noFill/>
          </a:ln>
          <a:extLst/>
        </p:spPr>
        <p:txBody>
          <a:bodyPr wrap="square">
            <a:spAutoFit/>
          </a:bodyPr>
          <a:lstStyle/>
          <a:p>
            <a:pPr>
              <a:defRPr/>
            </a:pPr>
            <a:r>
              <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Learning </a:t>
            </a:r>
            <a:r>
              <a:rPr lang="en-US" sz="2000" dirty="0" smtClean="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Targets</a:t>
            </a:r>
            <a:endPar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endParaRPr>
          </a:p>
        </p:txBody>
      </p:sp>
      <p:sp>
        <p:nvSpPr>
          <p:cNvPr id="8" name="Rectangle 8"/>
          <p:cNvSpPr>
            <a:spLocks noChangeArrowheads="1"/>
          </p:cNvSpPr>
          <p:nvPr/>
        </p:nvSpPr>
        <p:spPr bwMode="auto">
          <a:xfrm>
            <a:off x="457200" y="1368425"/>
            <a:ext cx="47248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latin typeface="Helvetica Neue" charset="0"/>
                <a:cs typeface="Helvetica Neue" charset="0"/>
              </a:rPr>
              <a:t>After this </a:t>
            </a:r>
            <a:r>
              <a:rPr lang="en-US" sz="2000" dirty="0" smtClean="0">
                <a:latin typeface="Helvetica Neue" charset="0"/>
                <a:cs typeface="Helvetica Neue" charset="0"/>
              </a:rPr>
              <a:t>lesson, </a:t>
            </a:r>
            <a:r>
              <a:rPr lang="en-US" sz="2000" dirty="0">
                <a:latin typeface="Helvetica Neue" charset="0"/>
                <a:cs typeface="Helvetica Neue" charset="0"/>
              </a:rPr>
              <a:t>you should be able to:</a:t>
            </a:r>
          </a:p>
        </p:txBody>
      </p:sp>
      <p:sp>
        <p:nvSpPr>
          <p:cNvPr id="9" name="TextBox 8"/>
          <p:cNvSpPr txBox="1">
            <a:spLocks noChangeArrowheads="1"/>
          </p:cNvSpPr>
          <p:nvPr/>
        </p:nvSpPr>
        <p:spPr bwMode="auto">
          <a:xfrm>
            <a:off x="1671638" y="239077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p>
        </p:txBody>
      </p:sp>
      <p:sp>
        <p:nvSpPr>
          <p:cNvPr id="3" name="Text Placeholder 2"/>
          <p:cNvSpPr>
            <a:spLocks noGrp="1"/>
          </p:cNvSpPr>
          <p:nvPr>
            <p:ph type="body" idx="1"/>
          </p:nvPr>
        </p:nvSpPr>
        <p:spPr>
          <a:xfrm>
            <a:off x="747020" y="1867711"/>
            <a:ext cx="7939779" cy="4398458"/>
          </a:xfrm>
        </p:spPr>
        <p:txBody>
          <a:bodyPr/>
          <a:lstStyle>
            <a:lvl1pPr marL="342900" indent="-342900">
              <a:lnSpc>
                <a:spcPct val="150000"/>
              </a:lnSpc>
              <a:buClr>
                <a:schemeClr val="accent1"/>
              </a:buClr>
              <a:buFont typeface="Wingdings" charset="2"/>
              <a:buChar char="ü"/>
              <a:defRPr sz="2000">
                <a:solidFill>
                  <a:schemeClr val="tx1"/>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a:p>
            <a:pPr lvl="1"/>
            <a:r>
              <a:rPr lang="en-US" smtClean="0"/>
              <a:t>Second level</a:t>
            </a:r>
          </a:p>
        </p:txBody>
      </p:sp>
      <p:sp>
        <p:nvSpPr>
          <p:cNvPr id="12"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5"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6"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2" name="TextBox 1"/>
          <p:cNvSpPr txBox="1"/>
          <p:nvPr/>
        </p:nvSpPr>
        <p:spPr>
          <a:xfrm>
            <a:off x="2413000" y="11545"/>
            <a:ext cx="184666" cy="369332"/>
          </a:xfrm>
          <a:prstGeom prst="rect">
            <a:avLst/>
          </a:prstGeom>
          <a:noFill/>
        </p:spPr>
        <p:txBody>
          <a:bodyPr wrap="none" rtlCol="0">
            <a:spAutoFit/>
          </a:bodyPr>
          <a:lstStyle/>
          <a:p>
            <a:endParaRPr lang="en-US" dirty="0"/>
          </a:p>
        </p:txBody>
      </p:sp>
      <p:sp>
        <p:nvSpPr>
          <p:cNvPr id="18"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3648958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Summary">
    <p:spTree>
      <p:nvGrpSpPr>
        <p:cNvPr id="1" name=""/>
        <p:cNvGrpSpPr/>
        <p:nvPr/>
      </p:nvGrpSpPr>
      <p:grpSpPr>
        <a:xfrm>
          <a:off x="0" y="0"/>
          <a:ext cx="0" cy="0"/>
          <a:chOff x="0" y="0"/>
          <a:chExt cx="0" cy="0"/>
        </a:xfrm>
      </p:grpSpPr>
      <p:sp>
        <p:nvSpPr>
          <p:cNvPr id="13" name="Rounded Rectangle 12"/>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 name="Straight Connector 3"/>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457199" y="947738"/>
            <a:ext cx="8229599" cy="400050"/>
          </a:xfrm>
          <a:prstGeom prst="rect">
            <a:avLst/>
          </a:prstGeom>
          <a:solidFill>
            <a:srgbClr val="133176"/>
          </a:solidFill>
          <a:ln>
            <a:noFill/>
          </a:ln>
          <a:extLst/>
        </p:spPr>
        <p:txBody>
          <a:bodyPr wrap="square">
            <a:spAutoFit/>
          </a:bodyPr>
          <a:lstStyle/>
          <a:p>
            <a:pPr>
              <a:defRPr/>
            </a:pPr>
            <a:r>
              <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Section Summary</a:t>
            </a:r>
          </a:p>
        </p:txBody>
      </p:sp>
      <p:sp>
        <p:nvSpPr>
          <p:cNvPr id="8" name="Rectangle 8"/>
          <p:cNvSpPr>
            <a:spLocks noChangeArrowheads="1"/>
          </p:cNvSpPr>
          <p:nvPr/>
        </p:nvSpPr>
        <p:spPr bwMode="auto">
          <a:xfrm>
            <a:off x="457200" y="1368425"/>
            <a:ext cx="39465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a:latin typeface="Helvetica Neue" charset="0"/>
                <a:cs typeface="Helvetica Neue" charset="0"/>
              </a:rPr>
              <a:t>In this section, we learned that…</a:t>
            </a:r>
          </a:p>
        </p:txBody>
      </p:sp>
      <p:sp>
        <p:nvSpPr>
          <p:cNvPr id="9" name="TextBox 8"/>
          <p:cNvSpPr txBox="1">
            <a:spLocks noChangeArrowheads="1"/>
          </p:cNvSpPr>
          <p:nvPr/>
        </p:nvSpPr>
        <p:spPr bwMode="auto">
          <a:xfrm>
            <a:off x="1671638" y="239077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p>
        </p:txBody>
      </p:sp>
      <p:sp>
        <p:nvSpPr>
          <p:cNvPr id="3" name="Text Placeholder 2"/>
          <p:cNvSpPr>
            <a:spLocks noGrp="1"/>
          </p:cNvSpPr>
          <p:nvPr>
            <p:ph type="body" idx="1"/>
          </p:nvPr>
        </p:nvSpPr>
        <p:spPr>
          <a:xfrm>
            <a:off x="747020" y="1867711"/>
            <a:ext cx="7939779" cy="4398458"/>
          </a:xfrm>
        </p:spPr>
        <p:txBody>
          <a:bodyPr/>
          <a:lstStyle>
            <a:lvl1pPr marL="342900" indent="-342900">
              <a:lnSpc>
                <a:spcPct val="150000"/>
              </a:lnSpc>
              <a:buClr>
                <a:schemeClr val="accent1"/>
              </a:buClr>
              <a:buFont typeface="Wingdings" charset="2"/>
              <a:buChar char="ü"/>
              <a:defRPr sz="2000">
                <a:solidFill>
                  <a:schemeClr val="tx1"/>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a:p>
            <a:pPr lvl="1"/>
            <a:r>
              <a:rPr lang="en-US" smtClean="0"/>
              <a:t>Second level</a:t>
            </a:r>
          </a:p>
        </p:txBody>
      </p:sp>
      <p:sp>
        <p:nvSpPr>
          <p:cNvPr id="12"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5"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6"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235631466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2" name="Rounded Rectangle 11"/>
          <p:cNvSpPr/>
          <p:nvPr userDrawn="1"/>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half" idx="1"/>
          </p:nvPr>
        </p:nvSpPr>
        <p:spPr>
          <a:xfrm>
            <a:off x="457200" y="1050684"/>
            <a:ext cx="4038600" cy="5075479"/>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050684"/>
            <a:ext cx="4038600" cy="5075479"/>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0"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1"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5"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685438993"/>
      </p:ext>
    </p:extLst>
  </p:cSld>
  <p:clrMapOvr>
    <a:masterClrMapping/>
  </p:clrMapOvr>
  <p:transition spd="med">
    <p:pull dir="l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4" name="Rounded Rectangle 13"/>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idx="1"/>
          </p:nvPr>
        </p:nvSpPr>
        <p:spPr>
          <a:xfrm>
            <a:off x="457200" y="895351"/>
            <a:ext cx="4040188" cy="429425"/>
          </a:xfrm>
        </p:spPr>
        <p:txBody>
          <a:bodyPr anchor="b">
            <a:normAutofit/>
          </a:bodyPr>
          <a:lstStyle>
            <a:lvl1pPr marL="0" indent="0">
              <a:buNone/>
              <a:defRPr sz="2000" b="0" i="0">
                <a:latin typeface="Helvetica Neue Bold Condensed"/>
                <a:cs typeface="Helvetica Neue Bold Condense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324776"/>
            <a:ext cx="4040188" cy="4801387"/>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895351"/>
            <a:ext cx="4041775" cy="429425"/>
          </a:xfrm>
        </p:spPr>
        <p:txBody>
          <a:bodyPr anchor="b">
            <a:normAutofit/>
          </a:bodyPr>
          <a:lstStyle>
            <a:lvl1pPr marL="0" indent="0">
              <a:buNone/>
              <a:defRPr sz="2000" b="0" i="0">
                <a:latin typeface="Helvetica Neue Bold Condensed"/>
                <a:cs typeface="Helvetica Neue Bold Condense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324776"/>
            <a:ext cx="4041775" cy="4801387"/>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2"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3"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7"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545444370"/>
      </p:ext>
    </p:extLst>
  </p:cSld>
  <p:clrMapOvr>
    <a:masterClrMapping/>
  </p:clrMapOvr>
  <p:transition spd="med">
    <p:pull dir="l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ounded Rectangle 7"/>
          <p:cNvSpPr/>
          <p:nvPr/>
        </p:nvSpPr>
        <p:spPr>
          <a:xfrm>
            <a:off x="0" y="6407726"/>
            <a:ext cx="9143999" cy="450273"/>
          </a:xfrm>
          <a:prstGeom prst="roundRect">
            <a:avLst>
              <a:gd name="adj" fmla="val 0"/>
            </a:avLst>
          </a:prstGeom>
          <a:solidFill>
            <a:srgbClr val="133176"/>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7"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0"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95855866"/>
      </p:ext>
    </p:extLst>
  </p:cSld>
  <p:clrMapOvr>
    <a:masterClrMapping/>
  </p:clrMapOvr>
  <p:transition spd="med">
    <p:pull dir="l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Rounded Rectangle 10"/>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3050"/>
            <a:ext cx="3008313" cy="1162050"/>
          </a:xfrm>
          <a:prstGeom prst="rect">
            <a:avLst/>
          </a:prstGeom>
        </p:spPr>
        <p:txBody>
          <a:bodyPr anchor="b"/>
          <a:lstStyle>
            <a:lvl1pPr algn="l">
              <a:defRPr sz="2000" b="1">
                <a:latin typeface="Helvetica Neue"/>
                <a:cs typeface="Helvetica Neue"/>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Helvetica Neue"/>
                <a:cs typeface="Helvetica Neue"/>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786806891"/>
      </p:ext>
    </p:extLst>
  </p:cSld>
  <p:clrMapOvr>
    <a:masterClrMapping/>
  </p:clrMapOvr>
  <p:transition spd="med">
    <p:pull dir="l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ounded Rectangle 10"/>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Helvetica Neue"/>
                <a:cs typeface="Helvetica Neue"/>
              </a:defRPr>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Helvetica Neue"/>
                <a:cs typeface="Helvetica Neue"/>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2563639238"/>
      </p:ext>
    </p:extLst>
  </p:cSld>
  <p:clrMapOvr>
    <a:masterClrMapping/>
  </p:clrMapOvr>
  <p:transition spd="med">
    <p:pull dir="l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968375"/>
            <a:ext cx="8229600" cy="515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4363" r:id="rId1"/>
    <p:sldLayoutId id="2147484364" r:id="rId2"/>
    <p:sldLayoutId id="2147484365" r:id="rId3"/>
    <p:sldLayoutId id="2147484366" r:id="rId4"/>
    <p:sldLayoutId id="2147484367" r:id="rId5"/>
    <p:sldLayoutId id="2147484368" r:id="rId6"/>
    <p:sldLayoutId id="2147484369" r:id="rId7"/>
    <p:sldLayoutId id="2147484370" r:id="rId8"/>
    <p:sldLayoutId id="2147484371" r:id="rId9"/>
    <p:sldLayoutId id="2147484372" r:id="rId10"/>
    <p:sldLayoutId id="2147484373" r:id="rId11"/>
    <p:sldLayoutId id="2147484374" r:id="rId12"/>
  </p:sldLayoutIdLst>
  <p:transition spd="med">
    <p:pull dir="lu"/>
  </p:transition>
  <p:timing>
    <p:tnLst>
      <p:par>
        <p:cTn id="1" dur="indefinite" restart="never" nodeType="tmRoot"/>
      </p:par>
    </p:tnLst>
  </p:timing>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oleObject" Target="../embeddings/oleObject2.bin"/><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8500" y="1680939"/>
            <a:ext cx="7671955" cy="896501"/>
          </a:xfrm>
        </p:spPr>
        <p:txBody>
          <a:bodyPr/>
          <a:lstStyle/>
          <a:p>
            <a:r>
              <a:rPr lang="en-US" dirty="0" smtClean="0"/>
              <a:t>Analyzing One-Variable Data</a:t>
            </a:r>
            <a:endParaRPr lang="en-US" dirty="0"/>
          </a:p>
        </p:txBody>
      </p:sp>
      <p:sp>
        <p:nvSpPr>
          <p:cNvPr id="3" name="Text Placeholder 2"/>
          <p:cNvSpPr>
            <a:spLocks noGrp="1"/>
          </p:cNvSpPr>
          <p:nvPr>
            <p:ph type="body" sz="quarter" idx="10"/>
          </p:nvPr>
        </p:nvSpPr>
        <p:spPr>
          <a:xfrm>
            <a:off x="698500" y="2661491"/>
            <a:ext cx="7914409" cy="1942419"/>
          </a:xfrm>
        </p:spPr>
        <p:txBody>
          <a:bodyPr/>
          <a:lstStyle/>
          <a:p>
            <a:r>
              <a:rPr lang="en-US" dirty="0" smtClean="0"/>
              <a:t>Lesson 1.6</a:t>
            </a:r>
          </a:p>
          <a:p>
            <a:r>
              <a:rPr lang="en-US" dirty="0" smtClean="0"/>
              <a:t>Measuring Center</a:t>
            </a:r>
            <a:endParaRPr lang="en-US" dirty="0"/>
          </a:p>
        </p:txBody>
      </p:sp>
      <p:sp>
        <p:nvSpPr>
          <p:cNvPr id="5" name="TextBox 4"/>
          <p:cNvSpPr txBox="1"/>
          <p:nvPr/>
        </p:nvSpPr>
        <p:spPr>
          <a:xfrm>
            <a:off x="831061" y="242802"/>
            <a:ext cx="184666" cy="369332"/>
          </a:xfrm>
          <a:prstGeom prst="rect">
            <a:avLst/>
          </a:prstGeom>
          <a:noFill/>
        </p:spPr>
        <p:txBody>
          <a:bodyPr wrap="none" rtlCol="0">
            <a:spAutoFit/>
          </a:bodyPr>
          <a:lstStyle/>
          <a:p>
            <a:endParaRPr lang="en-US" dirty="0"/>
          </a:p>
        </p:txBody>
      </p:sp>
      <p:sp>
        <p:nvSpPr>
          <p:cNvPr id="7" name="Rectangle 6"/>
          <p:cNvSpPr/>
          <p:nvPr/>
        </p:nvSpPr>
        <p:spPr>
          <a:xfrm rot="20891949">
            <a:off x="362056" y="305312"/>
            <a:ext cx="1400722" cy="1569660"/>
          </a:xfrm>
          <a:prstGeom prst="rect">
            <a:avLst/>
          </a:prstGeom>
        </p:spPr>
        <p:txBody>
          <a:bodyPr wrap="square" anchor="ctr">
            <a:spAutoFit/>
          </a:bodyPr>
          <a:lstStyle/>
          <a:p>
            <a:pPr algn="ctr"/>
            <a:r>
              <a:rPr lang="en-US" sz="9600" b="1" dirty="0" smtClean="0">
                <a:solidFill>
                  <a:srgbClr val="133176"/>
                </a:solidFill>
              </a:rPr>
              <a:t>1</a:t>
            </a:r>
            <a:endParaRPr lang="en-US" sz="9600" b="1" dirty="0">
              <a:solidFill>
                <a:srgbClr val="133176"/>
              </a:solidFill>
            </a:endParaRPr>
          </a:p>
        </p:txBody>
      </p:sp>
    </p:spTree>
    <p:extLst>
      <p:ext uri="{BB962C8B-B14F-4D97-AF65-F5344CB8AC3E}">
        <p14:creationId xmlns:p14="http://schemas.microsoft.com/office/powerpoint/2010/main" val="347051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Find and interpret the median of a distribution of </a:t>
            </a:r>
            <a:r>
              <a:rPr lang="en-US" dirty="0" smtClean="0"/>
              <a:t>quantitative data</a:t>
            </a:r>
            <a:r>
              <a:rPr lang="en-US" dirty="0"/>
              <a:t>.</a:t>
            </a:r>
          </a:p>
          <a:p>
            <a:r>
              <a:rPr lang="en-US" dirty="0" smtClean="0"/>
              <a:t>Calculate </a:t>
            </a:r>
            <a:r>
              <a:rPr lang="en-US" dirty="0"/>
              <a:t>the mean of a distribution of quantitative data.</a:t>
            </a:r>
          </a:p>
          <a:p>
            <a:r>
              <a:rPr lang="en-US" dirty="0" smtClean="0"/>
              <a:t>Compare </a:t>
            </a:r>
            <a:r>
              <a:rPr lang="en-US" dirty="0"/>
              <a:t>the mean and median of a distribution, and choose the more </a:t>
            </a:r>
            <a:r>
              <a:rPr lang="en-US" dirty="0" smtClean="0"/>
              <a:t>appropriate measure </a:t>
            </a:r>
            <a:r>
              <a:rPr lang="en-US" dirty="0"/>
              <a:t>of center in a given setting.</a:t>
            </a:r>
          </a:p>
        </p:txBody>
      </p:sp>
      <p:sp>
        <p:nvSpPr>
          <p:cNvPr id="3" name="Title 2"/>
          <p:cNvSpPr>
            <a:spLocks noGrp="1"/>
          </p:cNvSpPr>
          <p:nvPr>
            <p:ph type="title"/>
          </p:nvPr>
        </p:nvSpPr>
        <p:spPr/>
        <p:txBody>
          <a:bodyPr/>
          <a:lstStyle/>
          <a:p>
            <a:r>
              <a:rPr lang="en-US" dirty="0" smtClean="0"/>
              <a:t>Measuring Center</a:t>
            </a:r>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5699" y="4646919"/>
            <a:ext cx="13335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8259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Center</a:t>
            </a:r>
          </a:p>
        </p:txBody>
      </p:sp>
      <p:sp>
        <p:nvSpPr>
          <p:cNvPr id="3" name="Content Placeholder 2"/>
          <p:cNvSpPr>
            <a:spLocks noGrp="1"/>
          </p:cNvSpPr>
          <p:nvPr>
            <p:ph idx="1"/>
          </p:nvPr>
        </p:nvSpPr>
        <p:spPr>
          <a:xfrm>
            <a:off x="457200" y="936007"/>
            <a:ext cx="8229600" cy="1888006"/>
          </a:xfrm>
        </p:spPr>
        <p:txBody>
          <a:bodyPr/>
          <a:lstStyle/>
          <a:p>
            <a:pPr marL="0" indent="0">
              <a:buNone/>
            </a:pPr>
            <a:r>
              <a:rPr lang="en-US" dirty="0"/>
              <a:t>Here are the travel times in minutes of 20 randomly chosen New York workers, along with a dotplot of the data:</a:t>
            </a:r>
          </a:p>
        </p:txBody>
      </p:sp>
      <p:sp>
        <p:nvSpPr>
          <p:cNvPr id="8" name="Content Placeholder 2"/>
          <p:cNvSpPr txBox="1">
            <a:spLocks/>
          </p:cNvSpPr>
          <p:nvPr/>
        </p:nvSpPr>
        <p:spPr bwMode="auto">
          <a:xfrm>
            <a:off x="457200" y="3856731"/>
            <a:ext cx="8229600" cy="1888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The distribution is right-skewed and single-peaked. The longest travel time (85 minutes) appears to be an outlier.</a:t>
            </a:r>
          </a:p>
          <a:p>
            <a:pPr marL="0" indent="0">
              <a:buNone/>
            </a:pPr>
            <a:r>
              <a:rPr lang="en-US" dirty="0"/>
              <a:t>How should we describe where this (or some other) distribution of quantitative data is centered? </a:t>
            </a:r>
            <a:endParaRPr lang="en-US" dirty="0" smtClean="0"/>
          </a:p>
          <a:p>
            <a:pPr marL="0" indent="0">
              <a:buNone/>
            </a:pPr>
            <a:endParaRPr lang="en-US" dirty="0"/>
          </a:p>
          <a:p>
            <a:pPr marL="0" indent="0">
              <a:buNone/>
            </a:pPr>
            <a:r>
              <a:rPr lang="en-US" dirty="0" smtClean="0"/>
              <a:t>The </a:t>
            </a:r>
            <a:r>
              <a:rPr lang="en-US" dirty="0"/>
              <a:t>two most common ways to measure center are the </a:t>
            </a:r>
            <a:r>
              <a:rPr lang="en-US" i="1" dirty="0"/>
              <a:t>median</a:t>
            </a:r>
            <a:r>
              <a:rPr lang="en-US" dirty="0"/>
              <a:t> and the </a:t>
            </a:r>
            <a:r>
              <a:rPr lang="en-US" i="1" dirty="0"/>
              <a:t>mean</a:t>
            </a:r>
            <a:r>
              <a:rPr lang="en-US" dirty="0"/>
              <a:t>.</a:t>
            </a:r>
          </a:p>
        </p:txBody>
      </p:sp>
      <p:pic>
        <p:nvPicPr>
          <p:cNvPr id="5" name="Picture 4"/>
          <p:cNvPicPr>
            <a:picLocks noChangeAspect="1"/>
          </p:cNvPicPr>
          <p:nvPr/>
        </p:nvPicPr>
        <p:blipFill>
          <a:blip r:embed="rId2"/>
          <a:stretch>
            <a:fillRect/>
          </a:stretch>
        </p:blipFill>
        <p:spPr>
          <a:xfrm>
            <a:off x="620017" y="2117863"/>
            <a:ext cx="7868522" cy="1412299"/>
          </a:xfrm>
          <a:prstGeom prst="rect">
            <a:avLst/>
          </a:prstGeom>
        </p:spPr>
      </p:pic>
    </p:spTree>
    <p:extLst>
      <p:ext uri="{BB962C8B-B14F-4D97-AF65-F5344CB8AC3E}">
        <p14:creationId xmlns:p14="http://schemas.microsoft.com/office/powerpoint/2010/main" val="3095948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Center</a:t>
            </a:r>
          </a:p>
        </p:txBody>
      </p:sp>
      <p:sp>
        <p:nvSpPr>
          <p:cNvPr id="3" name="Content Placeholder 2"/>
          <p:cNvSpPr>
            <a:spLocks noGrp="1"/>
          </p:cNvSpPr>
          <p:nvPr>
            <p:ph idx="1"/>
          </p:nvPr>
        </p:nvSpPr>
        <p:spPr>
          <a:xfrm>
            <a:off x="457200" y="936007"/>
            <a:ext cx="8229600" cy="1888006"/>
          </a:xfrm>
        </p:spPr>
        <p:txBody>
          <a:bodyPr/>
          <a:lstStyle/>
          <a:p>
            <a:pPr marL="0" indent="0">
              <a:buNone/>
            </a:pPr>
            <a:r>
              <a:rPr lang="en-US" dirty="0"/>
              <a:t>We could report the value in the “middle” of a distribution as its center. That’s the idea of </a:t>
            </a:r>
            <a:r>
              <a:rPr lang="en-US" dirty="0" smtClean="0"/>
              <a:t>the </a:t>
            </a:r>
            <a:r>
              <a:rPr lang="en-US" b="1" dirty="0" smtClean="0"/>
              <a:t>median</a:t>
            </a:r>
            <a:r>
              <a:rPr lang="en-US" dirty="0"/>
              <a:t>.</a:t>
            </a:r>
          </a:p>
        </p:txBody>
      </p:sp>
      <p:grpSp>
        <p:nvGrpSpPr>
          <p:cNvPr id="6" name="Group 5"/>
          <p:cNvGrpSpPr/>
          <p:nvPr/>
        </p:nvGrpSpPr>
        <p:grpSpPr>
          <a:xfrm>
            <a:off x="669636" y="1959886"/>
            <a:ext cx="8017164" cy="3302673"/>
            <a:chOff x="669636" y="3255818"/>
            <a:chExt cx="8017164" cy="3066898"/>
          </a:xfrm>
        </p:grpSpPr>
        <p:sp>
          <p:nvSpPr>
            <p:cNvPr id="5" name="Rounded Rectangle 4"/>
            <p:cNvSpPr/>
            <p:nvPr/>
          </p:nvSpPr>
          <p:spPr>
            <a:xfrm>
              <a:off x="669636" y="3255818"/>
              <a:ext cx="1835006" cy="404092"/>
            </a:xfrm>
            <a:prstGeom prst="roundRect">
              <a:avLst>
                <a:gd name="adj" fmla="val 8095"/>
              </a:avLst>
            </a:prstGeom>
            <a:solidFill>
              <a:srgbClr val="C5D683"/>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000" b="1" dirty="0" smtClean="0">
                  <a:solidFill>
                    <a:srgbClr val="C00022"/>
                  </a:solidFill>
                  <a:latin typeface="Helvetica Neue"/>
                  <a:cs typeface="Helvetica Neue"/>
                </a:rPr>
                <a:t>Median</a:t>
              </a:r>
              <a:endParaRPr lang="en-US" sz="2000" b="1" dirty="0">
                <a:solidFill>
                  <a:srgbClr val="C00022"/>
                </a:solidFill>
                <a:latin typeface="Helvetica Neue"/>
                <a:cs typeface="Helvetica Neue"/>
              </a:endParaRPr>
            </a:p>
          </p:txBody>
        </p:sp>
        <p:sp>
          <p:nvSpPr>
            <p:cNvPr id="4" name="Rounded Rectangle 3"/>
            <p:cNvSpPr/>
            <p:nvPr/>
          </p:nvSpPr>
          <p:spPr>
            <a:xfrm>
              <a:off x="669636" y="3659908"/>
              <a:ext cx="8017164" cy="2662808"/>
            </a:xfrm>
            <a:prstGeom prst="roundRect">
              <a:avLst>
                <a:gd name="adj" fmla="val 5883"/>
              </a:avLst>
            </a:prstGeom>
            <a:solidFill>
              <a:srgbClr val="C4D5ED"/>
            </a:soli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sz="2000" dirty="0">
                  <a:latin typeface="Helvetica Neue"/>
                  <a:cs typeface="Helvetica Neue"/>
                </a:rPr>
                <a:t>The </a:t>
              </a:r>
              <a:r>
                <a:rPr lang="en-US" sz="2000" b="1" dirty="0" smtClean="0">
                  <a:latin typeface="Helvetica Neue"/>
                  <a:cs typeface="Helvetica Neue"/>
                </a:rPr>
                <a:t>median</a:t>
              </a:r>
              <a:r>
                <a:rPr lang="en-US" sz="2000" dirty="0" smtClean="0">
                  <a:latin typeface="Helvetica Neue"/>
                  <a:cs typeface="Helvetica Neue"/>
                </a:rPr>
                <a:t> is </a:t>
              </a:r>
              <a:r>
                <a:rPr lang="en-US" sz="2000" dirty="0">
                  <a:latin typeface="Helvetica Neue"/>
                  <a:cs typeface="Helvetica Neue"/>
                </a:rPr>
                <a:t>the midpoint of a distribution, the number such that about half the observations are smaller and about half are larger. </a:t>
              </a:r>
              <a:endParaRPr lang="en-US" sz="2000" dirty="0" smtClean="0">
                <a:latin typeface="Helvetica Neue"/>
                <a:cs typeface="Helvetica Neue"/>
              </a:endParaRPr>
            </a:p>
            <a:p>
              <a:endParaRPr lang="en-US" sz="2000" dirty="0">
                <a:latin typeface="Helvetica Neue"/>
                <a:cs typeface="Helvetica Neue"/>
              </a:endParaRPr>
            </a:p>
            <a:p>
              <a:r>
                <a:rPr lang="en-US" sz="2000" dirty="0" smtClean="0">
                  <a:latin typeface="Helvetica Neue"/>
                  <a:cs typeface="Helvetica Neue"/>
                </a:rPr>
                <a:t>To </a:t>
              </a:r>
              <a:r>
                <a:rPr lang="en-US" sz="2000" dirty="0">
                  <a:latin typeface="Helvetica Neue"/>
                  <a:cs typeface="Helvetica Neue"/>
                </a:rPr>
                <a:t>find the median, arrange the data values from smallest to largest.</a:t>
              </a:r>
            </a:p>
            <a:p>
              <a:pPr marL="800100" lvl="1" indent="-342900">
                <a:buFont typeface="Arial" pitchFamily="34" charset="0"/>
                <a:buChar char="•"/>
              </a:pPr>
              <a:r>
                <a:rPr lang="en-US" sz="2000" dirty="0" smtClean="0">
                  <a:latin typeface="Helvetica Neue"/>
                  <a:cs typeface="Helvetica Neue"/>
                </a:rPr>
                <a:t>If </a:t>
              </a:r>
              <a:r>
                <a:rPr lang="en-US" sz="2000" dirty="0">
                  <a:latin typeface="Helvetica Neue"/>
                  <a:cs typeface="Helvetica Neue"/>
                </a:rPr>
                <a:t>the number </a:t>
              </a:r>
              <a:r>
                <a:rPr lang="en-US" sz="2000" i="1" dirty="0">
                  <a:latin typeface="Helvetica Neue"/>
                  <a:cs typeface="Helvetica Neue"/>
                </a:rPr>
                <a:t>n</a:t>
              </a:r>
              <a:r>
                <a:rPr lang="en-US" sz="2000" dirty="0">
                  <a:latin typeface="Helvetica Neue"/>
                  <a:cs typeface="Helvetica Neue"/>
                </a:rPr>
                <a:t> of data values is odd, the median is the middle value in the ordered list.</a:t>
              </a:r>
            </a:p>
            <a:p>
              <a:pPr marL="800100" lvl="1" indent="-342900">
                <a:buFont typeface="Arial" pitchFamily="34" charset="0"/>
                <a:buChar char="•"/>
              </a:pPr>
              <a:r>
                <a:rPr lang="en-US" sz="2000" dirty="0" smtClean="0">
                  <a:latin typeface="Helvetica Neue"/>
                  <a:cs typeface="Helvetica Neue"/>
                </a:rPr>
                <a:t>If </a:t>
              </a:r>
              <a:r>
                <a:rPr lang="en-US" sz="2000" dirty="0">
                  <a:latin typeface="Helvetica Neue"/>
                  <a:cs typeface="Helvetica Neue"/>
                </a:rPr>
                <a:t>the number </a:t>
              </a:r>
              <a:r>
                <a:rPr lang="en-US" sz="2000" i="1" dirty="0">
                  <a:latin typeface="Helvetica Neue"/>
                  <a:cs typeface="Helvetica Neue"/>
                </a:rPr>
                <a:t>n</a:t>
              </a:r>
              <a:r>
                <a:rPr lang="en-US" sz="2000" dirty="0">
                  <a:latin typeface="Helvetica Neue"/>
                  <a:cs typeface="Helvetica Neue"/>
                </a:rPr>
                <a:t> of data values is even, the median is the average of the two middle values </a:t>
              </a:r>
              <a:r>
                <a:rPr lang="en-US" sz="2000" dirty="0" smtClean="0">
                  <a:latin typeface="Helvetica Neue"/>
                  <a:cs typeface="Helvetica Neue"/>
                </a:rPr>
                <a:t>in the </a:t>
              </a:r>
              <a:r>
                <a:rPr lang="en-US" sz="2000" dirty="0">
                  <a:latin typeface="Helvetica Neue"/>
                  <a:cs typeface="Helvetica Neue"/>
                </a:rPr>
                <a:t>ordered list.</a:t>
              </a:r>
            </a:p>
          </p:txBody>
        </p:sp>
      </p:grpSp>
    </p:spTree>
    <p:extLst>
      <p:ext uri="{BB962C8B-B14F-4D97-AF65-F5344CB8AC3E}">
        <p14:creationId xmlns:p14="http://schemas.microsoft.com/office/powerpoint/2010/main" val="3020294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Center</a:t>
            </a:r>
          </a:p>
        </p:txBody>
      </p:sp>
      <p:sp>
        <p:nvSpPr>
          <p:cNvPr id="3" name="Content Placeholder 2"/>
          <p:cNvSpPr>
            <a:spLocks noGrp="1"/>
          </p:cNvSpPr>
          <p:nvPr>
            <p:ph idx="1"/>
          </p:nvPr>
        </p:nvSpPr>
        <p:spPr>
          <a:xfrm>
            <a:off x="457200" y="936007"/>
            <a:ext cx="8229600" cy="1888006"/>
          </a:xfrm>
        </p:spPr>
        <p:txBody>
          <a:bodyPr/>
          <a:lstStyle/>
          <a:p>
            <a:pPr marL="0" indent="0">
              <a:buNone/>
            </a:pPr>
            <a:r>
              <a:rPr lang="en-US" dirty="0"/>
              <a:t>The most common measure of center is the </a:t>
            </a:r>
            <a:r>
              <a:rPr lang="en-US" b="1" dirty="0"/>
              <a:t>mean</a:t>
            </a:r>
            <a:r>
              <a:rPr lang="en-US" dirty="0"/>
              <a:t>.</a:t>
            </a:r>
          </a:p>
        </p:txBody>
      </p:sp>
      <p:grpSp>
        <p:nvGrpSpPr>
          <p:cNvPr id="10" name="Group 9"/>
          <p:cNvGrpSpPr/>
          <p:nvPr/>
        </p:nvGrpSpPr>
        <p:grpSpPr>
          <a:xfrm>
            <a:off x="669636" y="1371228"/>
            <a:ext cx="8017164" cy="2905570"/>
            <a:chOff x="669636" y="1959886"/>
            <a:chExt cx="8017164" cy="2905570"/>
          </a:xfrm>
        </p:grpSpPr>
        <p:grpSp>
          <p:nvGrpSpPr>
            <p:cNvPr id="9" name="Group 8"/>
            <p:cNvGrpSpPr/>
            <p:nvPr/>
          </p:nvGrpSpPr>
          <p:grpSpPr>
            <a:xfrm>
              <a:off x="669636" y="1959886"/>
              <a:ext cx="8017164" cy="2905570"/>
              <a:chOff x="669636" y="1959886"/>
              <a:chExt cx="8017164" cy="2905570"/>
            </a:xfrm>
          </p:grpSpPr>
          <p:sp>
            <p:nvSpPr>
              <p:cNvPr id="5" name="Rounded Rectangle 4"/>
              <p:cNvSpPr/>
              <p:nvPr/>
            </p:nvSpPr>
            <p:spPr>
              <a:xfrm>
                <a:off x="669636" y="1959886"/>
                <a:ext cx="1835006" cy="435157"/>
              </a:xfrm>
              <a:prstGeom prst="roundRect">
                <a:avLst>
                  <a:gd name="adj" fmla="val 8095"/>
                </a:avLst>
              </a:prstGeom>
              <a:solidFill>
                <a:srgbClr val="C5D683"/>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000" b="1" dirty="0" smtClean="0">
                    <a:solidFill>
                      <a:srgbClr val="C00022"/>
                    </a:solidFill>
                    <a:latin typeface="Helvetica Neue"/>
                    <a:cs typeface="Helvetica Neue"/>
                  </a:rPr>
                  <a:t>Mean</a:t>
                </a:r>
                <a:endParaRPr lang="en-US" sz="2000" b="1" dirty="0">
                  <a:solidFill>
                    <a:srgbClr val="C00022"/>
                  </a:solidFill>
                  <a:latin typeface="Helvetica Neue"/>
                  <a:cs typeface="Helvetica Neue"/>
                </a:endParaRPr>
              </a:p>
            </p:txBody>
          </p:sp>
          <p:sp>
            <p:nvSpPr>
              <p:cNvPr id="4" name="Rounded Rectangle 3"/>
              <p:cNvSpPr/>
              <p:nvPr/>
            </p:nvSpPr>
            <p:spPr>
              <a:xfrm>
                <a:off x="669636" y="2395041"/>
                <a:ext cx="8017164" cy="2470415"/>
              </a:xfrm>
              <a:prstGeom prst="roundRect">
                <a:avLst>
                  <a:gd name="adj" fmla="val 5883"/>
                </a:avLst>
              </a:prstGeom>
              <a:solidFill>
                <a:srgbClr val="C4D5ED"/>
              </a:soli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sz="2000" dirty="0">
                    <a:latin typeface="Helvetica Neue"/>
                    <a:cs typeface="Helvetica Neue"/>
                  </a:rPr>
                  <a:t>The </a:t>
                </a:r>
                <a:r>
                  <a:rPr lang="en-US" sz="2000" b="1" dirty="0" smtClean="0">
                    <a:latin typeface="Helvetica Neue"/>
                    <a:cs typeface="Helvetica Neue"/>
                  </a:rPr>
                  <a:t>mean     </a:t>
                </a:r>
                <a:r>
                  <a:rPr lang="en-US" sz="2000" dirty="0" smtClean="0">
                    <a:latin typeface="Helvetica Neue"/>
                    <a:cs typeface="Helvetica Neue"/>
                  </a:rPr>
                  <a:t>(pronounced “x-bar”)</a:t>
                </a:r>
                <a:r>
                  <a:rPr lang="en-US" sz="2000" b="1" dirty="0" smtClean="0">
                    <a:latin typeface="Helvetica Neue"/>
                    <a:cs typeface="Helvetica Neue"/>
                  </a:rPr>
                  <a:t> </a:t>
                </a:r>
                <a:r>
                  <a:rPr lang="en-US" sz="2000" dirty="0" smtClean="0">
                    <a:latin typeface="Helvetica Neue"/>
                    <a:cs typeface="Helvetica Neue"/>
                  </a:rPr>
                  <a:t>of a quantitative set of data is the average of all </a:t>
                </a:r>
                <a:r>
                  <a:rPr lang="en-US" sz="2000" i="1" dirty="0" smtClean="0">
                    <a:latin typeface="Helvetica Neue"/>
                    <a:cs typeface="Helvetica Neue"/>
                  </a:rPr>
                  <a:t>n</a:t>
                </a:r>
                <a:r>
                  <a:rPr lang="en-US" sz="2000" dirty="0" smtClean="0">
                    <a:latin typeface="Helvetica Neue"/>
                    <a:cs typeface="Helvetica Neue"/>
                  </a:rPr>
                  <a:t> data values. </a:t>
                </a:r>
              </a:p>
              <a:p>
                <a:endParaRPr lang="en-US" sz="800" dirty="0">
                  <a:latin typeface="Helvetica Neue"/>
                  <a:cs typeface="Helvetica Neue"/>
                </a:endParaRPr>
              </a:p>
              <a:p>
                <a:r>
                  <a:rPr lang="en-US" sz="2000" dirty="0" smtClean="0">
                    <a:latin typeface="Helvetica Neue"/>
                    <a:cs typeface="Helvetica Neue"/>
                  </a:rPr>
                  <a:t>To find the mean, add all the values and divide by </a:t>
                </a:r>
                <a:r>
                  <a:rPr lang="en-US" sz="2000" i="1" dirty="0" smtClean="0">
                    <a:latin typeface="Helvetica Neue"/>
                    <a:cs typeface="Helvetica Neue"/>
                  </a:rPr>
                  <a:t>n</a:t>
                </a:r>
                <a:r>
                  <a:rPr lang="en-US" sz="2000" dirty="0" smtClean="0">
                    <a:latin typeface="Helvetica Neue"/>
                    <a:cs typeface="Helvetica Neue"/>
                  </a:rPr>
                  <a:t>. That is,</a:t>
                </a:r>
              </a:p>
              <a:p>
                <a:endParaRPr lang="en-US" sz="2000" dirty="0">
                  <a:latin typeface="Helvetica Neue"/>
                  <a:cs typeface="Helvetica Neue"/>
                </a:endParaRPr>
              </a:p>
            </p:txBody>
          </p:sp>
        </p:grpSp>
        <p:graphicFrame>
          <p:nvGraphicFramePr>
            <p:cNvPr id="7" name="Object 2"/>
            <p:cNvGraphicFramePr>
              <a:graphicFrameLocks noChangeAspect="1"/>
            </p:cNvGraphicFramePr>
            <p:nvPr>
              <p:extLst>
                <p:ext uri="{D42A27DB-BD31-4B8C-83A1-F6EECF244321}">
                  <p14:modId xmlns:p14="http://schemas.microsoft.com/office/powerpoint/2010/main" val="460093868"/>
                </p:ext>
              </p:extLst>
            </p:nvPr>
          </p:nvGraphicFramePr>
          <p:xfrm>
            <a:off x="2032586" y="2992627"/>
            <a:ext cx="234950" cy="233363"/>
          </p:xfrm>
          <a:graphic>
            <a:graphicData uri="http://schemas.openxmlformats.org/presentationml/2006/ole">
              <mc:AlternateContent xmlns:mc="http://schemas.openxmlformats.org/markup-compatibility/2006">
                <mc:Choice xmlns:v="urn:schemas-microsoft-com:vml" Requires="v">
                  <p:oleObj spid="_x0000_s3105" name="Equation" r:id="rId3" imgW="127000" imgH="127000" progId="Equation.3">
                    <p:embed/>
                  </p:oleObj>
                </mc:Choice>
                <mc:Fallback>
                  <p:oleObj name="Equation" r:id="rId3" imgW="127000" imgH="127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586" y="2992627"/>
                          <a:ext cx="234950" cy="233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8" name="Object 3"/>
            <p:cNvGraphicFramePr>
              <a:graphicFrameLocks noChangeAspect="1"/>
            </p:cNvGraphicFramePr>
            <p:nvPr>
              <p:extLst>
                <p:ext uri="{D42A27DB-BD31-4B8C-83A1-F6EECF244321}">
                  <p14:modId xmlns:p14="http://schemas.microsoft.com/office/powerpoint/2010/main" val="3287600801"/>
                </p:ext>
              </p:extLst>
            </p:nvPr>
          </p:nvGraphicFramePr>
          <p:xfrm>
            <a:off x="3162300" y="3974448"/>
            <a:ext cx="3146425" cy="863600"/>
          </p:xfrm>
          <a:graphic>
            <a:graphicData uri="http://schemas.openxmlformats.org/presentationml/2006/ole">
              <mc:AlternateContent xmlns:mc="http://schemas.openxmlformats.org/markup-compatibility/2006">
                <mc:Choice xmlns:v="urn:schemas-microsoft-com:vml" Requires="v">
                  <p:oleObj spid="_x0000_s3106" name="Equation" r:id="rId5" imgW="1435100" imgH="393700" progId="Equation.3">
                    <p:embed/>
                  </p:oleObj>
                </mc:Choice>
                <mc:Fallback>
                  <p:oleObj name="Equation" r:id="rId5" imgW="1435100" imgH="393700" progId="Equation.3">
                    <p:embed/>
                    <p:pic>
                      <p:nvPicPr>
                        <p:cNvPr id="0" name=""/>
                        <p:cNvPicPr>
                          <a:picLocks noChangeAspect="1" noChangeArrowheads="1"/>
                        </p:cNvPicPr>
                        <p:nvPr/>
                      </p:nvPicPr>
                      <p:blipFill>
                        <a:blip r:embed="rId6"/>
                        <a:srcRect/>
                        <a:stretch>
                          <a:fillRect/>
                        </a:stretch>
                      </p:blipFill>
                      <p:spPr bwMode="auto">
                        <a:xfrm>
                          <a:off x="3162300" y="3974448"/>
                          <a:ext cx="31464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1" name="Vertical Text Placeholder 2"/>
          <p:cNvSpPr txBox="1">
            <a:spLocks/>
          </p:cNvSpPr>
          <p:nvPr/>
        </p:nvSpPr>
        <p:spPr bwMode="auto">
          <a:xfrm>
            <a:off x="539435" y="4410022"/>
            <a:ext cx="822960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Arial" charset="0"/>
              <a:buNone/>
            </a:pPr>
            <a:r>
              <a:rPr lang="en-US" sz="2000" dirty="0">
                <a:solidFill>
                  <a:srgbClr val="000000"/>
                </a:solidFill>
                <a:latin typeface="Helvetica Neue" charset="0"/>
                <a:cs typeface="Helvetica Neue" charset="0"/>
              </a:rPr>
              <a:t>In mathematics, the capital Greek letter </a:t>
            </a:r>
            <a:r>
              <a:rPr lang="en-US" sz="2000" dirty="0" smtClean="0">
                <a:solidFill>
                  <a:srgbClr val="000000"/>
                </a:solidFill>
                <a:latin typeface="Helvetica Neue" charset="0"/>
                <a:cs typeface="Helvetica Neue" charset="0"/>
              </a:rPr>
              <a:t>sigma, Σ, </a:t>
            </a:r>
            <a:r>
              <a:rPr lang="en-US" sz="2000" dirty="0">
                <a:solidFill>
                  <a:srgbClr val="000000"/>
                </a:solidFill>
                <a:latin typeface="Helvetica Neue" charset="0"/>
                <a:cs typeface="Helvetica Neue" charset="0"/>
              </a:rPr>
              <a:t>is short for “add them all up.”  Therefore, the formula for the mean can be written in more compact notation:</a:t>
            </a:r>
          </a:p>
          <a:p>
            <a:pPr eaLnBrk="1" hangingPunct="1">
              <a:spcBef>
                <a:spcPct val="20000"/>
              </a:spcBef>
              <a:buFont typeface="Arial" charset="0"/>
              <a:buNone/>
            </a:pPr>
            <a:endParaRPr lang="en-US" sz="2000" dirty="0">
              <a:solidFill>
                <a:srgbClr val="000000"/>
              </a:solidFill>
              <a:latin typeface="Helvetica Neue" charset="0"/>
              <a:cs typeface="Helvetica Neue" charset="0"/>
            </a:endParaRPr>
          </a:p>
        </p:txBody>
      </p:sp>
      <p:graphicFrame>
        <p:nvGraphicFramePr>
          <p:cNvPr id="12" name="Object 4"/>
          <p:cNvGraphicFramePr>
            <a:graphicFrameLocks noChangeAspect="1"/>
          </p:cNvGraphicFramePr>
          <p:nvPr>
            <p:extLst>
              <p:ext uri="{D42A27DB-BD31-4B8C-83A1-F6EECF244321}">
                <p14:modId xmlns:p14="http://schemas.microsoft.com/office/powerpoint/2010/main" val="693190396"/>
              </p:ext>
            </p:extLst>
          </p:nvPr>
        </p:nvGraphicFramePr>
        <p:xfrm>
          <a:off x="2300288" y="5163265"/>
          <a:ext cx="3783012" cy="1055688"/>
        </p:xfrm>
        <a:graphic>
          <a:graphicData uri="http://schemas.openxmlformats.org/presentationml/2006/ole">
            <mc:AlternateContent xmlns:mc="http://schemas.openxmlformats.org/markup-compatibility/2006">
              <mc:Choice xmlns:v="urn:schemas-microsoft-com:vml" Requires="v">
                <p:oleObj spid="_x0000_s3107" name="Equation" r:id="rId7" imgW="1638300" imgH="457200" progId="Equation.3">
                  <p:embed/>
                </p:oleObj>
              </mc:Choice>
              <mc:Fallback>
                <p:oleObj name="Equation" r:id="rId7" imgW="1638300" imgH="457200" progId="Equation.3">
                  <p:embed/>
                  <p:pic>
                    <p:nvPicPr>
                      <p:cNvPr id="0" name=""/>
                      <p:cNvPicPr>
                        <a:picLocks noChangeAspect="1" noChangeArrowheads="1"/>
                      </p:cNvPicPr>
                      <p:nvPr/>
                    </p:nvPicPr>
                    <p:blipFill>
                      <a:blip r:embed="rId8"/>
                      <a:srcRect/>
                      <a:stretch>
                        <a:fillRect/>
                      </a:stretch>
                    </p:blipFill>
                    <p:spPr bwMode="auto">
                      <a:xfrm>
                        <a:off x="2300288" y="5163265"/>
                        <a:ext cx="3783012" cy="1055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99776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Center</a:t>
            </a:r>
          </a:p>
        </p:txBody>
      </p:sp>
      <p:sp>
        <p:nvSpPr>
          <p:cNvPr id="3" name="Content Placeholder 2"/>
          <p:cNvSpPr>
            <a:spLocks noGrp="1"/>
          </p:cNvSpPr>
          <p:nvPr>
            <p:ph idx="1"/>
          </p:nvPr>
        </p:nvSpPr>
        <p:spPr>
          <a:xfrm>
            <a:off x="457200" y="908598"/>
            <a:ext cx="8229600" cy="1888006"/>
          </a:xfrm>
        </p:spPr>
        <p:txBody>
          <a:bodyPr/>
          <a:lstStyle/>
          <a:p>
            <a:pPr marL="0" indent="0">
              <a:buNone/>
            </a:pPr>
            <a:r>
              <a:rPr lang="en-US" dirty="0"/>
              <a:t>Which measure—the mean or the median—should we report as the center of a distribution? That depends on both the shape of the distribution and whether there are any outliers.</a:t>
            </a:r>
          </a:p>
        </p:txBody>
      </p:sp>
      <p:grpSp>
        <p:nvGrpSpPr>
          <p:cNvPr id="6" name="Group 5"/>
          <p:cNvGrpSpPr/>
          <p:nvPr/>
        </p:nvGrpSpPr>
        <p:grpSpPr>
          <a:xfrm>
            <a:off x="541716" y="2408812"/>
            <a:ext cx="8017164" cy="1846899"/>
            <a:chOff x="669636" y="3255818"/>
            <a:chExt cx="8017164" cy="1715051"/>
          </a:xfrm>
        </p:grpSpPr>
        <p:sp>
          <p:nvSpPr>
            <p:cNvPr id="5" name="Rounded Rectangle 4"/>
            <p:cNvSpPr/>
            <p:nvPr/>
          </p:nvSpPr>
          <p:spPr>
            <a:xfrm>
              <a:off x="669636" y="3255818"/>
              <a:ext cx="1835006" cy="404092"/>
            </a:xfrm>
            <a:prstGeom prst="roundRect">
              <a:avLst>
                <a:gd name="adj" fmla="val 8095"/>
              </a:avLst>
            </a:prstGeom>
            <a:solidFill>
              <a:srgbClr val="C5D683"/>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000" b="1" dirty="0" smtClean="0">
                  <a:solidFill>
                    <a:srgbClr val="C00022"/>
                  </a:solidFill>
                  <a:latin typeface="Helvetica Neue"/>
                  <a:cs typeface="Helvetica Neue"/>
                </a:rPr>
                <a:t>Resistant</a:t>
              </a:r>
              <a:endParaRPr lang="en-US" sz="2000" b="1" dirty="0">
                <a:solidFill>
                  <a:srgbClr val="C00022"/>
                </a:solidFill>
                <a:latin typeface="Helvetica Neue"/>
                <a:cs typeface="Helvetica Neue"/>
              </a:endParaRPr>
            </a:p>
          </p:txBody>
        </p:sp>
        <p:sp>
          <p:nvSpPr>
            <p:cNvPr id="4" name="Rounded Rectangle 3"/>
            <p:cNvSpPr/>
            <p:nvPr/>
          </p:nvSpPr>
          <p:spPr>
            <a:xfrm>
              <a:off x="669636" y="3659907"/>
              <a:ext cx="8017164" cy="1310962"/>
            </a:xfrm>
            <a:prstGeom prst="roundRect">
              <a:avLst>
                <a:gd name="adj" fmla="val 5883"/>
              </a:avLst>
            </a:prstGeom>
            <a:solidFill>
              <a:srgbClr val="C4D5ED"/>
            </a:soli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sz="2000" dirty="0">
                  <a:latin typeface="Helvetica Neue"/>
                  <a:cs typeface="Helvetica Neue"/>
                </a:rPr>
                <a:t>A measure of center (or variability) is </a:t>
              </a:r>
              <a:r>
                <a:rPr lang="en-US" sz="2000" b="1" dirty="0">
                  <a:latin typeface="Helvetica Neue"/>
                  <a:cs typeface="Helvetica Neue"/>
                </a:rPr>
                <a:t>resistant</a:t>
              </a:r>
              <a:r>
                <a:rPr lang="en-US" sz="2000" dirty="0">
                  <a:latin typeface="Helvetica Neue"/>
                  <a:cs typeface="Helvetica Neue"/>
                </a:rPr>
                <a:t> if it isn’t influenced by unusually </a:t>
              </a:r>
              <a:r>
                <a:rPr lang="en-US" sz="2000" dirty="0" smtClean="0">
                  <a:latin typeface="Helvetica Neue"/>
                  <a:cs typeface="Helvetica Neue"/>
                </a:rPr>
                <a:t>large </a:t>
              </a:r>
              <a:r>
                <a:rPr lang="en-US" sz="2000" dirty="0">
                  <a:latin typeface="Helvetica Neue"/>
                  <a:cs typeface="Helvetica Neue"/>
                </a:rPr>
                <a:t>or unusually </a:t>
              </a:r>
              <a:r>
                <a:rPr lang="en-US" sz="2000" dirty="0" smtClean="0">
                  <a:latin typeface="Helvetica Neue"/>
                  <a:cs typeface="Helvetica Neue"/>
                </a:rPr>
                <a:t>small </a:t>
              </a:r>
              <a:r>
                <a:rPr lang="en-US" sz="2000" dirty="0">
                  <a:latin typeface="Helvetica Neue"/>
                  <a:cs typeface="Helvetica Neue"/>
                </a:rPr>
                <a:t>values in a distribution</a:t>
              </a:r>
              <a:r>
                <a:rPr lang="en-US" sz="2000" dirty="0" smtClean="0">
                  <a:latin typeface="Helvetica Neue"/>
                  <a:cs typeface="Helvetica Neue"/>
                </a:rPr>
                <a:t>.</a:t>
              </a:r>
            </a:p>
            <a:p>
              <a:pPr marL="800100" lvl="1" indent="-342900">
                <a:buFont typeface="Arial"/>
                <a:buChar char="•"/>
              </a:pPr>
              <a:r>
                <a:rPr lang="en-US" sz="2000" dirty="0" smtClean="0">
                  <a:latin typeface="Helvetica Neue"/>
                  <a:cs typeface="Helvetica Neue"/>
                </a:rPr>
                <a:t>The mean is not resistant to outliers.</a:t>
              </a:r>
            </a:p>
            <a:p>
              <a:pPr marL="800100" lvl="1" indent="-342900">
                <a:buFont typeface="Arial"/>
                <a:buChar char="•"/>
              </a:pPr>
              <a:r>
                <a:rPr lang="en-US" sz="2000" dirty="0" smtClean="0">
                  <a:latin typeface="Helvetica Neue"/>
                  <a:cs typeface="Helvetica Neue"/>
                </a:rPr>
                <a:t>The median is resistant to outliers.</a:t>
              </a:r>
              <a:endParaRPr lang="en-US" sz="2000" dirty="0">
                <a:latin typeface="Helvetica Neue"/>
                <a:cs typeface="Helvetica Neue"/>
              </a:endParaRPr>
            </a:p>
          </p:txBody>
        </p:sp>
      </p:grpSp>
      <p:pic>
        <p:nvPicPr>
          <p:cNvPr id="10" name="Picture 9"/>
          <p:cNvPicPr>
            <a:picLocks noChangeAspect="1"/>
          </p:cNvPicPr>
          <p:nvPr/>
        </p:nvPicPr>
        <p:blipFill>
          <a:blip r:embed="rId2"/>
          <a:stretch>
            <a:fillRect/>
          </a:stretch>
        </p:blipFill>
        <p:spPr>
          <a:xfrm>
            <a:off x="2032269" y="4643513"/>
            <a:ext cx="5331810" cy="1326921"/>
          </a:xfrm>
          <a:prstGeom prst="rect">
            <a:avLst/>
          </a:prstGeom>
        </p:spPr>
      </p:pic>
    </p:spTree>
    <p:extLst>
      <p:ext uri="{BB962C8B-B14F-4D97-AF65-F5344CB8AC3E}">
        <p14:creationId xmlns:p14="http://schemas.microsoft.com/office/powerpoint/2010/main" val="185753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Center</a:t>
            </a:r>
          </a:p>
        </p:txBody>
      </p:sp>
      <p:grpSp>
        <p:nvGrpSpPr>
          <p:cNvPr id="7" name="Group 6"/>
          <p:cNvGrpSpPr/>
          <p:nvPr/>
        </p:nvGrpSpPr>
        <p:grpSpPr>
          <a:xfrm>
            <a:off x="538018" y="934976"/>
            <a:ext cx="8017164" cy="2154946"/>
            <a:chOff x="538018" y="1791973"/>
            <a:chExt cx="8017164" cy="2154946"/>
          </a:xfrm>
        </p:grpSpPr>
        <p:sp>
          <p:nvSpPr>
            <p:cNvPr id="8" name="Rounded Rectangle 7"/>
            <p:cNvSpPr/>
            <p:nvPr/>
          </p:nvSpPr>
          <p:spPr>
            <a:xfrm>
              <a:off x="538018" y="1791973"/>
              <a:ext cx="4583546" cy="510285"/>
            </a:xfrm>
            <a:prstGeom prst="roundRect">
              <a:avLst>
                <a:gd name="adj" fmla="val 8095"/>
              </a:avLst>
            </a:prstGeom>
            <a:solidFill>
              <a:srgbClr val="C5D683"/>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000" b="1" dirty="0" smtClean="0">
                  <a:solidFill>
                    <a:srgbClr val="C00022"/>
                  </a:solidFill>
                  <a:latin typeface="Helvetica Neue"/>
                  <a:cs typeface="Helvetica Neue"/>
                </a:rPr>
                <a:t>Choosing a Measure of Center</a:t>
              </a:r>
              <a:endParaRPr lang="en-US" sz="2000" b="1" dirty="0">
                <a:solidFill>
                  <a:srgbClr val="C00022"/>
                </a:solidFill>
                <a:latin typeface="Helvetica Neue"/>
                <a:cs typeface="Helvetica Neue"/>
              </a:endParaRPr>
            </a:p>
          </p:txBody>
        </p:sp>
        <p:sp>
          <p:nvSpPr>
            <p:cNvPr id="9" name="Rounded Rectangle 8"/>
            <p:cNvSpPr/>
            <p:nvPr/>
          </p:nvSpPr>
          <p:spPr>
            <a:xfrm>
              <a:off x="538018" y="2260782"/>
              <a:ext cx="8017164" cy="1686137"/>
            </a:xfrm>
            <a:prstGeom prst="roundRect">
              <a:avLst>
                <a:gd name="adj" fmla="val 5883"/>
              </a:avLst>
            </a:prstGeom>
            <a:solidFill>
              <a:srgbClr val="C4D5ED"/>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marL="285750" indent="-285750">
                <a:spcAft>
                  <a:spcPts val="600"/>
                </a:spcAft>
                <a:buFont typeface="Arial"/>
                <a:buChar char="•"/>
              </a:pPr>
              <a:r>
                <a:rPr lang="en-US" sz="2000" dirty="0">
                  <a:latin typeface="Helvetica Neue"/>
                  <a:cs typeface="Helvetica Neue"/>
                </a:rPr>
                <a:t>If a distribution of quantitative data is roughly symmetric and has no outliers, use the mean to measure center.</a:t>
              </a:r>
            </a:p>
            <a:p>
              <a:pPr marL="285750" indent="-285750">
                <a:spcAft>
                  <a:spcPts val="600"/>
                </a:spcAft>
                <a:buFont typeface="Arial"/>
                <a:buChar char="•"/>
              </a:pPr>
              <a:r>
                <a:rPr lang="en-US" sz="2000" dirty="0">
                  <a:latin typeface="Helvetica Neue"/>
                  <a:cs typeface="Helvetica Neue"/>
                </a:rPr>
                <a:t>If the distribution is strongly skewed or has outliers, use the median to measure center.</a:t>
              </a:r>
              <a:endParaRPr lang="en-US" sz="2000" dirty="0">
                <a:effectLst/>
                <a:latin typeface="Helvetica Neue"/>
                <a:cs typeface="Helvetica Neue"/>
              </a:endParaRPr>
            </a:p>
          </p:txBody>
        </p:sp>
      </p:gr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980" y="3654182"/>
            <a:ext cx="8621239" cy="2230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572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6972"/>
            <a:ext cx="2302184" cy="377908"/>
          </a:xfrm>
          <a:solidFill>
            <a:srgbClr val="4E9B58"/>
          </a:solidFill>
        </p:spPr>
        <p:txBody>
          <a:bodyPr/>
          <a:lstStyle/>
          <a:p>
            <a:r>
              <a:rPr lang="en-US" sz="2000" b="1" dirty="0" smtClean="0">
                <a:solidFill>
                  <a:schemeClr val="bg1"/>
                </a:solidFill>
                <a:latin typeface="Helvetica Neue"/>
                <a:cs typeface="Helvetica Neue"/>
              </a:rPr>
              <a:t>LESSON </a:t>
            </a:r>
            <a:r>
              <a:rPr lang="en-US" sz="2000" b="1" smtClean="0">
                <a:solidFill>
                  <a:schemeClr val="bg1"/>
                </a:solidFill>
                <a:latin typeface="Helvetica Neue"/>
                <a:cs typeface="Helvetica Neue"/>
              </a:rPr>
              <a:t>APP 1.6</a:t>
            </a:r>
            <a:endParaRPr lang="en-US" sz="2000" b="1" dirty="0">
              <a:solidFill>
                <a:schemeClr val="bg1"/>
              </a:solidFill>
              <a:latin typeface="Helvetica Neue"/>
              <a:cs typeface="Helvetica Neue"/>
            </a:endParaRPr>
          </a:p>
        </p:txBody>
      </p:sp>
      <p:sp>
        <p:nvSpPr>
          <p:cNvPr id="15" name="Content Placeholder 2"/>
          <p:cNvSpPr txBox="1">
            <a:spLocks/>
          </p:cNvSpPr>
          <p:nvPr/>
        </p:nvSpPr>
        <p:spPr bwMode="auto">
          <a:xfrm>
            <a:off x="457200" y="684102"/>
            <a:ext cx="8229600" cy="11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dirty="0"/>
          </a:p>
          <a:p>
            <a:pPr marL="0" indent="0">
              <a:buNone/>
            </a:pPr>
            <a:r>
              <a:rPr lang="en-US" sz="1800" dirty="0"/>
              <a:t>Does it take less time to get to work in smaller cities? Here are the travel times in minutes for 15 workers in North Carolina, chosen at random by the Census Bureau, along with a dotplot of the data.</a:t>
            </a:r>
          </a:p>
        </p:txBody>
      </p:sp>
      <p:sp>
        <p:nvSpPr>
          <p:cNvPr id="4" name="TextBox 3"/>
          <p:cNvSpPr txBox="1"/>
          <p:nvPr/>
        </p:nvSpPr>
        <p:spPr>
          <a:xfrm>
            <a:off x="2840304" y="345548"/>
            <a:ext cx="5846495" cy="400110"/>
          </a:xfrm>
          <a:prstGeom prst="rect">
            <a:avLst/>
          </a:prstGeom>
          <a:noFill/>
        </p:spPr>
        <p:txBody>
          <a:bodyPr wrap="square" rtlCol="0">
            <a:spAutoFit/>
          </a:bodyPr>
          <a:lstStyle/>
          <a:p>
            <a:r>
              <a:rPr lang="en-US" sz="2000" b="1" dirty="0" smtClean="0">
                <a:solidFill>
                  <a:srgbClr val="133176"/>
                </a:solidFill>
                <a:latin typeface="Helvetica Neue"/>
                <a:cs typeface="Helvetica Neue"/>
              </a:rPr>
              <a:t>Is the pace of life slower in smaller cities? </a:t>
            </a:r>
            <a:endParaRPr lang="en-US" sz="2000" b="1" dirty="0">
              <a:solidFill>
                <a:srgbClr val="133176"/>
              </a:solidFill>
              <a:latin typeface="Helvetica Neue"/>
              <a:cs typeface="Helvetica Neue"/>
            </a:endParaRPr>
          </a:p>
        </p:txBody>
      </p:sp>
      <p:sp>
        <p:nvSpPr>
          <p:cNvPr id="7" name="Content Placeholder 2"/>
          <p:cNvSpPr txBox="1">
            <a:spLocks/>
          </p:cNvSpPr>
          <p:nvPr/>
        </p:nvSpPr>
        <p:spPr bwMode="auto">
          <a:xfrm>
            <a:off x="532581" y="4703096"/>
            <a:ext cx="8306619" cy="1589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AutoNum type="arabicPeriod"/>
            </a:pPr>
            <a:r>
              <a:rPr lang="en-US" sz="1800" dirty="0" smtClean="0"/>
              <a:t>Find </a:t>
            </a:r>
            <a:r>
              <a:rPr lang="en-US" sz="1800" dirty="0"/>
              <a:t>the median. Interpret this value in context.</a:t>
            </a:r>
          </a:p>
          <a:p>
            <a:pPr>
              <a:buAutoNum type="arabicPeriod"/>
            </a:pPr>
            <a:r>
              <a:rPr lang="en-US" sz="1800" dirty="0" smtClean="0"/>
              <a:t>Calculate </a:t>
            </a:r>
            <a:r>
              <a:rPr lang="en-US" sz="1800" dirty="0"/>
              <a:t>the mean travel time. Show your work.</a:t>
            </a:r>
          </a:p>
          <a:p>
            <a:pPr>
              <a:buAutoNum type="arabicPeriod"/>
            </a:pPr>
            <a:r>
              <a:rPr lang="en-US" sz="1800" dirty="0" smtClean="0"/>
              <a:t>Which </a:t>
            </a:r>
            <a:r>
              <a:rPr lang="en-US" sz="1800" dirty="0"/>
              <a:t>measure of center—the median or the mean— better describes a typical travel time to work for this sample of workers in North Carolina? Justify your answer.</a:t>
            </a:r>
          </a:p>
        </p:txBody>
      </p:sp>
      <p:pic>
        <p:nvPicPr>
          <p:cNvPr id="3" name="Picture 2" descr="Screen Shot 2016-04-23 at 8.06.0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0037" y="2249460"/>
            <a:ext cx="6910189" cy="1996277"/>
          </a:xfrm>
          <a:prstGeom prst="rect">
            <a:avLst/>
          </a:prstGeom>
        </p:spPr>
      </p:pic>
    </p:spTree>
    <p:extLst>
      <p:ext uri="{BB962C8B-B14F-4D97-AF65-F5344CB8AC3E}">
        <p14:creationId xmlns:p14="http://schemas.microsoft.com/office/powerpoint/2010/main" val="241847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Find and interpret the median of a distribution of quantitative data.</a:t>
            </a:r>
          </a:p>
          <a:p>
            <a:r>
              <a:rPr lang="en-US" dirty="0" smtClean="0"/>
              <a:t>Calculate </a:t>
            </a:r>
            <a:r>
              <a:rPr lang="en-US" dirty="0"/>
              <a:t>the mean of a distribution of quantitative data.</a:t>
            </a:r>
          </a:p>
          <a:p>
            <a:r>
              <a:rPr lang="en-US" dirty="0" smtClean="0"/>
              <a:t>Compare </a:t>
            </a:r>
            <a:r>
              <a:rPr lang="en-US" dirty="0"/>
              <a:t>the mean and median of a distribution, and choose the more </a:t>
            </a:r>
            <a:r>
              <a:rPr lang="en-US" dirty="0" smtClean="0"/>
              <a:t>appropriate measure </a:t>
            </a:r>
            <a:r>
              <a:rPr lang="en-US" dirty="0"/>
              <a:t>of center in a given setting.</a:t>
            </a:r>
          </a:p>
        </p:txBody>
      </p:sp>
      <p:sp>
        <p:nvSpPr>
          <p:cNvPr id="3" name="Title 2"/>
          <p:cNvSpPr>
            <a:spLocks noGrp="1"/>
          </p:cNvSpPr>
          <p:nvPr>
            <p:ph type="title"/>
          </p:nvPr>
        </p:nvSpPr>
        <p:spPr/>
        <p:txBody>
          <a:bodyPr/>
          <a:lstStyle/>
          <a:p>
            <a:r>
              <a:rPr lang="en-US" dirty="0" smtClean="0"/>
              <a:t>Measuring Center</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5699" y="4646919"/>
            <a:ext cx="13335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181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theme1.xml><?xml version="1.0" encoding="utf-8"?>
<a:theme xmlns:a="http://schemas.openxmlformats.org/drawingml/2006/main" name="SPA3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SPA3e.thmx</Template>
  <TotalTime>234</TotalTime>
  <Words>605</Words>
  <Application>Microsoft Office PowerPoint</Application>
  <PresentationFormat>On-screen Show (4:3)</PresentationFormat>
  <Paragraphs>52</Paragraphs>
  <Slides>9</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SPA3e</vt:lpstr>
      <vt:lpstr>Equation</vt:lpstr>
      <vt:lpstr>Analyzing One-Variable Data</vt:lpstr>
      <vt:lpstr>Measuring Center</vt:lpstr>
      <vt:lpstr>Measuring Center</vt:lpstr>
      <vt:lpstr>Measuring Center</vt:lpstr>
      <vt:lpstr>Measuring Center</vt:lpstr>
      <vt:lpstr>Measuring Center</vt:lpstr>
      <vt:lpstr>Measuring Center</vt:lpstr>
      <vt:lpstr>LESSON APP 1.6</vt:lpstr>
      <vt:lpstr>Measuring Center</vt:lpstr>
    </vt:vector>
  </TitlesOfParts>
  <Company>Lakeville Area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Analyzing One-Variable Data</dc:title>
  <dc:creator>Jason Molesky</dc:creator>
  <cp:lastModifiedBy>test</cp:lastModifiedBy>
  <cp:revision>41</cp:revision>
  <dcterms:created xsi:type="dcterms:W3CDTF">2015-07-08T18:49:34Z</dcterms:created>
  <dcterms:modified xsi:type="dcterms:W3CDTF">2016-06-24T00:33:27Z</dcterms:modified>
</cp:coreProperties>
</file>