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7" r:id="rId38"/>
    <p:sldId id="292" r:id="rId39"/>
    <p:sldId id="308" r:id="rId40"/>
    <p:sldId id="293" r:id="rId41"/>
    <p:sldId id="294" r:id="rId42"/>
    <p:sldId id="295" r:id="rId43"/>
    <p:sldId id="296" r:id="rId44"/>
    <p:sldId id="297" r:id="rId45"/>
    <p:sldId id="305" r:id="rId46"/>
    <p:sldId id="298" r:id="rId47"/>
    <p:sldId id="306" r:id="rId48"/>
    <p:sldId id="299" r:id="rId49"/>
    <p:sldId id="300" r:id="rId50"/>
    <p:sldId id="301" r:id="rId51"/>
    <p:sldId id="302" r:id="rId52"/>
    <p:sldId id="303" r:id="rId53"/>
    <p:sldId id="304" r:id="rId54"/>
    <p:sldId id="334"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984" y="-6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C1A44C35-EA80-4CA1-8B20-CA08F754F3A9}"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44C35-EA80-4CA1-8B20-CA08F754F3A9}"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A44C35-EA80-4CA1-8B20-CA08F754F3A9}"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E60BA45B-AA08-414B-9957-D0D1ECE54F46}" type="datetimeFigureOut">
              <a:rPr lang="en-US" smtClean="0"/>
              <a:pPr/>
              <a:t>9/30/2013</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0BA45B-AA08-414B-9957-D0D1ECE54F46}" type="datetimeFigureOut">
              <a:rPr lang="en-US" smtClean="0"/>
              <a:pPr/>
              <a:t>9/30/2013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44C35-EA80-4CA1-8B20-CA08F754F3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E60BA45B-AA08-414B-9957-D0D1ECE54F46}" type="datetimeFigureOut">
              <a:rPr lang="en-US" smtClean="0"/>
              <a:pPr/>
              <a:t>9/30/2013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C1A44C35-EA80-4CA1-8B20-CA08F754F3A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752600"/>
            <a:ext cx="7772400" cy="1975104"/>
          </a:xfrm>
        </p:spPr>
        <p:txBody>
          <a:bodyPr/>
          <a:lstStyle/>
          <a:p>
            <a:pPr algn="ctr"/>
            <a:r>
              <a:rPr lang="en-US" dirty="0" smtClean="0"/>
              <a:t>Chapter 2 </a:t>
            </a:r>
            <a:br>
              <a:rPr lang="en-US" dirty="0" smtClean="0"/>
            </a:br>
            <a:r>
              <a:rPr lang="en-US" dirty="0" smtClean="0"/>
              <a:t> Tools of Environmental science</a:t>
            </a:r>
            <a:endParaRPr lang="en-US" dirty="0"/>
          </a:p>
        </p:txBody>
      </p:sp>
      <p:sp>
        <p:nvSpPr>
          <p:cNvPr id="3" name="Subtitle 2"/>
          <p:cNvSpPr>
            <a:spLocks noGrp="1"/>
          </p:cNvSpPr>
          <p:nvPr>
            <p:ph type="subTitle" idx="1"/>
          </p:nvPr>
        </p:nvSpPr>
        <p:spPr>
          <a:xfrm flipV="1">
            <a:off x="914400" y="2788921"/>
            <a:ext cx="7772400" cy="45719"/>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95400"/>
            <a:ext cx="7772400" cy="3657600"/>
          </a:xfrm>
        </p:spPr>
        <p:txBody>
          <a:bodyPr/>
          <a:lstStyle/>
          <a:p>
            <a:r>
              <a:rPr lang="en-US" sz="3600" dirty="0" smtClean="0"/>
              <a:t>2.1 Scientific Method</a:t>
            </a:r>
            <a:br>
              <a:rPr lang="en-US" sz="3600" dirty="0" smtClean="0"/>
            </a:br>
            <a:r>
              <a:rPr lang="en-US" sz="3600" dirty="0" smtClean="0"/>
              <a:t>2.2 Statistics and Models</a:t>
            </a:r>
            <a:br>
              <a:rPr lang="en-US" sz="3600" dirty="0" smtClean="0"/>
            </a:br>
            <a:r>
              <a:rPr lang="en-US" sz="3600" dirty="0" smtClean="0"/>
              <a:t>2.3 Making Informed Decisions</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 Scientific Method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b="1" dirty="0" smtClean="0">
                <a:solidFill>
                  <a:srgbClr val="FFCC00"/>
                </a:solidFill>
              </a:rPr>
              <a:t>List</a:t>
            </a:r>
            <a:r>
              <a:rPr lang="en-US" dirty="0" smtClean="0"/>
              <a:t> and describe the steps of the experimental method.</a:t>
            </a:r>
          </a:p>
          <a:p>
            <a:pPr>
              <a:buClr>
                <a:srgbClr val="FFFFFF"/>
              </a:buClr>
            </a:pPr>
            <a:r>
              <a:rPr lang="en-US" b="1" dirty="0" smtClean="0">
                <a:solidFill>
                  <a:srgbClr val="FFCC00"/>
                </a:solidFill>
              </a:rPr>
              <a:t>Describe</a:t>
            </a:r>
            <a:r>
              <a:rPr lang="en-US" dirty="0" smtClean="0"/>
              <a:t> why a good hypothesis is not simply a guess.</a:t>
            </a:r>
          </a:p>
          <a:p>
            <a:pPr>
              <a:buClr>
                <a:srgbClr val="FFFFFF"/>
              </a:buClr>
            </a:pPr>
            <a:r>
              <a:rPr lang="en-US" b="1" dirty="0" smtClean="0">
                <a:solidFill>
                  <a:srgbClr val="FFCC00"/>
                </a:solidFill>
              </a:rPr>
              <a:t>Describe</a:t>
            </a:r>
            <a:r>
              <a:rPr lang="en-US" b="1" dirty="0" smtClean="0"/>
              <a:t> </a:t>
            </a:r>
            <a:r>
              <a:rPr lang="en-US" dirty="0" smtClean="0"/>
              <a:t>the two essential parts of a good experiment.</a:t>
            </a:r>
          </a:p>
          <a:p>
            <a:pPr>
              <a:buClr>
                <a:srgbClr val="FFFFFF"/>
              </a:buClr>
            </a:pPr>
            <a:r>
              <a:rPr lang="en-US" b="1" dirty="0" smtClean="0">
                <a:solidFill>
                  <a:srgbClr val="FFCC00"/>
                </a:solidFill>
              </a:rPr>
              <a:t>Describe</a:t>
            </a:r>
            <a:r>
              <a:rPr lang="en-US" dirty="0" smtClean="0"/>
              <a:t> how scientists study subjects in which experiments are not possible.</a:t>
            </a:r>
          </a:p>
          <a:p>
            <a:pPr>
              <a:buClr>
                <a:srgbClr val="FFFFFF"/>
              </a:buClr>
            </a:pPr>
            <a:r>
              <a:rPr lang="en-US" b="1" dirty="0" smtClean="0">
                <a:solidFill>
                  <a:srgbClr val="FFCC00"/>
                </a:solidFill>
              </a:rPr>
              <a:t>Explain</a:t>
            </a:r>
            <a:r>
              <a:rPr lang="en-US" dirty="0" smtClean="0"/>
              <a:t> the importance of curiosity and imagination in science.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Experimental Method</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make most of their discoveries using the experimental method.</a:t>
            </a:r>
          </a:p>
          <a:p>
            <a:pPr>
              <a:buClr>
                <a:srgbClr val="FFFFFF"/>
              </a:buClr>
            </a:pPr>
            <a:r>
              <a:rPr lang="en-US" dirty="0" smtClean="0"/>
              <a:t>This method consists of a series of steps that scientists worldwide use to identify and answer questions.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Observing</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Observation</a:t>
            </a:r>
            <a:r>
              <a:rPr lang="en-US" dirty="0" smtClean="0"/>
              <a:t> is the process of obtaining information by using the senses as well as the information obtained by using the senses.</a:t>
            </a:r>
          </a:p>
          <a:p>
            <a:pPr>
              <a:buClr>
                <a:srgbClr val="FFFFFF"/>
              </a:buClr>
            </a:pPr>
            <a:r>
              <a:rPr lang="en-US" dirty="0" smtClean="0"/>
              <a:t>Observing is the first step of the experimental method.</a:t>
            </a:r>
          </a:p>
          <a:p>
            <a:pPr>
              <a:buClr>
                <a:srgbClr val="FFFFFF"/>
              </a:buClr>
            </a:pPr>
            <a:r>
              <a:rPr lang="en-US" dirty="0" smtClean="0"/>
              <a:t>Observations can take many forms, including descriptions, drawings, photographs, and measurements.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Hypothesizing and Predicting</a:t>
            </a:r>
            <a:endParaRPr lang="en-US" dirty="0"/>
          </a:p>
        </p:txBody>
      </p:sp>
      <p:sp>
        <p:nvSpPr>
          <p:cNvPr id="3" name="Content Placeholder 2"/>
          <p:cNvSpPr>
            <a:spLocks noGrp="1"/>
          </p:cNvSpPr>
          <p:nvPr>
            <p:ph idx="1"/>
          </p:nvPr>
        </p:nvSpPr>
        <p:spPr/>
        <p:txBody>
          <a:bodyPr/>
          <a:lstStyle/>
          <a:p>
            <a:pPr>
              <a:buClr>
                <a:srgbClr val="FFFFFF"/>
              </a:buClr>
            </a:pPr>
            <a:r>
              <a:rPr lang="en-US" dirty="0" smtClean="0"/>
              <a:t>A </a:t>
            </a:r>
            <a:r>
              <a:rPr lang="en-US" b="1" dirty="0" smtClean="0">
                <a:solidFill>
                  <a:srgbClr val="FFCC00"/>
                </a:solidFill>
              </a:rPr>
              <a:t>hypothesis</a:t>
            </a:r>
            <a:r>
              <a:rPr lang="en-US" dirty="0" smtClean="0"/>
              <a:t> is a theory or explanation that is based on observations and that can be tested.</a:t>
            </a:r>
          </a:p>
          <a:p>
            <a:pPr>
              <a:buClr>
                <a:srgbClr val="FFFFFF"/>
              </a:buClr>
            </a:pPr>
            <a:r>
              <a:rPr lang="en-US" dirty="0" smtClean="0"/>
              <a:t>Forming a hypothesis is the second step of the experimental method.</a:t>
            </a:r>
          </a:p>
          <a:p>
            <a:pPr>
              <a:buClr>
                <a:srgbClr val="FFFFFF"/>
              </a:buClr>
            </a:pPr>
            <a:r>
              <a:rPr lang="en-US" dirty="0" smtClean="0"/>
              <a:t>A hypothesis is not merely a guess.</a:t>
            </a:r>
          </a:p>
          <a:p>
            <a:pPr>
              <a:buClr>
                <a:srgbClr val="FFFFFF"/>
              </a:buClr>
            </a:pPr>
            <a:r>
              <a:rPr lang="en-US" dirty="0" smtClean="0"/>
              <a:t>A good hypothesis should make logical sense and follow from what you already know about the situation.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Hypothesizing and Predicting</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Predictions</a:t>
            </a:r>
            <a:r>
              <a:rPr lang="en-US" b="1" dirty="0" smtClean="0"/>
              <a:t> </a:t>
            </a:r>
            <a:r>
              <a:rPr lang="en-US" dirty="0" smtClean="0"/>
              <a:t>are statements made in advance that express the results that will be obtained from testing a hypothesis if the hypothesis is supported. </a:t>
            </a:r>
          </a:p>
          <a:p>
            <a:pPr>
              <a:buClr>
                <a:srgbClr val="FFFFFF"/>
              </a:buClr>
            </a:pPr>
            <a:r>
              <a:rPr lang="en-US" dirty="0" smtClean="0"/>
              <a:t>A prediction is used to test a hypothesis.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Hypothesizing and Predicting</a:t>
            </a:r>
            <a:endParaRPr lang="en-US" dirty="0"/>
          </a:p>
        </p:txBody>
      </p:sp>
      <p:sp>
        <p:nvSpPr>
          <p:cNvPr id="3" name="Content Placeholder 2"/>
          <p:cNvSpPr>
            <a:spLocks noGrp="1"/>
          </p:cNvSpPr>
          <p:nvPr>
            <p:ph idx="1"/>
          </p:nvPr>
        </p:nvSpPr>
        <p:spPr/>
        <p:txBody>
          <a:bodyPr/>
          <a:lstStyle/>
          <a:p>
            <a:pPr>
              <a:buClr>
                <a:srgbClr val="FFFFFF"/>
              </a:buClr>
            </a:pPr>
            <a:r>
              <a:rPr lang="en-US" dirty="0" smtClean="0"/>
              <a:t>It is important that any hypothesis can be disproved.</a:t>
            </a:r>
          </a:p>
          <a:p>
            <a:pPr>
              <a:buClr>
                <a:srgbClr val="FFFFFF"/>
              </a:buClr>
            </a:pPr>
            <a:r>
              <a:rPr lang="en-US" dirty="0" smtClean="0"/>
              <a:t>Every time a hypothesis is disproved, the number of possible explanations for an observation is reduced.</a:t>
            </a:r>
          </a:p>
          <a:p>
            <a:pPr>
              <a:buClr>
                <a:srgbClr val="FFFFFF"/>
              </a:buClr>
            </a:pPr>
            <a:r>
              <a:rPr lang="en-US" dirty="0" smtClean="0"/>
              <a:t>By eliminating possible explanations a scientist can zero in on the best explanation.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Experimenting</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Experiments</a:t>
            </a:r>
            <a:r>
              <a:rPr lang="en-US" b="1" dirty="0" smtClean="0"/>
              <a:t> </a:t>
            </a:r>
            <a:r>
              <a:rPr lang="en-US" dirty="0" smtClean="0"/>
              <a:t>are procedures that are carried out under controlled conditions to discover, demonstrate, or test a fact, theory, or general truth.</a:t>
            </a:r>
          </a:p>
          <a:p>
            <a:pPr>
              <a:buClr>
                <a:srgbClr val="FFFFFF"/>
              </a:buClr>
            </a:pPr>
            <a:r>
              <a:rPr lang="en-US" dirty="0" smtClean="0"/>
              <a:t>An experiment is performed when questions that arise from observations cannot be answered with additional observations.</a:t>
            </a:r>
          </a:p>
          <a:p>
            <a:pPr>
              <a:buClr>
                <a:srgbClr val="FFFFFF"/>
              </a:buClr>
            </a:pPr>
            <a:r>
              <a:rPr lang="en-US" dirty="0" smtClean="0"/>
              <a:t>Experiments should be designed to pinpoint cause-and-effect relationships.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Experimenting</a:t>
            </a:r>
            <a:endParaRPr lang="en-US" dirty="0"/>
          </a:p>
        </p:txBody>
      </p:sp>
      <p:sp>
        <p:nvSpPr>
          <p:cNvPr id="3" name="Content Placeholder 2"/>
          <p:cNvSpPr>
            <a:spLocks noGrp="1"/>
          </p:cNvSpPr>
          <p:nvPr>
            <p:ph idx="1"/>
          </p:nvPr>
        </p:nvSpPr>
        <p:spPr/>
        <p:txBody>
          <a:bodyPr/>
          <a:lstStyle/>
          <a:p>
            <a:pPr>
              <a:buClr>
                <a:srgbClr val="FFFFFF"/>
              </a:buClr>
            </a:pPr>
            <a:r>
              <a:rPr lang="en-US" dirty="0" smtClean="0"/>
              <a:t>Good experiments have two essential characteristics: a single variable is tested, and a control is used.</a:t>
            </a:r>
          </a:p>
          <a:p>
            <a:pPr>
              <a:buClr>
                <a:srgbClr val="FFFFFF"/>
              </a:buClr>
            </a:pPr>
            <a:r>
              <a:rPr lang="en-US" dirty="0" smtClean="0"/>
              <a:t>The </a:t>
            </a:r>
            <a:r>
              <a:rPr lang="en-US" b="1" dirty="0" smtClean="0">
                <a:solidFill>
                  <a:srgbClr val="FFCC00"/>
                </a:solidFill>
              </a:rPr>
              <a:t>variable</a:t>
            </a:r>
            <a:r>
              <a:rPr lang="en-US" dirty="0" smtClean="0"/>
              <a:t> is the factor that changes in an experiment in order to test a hypothesis.</a:t>
            </a:r>
          </a:p>
          <a:p>
            <a:pPr>
              <a:buClr>
                <a:srgbClr val="FFFFFF"/>
              </a:buClr>
            </a:pPr>
            <a:r>
              <a:rPr lang="en-US" dirty="0" smtClean="0"/>
              <a:t>To test for one variable, scientists usually study two groups or situations at one time, with the variable being the only difference between the two groups.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Experimenting</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The experimental group</a:t>
            </a:r>
            <a:r>
              <a:rPr lang="en-US" b="1" dirty="0" smtClean="0"/>
              <a:t> </a:t>
            </a:r>
            <a:r>
              <a:rPr lang="en-US" dirty="0" smtClean="0"/>
              <a:t>is the group in the experiment that is identical to the control group except for one factor and is compared with controls group.</a:t>
            </a:r>
          </a:p>
          <a:p>
            <a:pPr>
              <a:buClr>
                <a:srgbClr val="FFFFFF"/>
              </a:buClr>
            </a:pPr>
            <a:r>
              <a:rPr lang="en-US" dirty="0" smtClean="0">
                <a:solidFill>
                  <a:srgbClr val="FFCC00"/>
                </a:solidFill>
              </a:rPr>
              <a:t>The </a:t>
            </a:r>
            <a:r>
              <a:rPr lang="en-US" b="1" dirty="0" smtClean="0">
                <a:solidFill>
                  <a:srgbClr val="FFCC00"/>
                </a:solidFill>
              </a:rPr>
              <a:t>control group</a:t>
            </a:r>
            <a:r>
              <a:rPr lang="en-US" dirty="0" smtClean="0"/>
              <a:t> is the group in the experiment that serves as a standards of comparison with another group to which the control group is identical except for one factor.</a:t>
            </a:r>
            <a:endParaRPr lang="en-US" b="1"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Organizing and Analyzing Data</a:t>
            </a:r>
            <a:endParaRPr lang="en-US" sz="3600"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Data</a:t>
            </a:r>
            <a:r>
              <a:rPr lang="en-US" b="1" dirty="0" smtClean="0"/>
              <a:t> </a:t>
            </a:r>
            <a:r>
              <a:rPr lang="en-US" dirty="0" smtClean="0"/>
              <a:t>is any pieces of information acquired through observation or experimentation.</a:t>
            </a:r>
          </a:p>
          <a:p>
            <a:pPr>
              <a:buClr>
                <a:srgbClr val="FFFFFF"/>
              </a:buClr>
            </a:pPr>
            <a:r>
              <a:rPr lang="en-US" dirty="0" smtClean="0"/>
              <a:t>Organizing data into tables and graphic illustrations helps scientists analyze the data and explain the data clearly to others.</a:t>
            </a:r>
          </a:p>
          <a:p>
            <a:pPr>
              <a:buClr>
                <a:srgbClr val="FFFFFF"/>
              </a:buClr>
            </a:pPr>
            <a:r>
              <a:rPr lang="en-US" dirty="0" smtClean="0"/>
              <a:t>Graphs are often used by scientists to display relationships or trends in the data.</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Organizing and Analyzing Data</a:t>
            </a:r>
            <a:endParaRPr lang="en-US" sz="3600" dirty="0"/>
          </a:p>
        </p:txBody>
      </p:sp>
      <p:sp>
        <p:nvSpPr>
          <p:cNvPr id="3" name="Content Placeholder 2"/>
          <p:cNvSpPr>
            <a:spLocks noGrp="1"/>
          </p:cNvSpPr>
          <p:nvPr>
            <p:ph idx="1"/>
          </p:nvPr>
        </p:nvSpPr>
        <p:spPr/>
        <p:txBody>
          <a:bodyPr/>
          <a:lstStyle/>
          <a:p>
            <a:r>
              <a:rPr lang="en-US" dirty="0" smtClean="0"/>
              <a:t>Bar graphs are useful for comparing the data for several things in one graph.</a:t>
            </a:r>
          </a:p>
          <a:p>
            <a:endParaRPr lang="en-US" dirty="0"/>
          </a:p>
        </p:txBody>
      </p:sp>
      <p:pic>
        <p:nvPicPr>
          <p:cNvPr id="4" name="Picture 4" descr="02_01"/>
          <p:cNvPicPr>
            <a:picLocks noChangeAspect="1" noChangeArrowheads="1"/>
          </p:cNvPicPr>
          <p:nvPr/>
        </p:nvPicPr>
        <p:blipFill>
          <a:blip r:embed="rId2" cstate="print"/>
          <a:srcRect/>
          <a:stretch>
            <a:fillRect/>
          </a:stretch>
        </p:blipFill>
        <p:spPr bwMode="auto">
          <a:xfrm>
            <a:off x="2590800" y="3200400"/>
            <a:ext cx="4191000" cy="33385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Organizing and Analyzing Data</a:t>
            </a:r>
            <a:endParaRPr lang="en-US" sz="3600" dirty="0"/>
          </a:p>
        </p:txBody>
      </p:sp>
      <p:sp>
        <p:nvSpPr>
          <p:cNvPr id="3" name="Content Placeholder 2"/>
          <p:cNvSpPr>
            <a:spLocks noGrp="1"/>
          </p:cNvSpPr>
          <p:nvPr>
            <p:ph idx="1"/>
          </p:nvPr>
        </p:nvSpPr>
        <p:spPr/>
        <p:txBody>
          <a:bodyPr/>
          <a:lstStyle/>
          <a:p>
            <a:pPr>
              <a:buClr>
                <a:srgbClr val="FFFFFF"/>
              </a:buClr>
            </a:pPr>
            <a:r>
              <a:rPr lang="en-US" dirty="0" smtClean="0"/>
              <a:t>Graphing the information makes the trends presented in tables easier to see.</a:t>
            </a:r>
          </a:p>
          <a:p>
            <a:pPr>
              <a:buClr>
                <a:srgbClr val="FFFFFF"/>
              </a:buClr>
            </a:pPr>
            <a:endParaRPr lang="en-US" dirty="0" smtClean="0"/>
          </a:p>
          <a:p>
            <a:pPr>
              <a:buClr>
                <a:srgbClr val="FFFFFF"/>
              </a:buClr>
            </a:pPr>
            <a:endParaRPr lang="en-US" dirty="0" smtClean="0"/>
          </a:p>
        </p:txBody>
      </p:sp>
      <p:pic>
        <p:nvPicPr>
          <p:cNvPr id="4" name="Picture 5" descr="Screen shot 2012-04-06 at 9.25.15 PM.png"/>
          <p:cNvPicPr>
            <a:picLocks noChangeAspect="1"/>
          </p:cNvPicPr>
          <p:nvPr/>
        </p:nvPicPr>
        <p:blipFill>
          <a:blip r:embed="rId2" cstate="print"/>
          <a:srcRect/>
          <a:stretch>
            <a:fillRect/>
          </a:stretch>
        </p:blipFill>
        <p:spPr bwMode="auto">
          <a:xfrm>
            <a:off x="457200" y="3200400"/>
            <a:ext cx="4556125" cy="2847975"/>
          </a:xfrm>
          <a:prstGeom prst="rect">
            <a:avLst/>
          </a:prstGeom>
          <a:noFill/>
          <a:ln w="9525">
            <a:noFill/>
            <a:miter lim="800000"/>
            <a:headEnd/>
            <a:tailEnd/>
          </a:ln>
        </p:spPr>
      </p:pic>
      <p:pic>
        <p:nvPicPr>
          <p:cNvPr id="5" name="Picture 5" descr="02_01"/>
          <p:cNvPicPr>
            <a:picLocks noChangeAspect="1" noChangeArrowheads="1"/>
          </p:cNvPicPr>
          <p:nvPr/>
        </p:nvPicPr>
        <p:blipFill>
          <a:blip r:embed="rId3" cstate="print"/>
          <a:srcRect/>
          <a:stretch>
            <a:fillRect/>
          </a:stretch>
        </p:blipFill>
        <p:spPr bwMode="auto">
          <a:xfrm>
            <a:off x="5181600" y="3200400"/>
            <a:ext cx="3575050" cy="2847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Conclusions</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determine the results of their experiment by analyzing their data and comparing the outcome of their experiments with their prediction.</a:t>
            </a:r>
          </a:p>
          <a:p>
            <a:pPr>
              <a:buClr>
                <a:srgbClr val="FFFFFF"/>
              </a:buClr>
            </a:pPr>
            <a:r>
              <a:rPr lang="en-US" dirty="0" smtClean="0"/>
              <a:t>Ideally, this comparison provides the scientist with an obvious conclusion.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Drawing Conclusions</a:t>
            </a:r>
            <a:endParaRPr lang="en-US" dirty="0"/>
          </a:p>
        </p:txBody>
      </p:sp>
      <p:sp>
        <p:nvSpPr>
          <p:cNvPr id="3" name="Content Placeholder 2"/>
          <p:cNvSpPr>
            <a:spLocks noGrp="1"/>
          </p:cNvSpPr>
          <p:nvPr>
            <p:ph idx="1"/>
          </p:nvPr>
        </p:nvSpPr>
        <p:spPr/>
        <p:txBody>
          <a:bodyPr/>
          <a:lstStyle/>
          <a:p>
            <a:pPr>
              <a:buClr>
                <a:srgbClr val="FFFFFF"/>
              </a:buClr>
            </a:pPr>
            <a:r>
              <a:rPr lang="en-US" dirty="0" smtClean="0"/>
              <a:t>But, often the conclusion is not obvious.</a:t>
            </a:r>
          </a:p>
          <a:p>
            <a:pPr>
              <a:buClr>
                <a:srgbClr val="FFFFFF"/>
              </a:buClr>
            </a:pPr>
            <a:r>
              <a:rPr lang="en-US" dirty="0" smtClean="0"/>
              <a:t>In these cases, scientists often use mathematical tools to help them determine whether the differences are meaningful or are just a coincidence.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Repeating Experiments</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often repeat their experiments.</a:t>
            </a:r>
          </a:p>
          <a:p>
            <a:pPr>
              <a:buClr>
                <a:srgbClr val="FFFFFF"/>
              </a:buClr>
            </a:pPr>
            <a:r>
              <a:rPr lang="en-US" dirty="0" smtClean="0"/>
              <a:t>The more often an experiment can be repeated with the same results, in different places and by different people, the more sure scientists become about the reliability of their conclusions.</a:t>
            </a:r>
          </a:p>
          <a:p>
            <a:pPr>
              <a:buClr>
                <a:srgbClr val="FFFFFF"/>
              </a:buClr>
            </a:pPr>
            <a:r>
              <a:rPr lang="en-US" dirty="0" smtClean="0"/>
              <a:t>Scientists look for a large amount of supporting evidence before they accept a hypothesis.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Results</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publish their results, sometimes in scientific articles, to share what they have learned with other scientists.</a:t>
            </a:r>
          </a:p>
          <a:p>
            <a:pPr>
              <a:buClr>
                <a:srgbClr val="FFFFFF"/>
              </a:buClr>
            </a:pPr>
            <a:r>
              <a:rPr lang="en-US" dirty="0" smtClean="0"/>
              <a:t>Scientific articles include the question the scientist explored, the reasons why the question is important, background information, a precise description of how the work was done, the data collected, and the scientist’s interpretation of the data.</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Correlation Method</a:t>
            </a:r>
            <a:endParaRPr lang="en-US" dirty="0"/>
          </a:p>
        </p:txBody>
      </p:sp>
      <p:sp>
        <p:nvSpPr>
          <p:cNvPr id="3" name="Content Placeholder 2"/>
          <p:cNvSpPr>
            <a:spLocks noGrp="1"/>
          </p:cNvSpPr>
          <p:nvPr>
            <p:ph idx="1"/>
          </p:nvPr>
        </p:nvSpPr>
        <p:spPr/>
        <p:txBody>
          <a:bodyPr/>
          <a:lstStyle/>
          <a:p>
            <a:pPr>
              <a:buClr>
                <a:srgbClr val="FFFFFF"/>
              </a:buClr>
            </a:pPr>
            <a:r>
              <a:rPr lang="en-US" dirty="0" smtClean="0"/>
              <a:t>When the use of experiments to answer questions is impossible or unethical, scientists test predictions by examining correlations.</a:t>
            </a:r>
          </a:p>
          <a:p>
            <a:pPr>
              <a:buClr>
                <a:srgbClr val="FFFFFF"/>
              </a:buClr>
            </a:pPr>
            <a:r>
              <a:rPr lang="en-US" b="1" dirty="0" smtClean="0">
                <a:solidFill>
                  <a:srgbClr val="FFCC00"/>
                </a:solidFill>
              </a:rPr>
              <a:t>Correlation</a:t>
            </a:r>
            <a:r>
              <a:rPr lang="en-US" dirty="0" smtClean="0"/>
              <a:t> is the linear dependence between two variables.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Correlation Method</a:t>
            </a:r>
            <a:endParaRPr lang="en-US" dirty="0"/>
          </a:p>
        </p:txBody>
      </p:sp>
      <p:sp>
        <p:nvSpPr>
          <p:cNvPr id="3" name="Content Placeholder 2"/>
          <p:cNvSpPr>
            <a:spLocks noGrp="1"/>
          </p:cNvSpPr>
          <p:nvPr>
            <p:ph idx="1"/>
          </p:nvPr>
        </p:nvSpPr>
        <p:spPr/>
        <p:txBody>
          <a:bodyPr/>
          <a:lstStyle/>
          <a:p>
            <a:pPr>
              <a:buClr>
                <a:srgbClr val="FFFFFF"/>
              </a:buClr>
            </a:pPr>
            <a:r>
              <a:rPr lang="en-US" dirty="0" smtClean="0"/>
              <a:t>An example is the relative width of a ring on a tree trunk is a good indicator of the amount of rainfall the tree received in a given year.</a:t>
            </a:r>
          </a:p>
          <a:p>
            <a:pPr>
              <a:buClr>
                <a:srgbClr val="FFFFFF"/>
              </a:buClr>
            </a:pPr>
            <a:r>
              <a:rPr lang="en-US" dirty="0" smtClean="0"/>
              <a:t>Trees produce wide rings in rainy years and narrow rings in dry years.</a:t>
            </a:r>
          </a:p>
          <a:p>
            <a:pPr>
              <a:buClr>
                <a:srgbClr val="FFFFFF"/>
              </a:buClr>
            </a:pPr>
            <a:r>
              <a:rPr lang="en-US" dirty="0" smtClean="0"/>
              <a:t>This method was used to help scientists investigate why the settlers at </a:t>
            </a:r>
            <a:r>
              <a:rPr lang="en-US" dirty="0" err="1" smtClean="0"/>
              <a:t>Roanake</a:t>
            </a:r>
            <a:r>
              <a:rPr lang="en-US" dirty="0" smtClean="0"/>
              <a:t> Island all died and why many died at the Jamestown Colony.</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Correlation Method</a:t>
            </a:r>
            <a:endParaRPr lang="en-US" dirty="0"/>
          </a:p>
        </p:txBody>
      </p:sp>
      <p:sp>
        <p:nvSpPr>
          <p:cNvPr id="3" name="Content Placeholder 2"/>
          <p:cNvSpPr>
            <a:spLocks noGrp="1"/>
          </p:cNvSpPr>
          <p:nvPr>
            <p:ph idx="1"/>
          </p:nvPr>
        </p:nvSpPr>
        <p:spPr/>
        <p:txBody>
          <a:bodyPr/>
          <a:lstStyle/>
          <a:p>
            <a:r>
              <a:rPr lang="en-US" dirty="0" smtClean="0"/>
              <a:t>The Scientists concluded that the settlers may have been the victims of unfortunate timing.</a:t>
            </a:r>
          </a:p>
          <a:p>
            <a:endParaRPr lang="en-US" dirty="0"/>
          </a:p>
        </p:txBody>
      </p:sp>
      <p:pic>
        <p:nvPicPr>
          <p:cNvPr id="4" name="Picture 4" descr="02_03"/>
          <p:cNvPicPr>
            <a:picLocks noChangeAspect="1" noChangeArrowheads="1"/>
          </p:cNvPicPr>
          <p:nvPr/>
        </p:nvPicPr>
        <p:blipFill>
          <a:blip r:embed="rId2" cstate="print"/>
          <a:srcRect/>
          <a:stretch>
            <a:fillRect/>
          </a:stretch>
        </p:blipFill>
        <p:spPr bwMode="auto">
          <a:xfrm>
            <a:off x="1524000" y="3429000"/>
            <a:ext cx="6076950" cy="33067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Correlation Method</a:t>
            </a:r>
            <a:endParaRPr lang="en-US" dirty="0"/>
          </a:p>
        </p:txBody>
      </p:sp>
      <p:sp>
        <p:nvSpPr>
          <p:cNvPr id="3" name="Content Placeholder 2"/>
          <p:cNvSpPr>
            <a:spLocks noGrp="1"/>
          </p:cNvSpPr>
          <p:nvPr>
            <p:ph idx="1"/>
          </p:nvPr>
        </p:nvSpPr>
        <p:spPr/>
        <p:txBody>
          <a:bodyPr/>
          <a:lstStyle/>
          <a:p>
            <a:pPr>
              <a:buClr>
                <a:srgbClr val="FFFFFF"/>
              </a:buClr>
            </a:pPr>
            <a:r>
              <a:rPr lang="en-US" dirty="0" smtClean="0"/>
              <a:t>Although correlation studies are useful, they do not necessarily prove cause-and-effect relationships between two variables.</a:t>
            </a:r>
          </a:p>
          <a:p>
            <a:pPr>
              <a:buClr>
                <a:srgbClr val="FFFFFF"/>
              </a:buClr>
            </a:pPr>
            <a:r>
              <a:rPr lang="en-US" dirty="0" smtClean="0"/>
              <a:t>Scientists become more sure about their conclusions only if they find the same correlation in different places and as they continue to eliminate other possible explanations.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Habits of Mind</a:t>
            </a:r>
            <a:endParaRPr lang="en-US" dirty="0"/>
          </a:p>
        </p:txBody>
      </p:sp>
      <p:sp>
        <p:nvSpPr>
          <p:cNvPr id="3" name="Content Placeholder 2"/>
          <p:cNvSpPr>
            <a:spLocks noGrp="1"/>
          </p:cNvSpPr>
          <p:nvPr>
            <p:ph idx="1"/>
          </p:nvPr>
        </p:nvSpPr>
        <p:spPr/>
        <p:txBody>
          <a:bodyPr/>
          <a:lstStyle/>
          <a:p>
            <a:pPr>
              <a:buClr>
                <a:srgbClr val="FFFFFF"/>
              </a:buClr>
            </a:pPr>
            <a:r>
              <a:rPr lang="en-US" dirty="0" smtClean="0"/>
              <a:t>Good scientists tend to share several key habits of mind, or ways of approaching and thinking about things.</a:t>
            </a:r>
          </a:p>
          <a:p>
            <a:pPr>
              <a:buClr>
                <a:srgbClr val="FFFFFF"/>
              </a:buClr>
            </a:pPr>
            <a:r>
              <a:rPr lang="en-US" dirty="0" smtClean="0"/>
              <a:t>The first habit of mind is curiosity. Good scientists are endlessly curious which drives them to observe and experiment.</a:t>
            </a:r>
          </a:p>
          <a:p>
            <a:pPr>
              <a:buClr>
                <a:srgbClr val="FFFFFF"/>
              </a:buClr>
            </a:pPr>
            <a:r>
              <a:rPr lang="en-US" dirty="0" smtClean="0"/>
              <a:t>The second habit of mind is skepticism. This means that good scientists don’t believe everything that they are told.</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Habits of Mind</a:t>
            </a:r>
            <a:endParaRPr lang="en-US" dirty="0"/>
          </a:p>
        </p:txBody>
      </p:sp>
      <p:sp>
        <p:nvSpPr>
          <p:cNvPr id="3" name="Content Placeholder 2"/>
          <p:cNvSpPr>
            <a:spLocks noGrp="1"/>
          </p:cNvSpPr>
          <p:nvPr>
            <p:ph idx="1"/>
          </p:nvPr>
        </p:nvSpPr>
        <p:spPr/>
        <p:txBody>
          <a:bodyPr/>
          <a:lstStyle/>
          <a:p>
            <a:pPr>
              <a:buClr>
                <a:srgbClr val="FFFFFF"/>
              </a:buClr>
            </a:pPr>
            <a:r>
              <a:rPr lang="en-US" dirty="0" smtClean="0"/>
              <a:t>The third habit of mind is openness to new ideas. Good scientists keep an open mind to how the world works.</a:t>
            </a:r>
          </a:p>
          <a:p>
            <a:pPr>
              <a:buClr>
                <a:srgbClr val="FFFFFF"/>
              </a:buClr>
            </a:pPr>
            <a:r>
              <a:rPr lang="en-US" dirty="0" smtClean="0"/>
              <a:t>Another habit of mind is intellectual honesty. A good scientist is willing to recognize the results of an experiment even though it may mean that his or her hypothesis was wrong.</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Habits of Mind</a:t>
            </a:r>
            <a:endParaRPr lang="en-US" dirty="0"/>
          </a:p>
        </p:txBody>
      </p:sp>
      <p:sp>
        <p:nvSpPr>
          <p:cNvPr id="3" name="Content Placeholder 2"/>
          <p:cNvSpPr>
            <a:spLocks noGrp="1"/>
          </p:cNvSpPr>
          <p:nvPr>
            <p:ph idx="1"/>
          </p:nvPr>
        </p:nvSpPr>
        <p:spPr/>
        <p:txBody>
          <a:bodyPr/>
          <a:lstStyle/>
          <a:p>
            <a:pPr>
              <a:buClr>
                <a:srgbClr val="FFFFFF"/>
              </a:buClr>
            </a:pPr>
            <a:r>
              <a:rPr lang="en-US" dirty="0" smtClean="0"/>
              <a:t>Lastly, good scientists share imagination and creativity.</a:t>
            </a:r>
          </a:p>
          <a:p>
            <a:pPr>
              <a:buClr>
                <a:srgbClr val="FFFFFF"/>
              </a:buClr>
            </a:pPr>
            <a:r>
              <a:rPr lang="en-US" dirty="0" smtClean="0"/>
              <a:t>They are not only open to new ideas, but able to conceive new ideas themselves.</a:t>
            </a:r>
          </a:p>
          <a:p>
            <a:pPr>
              <a:buClr>
                <a:srgbClr val="FFFFFF"/>
              </a:buClr>
            </a:pPr>
            <a:r>
              <a:rPr lang="en-US" dirty="0" smtClean="0"/>
              <a:t>They have the ability to see patterns where others do not or can imagine things that others cannot.</a:t>
            </a:r>
          </a:p>
          <a:p>
            <a:pPr>
              <a:buClr>
                <a:srgbClr val="FFFFFF"/>
              </a:buClr>
            </a:pPr>
            <a:r>
              <a:rPr lang="en-US" dirty="0" smtClean="0"/>
              <a:t>This allows for good scientists to expand the boundaries we know.</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Imagination</a:t>
            </a:r>
            <a:r>
              <a:rPr lang="en-US" dirty="0" smtClean="0">
                <a:solidFill>
                  <a:schemeClr val="bg1"/>
                </a:solidFill>
              </a:rPr>
              <a:t> </a:t>
            </a:r>
            <a:r>
              <a:rPr lang="en-US" dirty="0" smtClean="0"/>
              <a:t>and</a:t>
            </a:r>
            <a:r>
              <a:rPr lang="en-US" dirty="0" smtClean="0">
                <a:solidFill>
                  <a:schemeClr val="bg1"/>
                </a:solidFill>
              </a:rPr>
              <a:t> </a:t>
            </a:r>
            <a:r>
              <a:rPr lang="en-US" dirty="0" smtClean="0"/>
              <a:t>Creativity</a:t>
            </a:r>
            <a:endParaRPr lang="en-US" dirty="0"/>
          </a:p>
        </p:txBody>
      </p:sp>
      <p:sp>
        <p:nvSpPr>
          <p:cNvPr id="4" name="Content Placeholder 3"/>
          <p:cNvSpPr>
            <a:spLocks noGrp="1"/>
          </p:cNvSpPr>
          <p:nvPr>
            <p:ph sz="half" idx="1"/>
          </p:nvPr>
        </p:nvSpPr>
        <p:spPr/>
        <p:txBody>
          <a:bodyPr/>
          <a:lstStyle/>
          <a:p>
            <a:r>
              <a:rPr lang="en-US" dirty="0" smtClean="0"/>
              <a:t>An example being when John Snow created a spot map which effectively pinpointed the source of a Cholera epidemic in 1854.</a:t>
            </a:r>
          </a:p>
          <a:p>
            <a:endParaRPr lang="en-US" dirty="0"/>
          </a:p>
        </p:txBody>
      </p:sp>
      <p:pic>
        <p:nvPicPr>
          <p:cNvPr id="6" name="Content Placeholder 5" descr="Screen shot 2012-04-06 at 9.27.39 PM.png"/>
          <p:cNvPicPr>
            <a:picLocks noGrp="1" noChangeAspect="1"/>
          </p:cNvPicPr>
          <p:nvPr>
            <p:ph sz="half" idx="2"/>
          </p:nvPr>
        </p:nvPicPr>
        <p:blipFill>
          <a:blip r:embed="rId2" cstate="print"/>
          <a:srcRect/>
          <a:stretch>
            <a:fillRect/>
          </a:stretch>
        </p:blipFill>
        <p:spPr bwMode="auto">
          <a:xfrm>
            <a:off x="4656138" y="2345923"/>
            <a:ext cx="4038600" cy="33742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Section 2.1 Review Questions</a:t>
            </a:r>
            <a:endParaRPr lang="en-US" dirty="0"/>
          </a:p>
        </p:txBody>
      </p:sp>
      <p:sp>
        <p:nvSpPr>
          <p:cNvPr id="6" name="Content Placeholder 5"/>
          <p:cNvSpPr>
            <a:spLocks noGrp="1"/>
          </p:cNvSpPr>
          <p:nvPr>
            <p:ph idx="1"/>
          </p:nvPr>
        </p:nvSpPr>
        <p:spPr/>
        <p:txBody>
          <a:bodyPr>
            <a:normAutofit lnSpcReduction="10000"/>
          </a:bodyPr>
          <a:lstStyle/>
          <a:p>
            <a:pPr marL="582930" indent="-514350">
              <a:buFont typeface="+mj-lt"/>
              <a:buAutoNum type="arabicPeriod"/>
            </a:pPr>
            <a:r>
              <a:rPr lang="en-US" dirty="0" smtClean="0"/>
              <a:t>Describe the steps of the experimental method.</a:t>
            </a:r>
          </a:p>
          <a:p>
            <a:pPr marL="582930" indent="-514350">
              <a:buFont typeface="+mj-lt"/>
              <a:buAutoNum type="arabicPeriod"/>
            </a:pPr>
            <a:r>
              <a:rPr lang="en-US" dirty="0" smtClean="0"/>
              <a:t>Name three scientific habits of mind and explain their importance.</a:t>
            </a:r>
          </a:p>
          <a:p>
            <a:pPr marL="582930" indent="-514350">
              <a:buFont typeface="+mj-lt"/>
              <a:buAutoNum type="arabicPeriod"/>
            </a:pPr>
            <a:r>
              <a:rPr lang="en-US" dirty="0" smtClean="0"/>
              <a:t>Explain why a hypothesis is not just a guess.</a:t>
            </a:r>
          </a:p>
          <a:p>
            <a:pPr marL="582930" indent="-514350">
              <a:buFont typeface="+mj-lt"/>
              <a:buAutoNum type="arabicPeriod"/>
            </a:pPr>
            <a:r>
              <a:rPr lang="en-US" dirty="0" smtClean="0"/>
              <a:t>Explain how scientists try to answer questions that cannot be tested with experiments.</a:t>
            </a:r>
          </a:p>
          <a:p>
            <a:pPr marL="582930" indent="-514350">
              <a:buFont typeface="+mj-lt"/>
              <a:buAutoNum type="arabicPeriod"/>
            </a:pPr>
            <a:r>
              <a:rPr lang="en-US" dirty="0" smtClean="0"/>
              <a:t>Describe two essential parts of a good experiment, and explain their importance.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2.2 Statistics and models</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Explain how scientists use statistics.</a:t>
            </a:r>
          </a:p>
          <a:p>
            <a:r>
              <a:rPr lang="en-US" dirty="0" smtClean="0"/>
              <a:t>Explain why the size of statistical sample is important.</a:t>
            </a:r>
          </a:p>
          <a:p>
            <a:r>
              <a:rPr lang="en-US" dirty="0" smtClean="0"/>
              <a:t>Describe three types of models commonly used by scientists.</a:t>
            </a:r>
          </a:p>
          <a:p>
            <a:r>
              <a:rPr lang="en-US" dirty="0" smtClean="0"/>
              <a:t>Explain the relationship between probability and risk.</a:t>
            </a:r>
          </a:p>
          <a:p>
            <a:r>
              <a:rPr lang="en-US" dirty="0" smtClean="0"/>
              <a:t>Explain the importance of conceptual and mathematical models.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Scientists use Statistics</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Statistics</a:t>
            </a:r>
            <a:r>
              <a:rPr lang="en-US" b="1" dirty="0" smtClean="0"/>
              <a:t> </a:t>
            </a:r>
            <a:r>
              <a:rPr lang="en-US" dirty="0" smtClean="0"/>
              <a:t>is the collection and classification of data that are in the form of numbers. </a:t>
            </a:r>
          </a:p>
          <a:p>
            <a:pPr>
              <a:buClr>
                <a:srgbClr val="FFFFFF"/>
              </a:buClr>
            </a:pPr>
            <a:r>
              <a:rPr lang="en-US" dirty="0" smtClean="0"/>
              <a:t>Scientists rely on and use statistics to summarize, characterize, analyze, and compare data.</a:t>
            </a:r>
          </a:p>
          <a:p>
            <a:pPr>
              <a:buClr>
                <a:srgbClr val="FFFFFF"/>
              </a:buClr>
            </a:pPr>
            <a:r>
              <a:rPr lang="en-US" dirty="0" smtClean="0"/>
              <a:t>Statistics is actually a branch of mathematics that provides scientists with important tools for analyzing and understanding their data.</a:t>
            </a:r>
            <a:endParaRPr lang="en-US" b="1"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Works with Populations</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use statistics to describe statistical populations.</a:t>
            </a:r>
          </a:p>
          <a:p>
            <a:pPr>
              <a:buClr>
                <a:srgbClr val="FFFFFF"/>
              </a:buClr>
            </a:pPr>
            <a:r>
              <a:rPr lang="en-US" dirty="0" smtClean="0"/>
              <a:t>A statistical population is a group of similar things that a scientist is interested in learning about.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the Average?</a:t>
            </a:r>
            <a:endParaRPr lang="en-US" dirty="0"/>
          </a:p>
        </p:txBody>
      </p:sp>
      <p:sp>
        <p:nvSpPr>
          <p:cNvPr id="4" name="Content Placeholder 3"/>
          <p:cNvSpPr>
            <a:spLocks noGrp="1"/>
          </p:cNvSpPr>
          <p:nvPr>
            <p:ph idx="1"/>
          </p:nvPr>
        </p:nvSpPr>
        <p:spPr/>
        <p:txBody>
          <a:bodyPr>
            <a:normAutofit lnSpcReduction="10000"/>
          </a:bodyPr>
          <a:lstStyle/>
          <a:p>
            <a:pPr>
              <a:buClr>
                <a:srgbClr val="FFFFFF"/>
              </a:buClr>
            </a:pPr>
            <a:r>
              <a:rPr lang="en-US" dirty="0" smtClean="0"/>
              <a:t>Statistical populations are composed of similar individuals, but these individuals often have different characteristics.</a:t>
            </a:r>
          </a:p>
          <a:p>
            <a:pPr>
              <a:buClr>
                <a:srgbClr val="FFFFFF"/>
              </a:buClr>
            </a:pPr>
            <a:r>
              <a:rPr lang="en-US" dirty="0" smtClean="0"/>
              <a:t>A </a:t>
            </a:r>
            <a:r>
              <a:rPr lang="en-US" b="1" dirty="0" smtClean="0">
                <a:solidFill>
                  <a:srgbClr val="FFCC00"/>
                </a:solidFill>
              </a:rPr>
              <a:t>mean</a:t>
            </a:r>
            <a:r>
              <a:rPr lang="en-US" dirty="0" smtClean="0"/>
              <a:t> is the number obtained by adding up the data for a given characteristic and dividing this sum by the number of individuals.</a:t>
            </a:r>
          </a:p>
          <a:p>
            <a:pPr>
              <a:buClr>
                <a:srgbClr val="FFFFFF"/>
              </a:buClr>
            </a:pPr>
            <a:r>
              <a:rPr lang="en-US" dirty="0" smtClean="0"/>
              <a:t>The mean provides a single numerical measure for a population and allows for easy comparison.</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Distribution</a:t>
            </a:r>
            <a:endParaRPr lang="en-US" dirty="0"/>
          </a:p>
        </p:txBody>
      </p:sp>
      <p:sp>
        <p:nvSpPr>
          <p:cNvPr id="4" name="Content Placeholder 3"/>
          <p:cNvSpPr>
            <a:spLocks noGrp="1"/>
          </p:cNvSpPr>
          <p:nvPr>
            <p:ph idx="1"/>
          </p:nvPr>
        </p:nvSpPr>
        <p:spPr/>
        <p:txBody>
          <a:bodyPr/>
          <a:lstStyle/>
          <a:p>
            <a:pPr>
              <a:buClr>
                <a:srgbClr val="FFFFFF"/>
              </a:buClr>
            </a:pPr>
            <a:r>
              <a:rPr lang="en-US" b="1" dirty="0" smtClean="0">
                <a:solidFill>
                  <a:srgbClr val="FFCC00"/>
                </a:solidFill>
              </a:rPr>
              <a:t>Distribution</a:t>
            </a:r>
            <a:r>
              <a:rPr lang="en-US" b="1" dirty="0" smtClean="0"/>
              <a:t> </a:t>
            </a:r>
            <a:r>
              <a:rPr lang="en-US" dirty="0" smtClean="0"/>
              <a:t>is the relative arrangement of the members of a statistical population, and is usually shown in a graph.</a:t>
            </a:r>
          </a:p>
          <a:p>
            <a:pPr>
              <a:buClr>
                <a:srgbClr val="FFFFFF"/>
              </a:buClr>
            </a:pPr>
            <a:r>
              <a:rPr lang="en-US" dirty="0" smtClean="0"/>
              <a:t>The graphs of many characteristics of populations, such as the heights of people, form bell-shaped curves.</a:t>
            </a:r>
          </a:p>
          <a:p>
            <a:pPr>
              <a:buClr>
                <a:srgbClr val="FFFFFF"/>
              </a:buClr>
            </a:pPr>
            <a:r>
              <a:rPr lang="en-US" dirty="0" smtClean="0"/>
              <a:t>A bell shaped curve indicates a normal distribution where the data is grouped symmetrically around the mean.</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a:t>
            </a:r>
            <a:endParaRPr lang="en-US" dirty="0"/>
          </a:p>
        </p:txBody>
      </p:sp>
      <p:pic>
        <p:nvPicPr>
          <p:cNvPr id="4" name="Picture 8" descr="02_05"/>
          <p:cNvPicPr>
            <a:picLocks noGrp="1" noChangeAspect="1" noChangeArrowheads="1"/>
          </p:cNvPicPr>
          <p:nvPr>
            <p:ph idx="1"/>
          </p:nvPr>
        </p:nvPicPr>
        <p:blipFill>
          <a:blip r:embed="rId2" cstate="print"/>
          <a:srcRect/>
          <a:stretch>
            <a:fillRect/>
          </a:stretch>
        </p:blipFill>
        <p:spPr bwMode="auto">
          <a:xfrm>
            <a:off x="1917619" y="1784350"/>
            <a:ext cx="576596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Probability?</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Probability</a:t>
            </a:r>
            <a:r>
              <a:rPr lang="en-US" b="1" dirty="0" smtClean="0"/>
              <a:t> </a:t>
            </a:r>
            <a:r>
              <a:rPr lang="en-US" dirty="0" smtClean="0"/>
              <a:t>is the likelihood that a possible future event will occur in any given instance of the event.</a:t>
            </a:r>
          </a:p>
          <a:p>
            <a:pPr>
              <a:buClr>
                <a:srgbClr val="FFFFFF"/>
              </a:buClr>
            </a:pPr>
            <a:r>
              <a:rPr lang="en-US" dirty="0" smtClean="0"/>
              <a:t>Probability is usually expressed as a number between 0 and 1 and written as a decimal rather than as a fraction.</a:t>
            </a:r>
          </a:p>
          <a:p>
            <a:pPr>
              <a:buClr>
                <a:srgbClr val="FFFFFF"/>
              </a:buClr>
            </a:pPr>
            <a:r>
              <a:rPr lang="en-US" dirty="0" smtClean="0"/>
              <a:t>However, there must be a large enough sample size in order to obtain accurate results.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3.bp.blogspot.com/_vNOxXmOhsmU/TKrFnoEtI2I/AAAAAAAAABE/gCvwRA_wbs8/s1600/lightning1.jpg"/>
          <p:cNvPicPr>
            <a:picLocks noChangeAspect="1" noChangeArrowheads="1"/>
          </p:cNvPicPr>
          <p:nvPr/>
        </p:nvPicPr>
        <p:blipFill>
          <a:blip r:embed="rId2" cstate="print"/>
          <a:srcRect/>
          <a:stretch>
            <a:fillRect/>
          </a:stretch>
        </p:blipFill>
        <p:spPr bwMode="auto">
          <a:xfrm>
            <a:off x="990600" y="685800"/>
            <a:ext cx="7620000" cy="57150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the News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The news contains statistics every day. For example, a reporter might say, “A study shows that forest fires increased air pollution in the city last year.”</a:t>
            </a:r>
          </a:p>
          <a:p>
            <a:pPr>
              <a:buClr>
                <a:srgbClr val="FFFFFF"/>
              </a:buClr>
            </a:pPr>
            <a:r>
              <a:rPr lang="en-US" dirty="0" smtClean="0"/>
              <a:t>This could lead you to gather and then graph data on the pollution levels for last 20 years, and looking to see if </a:t>
            </a:r>
            <a:r>
              <a:rPr lang="en-US" smtClean="0"/>
              <a:t>this year’s </a:t>
            </a:r>
            <a:r>
              <a:rPr lang="en-US" dirty="0" smtClean="0"/>
              <a:t>seem unusually high.</a:t>
            </a:r>
          </a:p>
          <a:p>
            <a:pPr>
              <a:buClr>
                <a:srgbClr val="FFFFFF"/>
              </a:buClr>
            </a:pPr>
            <a:r>
              <a:rPr lang="en-US" dirty="0" smtClean="0"/>
              <a:t>Paying attention to statistics will make you a better consumer of information.</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i.telegraph.co.uk/multimedia/archive/01647/oil-spill-BP_1647492c.jpg"/>
          <p:cNvPicPr>
            <a:picLocks noChangeAspect="1" noChangeArrowheads="1"/>
          </p:cNvPicPr>
          <p:nvPr/>
        </p:nvPicPr>
        <p:blipFill>
          <a:blip r:embed="rId2" cstate="print"/>
          <a:srcRect/>
          <a:stretch>
            <a:fillRect/>
          </a:stretch>
        </p:blipFill>
        <p:spPr bwMode="auto">
          <a:xfrm>
            <a:off x="1600200" y="2209800"/>
            <a:ext cx="5720290" cy="3581400"/>
          </a:xfrm>
          <a:prstGeom prst="rect">
            <a:avLst/>
          </a:prstGeom>
          <a:noFill/>
        </p:spPr>
      </p:pic>
      <p:sp>
        <p:nvSpPr>
          <p:cNvPr id="5" name="Title 4"/>
          <p:cNvSpPr>
            <a:spLocks noGrp="1"/>
          </p:cNvSpPr>
          <p:nvPr>
            <p:ph type="title"/>
          </p:nvPr>
        </p:nvSpPr>
        <p:spPr/>
        <p:txBody>
          <a:bodyPr/>
          <a:lstStyle/>
          <a:p>
            <a:r>
              <a:rPr lang="en-US" dirty="0" smtClean="0"/>
              <a:t>BP Oil Spill</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About Risk</a:t>
            </a:r>
            <a:endParaRPr lang="en-US" dirty="0"/>
          </a:p>
        </p:txBody>
      </p:sp>
      <p:sp>
        <p:nvSpPr>
          <p:cNvPr id="4" name="Content Placeholder 3"/>
          <p:cNvSpPr>
            <a:spLocks noGrp="1"/>
          </p:cNvSpPr>
          <p:nvPr>
            <p:ph sz="half" idx="1"/>
          </p:nvPr>
        </p:nvSpPr>
        <p:spPr/>
        <p:txBody>
          <a:bodyPr/>
          <a:lstStyle/>
          <a:p>
            <a:pPr>
              <a:buClr>
                <a:srgbClr val="FFFFFF"/>
              </a:buClr>
            </a:pPr>
            <a:r>
              <a:rPr lang="en-US" b="1" dirty="0" smtClean="0">
                <a:solidFill>
                  <a:srgbClr val="FFCC00"/>
                </a:solidFill>
              </a:rPr>
              <a:t>Risk</a:t>
            </a:r>
            <a:r>
              <a:rPr lang="en-US" b="1" dirty="0" smtClean="0"/>
              <a:t> </a:t>
            </a:r>
            <a:r>
              <a:rPr lang="en-US" dirty="0" smtClean="0"/>
              <a:t>is the probability of an unwanted outcome.</a:t>
            </a:r>
          </a:p>
          <a:p>
            <a:pPr>
              <a:buClr>
                <a:srgbClr val="FFFFFF"/>
              </a:buClr>
            </a:pPr>
            <a:r>
              <a:rPr lang="en-US" dirty="0" smtClean="0"/>
              <a:t>People often worry about big oil spills, but as the pie chart shows, there is a much greater risk of oil pollution from everyday sources.</a:t>
            </a:r>
          </a:p>
        </p:txBody>
      </p:sp>
      <p:pic>
        <p:nvPicPr>
          <p:cNvPr id="6" name="Picture 11" descr="02_06"/>
          <p:cNvPicPr>
            <a:picLocks noGrp="1" noChangeAspect="1" noChangeArrowheads="1"/>
          </p:cNvPicPr>
          <p:nvPr>
            <p:ph sz="half" idx="2"/>
          </p:nvPr>
        </p:nvPicPr>
        <p:blipFill>
          <a:blip r:embed="rId2" cstate="print"/>
          <a:srcRect/>
          <a:stretch>
            <a:fillRect/>
          </a:stretch>
        </p:blipFill>
        <p:spPr bwMode="auto">
          <a:xfrm>
            <a:off x="4718050" y="1799431"/>
            <a:ext cx="3914775" cy="4467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About Risk</a:t>
            </a:r>
            <a:endParaRPr lang="en-US" dirty="0"/>
          </a:p>
        </p:txBody>
      </p:sp>
      <p:sp>
        <p:nvSpPr>
          <p:cNvPr id="3" name="Content Placeholder 2"/>
          <p:cNvSpPr>
            <a:spLocks noGrp="1"/>
          </p:cNvSpPr>
          <p:nvPr>
            <p:ph idx="1"/>
          </p:nvPr>
        </p:nvSpPr>
        <p:spPr/>
        <p:txBody>
          <a:bodyPr/>
          <a:lstStyle/>
          <a:p>
            <a:pPr>
              <a:buClr>
                <a:srgbClr val="FFFFFF"/>
              </a:buClr>
            </a:pPr>
            <a:r>
              <a:rPr lang="en-US" dirty="0" smtClean="0"/>
              <a:t>The most important risk we consider is the risk of death.</a:t>
            </a:r>
          </a:p>
          <a:p>
            <a:pPr>
              <a:buClr>
                <a:srgbClr val="FFFFFF"/>
              </a:buClr>
            </a:pPr>
            <a:r>
              <a:rPr lang="en-US" dirty="0" smtClean="0"/>
              <a:t>Most people overestimate the risk of dying from sensational causes, such as plane crashes, but underestimate the risk from common causes, such as smoking.</a:t>
            </a:r>
          </a:p>
          <a:p>
            <a:pPr>
              <a:buClr>
                <a:srgbClr val="FFFFFF"/>
              </a:buClr>
            </a:pPr>
            <a:r>
              <a:rPr lang="en-US" dirty="0" smtClean="0"/>
              <a:t>Likewise, most citizens overestimate the risk of sensational environmental problems and underestimate the risk of ordinary ones.</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Models</a:t>
            </a:r>
            <a:r>
              <a:rPr lang="en-US" b="1" dirty="0" smtClean="0"/>
              <a:t> </a:t>
            </a:r>
            <a:r>
              <a:rPr lang="en-US" dirty="0" smtClean="0"/>
              <a:t>are patterns, plans, representations, or descriptions designed to show the structure or workings of an object, system or concept.</a:t>
            </a:r>
          </a:p>
          <a:p>
            <a:pPr>
              <a:buClr>
                <a:srgbClr val="FFFFFF"/>
              </a:buClr>
            </a:pPr>
            <a:r>
              <a:rPr lang="en-US" dirty="0" smtClean="0"/>
              <a:t>Scientists use several different types of models to help them learn about our environment.</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Models</a:t>
            </a:r>
            <a:endParaRPr lang="en-US" dirty="0"/>
          </a:p>
        </p:txBody>
      </p:sp>
      <p:sp>
        <p:nvSpPr>
          <p:cNvPr id="3" name="Content Placeholder 2"/>
          <p:cNvSpPr>
            <a:spLocks noGrp="1"/>
          </p:cNvSpPr>
          <p:nvPr>
            <p:ph idx="1"/>
          </p:nvPr>
        </p:nvSpPr>
        <p:spPr/>
        <p:txBody>
          <a:bodyPr/>
          <a:lstStyle/>
          <a:p>
            <a:pPr>
              <a:buClr>
                <a:srgbClr val="FFFFFF"/>
              </a:buClr>
            </a:pPr>
            <a:r>
              <a:rPr lang="en-US" dirty="0" smtClean="0"/>
              <a:t>Physical models are three-dimensional models you can touch.</a:t>
            </a:r>
          </a:p>
          <a:p>
            <a:pPr>
              <a:buClr>
                <a:srgbClr val="FFFFFF"/>
              </a:buClr>
            </a:pPr>
            <a:r>
              <a:rPr lang="en-US" dirty="0" smtClean="0"/>
              <a:t>Their most important feature is that they closely resemble the object or system they represent, although they may be larger or smaller.</a:t>
            </a:r>
          </a:p>
          <a:p>
            <a:pPr>
              <a:buClr>
                <a:srgbClr val="FFFFFF"/>
              </a:buClr>
            </a:pPr>
            <a:r>
              <a:rPr lang="en-US" dirty="0" smtClean="0"/>
              <a:t>The most useful models teach scientists something new and help to further other discoveries.</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Models</a:t>
            </a:r>
            <a:endParaRPr lang="en-US" dirty="0"/>
          </a:p>
        </p:txBody>
      </p:sp>
      <p:sp>
        <p:nvSpPr>
          <p:cNvPr id="3" name="Content Placeholder 2"/>
          <p:cNvSpPr>
            <a:spLocks noGrp="1"/>
          </p:cNvSpPr>
          <p:nvPr>
            <p:ph idx="1"/>
          </p:nvPr>
        </p:nvSpPr>
        <p:spPr/>
        <p:txBody>
          <a:bodyPr/>
          <a:lstStyle/>
          <a:p>
            <a:pPr>
              <a:buClr>
                <a:srgbClr val="FFFFFF"/>
              </a:buClr>
            </a:pPr>
            <a:r>
              <a:rPr lang="en-US" dirty="0" smtClean="0"/>
              <a:t>One of the most famous physical models was used to discover the structure of DNA.</a:t>
            </a:r>
          </a:p>
          <a:p>
            <a:pPr>
              <a:buClr>
                <a:srgbClr val="FFFFFF"/>
              </a:buClr>
            </a:pPr>
            <a:r>
              <a:rPr lang="en-US" dirty="0" smtClean="0"/>
              <a:t>The structural model was built based on the size, shape, and bonding qualities of DNA.</a:t>
            </a:r>
          </a:p>
          <a:p>
            <a:pPr>
              <a:buClr>
                <a:srgbClr val="FFFFFF"/>
              </a:buClr>
            </a:pPr>
            <a:r>
              <a:rPr lang="en-US" dirty="0" smtClean="0"/>
              <a:t>The pieces of the model put together helped the scientist figure out the potential structure of DNA.</a:t>
            </a:r>
          </a:p>
          <a:p>
            <a:pPr>
              <a:buClr>
                <a:srgbClr val="FFFFFF"/>
              </a:buClr>
            </a:pPr>
            <a:r>
              <a:rPr lang="en-US" dirty="0" smtClean="0"/>
              <a:t>Discovering the structure led the understanding of DNA replication.</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Model of DNA</a:t>
            </a:r>
            <a:endParaRPr lang="en-US" dirty="0"/>
          </a:p>
        </p:txBody>
      </p:sp>
      <p:pic>
        <p:nvPicPr>
          <p:cNvPr id="1026" name="Picture 2" descr="http://www.sciencebase.com/images/17-layer-dna-model-lg.jpg"/>
          <p:cNvPicPr>
            <a:picLocks noChangeAspect="1" noChangeArrowheads="1"/>
          </p:cNvPicPr>
          <p:nvPr/>
        </p:nvPicPr>
        <p:blipFill>
          <a:blip r:embed="rId2" cstate="print"/>
          <a:srcRect/>
          <a:stretch>
            <a:fillRect/>
          </a:stretch>
        </p:blipFill>
        <p:spPr bwMode="auto">
          <a:xfrm>
            <a:off x="3733800" y="1828800"/>
            <a:ext cx="2057400" cy="4732021"/>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Models</a:t>
            </a:r>
            <a:endParaRPr lang="en-US" dirty="0"/>
          </a:p>
        </p:txBody>
      </p:sp>
      <p:sp>
        <p:nvSpPr>
          <p:cNvPr id="3" name="Content Placeholder 2"/>
          <p:cNvSpPr>
            <a:spLocks noGrp="1"/>
          </p:cNvSpPr>
          <p:nvPr>
            <p:ph idx="1"/>
          </p:nvPr>
        </p:nvSpPr>
        <p:spPr/>
        <p:txBody>
          <a:bodyPr/>
          <a:lstStyle/>
          <a:p>
            <a:pPr>
              <a:buClr>
                <a:srgbClr val="FFFFFF"/>
              </a:buClr>
            </a:pPr>
            <a:r>
              <a:rPr lang="en-US" dirty="0" smtClean="0"/>
              <a:t>Maps and charts are the most common examples of graphical models.</a:t>
            </a:r>
          </a:p>
          <a:p>
            <a:pPr>
              <a:buClr>
                <a:srgbClr val="FFFFFF"/>
              </a:buClr>
            </a:pPr>
            <a:r>
              <a:rPr lang="en-US" dirty="0" smtClean="0"/>
              <a:t>Scientists use graphical models to show things such as the position of the stars, the amount of forest cover in a given area, and the depth of the water in a river or along a coast.</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Map-Graphical Model</a:t>
            </a:r>
            <a:endParaRPr lang="en-US" dirty="0"/>
          </a:p>
        </p:txBody>
      </p:sp>
      <p:pic>
        <p:nvPicPr>
          <p:cNvPr id="64514" name="Picture 2" descr="http://ts3.mm.bing.net/th?id=H.4978684276047886&amp;pid=1.7"/>
          <p:cNvPicPr>
            <a:picLocks noChangeAspect="1" noChangeArrowheads="1"/>
          </p:cNvPicPr>
          <p:nvPr/>
        </p:nvPicPr>
        <p:blipFill>
          <a:blip r:embed="rId2" cstate="print"/>
          <a:srcRect/>
          <a:stretch>
            <a:fillRect/>
          </a:stretch>
        </p:blipFill>
        <p:spPr bwMode="auto">
          <a:xfrm>
            <a:off x="2514600" y="2057400"/>
            <a:ext cx="4953000" cy="421005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Models</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Conceptual models</a:t>
            </a:r>
            <a:r>
              <a:rPr lang="en-US" b="1" dirty="0" smtClean="0"/>
              <a:t> </a:t>
            </a:r>
            <a:r>
              <a:rPr lang="en-US" dirty="0" smtClean="0"/>
              <a:t>are verbal or graphical explanations for how a system works or is organized.</a:t>
            </a:r>
          </a:p>
          <a:p>
            <a:pPr>
              <a:buClr>
                <a:srgbClr val="FFFFFF"/>
              </a:buClr>
            </a:pPr>
            <a:r>
              <a:rPr lang="en-US" dirty="0" smtClean="0"/>
              <a:t>A flow-chart diagram is an example of a conceptual model.</a:t>
            </a:r>
          </a:p>
          <a:p>
            <a:pPr>
              <a:buClr>
                <a:srgbClr val="FFFFFF"/>
              </a:buClr>
            </a:pPr>
            <a:r>
              <a:rPr lang="en-US" dirty="0" smtClean="0"/>
              <a:t>A flow-chart uses boxes linked by arrows to illustrate what a system contains, how those contents are organized, and how they affect one another.</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Models</a:t>
            </a:r>
            <a:endParaRPr lang="en-US" dirty="0"/>
          </a:p>
        </p:txBody>
      </p:sp>
      <p:pic>
        <p:nvPicPr>
          <p:cNvPr id="4" name="Content Placeholder 3" descr="02_08"/>
          <p:cNvPicPr>
            <a:picLocks noGrp="1" noChangeAspect="1" noChangeArrowheads="1"/>
          </p:cNvPicPr>
          <p:nvPr>
            <p:ph idx="1"/>
          </p:nvPr>
        </p:nvPicPr>
        <p:blipFill>
          <a:blip r:embed="rId2" cstate="print"/>
          <a:srcRect/>
          <a:stretch>
            <a:fillRect/>
          </a:stretch>
        </p:blipFill>
        <p:spPr bwMode="auto">
          <a:xfrm>
            <a:off x="3403600" y="1784350"/>
            <a:ext cx="2794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Models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Conceptual models can also be verbal descriptions or even drawings.</a:t>
            </a:r>
          </a:p>
          <a:p>
            <a:pPr>
              <a:buClr>
                <a:srgbClr val="FFFFFF"/>
              </a:buClr>
            </a:pPr>
            <a:r>
              <a:rPr lang="en-US" dirty="0" smtClean="0"/>
              <a:t>For example, one conceptual model of the structure of an atom describes the atom as one large ball being circled by several smaller balls.</a:t>
            </a:r>
          </a:p>
          <a:p>
            <a:pPr>
              <a:buClr>
                <a:srgbClr val="FFFFFF"/>
              </a:buClr>
            </a:pPr>
            <a:r>
              <a:rPr lang="en-US" dirty="0" smtClean="0"/>
              <a:t>This illustrates another point, that a model can be more than one type. An atomic model made using plastic balls is both a conceptual and physical model.</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Mathematical Models</a:t>
            </a:r>
            <a:endParaRPr lang="en-US" dirty="0"/>
          </a:p>
        </p:txBody>
      </p:sp>
      <p:sp>
        <p:nvSpPr>
          <p:cNvPr id="3" name="Content Placeholder 2"/>
          <p:cNvSpPr>
            <a:spLocks noGrp="1"/>
          </p:cNvSpPr>
          <p:nvPr>
            <p:ph idx="1"/>
          </p:nvPr>
        </p:nvSpPr>
        <p:spPr/>
        <p:txBody>
          <a:bodyPr/>
          <a:lstStyle/>
          <a:p>
            <a:pPr>
              <a:buClr>
                <a:srgbClr val="FFFFFF"/>
              </a:buClr>
            </a:pPr>
            <a:r>
              <a:rPr lang="en-US" b="1" dirty="0" smtClean="0">
                <a:solidFill>
                  <a:srgbClr val="FFCC00"/>
                </a:solidFill>
              </a:rPr>
              <a:t>Mathematical models</a:t>
            </a:r>
            <a:r>
              <a:rPr lang="en-US" b="1" dirty="0" smtClean="0"/>
              <a:t> </a:t>
            </a:r>
            <a:r>
              <a:rPr lang="en-US" dirty="0" smtClean="0"/>
              <a:t>are one or more equations that represent the way system or process works.</a:t>
            </a:r>
          </a:p>
          <a:p>
            <a:pPr>
              <a:buClr>
                <a:srgbClr val="FFFFFF"/>
              </a:buClr>
            </a:pPr>
            <a:r>
              <a:rPr lang="en-US" dirty="0" smtClean="0"/>
              <a:t>Mathematical models are especially useful in cases with many variables, such as the many things that affect the weather.</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Mathematical Models</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Although mathematical models use number and equations, they are not always right.</a:t>
            </a:r>
          </a:p>
          <a:p>
            <a:pPr>
              <a:buClr>
                <a:srgbClr val="FFFFFF"/>
              </a:buClr>
            </a:pPr>
            <a:r>
              <a:rPr lang="en-US" dirty="0" smtClean="0"/>
              <a:t>People are the ones who interpret the data and write the equations. So, if the data or the equations are wrong, the model will not be realistic and will provide incorrect information.</a:t>
            </a:r>
          </a:p>
          <a:p>
            <a:pPr>
              <a:buClr>
                <a:srgbClr val="FFFFFF"/>
              </a:buClr>
            </a:pPr>
            <a:r>
              <a:rPr lang="en-US" dirty="0" smtClean="0"/>
              <a:t>Like all models, mathematical models are only as good as the data that went into building them.</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Mathematical Models</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Scientists use mathematical models to create amazing, as well as useful images. </a:t>
            </a:r>
          </a:p>
          <a:p>
            <a:pPr>
              <a:buClr>
                <a:srgbClr val="FFFFFF"/>
              </a:buClr>
            </a:pPr>
            <a:r>
              <a:rPr lang="en-US" dirty="0" smtClean="0"/>
              <a:t>“False color” satellite images are created using mathematical models.</a:t>
            </a:r>
          </a:p>
          <a:p>
            <a:pPr>
              <a:buClr>
                <a:srgbClr val="FFFFFF"/>
              </a:buClr>
            </a:pPr>
            <a:r>
              <a:rPr lang="en-US" dirty="0" smtClean="0"/>
              <a:t>Scientists use the models to relate the amount of energy reflected from objects to the objects’ physical condition. </a:t>
            </a:r>
          </a:p>
          <a:p>
            <a:pPr>
              <a:buClr>
                <a:srgbClr val="FFFFFF"/>
              </a:buClr>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cmgdigital.com/shared/img/photos/2013/05/29/cd/91/57661631_8.jpg"/>
          <p:cNvPicPr>
            <a:picLocks noChangeAspect="1" noChangeArrowheads="1"/>
          </p:cNvPicPr>
          <p:nvPr/>
        </p:nvPicPr>
        <p:blipFill>
          <a:blip r:embed="rId2" cstate="print"/>
          <a:srcRect/>
          <a:stretch>
            <a:fillRect/>
          </a:stretch>
        </p:blipFill>
        <p:spPr bwMode="auto">
          <a:xfrm>
            <a:off x="1981200" y="533400"/>
            <a:ext cx="5343525" cy="5657851"/>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2.2 Section Review Questions</a:t>
            </a:r>
            <a:endParaRPr lang="en-US" dirty="0"/>
          </a:p>
        </p:txBody>
      </p:sp>
      <p:sp>
        <p:nvSpPr>
          <p:cNvPr id="3" name="Content Placeholder 2"/>
          <p:cNvSpPr>
            <a:spLocks noGrp="1"/>
          </p:cNvSpPr>
          <p:nvPr>
            <p:ph idx="1"/>
          </p:nvPr>
        </p:nvSpPr>
        <p:spPr/>
        <p:txBody>
          <a:bodyPr/>
          <a:lstStyle/>
          <a:p>
            <a:r>
              <a:rPr lang="en-US" smtClean="0"/>
              <a:t>Explain why sample size is important in determining  probability.</a:t>
            </a:r>
          </a:p>
          <a:p>
            <a:r>
              <a:rPr lang="en-US" smtClean="0"/>
              <a:t>Explain what “the mean number of weeds in three plots of land” means.</a:t>
            </a:r>
          </a:p>
          <a:p>
            <a:r>
              <a:rPr lang="en-US" smtClean="0"/>
              <a:t>Describe three types of models used by scientists.</a:t>
            </a:r>
          </a:p>
          <a:p>
            <a:r>
              <a:rPr lang="en-US" smtClean="0"/>
              <a:t>Explain the relationship between probability and risk.</a:t>
            </a:r>
          </a:p>
          <a:p>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2.3 Making Informed Decisions</a:t>
            </a:r>
            <a:endParaRPr lang="en-US" dirty="0"/>
          </a:p>
        </p:txBody>
      </p:sp>
      <p:sp>
        <p:nvSpPr>
          <p:cNvPr id="6" name="Subtitle 5"/>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Describe three values that people consider when making decisions about the environment.</a:t>
            </a:r>
          </a:p>
          <a:p>
            <a:r>
              <a:rPr lang="en-US" dirty="0" smtClean="0"/>
              <a:t>Describe the four steps in a simple environmental decision-making mode.</a:t>
            </a:r>
          </a:p>
          <a:p>
            <a:r>
              <a:rPr lang="en-US" dirty="0" smtClean="0"/>
              <a:t>Compare the short-term and long-term consequences of two decisions regarding a hypothetical environmental issue.</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 and the Environment</a:t>
            </a:r>
            <a:endParaRPr lang="en-US" dirty="0"/>
          </a:p>
        </p:txBody>
      </p:sp>
      <p:sp>
        <p:nvSpPr>
          <p:cNvPr id="3" name="Content Placeholder 2"/>
          <p:cNvSpPr>
            <a:spLocks noGrp="1"/>
          </p:cNvSpPr>
          <p:nvPr>
            <p:ph idx="1"/>
          </p:nvPr>
        </p:nvSpPr>
        <p:spPr/>
        <p:txBody>
          <a:bodyPr/>
          <a:lstStyle/>
          <a:p>
            <a:pPr>
              <a:buClr>
                <a:srgbClr val="FFFFFF"/>
              </a:buClr>
            </a:pPr>
            <a:r>
              <a:rPr lang="en-US" dirty="0" smtClean="0"/>
              <a:t>Scientific research is an essential first step in solving environmental problems. </a:t>
            </a:r>
          </a:p>
          <a:p>
            <a:pPr>
              <a:buClr>
                <a:srgbClr val="FFFFFF"/>
              </a:buClr>
            </a:pPr>
            <a:r>
              <a:rPr lang="en-US" dirty="0" smtClean="0"/>
              <a:t>However, before research can begin, an examination of values is usually needed.</a:t>
            </a:r>
          </a:p>
          <a:p>
            <a:pPr>
              <a:buClr>
                <a:srgbClr val="FFFFFF"/>
              </a:buClr>
            </a:pPr>
            <a:r>
              <a:rPr lang="en-US" b="1" dirty="0" smtClean="0">
                <a:solidFill>
                  <a:srgbClr val="FFCC00"/>
                </a:solidFill>
              </a:rPr>
              <a:t>Values</a:t>
            </a:r>
            <a:r>
              <a:rPr lang="en-US" dirty="0" smtClean="0"/>
              <a:t> are principles or standards that an individual considers to be important.</a:t>
            </a:r>
          </a:p>
          <a:p>
            <a:pPr>
              <a:buClr>
                <a:srgbClr val="FFFFFF"/>
              </a:buClr>
            </a:pPr>
            <a:r>
              <a:rPr lang="en-US" dirty="0" smtClean="0"/>
              <a:t>There are many values that affect environmental decision making.</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Values that Affect Environmental Decision Making</a:t>
            </a:r>
            <a:endParaRPr lang="en-US" sz="2800" dirty="0"/>
          </a:p>
        </p:txBody>
      </p:sp>
      <p:pic>
        <p:nvPicPr>
          <p:cNvPr id="4" name="Content Placeholder 3" descr="Screen shot 2012-04-06 at 9.13.03 PM.png"/>
          <p:cNvPicPr>
            <a:picLocks noGrp="1" noChangeAspect="1"/>
          </p:cNvPicPr>
          <p:nvPr>
            <p:ph idx="1"/>
          </p:nvPr>
        </p:nvPicPr>
        <p:blipFill>
          <a:blip r:embed="rId2" cstate="print"/>
          <a:srcRect/>
          <a:stretch>
            <a:fillRect/>
          </a:stretch>
        </p:blipFill>
        <p:spPr bwMode="auto">
          <a:xfrm>
            <a:off x="1758427" y="1784350"/>
            <a:ext cx="608434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Environmental Decision-Making Model</a:t>
            </a:r>
            <a:endParaRPr lang="en-US" dirty="0"/>
          </a:p>
        </p:txBody>
      </p:sp>
      <p:sp>
        <p:nvSpPr>
          <p:cNvPr id="3" name="Content Placeholder 2"/>
          <p:cNvSpPr>
            <a:spLocks noGrp="1"/>
          </p:cNvSpPr>
          <p:nvPr>
            <p:ph idx="1"/>
          </p:nvPr>
        </p:nvSpPr>
        <p:spPr/>
        <p:txBody>
          <a:bodyPr/>
          <a:lstStyle/>
          <a:p>
            <a:pPr>
              <a:buClr>
                <a:srgbClr val="FFFFFF"/>
              </a:buClr>
            </a:pPr>
            <a:r>
              <a:rPr lang="en-US" dirty="0" smtClean="0"/>
              <a:t>A </a:t>
            </a:r>
            <a:r>
              <a:rPr lang="en-US" dirty="0" smtClean="0">
                <a:solidFill>
                  <a:srgbClr val="FFCC00"/>
                </a:solidFill>
              </a:rPr>
              <a:t>decision-making model</a:t>
            </a:r>
            <a:r>
              <a:rPr lang="en-US" dirty="0" smtClean="0"/>
              <a:t> is a conceptual model that provides a systematic process for making decisions.</a:t>
            </a:r>
          </a:p>
          <a:p>
            <a:pPr>
              <a:spcBef>
                <a:spcPct val="50000"/>
              </a:spcBef>
              <a:buClr>
                <a:srgbClr val="FFFFFF"/>
              </a:buClr>
            </a:pPr>
            <a:r>
              <a:rPr lang="en-US" dirty="0" smtClean="0"/>
              <a:t>Decision-making models can be used to help you make decisions about environmental issues which can be very difficult.</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Decision-Making Model</a:t>
            </a:r>
            <a:endParaRPr lang="en-US" dirty="0"/>
          </a:p>
        </p:txBody>
      </p:sp>
      <p:pic>
        <p:nvPicPr>
          <p:cNvPr id="4" name="Content Placeholder 3" descr="02_10"/>
          <p:cNvPicPr>
            <a:picLocks noGrp="1" noChangeAspect="1" noChangeArrowheads="1"/>
          </p:cNvPicPr>
          <p:nvPr>
            <p:ph idx="1"/>
          </p:nvPr>
        </p:nvPicPr>
        <p:blipFill>
          <a:blip r:embed="rId2" cstate="print"/>
          <a:srcRect/>
          <a:stretch>
            <a:fillRect/>
          </a:stretch>
        </p:blipFill>
        <p:spPr bwMode="auto">
          <a:xfrm>
            <a:off x="3187655" y="1784350"/>
            <a:ext cx="3225889"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Decision-Making Model</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The first step in the model is to gather information. This includes things such as watching news reports, and talking to experts.</a:t>
            </a:r>
          </a:p>
          <a:p>
            <a:pPr>
              <a:buClr>
                <a:srgbClr val="FFFFFF"/>
              </a:buClr>
            </a:pPr>
            <a:r>
              <a:rPr lang="en-US" dirty="0" smtClean="0"/>
              <a:t>Second, consider which values apply to the issue.</a:t>
            </a:r>
          </a:p>
          <a:p>
            <a:pPr>
              <a:buClr>
                <a:srgbClr val="FFFFFF"/>
              </a:buClr>
            </a:pPr>
            <a:r>
              <a:rPr lang="en-US" dirty="0" smtClean="0"/>
              <a:t>Next, explore the consequences of each option.</a:t>
            </a:r>
          </a:p>
          <a:p>
            <a:pPr>
              <a:buClr>
                <a:srgbClr val="FFFFFF"/>
              </a:buClr>
            </a:pPr>
            <a:r>
              <a:rPr lang="en-US" dirty="0" smtClean="0"/>
              <a:t>Finally, evaluate all of the information and make a decision.</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Hypothetical Situation</a:t>
            </a:r>
            <a:endParaRPr lang="en-US" dirty="0"/>
          </a:p>
        </p:txBody>
      </p:sp>
      <p:sp>
        <p:nvSpPr>
          <p:cNvPr id="3" name="Content Placeholder 2"/>
          <p:cNvSpPr>
            <a:spLocks noGrp="1"/>
          </p:cNvSpPr>
          <p:nvPr>
            <p:ph idx="1"/>
          </p:nvPr>
        </p:nvSpPr>
        <p:spPr/>
        <p:txBody>
          <a:bodyPr>
            <a:normAutofit fontScale="92500"/>
          </a:bodyPr>
          <a:lstStyle/>
          <a:p>
            <a:pPr>
              <a:buClr>
                <a:srgbClr val="FFFFFF"/>
              </a:buClr>
            </a:pPr>
            <a:r>
              <a:rPr lang="en-US" dirty="0" smtClean="0"/>
              <a:t>The golden-cheeked warbler population is declining in Valley County.</a:t>
            </a:r>
          </a:p>
          <a:p>
            <a:pPr>
              <a:buClr>
                <a:srgbClr val="FFFFFF"/>
              </a:buClr>
            </a:pPr>
            <a:r>
              <a:rPr lang="en-US" dirty="0" smtClean="0"/>
              <a:t>The town of Pleasanton, in Valley County, is growing rapidly, and much of the new development is occurring outside the city limits.</a:t>
            </a:r>
          </a:p>
          <a:p>
            <a:pPr>
              <a:buClr>
                <a:srgbClr val="FFFFFF"/>
              </a:buClr>
            </a:pPr>
            <a:r>
              <a:rPr lang="en-US" dirty="0" smtClean="0"/>
              <a:t>Biologists who have been studying the warbler warn county officials that if they do not take action, the state fish and wildlife service may list the bird as an endangered species.</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Hypothetical Situation</a:t>
            </a:r>
            <a:endParaRPr lang="en-US" dirty="0"/>
          </a:p>
        </p:txBody>
      </p:sp>
      <p:sp>
        <p:nvSpPr>
          <p:cNvPr id="5" name="Content Placeholder 4"/>
          <p:cNvSpPr>
            <a:spLocks noGrp="1"/>
          </p:cNvSpPr>
          <p:nvPr>
            <p:ph sz="half" idx="1"/>
          </p:nvPr>
        </p:nvSpPr>
        <p:spPr/>
        <p:txBody>
          <a:bodyPr/>
          <a:lstStyle/>
          <a:p>
            <a:r>
              <a:rPr lang="en-US" dirty="0" smtClean="0"/>
              <a:t>Several groups join together to propose that the county buy several hundred acres of land where the birds are known to breed and save the land as a nature preserve.</a:t>
            </a:r>
          </a:p>
          <a:p>
            <a:endParaRPr lang="en-US" dirty="0"/>
          </a:p>
        </p:txBody>
      </p:sp>
      <p:pic>
        <p:nvPicPr>
          <p:cNvPr id="7" name="Picture 4" descr="02_11"/>
          <p:cNvPicPr>
            <a:picLocks noGrp="1" noChangeAspect="1" noChangeArrowheads="1"/>
          </p:cNvPicPr>
          <p:nvPr>
            <p:ph sz="half" idx="2"/>
          </p:nvPr>
        </p:nvPicPr>
        <p:blipFill>
          <a:blip r:embed="rId2" cstate="print"/>
          <a:srcRect/>
          <a:stretch>
            <a:fillRect/>
          </a:stretch>
        </p:blipFill>
        <p:spPr bwMode="auto">
          <a:xfrm>
            <a:off x="4803775" y="2089944"/>
            <a:ext cx="3743325"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 Hypothetical Situation</a:t>
            </a:r>
            <a:endParaRPr lang="en-US" dirty="0"/>
          </a:p>
        </p:txBody>
      </p:sp>
      <p:sp>
        <p:nvSpPr>
          <p:cNvPr id="6" name="Content Placeholder 5"/>
          <p:cNvSpPr>
            <a:spLocks noGrp="1"/>
          </p:cNvSpPr>
          <p:nvPr>
            <p:ph idx="1"/>
          </p:nvPr>
        </p:nvSpPr>
        <p:spPr/>
        <p:txBody>
          <a:bodyPr/>
          <a:lstStyle/>
          <a:p>
            <a:pPr>
              <a:buClr>
                <a:srgbClr val="FFFFFF"/>
              </a:buClr>
            </a:pPr>
            <a:r>
              <a:rPr lang="en-US" dirty="0" smtClean="0"/>
              <a:t>The group also proposes limiting development on land surrounding the preserve.</a:t>
            </a:r>
          </a:p>
          <a:p>
            <a:pPr>
              <a:buClr>
                <a:srgbClr val="FFFFFF"/>
              </a:buClr>
            </a:pPr>
            <a:r>
              <a:rPr lang="en-US" dirty="0" smtClean="0"/>
              <a:t>The group obtains enough petitions to put the issue to a vote, and the public begins to discuss the proposal.</a:t>
            </a:r>
          </a:p>
          <a:p>
            <a:pPr>
              <a:buClr>
                <a:srgbClr val="FFFFFF"/>
              </a:buClr>
            </a:pPr>
            <a:endParaRPr lang="en-US" dirty="0" smtClean="0"/>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Hypothetical Situation</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People who own property within the proposed preserve oppose the plan.</a:t>
            </a:r>
          </a:p>
          <a:p>
            <a:pPr>
              <a:buClr>
                <a:srgbClr val="FFFFFF"/>
              </a:buClr>
            </a:pPr>
            <a:r>
              <a:rPr lang="en-US" dirty="0" smtClean="0"/>
              <a:t>These property owners have an economic interest in the situation. They believe that they will lose money if they are forced to sell their land to the county instead of developing it.</a:t>
            </a:r>
          </a:p>
          <a:p>
            <a:pPr>
              <a:buClr>
                <a:srgbClr val="FFFFFF"/>
              </a:buClr>
            </a:pPr>
            <a:r>
              <a:rPr lang="en-US" dirty="0" smtClean="0"/>
              <a:t>Other residents do not like the idea of more government regulations on how private property can be used.</a:t>
            </a:r>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Hypothetical Situation</a:t>
            </a:r>
            <a:endParaRPr lang="en-US" dirty="0"/>
          </a:p>
        </p:txBody>
      </p:sp>
      <p:sp>
        <p:nvSpPr>
          <p:cNvPr id="3" name="Content Placeholder 2"/>
          <p:cNvSpPr>
            <a:spLocks noGrp="1"/>
          </p:cNvSpPr>
          <p:nvPr>
            <p:ph idx="1"/>
          </p:nvPr>
        </p:nvSpPr>
        <p:spPr/>
        <p:txBody>
          <a:bodyPr>
            <a:normAutofit lnSpcReduction="10000"/>
          </a:bodyPr>
          <a:lstStyle/>
          <a:p>
            <a:pPr>
              <a:buClr>
                <a:srgbClr val="FFFFFF"/>
              </a:buClr>
            </a:pPr>
            <a:r>
              <a:rPr lang="en-US" dirty="0" smtClean="0"/>
              <a:t>Other landowners support the plan and fear that without the preserve the warbler will be listed as an endangered species. Once listed as endangered, the state will impose a plan to protect the bird that will require even stricter limits on land development.</a:t>
            </a:r>
          </a:p>
          <a:p>
            <a:pPr>
              <a:buClr>
                <a:srgbClr val="FFFFFF"/>
              </a:buClr>
            </a:pPr>
            <a:r>
              <a:rPr lang="en-US" dirty="0" smtClean="0"/>
              <a:t>People who have land near the preserve think that their land will increase in value.</a:t>
            </a:r>
          </a:p>
          <a:p>
            <a:pPr>
              <a:buClr>
                <a:srgbClr val="FFFFFF"/>
              </a:buClr>
            </a:pPr>
            <a:r>
              <a:rPr lang="en-US" dirty="0" smtClean="0"/>
              <a:t>Many residents also look forward to hiking and camping in the preserve.</a:t>
            </a:r>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Use the Decision-Making Model</a:t>
            </a:r>
            <a:endParaRPr lang="en-US" dirty="0"/>
          </a:p>
        </p:txBody>
      </p:sp>
      <p:sp>
        <p:nvSpPr>
          <p:cNvPr id="3" name="Content Placeholder 2"/>
          <p:cNvSpPr>
            <a:spLocks noGrp="1"/>
          </p:cNvSpPr>
          <p:nvPr>
            <p:ph idx="1"/>
          </p:nvPr>
        </p:nvSpPr>
        <p:spPr/>
        <p:txBody>
          <a:bodyPr/>
          <a:lstStyle/>
          <a:p>
            <a:pPr>
              <a:buClr>
                <a:srgbClr val="FFFFFF"/>
              </a:buClr>
            </a:pPr>
            <a:r>
              <a:rPr lang="en-US" dirty="0" smtClean="0"/>
              <a:t>The hypothetical situation in Pleasanton can be used to illustrate how to use the decision-making model.</a:t>
            </a:r>
          </a:p>
          <a:p>
            <a:pPr>
              <a:buClr>
                <a:srgbClr val="FFFFFF"/>
              </a:buClr>
            </a:pPr>
            <a:r>
              <a:rPr lang="en-US" dirty="0" smtClean="0"/>
              <a:t>Michael Price is a voter in Valley County who will vote on whether the county should create the nature preserve.</a:t>
            </a:r>
          </a:p>
          <a:p>
            <a:pPr>
              <a:buClr>
                <a:srgbClr val="FFFFFF"/>
              </a:buClr>
            </a:pPr>
            <a:r>
              <a:rPr lang="en-US" dirty="0" smtClean="0"/>
              <a:t>The steps Michael took to make his decision follow.</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 Information</a:t>
            </a:r>
            <a:endParaRPr lang="en-US" dirty="0"/>
          </a:p>
        </p:txBody>
      </p:sp>
      <p:sp>
        <p:nvSpPr>
          <p:cNvPr id="3" name="Content Placeholder 2"/>
          <p:cNvSpPr>
            <a:spLocks noGrp="1"/>
          </p:cNvSpPr>
          <p:nvPr>
            <p:ph idx="1"/>
          </p:nvPr>
        </p:nvSpPr>
        <p:spPr/>
        <p:txBody>
          <a:bodyPr/>
          <a:lstStyle/>
          <a:p>
            <a:pPr>
              <a:buClr>
                <a:srgbClr val="FFFFFF"/>
              </a:buClr>
            </a:pPr>
            <a:r>
              <a:rPr lang="en-US" dirty="0" smtClean="0"/>
              <a:t>Michael studied the warbler issue thoroughly by watching local news reports, reading the newspaper, learning more about the golden-cheeked warblers from various Websites, and attended forums where the issue was discussed.</a:t>
            </a:r>
          </a:p>
          <a:p>
            <a:pPr>
              <a:buClr>
                <a:srgbClr val="FFFFFF"/>
              </a:buClr>
            </a:pPr>
            <a:r>
              <a:rPr lang="en-US" dirty="0" smtClean="0"/>
              <a:t>Several of the arguments on both sides made sense to him.</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 Information</a:t>
            </a:r>
            <a:endParaRPr lang="en-US" dirty="0"/>
          </a:p>
        </p:txBody>
      </p:sp>
      <p:sp>
        <p:nvSpPr>
          <p:cNvPr id="4" name="Content Placeholder 3"/>
          <p:cNvSpPr>
            <a:spLocks noGrp="1"/>
          </p:cNvSpPr>
          <p:nvPr>
            <p:ph sz="half" idx="1"/>
          </p:nvPr>
        </p:nvSpPr>
        <p:spPr/>
        <p:txBody>
          <a:bodyPr/>
          <a:lstStyle/>
          <a:p>
            <a:pPr>
              <a:buClr>
                <a:srgbClr val="FFFFFF"/>
              </a:buClr>
            </a:pPr>
            <a:r>
              <a:rPr lang="en-US" dirty="0" smtClean="0"/>
              <a:t>Michael also gathered scientific information that included graphs of the decline of the warbler population.</a:t>
            </a:r>
          </a:p>
        </p:txBody>
      </p:sp>
      <p:pic>
        <p:nvPicPr>
          <p:cNvPr id="6" name="Picture 4" descr="Screen shot 2012-04-06 at 9.14.36 PM.png"/>
          <p:cNvPicPr>
            <a:picLocks noGrp="1" noChangeAspect="1"/>
          </p:cNvPicPr>
          <p:nvPr>
            <p:ph sz="half" idx="2"/>
          </p:nvPr>
        </p:nvPicPr>
        <p:blipFill>
          <a:blip r:embed="rId2" cstate="print"/>
          <a:srcRect/>
          <a:stretch>
            <a:fillRect/>
          </a:stretch>
        </p:blipFill>
        <p:spPr bwMode="auto">
          <a:xfrm>
            <a:off x="4700834" y="1791774"/>
            <a:ext cx="3949207" cy="44825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Values</a:t>
            </a:r>
            <a:endParaRPr lang="en-US" dirty="0"/>
          </a:p>
        </p:txBody>
      </p:sp>
      <p:sp>
        <p:nvSpPr>
          <p:cNvPr id="3" name="Content Placeholder 2"/>
          <p:cNvSpPr>
            <a:spLocks noGrp="1"/>
          </p:cNvSpPr>
          <p:nvPr>
            <p:ph idx="1"/>
          </p:nvPr>
        </p:nvSpPr>
        <p:spPr/>
        <p:txBody>
          <a:bodyPr/>
          <a:lstStyle/>
          <a:p>
            <a:pPr>
              <a:buClr>
                <a:srgbClr val="FFFFFF"/>
              </a:buClr>
            </a:pPr>
            <a:r>
              <a:rPr lang="en-US" dirty="0" smtClean="0"/>
              <a:t>Michael made a table to help him clarify his thoughts and values.</a:t>
            </a:r>
          </a:p>
          <a:p>
            <a:pPr>
              <a:buClr>
                <a:srgbClr val="FFFFFF"/>
              </a:buClr>
            </a:pPr>
            <a:r>
              <a:rPr lang="en-US" dirty="0" smtClean="0"/>
              <a:t>Michael considered the environmental, economic, and recreational values of the preserve.</a:t>
            </a:r>
          </a:p>
          <a:p>
            <a:pPr>
              <a:buClr>
                <a:srgbClr val="FFFFFF"/>
              </a:buClr>
            </a:pPr>
            <a:r>
              <a:rPr lang="en-US" dirty="0" smtClean="0"/>
              <a:t>He believed these to be important, but someone else might have thought other values were more important to consider.</a:t>
            </a:r>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the Valley County Set Aside a Nature Preserve?</a:t>
            </a:r>
            <a:endParaRPr lang="en-US" dirty="0"/>
          </a:p>
        </p:txBody>
      </p:sp>
      <p:pic>
        <p:nvPicPr>
          <p:cNvPr id="4" name="Content Placeholder 3" descr="Screen shot 2012-04-06 at 9.15.24 PM.png"/>
          <p:cNvPicPr>
            <a:picLocks noGrp="1" noChangeAspect="1"/>
          </p:cNvPicPr>
          <p:nvPr>
            <p:ph idx="1"/>
          </p:nvPr>
        </p:nvPicPr>
        <p:blipFill>
          <a:blip r:embed="rId2" cstate="print"/>
          <a:srcRect/>
          <a:stretch>
            <a:fillRect/>
          </a:stretch>
        </p:blipFill>
        <p:spPr bwMode="auto">
          <a:xfrm>
            <a:off x="1567016" y="1784350"/>
            <a:ext cx="6467168"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Consequences</a:t>
            </a:r>
            <a:endParaRPr lang="en-US" dirty="0"/>
          </a:p>
        </p:txBody>
      </p:sp>
      <p:sp>
        <p:nvSpPr>
          <p:cNvPr id="3" name="Content Placeholder 2"/>
          <p:cNvSpPr>
            <a:spLocks noGrp="1"/>
          </p:cNvSpPr>
          <p:nvPr>
            <p:ph idx="1"/>
          </p:nvPr>
        </p:nvSpPr>
        <p:spPr/>
        <p:txBody>
          <a:bodyPr/>
          <a:lstStyle/>
          <a:p>
            <a:pPr>
              <a:buClr>
                <a:srgbClr val="FFFFFF"/>
              </a:buClr>
            </a:pPr>
            <a:r>
              <a:rPr lang="en-US" dirty="0" smtClean="0"/>
              <a:t>Michael decides that in the short term, the positive and negative consequences listed in his table were almost equally balanced.</a:t>
            </a:r>
          </a:p>
          <a:p>
            <a:pPr>
              <a:buClr>
                <a:srgbClr val="FFFFFF"/>
              </a:buClr>
            </a:pPr>
            <a:r>
              <a:rPr lang="en-US" dirty="0" smtClean="0"/>
              <a:t>For example, some people would suffer financially from the plan, but others would benefit.</a:t>
            </a:r>
          </a:p>
          <a:p>
            <a:pPr>
              <a:buClr>
                <a:srgbClr val="FFFFFF"/>
              </a:buClr>
            </a:pPr>
            <a:r>
              <a:rPr lang="en-US" dirty="0" smtClean="0"/>
              <a:t>Also, taxpayers would have to pay for the preserve, yet all residents would have access the previously private property.</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Consequences</a:t>
            </a:r>
            <a:endParaRPr lang="en-US" dirty="0"/>
          </a:p>
        </p:txBody>
      </p:sp>
      <p:sp>
        <p:nvSpPr>
          <p:cNvPr id="3" name="Content Placeholder 2"/>
          <p:cNvSpPr>
            <a:spLocks noGrp="1"/>
          </p:cNvSpPr>
          <p:nvPr>
            <p:ph idx="1"/>
          </p:nvPr>
        </p:nvSpPr>
        <p:spPr/>
        <p:txBody>
          <a:bodyPr/>
          <a:lstStyle/>
          <a:p>
            <a:pPr>
              <a:buClr>
                <a:srgbClr val="FFFFFF"/>
              </a:buClr>
            </a:pPr>
            <a:r>
              <a:rPr lang="en-US" dirty="0" smtClean="0"/>
              <a:t>It was the long term consequences that allowed Michael to make his decision.</a:t>
            </a:r>
          </a:p>
          <a:p>
            <a:pPr>
              <a:buClr>
                <a:srgbClr val="FFFFFF"/>
              </a:buClr>
            </a:pPr>
            <a:r>
              <a:rPr lang="en-US" dirty="0" smtClean="0"/>
              <a:t>Michael realized that the environmental values were an important factor in his decision.</a:t>
            </a:r>
          </a:p>
          <a:p>
            <a:pPr>
              <a:buClr>
                <a:srgbClr val="FFFFFF"/>
              </a:buClr>
            </a:pPr>
            <a:r>
              <a:rPr lang="en-US" dirty="0" smtClean="0"/>
              <a:t>The thought of the warbler becoming extinct distressed him, and protecting the habitat now would be less costly that protecting it later under a state imposed plan.</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Consequences</a:t>
            </a:r>
            <a:endParaRPr lang="en-US" dirty="0"/>
          </a:p>
        </p:txBody>
      </p:sp>
      <p:sp>
        <p:nvSpPr>
          <p:cNvPr id="3" name="Content Placeholder 2"/>
          <p:cNvSpPr>
            <a:spLocks noGrp="1"/>
          </p:cNvSpPr>
          <p:nvPr>
            <p:ph idx="1"/>
          </p:nvPr>
        </p:nvSpPr>
        <p:spPr/>
        <p:txBody>
          <a:bodyPr/>
          <a:lstStyle/>
          <a:p>
            <a:pPr>
              <a:buClr>
                <a:srgbClr val="FFFFFF"/>
              </a:buClr>
            </a:pPr>
            <a:r>
              <a:rPr lang="en-US" dirty="0" smtClean="0"/>
              <a:t>Michael considered that there were long term benefits as well.</a:t>
            </a:r>
          </a:p>
          <a:p>
            <a:pPr>
              <a:buClr>
                <a:srgbClr val="FFFFFF"/>
              </a:buClr>
            </a:pPr>
            <a:r>
              <a:rPr lang="en-US" dirty="0" smtClean="0"/>
              <a:t>He had read that property values were rising rapidly in counties where land was preserved for recreation.</a:t>
            </a:r>
          </a:p>
          <a:p>
            <a:pPr>
              <a:buClr>
                <a:srgbClr val="FFFFFF"/>
              </a:buClr>
            </a:pPr>
            <a:r>
              <a:rPr lang="en-US" dirty="0" smtClean="0"/>
              <a:t>He also found that people would pay more to live in counties that have open spaces.</a:t>
            </a:r>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Consequences</a:t>
            </a:r>
            <a:endParaRPr lang="en-US" dirty="0"/>
          </a:p>
        </p:txBody>
      </p:sp>
      <p:sp>
        <p:nvSpPr>
          <p:cNvPr id="3" name="Content Placeholder 2"/>
          <p:cNvSpPr>
            <a:spLocks noGrp="1"/>
          </p:cNvSpPr>
          <p:nvPr>
            <p:ph idx="1"/>
          </p:nvPr>
        </p:nvSpPr>
        <p:spPr/>
        <p:txBody>
          <a:bodyPr/>
          <a:lstStyle/>
          <a:p>
            <a:pPr>
              <a:buClr>
                <a:srgbClr val="FFFFFF"/>
              </a:buClr>
            </a:pPr>
            <a:r>
              <a:rPr lang="en-US" dirty="0" smtClean="0"/>
              <a:t>Because the county contained little preserved land, Michael thought that creating the preserve would bring the county long-term economic benefits.</a:t>
            </a:r>
          </a:p>
          <a:p>
            <a:pPr>
              <a:buClr>
                <a:srgbClr val="FFFFFF"/>
              </a:buClr>
            </a:pPr>
            <a:r>
              <a:rPr lang="en-US" dirty="0" smtClean="0"/>
              <a:t>He also highly valued the aesthetic and recreational benefits of the preserve, such as walking trails.</a:t>
            </a:r>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Decision</a:t>
            </a:r>
            <a:endParaRPr lang="en-US" dirty="0"/>
          </a:p>
        </p:txBody>
      </p:sp>
      <p:sp>
        <p:nvSpPr>
          <p:cNvPr id="3" name="Content Placeholder 2"/>
          <p:cNvSpPr>
            <a:spLocks noGrp="1"/>
          </p:cNvSpPr>
          <p:nvPr>
            <p:ph idx="1"/>
          </p:nvPr>
        </p:nvSpPr>
        <p:spPr/>
        <p:txBody>
          <a:bodyPr/>
          <a:lstStyle/>
          <a:p>
            <a:pPr>
              <a:buClr>
                <a:srgbClr val="FFFFFF"/>
              </a:buClr>
            </a:pPr>
            <a:r>
              <a:rPr lang="en-US" dirty="0" smtClean="0"/>
              <a:t>Michael chose to vote in favor of the nature preserve.</a:t>
            </a:r>
          </a:p>
          <a:p>
            <a:pPr>
              <a:buClr>
                <a:srgbClr val="FFFFFF"/>
              </a:buClr>
            </a:pPr>
            <a:r>
              <a:rPr lang="en-US" dirty="0" smtClean="0"/>
              <a:t>However, someone else who looked at the same table of pros and cons might have voted differently.</a:t>
            </a:r>
          </a:p>
          <a:p>
            <a:pPr>
              <a:buClr>
                <a:srgbClr val="FFFFFF"/>
              </a:buClr>
            </a:pPr>
            <a:r>
              <a:rPr lang="en-US" dirty="0" smtClean="0"/>
              <a:t>If you lived in Valley County, how would you have voted?</a:t>
            </a:r>
          </a:p>
          <a:p>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Decision</a:t>
            </a:r>
            <a:endParaRPr lang="en-US" dirty="0"/>
          </a:p>
        </p:txBody>
      </p:sp>
      <p:sp>
        <p:nvSpPr>
          <p:cNvPr id="3" name="Content Placeholder 2"/>
          <p:cNvSpPr>
            <a:spLocks noGrp="1"/>
          </p:cNvSpPr>
          <p:nvPr>
            <p:ph idx="1"/>
          </p:nvPr>
        </p:nvSpPr>
        <p:spPr/>
        <p:txBody>
          <a:bodyPr/>
          <a:lstStyle/>
          <a:p>
            <a:pPr>
              <a:buClr>
                <a:srgbClr val="FFFFFF"/>
              </a:buClr>
            </a:pPr>
            <a:r>
              <a:rPr lang="en-US" dirty="0" smtClean="0"/>
              <a:t>As you learn about issues affecting the environments, use this decision-making model as a starting point to making your decisions.</a:t>
            </a:r>
          </a:p>
          <a:p>
            <a:pPr>
              <a:buClr>
                <a:srgbClr val="FFFFFF"/>
              </a:buClr>
            </a:pPr>
            <a:r>
              <a:rPr lang="en-US" dirty="0" smtClean="0"/>
              <a:t>Be sure to consider </a:t>
            </a:r>
            <a:r>
              <a:rPr lang="en-US" dirty="0" smtClean="0"/>
              <a:t>your </a:t>
            </a:r>
            <a:r>
              <a:rPr lang="en-US" dirty="0" smtClean="0"/>
              <a:t>values, weigh the pros and cons, and keep in mind both the short-term and long-term consequences of your decision.</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2.3 Section Review Questions</a:t>
            </a:r>
            <a:endParaRPr lang="en-US" dirty="0"/>
          </a:p>
        </p:txBody>
      </p:sp>
      <p:sp>
        <p:nvSpPr>
          <p:cNvPr id="3" name="Content Placeholder 2"/>
          <p:cNvSpPr>
            <a:spLocks noGrp="1"/>
          </p:cNvSpPr>
          <p:nvPr>
            <p:ph idx="1"/>
          </p:nvPr>
        </p:nvSpPr>
        <p:spPr/>
        <p:txBody>
          <a:bodyPr/>
          <a:lstStyle/>
          <a:p>
            <a:pPr marL="582930" indent="-514350">
              <a:buFont typeface="+mj-lt"/>
              <a:buAutoNum type="arabicPeriod"/>
            </a:pPr>
            <a:r>
              <a:rPr lang="en-US" dirty="0" smtClean="0"/>
              <a:t>Explain the importance of each of the four steps in a simple decision-making model.</a:t>
            </a:r>
          </a:p>
          <a:p>
            <a:pPr marL="582930" indent="-514350">
              <a:buFont typeface="+mj-lt"/>
              <a:buAutoNum type="arabicPeriod"/>
            </a:pPr>
            <a:r>
              <a:rPr lang="en-US" dirty="0" smtClean="0"/>
              <a:t>List and define three possible values to consider when making environmental decisions.</a:t>
            </a:r>
          </a:p>
          <a:p>
            <a:pPr marL="582930" indent="-514350">
              <a:buFont typeface="+mj-lt"/>
              <a:buAutoNum type="arabicPeriod"/>
            </a:pPr>
            <a:r>
              <a:rPr lang="en-US" dirty="0" smtClean="0"/>
              <a:t>Describe in a short paragraph examples of two situations in which environmental values come into conflict with </a:t>
            </a:r>
            <a:r>
              <a:rPr lang="en-US" smtClean="0"/>
              <a:t>other values.</a:t>
            </a: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3679</TotalTime>
  <Words>3264</Words>
  <Application>Microsoft Office PowerPoint</Application>
  <PresentationFormat>On-screen Show (4:3)</PresentationFormat>
  <Paragraphs>250</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Metro</vt:lpstr>
      <vt:lpstr>Chapter 2   Tools of Environmental science</vt:lpstr>
      <vt:lpstr>2.1 Scientific Method 2.2 Statistics and Models 2.3 Making Informed Decisions</vt:lpstr>
      <vt:lpstr>2.1 Scientific Method</vt:lpstr>
      <vt:lpstr>Objectives</vt:lpstr>
      <vt:lpstr>The Experimental Method</vt:lpstr>
      <vt:lpstr>Observing</vt:lpstr>
      <vt:lpstr>Hypothesizing and Predicting</vt:lpstr>
      <vt:lpstr>Hypothesizing and Predicting</vt:lpstr>
      <vt:lpstr>Hypothesizing and Predicting</vt:lpstr>
      <vt:lpstr>Experimenting</vt:lpstr>
      <vt:lpstr>Experimenting</vt:lpstr>
      <vt:lpstr>Experimenting</vt:lpstr>
      <vt:lpstr>Organizing and Analyzing Data</vt:lpstr>
      <vt:lpstr>Organizing and Analyzing Data</vt:lpstr>
      <vt:lpstr>Organizing and Analyzing Data</vt:lpstr>
      <vt:lpstr>Drawing Conclusions</vt:lpstr>
      <vt:lpstr>Drawing Conclusions</vt:lpstr>
      <vt:lpstr>Repeating Experiments</vt:lpstr>
      <vt:lpstr>Communicating Results</vt:lpstr>
      <vt:lpstr>The Correlation Method</vt:lpstr>
      <vt:lpstr>The Correlation Method</vt:lpstr>
      <vt:lpstr>The Correlation Method</vt:lpstr>
      <vt:lpstr>The Correlation Method</vt:lpstr>
      <vt:lpstr>Scientific Habits of Mind</vt:lpstr>
      <vt:lpstr>Scientific Habits of Mind</vt:lpstr>
      <vt:lpstr>Scientific Habits of Mind</vt:lpstr>
      <vt:lpstr>Imagination and Creativity</vt:lpstr>
      <vt:lpstr>Section 2.1 Review Questions</vt:lpstr>
      <vt:lpstr>2.2 Statistics and models</vt:lpstr>
      <vt:lpstr>Objectives</vt:lpstr>
      <vt:lpstr>How Scientists use Statistics</vt:lpstr>
      <vt:lpstr>Statistics Works with Populations</vt:lpstr>
      <vt:lpstr>What is the Average?</vt:lpstr>
      <vt:lpstr>Distribution</vt:lpstr>
      <vt:lpstr>Distribution</vt:lpstr>
      <vt:lpstr>What is the Probability?</vt:lpstr>
      <vt:lpstr>Slide 37</vt:lpstr>
      <vt:lpstr>Understanding the News</vt:lpstr>
      <vt:lpstr>BP Oil Spill</vt:lpstr>
      <vt:lpstr>Thinking About Risk</vt:lpstr>
      <vt:lpstr>Thinking About Risk</vt:lpstr>
      <vt:lpstr>Models</vt:lpstr>
      <vt:lpstr>Physical Models</vt:lpstr>
      <vt:lpstr>Physical Models</vt:lpstr>
      <vt:lpstr>Model of DNA</vt:lpstr>
      <vt:lpstr>Graphical Models</vt:lpstr>
      <vt:lpstr>Map-Graphical Model</vt:lpstr>
      <vt:lpstr>Conceptual Models</vt:lpstr>
      <vt:lpstr>Conceptual Models</vt:lpstr>
      <vt:lpstr>Conceptual Models</vt:lpstr>
      <vt:lpstr>Mathematical Models</vt:lpstr>
      <vt:lpstr>Mathematical Models</vt:lpstr>
      <vt:lpstr>Mathematical Models</vt:lpstr>
      <vt:lpstr>Slide 54</vt:lpstr>
      <vt:lpstr>2.2 Section Review Questions</vt:lpstr>
      <vt:lpstr>2.3 Making Informed Decisions</vt:lpstr>
      <vt:lpstr>Objectives</vt:lpstr>
      <vt:lpstr>Values and the Environment</vt:lpstr>
      <vt:lpstr>Values that Affect Environmental Decision Making</vt:lpstr>
      <vt:lpstr>An Environmental Decision-Making Model</vt:lpstr>
      <vt:lpstr>Decision-Making Model</vt:lpstr>
      <vt:lpstr>A Decision-Making Model</vt:lpstr>
      <vt:lpstr>A Hypothetical Situation</vt:lpstr>
      <vt:lpstr>A Hypothetical Situation</vt:lpstr>
      <vt:lpstr>A Hypothetical Situation</vt:lpstr>
      <vt:lpstr>A Hypothetical Situation</vt:lpstr>
      <vt:lpstr>A Hypothetical Situation</vt:lpstr>
      <vt:lpstr>How to Use the Decision-Making Model</vt:lpstr>
      <vt:lpstr>Gather Information</vt:lpstr>
      <vt:lpstr>Gather Information</vt:lpstr>
      <vt:lpstr>Consider Values</vt:lpstr>
      <vt:lpstr>Should the Valley County Set Aside a Nature Preserve?</vt:lpstr>
      <vt:lpstr>Explore Consequences</vt:lpstr>
      <vt:lpstr>Explore Consequences</vt:lpstr>
      <vt:lpstr>Explore Consequences</vt:lpstr>
      <vt:lpstr>Explore Consequences</vt:lpstr>
      <vt:lpstr>Make a Decision</vt:lpstr>
      <vt:lpstr>Make a Decision</vt:lpstr>
      <vt:lpstr>2.3 Section Review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Tools of Environmental science</dc:title>
  <dc:creator>Kristen Klingaman</dc:creator>
  <cp:lastModifiedBy>Kristen Klingaman</cp:lastModifiedBy>
  <cp:revision>223</cp:revision>
  <dcterms:created xsi:type="dcterms:W3CDTF">2013-09-19T16:48:47Z</dcterms:created>
  <dcterms:modified xsi:type="dcterms:W3CDTF">2013-10-01T13:11:39Z</dcterms:modified>
</cp:coreProperties>
</file>