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04" r:id="rId1"/>
  </p:sldMasterIdLst>
  <p:sldIdLst>
    <p:sldId id="256" r:id="rId2"/>
    <p:sldId id="283" r:id="rId3"/>
    <p:sldId id="282" r:id="rId4"/>
    <p:sldId id="257" r:id="rId5"/>
    <p:sldId id="281" r:id="rId6"/>
    <p:sldId id="258" r:id="rId7"/>
    <p:sldId id="269" r:id="rId8"/>
    <p:sldId id="259" r:id="rId9"/>
    <p:sldId id="260" r:id="rId10"/>
    <p:sldId id="267" r:id="rId11"/>
    <p:sldId id="271" r:id="rId12"/>
    <p:sldId id="261" r:id="rId13"/>
    <p:sldId id="265" r:id="rId14"/>
    <p:sldId id="262" r:id="rId15"/>
    <p:sldId id="263" r:id="rId16"/>
    <p:sldId id="264" r:id="rId17"/>
    <p:sldId id="266" r:id="rId18"/>
    <p:sldId id="270" r:id="rId19"/>
    <p:sldId id="276" r:id="rId20"/>
    <p:sldId id="268" r:id="rId21"/>
    <p:sldId id="272" r:id="rId22"/>
    <p:sldId id="273" r:id="rId23"/>
    <p:sldId id="274" r:id="rId24"/>
    <p:sldId id="275" r:id="rId25"/>
    <p:sldId id="285" r:id="rId26"/>
    <p:sldId id="279" r:id="rId27"/>
    <p:sldId id="277" r:id="rId28"/>
    <p:sldId id="284" r:id="rId29"/>
    <p:sldId id="278" r:id="rId30"/>
    <p:sldId id="280" r:id="rId31"/>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99"/>
    <a:srgbClr val="CC0099"/>
    <a:srgbClr val="CC66FF"/>
    <a:srgbClr val="7DA22C"/>
    <a:srgbClr val="913D79"/>
    <a:srgbClr val="86485B"/>
    <a:srgbClr val="660066"/>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3" d="100"/>
          <a:sy n="63" d="100"/>
        </p:scale>
        <p:origin x="-710"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4"/>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pPr>
              <a:defRPr/>
            </a:pPr>
            <a:fld id="{18865745-1A21-4DF5-9BCC-2FB9F70F0D1F}" type="datetimeFigureOut">
              <a:rPr lang="en-US"/>
              <a:pPr>
                <a:defRPr/>
              </a:pPr>
              <a:t>6/5/2014</a:t>
            </a:fld>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F4D6831A-16FB-403C-81F8-FDC3BD16BCB4}"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437B5FA-41AE-4870-B43D-15E2CCD8FB55}" type="datetimeFigureOut">
              <a:rPr lang="en-US"/>
              <a:pPr>
                <a:defRPr/>
              </a:pPr>
              <a:t>6/5/2014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pPr>
              <a:defRPr/>
            </a:pPr>
            <a:fld id="{54DD8634-FF20-4ED7-B718-A0B39B8E6C7C}"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pPr>
              <a:defRPr/>
            </a:pPr>
            <a:fld id="{036CDC3C-7AD1-48A6-AA0B-6C8374BDC95B}" type="datetimeFigureOut">
              <a:rPr lang="en-US"/>
              <a:pPr>
                <a:defRPr/>
              </a:pPr>
              <a:t>6/5/2014</a:t>
            </a:fld>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A01A6395-A6B3-4EF6-BA83-68346AE0AF03}"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4"/>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pPr>
              <a:defRPr/>
            </a:pPr>
            <a:fld id="{214DEDDC-9BC7-45E0-B20E-3E2D230BD267}" type="datetimeFigureOut">
              <a:rPr lang="en-US"/>
              <a:pPr>
                <a:defRPr/>
              </a:pPr>
              <a:t>6/5/2014</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FEAA5AD3-52F7-45D8-B9A6-8BEBCFE892D7}"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Rectangle 10"/>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pPr>
              <a:defRPr/>
            </a:pPr>
            <a:fld id="{2D6588B9-AFEB-41B4-9378-87444E1A8DA2}" type="datetimeFigureOut">
              <a:rPr lang="en-US"/>
              <a:pPr>
                <a:defRPr/>
              </a:pPr>
              <a:t>6/5/2014</a:t>
            </a:fld>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lgn="ctr">
              <a:defRPr/>
            </a:lvl1pPr>
          </a:lstStyle>
          <a:p>
            <a:pPr>
              <a:defRPr/>
            </a:pPr>
            <a:fld id="{0EA7D398-F6DD-4C89-A318-1082892C4D19}"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802F0C00-ECDF-4A7F-9CFA-9C68EBDD5EF7}" type="datetimeFigureOut">
              <a:rPr lang="en-US"/>
              <a:pPr>
                <a:defRPr/>
              </a:pPr>
              <a:t>6/5/2014</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81355DBA-05A9-4617-A56A-B952E914EB2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3" name="Rectangle 2"/>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4" name="Rectangle 3"/>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4"/>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8" name="Date Placeholder 1"/>
          <p:cNvSpPr>
            <a:spLocks noGrp="1"/>
          </p:cNvSpPr>
          <p:nvPr>
            <p:ph type="dt" sz="half" idx="10"/>
          </p:nvPr>
        </p:nvSpPr>
        <p:spPr/>
        <p:txBody>
          <a:bodyPr/>
          <a:lstStyle>
            <a:lvl1pPr>
              <a:defRPr/>
            </a:lvl1pPr>
          </a:lstStyle>
          <a:p>
            <a:pPr>
              <a:defRPr/>
            </a:pPr>
            <a:fld id="{40449481-B504-49B2-8FF7-72AA0048DE73}" type="datetimeFigureOut">
              <a:rPr lang="en-US"/>
              <a:pPr>
                <a:defRPr/>
              </a:pPr>
              <a:t>6/5/2014</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FCBDC843-A8EB-4AFA-AAC3-75FE1BBDA7B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solidFill>
                  <a:schemeClr val="accent3">
                    <a:shade val="75000"/>
                  </a:schemeClr>
                </a:solidFill>
              </a:defRPr>
            </a:lvl1pPr>
          </a:lstStyle>
          <a:p>
            <a:pPr>
              <a:defRPr/>
            </a:pPr>
            <a:fld id="{045FAADF-D4DC-42B6-AADE-B96F650DB1AA}" type="slidenum">
              <a:rPr lang="en-US"/>
              <a:pPr>
                <a:defRPr/>
              </a:pPr>
              <a:t>‹#›</a:t>
            </a:fld>
            <a:endParaRPr lang="en-US"/>
          </a:p>
        </p:txBody>
      </p:sp>
      <p:sp>
        <p:nvSpPr>
          <p:cNvPr id="17" name="Date Placeholder 4"/>
          <p:cNvSpPr>
            <a:spLocks noGrp="1"/>
          </p:cNvSpPr>
          <p:nvPr>
            <p:ph type="dt" sz="half" idx="11"/>
          </p:nvPr>
        </p:nvSpPr>
        <p:spPr/>
        <p:txBody>
          <a:bodyPr/>
          <a:lstStyle>
            <a:lvl1pPr>
              <a:defRPr/>
            </a:lvl1pPr>
          </a:lstStyle>
          <a:p>
            <a:pPr>
              <a:defRPr/>
            </a:pPr>
            <a:fld id="{8D51B8A0-7537-4357-AC41-3BB3DA8BCA8D}" type="datetimeFigureOut">
              <a:rPr lang="en-US"/>
              <a:pPr>
                <a:defRPr/>
              </a:pPr>
              <a:t>6/5/2014</a:t>
            </a:fld>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0406EF03-6FF0-423A-A1C6-1443BF639B06}" type="slidenum">
              <a:rPr lang="en-US"/>
              <a:pPr>
                <a:defRPr/>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fld id="{019AC863-BA28-4CA3-A122-8DDDAE50CE86}" type="datetimeFigureOut">
              <a:rPr lang="en-US"/>
              <a:pPr>
                <a:defRPr/>
              </a:pPr>
              <a:t>6/5/2014</a:t>
            </a:fld>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3979FCD-D75E-4E8C-9489-BA94310C7693}" type="datetimeFigureOut">
              <a:rPr lang="en-US"/>
              <a:pPr>
                <a:defRPr/>
              </a:pPr>
              <a:t>6/5/2014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134BAD-4BF6-41BB-B8E4-C3CBC6021F07}"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4"/>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pPr>
              <a:defRPr/>
            </a:pPr>
            <a:fld id="{EBD4AC4B-A1D9-450A-9B6A-93D08B50FBE2}" type="slidenum">
              <a:rPr lang="en-US"/>
              <a:pPr>
                <a:defRPr/>
              </a:pPr>
              <a:t>‹#›</a:t>
            </a:fld>
            <a:endParaRPr lang="en-US"/>
          </a:p>
        </p:txBody>
      </p:sp>
      <p:sp>
        <p:nvSpPr>
          <p:cNvPr id="14" name="Date Placeholder 3"/>
          <p:cNvSpPr>
            <a:spLocks noGrp="1"/>
          </p:cNvSpPr>
          <p:nvPr>
            <p:ph type="dt" sz="half" idx="11"/>
          </p:nvPr>
        </p:nvSpPr>
        <p:spPr/>
        <p:txBody>
          <a:bodyPr/>
          <a:lstStyle>
            <a:lvl1pPr>
              <a:defRPr/>
            </a:lvl1pPr>
          </a:lstStyle>
          <a:p>
            <a:pPr>
              <a:defRPr/>
            </a:pPr>
            <a:fld id="{9A134742-2618-4AE6-956D-6AFD22445951}" type="datetimeFigureOut">
              <a:rPr lang="en-US"/>
              <a:pPr>
                <a:defRPr/>
              </a:pPr>
              <a:t>6/5/2014</a:t>
            </a:fld>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6" name="Rectangle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eaLnBrk="1" fontAlgn="auto" latinLnBrk="0" hangingPunct="1">
              <a:spcBef>
                <a:spcPts val="0"/>
              </a:spcBef>
              <a:spcAft>
                <a:spcPts val="0"/>
              </a:spcAft>
              <a:defRPr kumimoji="0" sz="1400">
                <a:solidFill>
                  <a:srgbClr val="FFFFFF"/>
                </a:solidFill>
                <a:latin typeface="+mn-lt"/>
              </a:defRPr>
            </a:lvl1pPr>
          </a:lstStyle>
          <a:p>
            <a:pPr>
              <a:defRPr/>
            </a:pPr>
            <a:fld id="{050FBFFE-F87C-4A29-BD5E-C538A88DA0C8}" type="datetimeFigureOut">
              <a:rPr lang="en-US"/>
              <a:pPr>
                <a:defRPr/>
              </a:pPr>
              <a:t>6/5/2014</a:t>
            </a:fld>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fontAlgn="auto" latinLnBrk="0" hangingPunct="1">
              <a:spcBef>
                <a:spcPts val="0"/>
              </a:spcBef>
              <a:spcAft>
                <a:spcPts val="0"/>
              </a:spcAft>
              <a:defRPr kumimoji="0" sz="1600">
                <a:solidFill>
                  <a:schemeClr val="accent3">
                    <a:shade val="75000"/>
                  </a:schemeClr>
                </a:solidFill>
                <a:latin typeface="+mn-lt"/>
              </a:defRPr>
            </a:lvl1pPr>
          </a:lstStyle>
          <a:p>
            <a:pPr>
              <a:defRPr/>
            </a:pPr>
            <a:fld id="{DA09BAC1-EA2C-441D-A4B4-0D34146575AD}" type="slidenum">
              <a:rPr lang="en-US"/>
              <a:pPr>
                <a:defRPr/>
              </a:pPr>
              <a:t>‹#›</a:t>
            </a:fld>
            <a:endParaRPr lang="en-US"/>
          </a:p>
        </p:txBody>
      </p:sp>
      <p:sp>
        <p:nvSpPr>
          <p:cNvPr id="2062" name="Title Placehold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063" name="Text Placehold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4237" r:id="rId1"/>
    <p:sldLayoutId id="2147484238" r:id="rId2"/>
    <p:sldLayoutId id="2147484239" r:id="rId3"/>
    <p:sldLayoutId id="2147484240" r:id="rId4"/>
    <p:sldLayoutId id="2147484241" r:id="rId5"/>
    <p:sldLayoutId id="2147484242" r:id="rId6"/>
    <p:sldLayoutId id="2147484243" r:id="rId7"/>
    <p:sldLayoutId id="2147484244" r:id="rId8"/>
    <p:sldLayoutId id="2147484245" r:id="rId9"/>
    <p:sldLayoutId id="2147484246" r:id="rId10"/>
    <p:sldLayoutId id="2147484247" r:id="rId11"/>
  </p:sldLayoutIdLst>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png"/><Relationship Id="rId4" Type="http://schemas.openxmlformats.org/officeDocument/2006/relationships/image" Target="../media/image4.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ebenefits.va.gov/"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va.gov/healtheligibility" TargetMode="External"/><Relationship Id="rId2" Type="http://schemas.openxmlformats.org/officeDocument/2006/relationships/hyperlink" Target="http://www.va.gov/"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veteranscrisisline.net/ChatTermsOfService.aspx"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caregiver.va.gov/"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pPr eaLnBrk="1" fontAlgn="auto" hangingPunct="1">
              <a:spcAft>
                <a:spcPts val="0"/>
              </a:spcAft>
              <a:buFont typeface="Wingdings 2"/>
              <a:buNone/>
              <a:defRPr/>
            </a:pPr>
            <a:r>
              <a:rPr lang="en-US" dirty="0" smtClean="0">
                <a:solidFill>
                  <a:schemeClr val="accent2">
                    <a:lumMod val="75000"/>
                  </a:schemeClr>
                </a:solidFill>
              </a:rPr>
              <a:t>Amy Boyles, LCSW</a:t>
            </a:r>
          </a:p>
          <a:p>
            <a:pPr eaLnBrk="1" fontAlgn="auto" hangingPunct="1">
              <a:spcAft>
                <a:spcPts val="0"/>
              </a:spcAft>
              <a:buFont typeface="Wingdings 2"/>
              <a:buNone/>
              <a:defRPr/>
            </a:pPr>
            <a:r>
              <a:rPr lang="en-US" dirty="0" smtClean="0">
                <a:solidFill>
                  <a:schemeClr val="accent2">
                    <a:lumMod val="75000"/>
                  </a:schemeClr>
                </a:solidFill>
              </a:rPr>
              <a:t>OEF/OIF/OND Program Manager</a:t>
            </a:r>
          </a:p>
          <a:p>
            <a:pPr eaLnBrk="1" fontAlgn="auto" hangingPunct="1">
              <a:spcAft>
                <a:spcPts val="0"/>
              </a:spcAft>
              <a:buFont typeface="Wingdings 2"/>
              <a:buNone/>
              <a:defRPr/>
            </a:pPr>
            <a:r>
              <a:rPr lang="en-US" dirty="0" smtClean="0">
                <a:solidFill>
                  <a:schemeClr val="accent2">
                    <a:lumMod val="75000"/>
                  </a:schemeClr>
                </a:solidFill>
              </a:rPr>
              <a:t>VA Pittsburgh Healthcare System</a:t>
            </a:r>
            <a:endParaRPr lang="en-US" dirty="0">
              <a:solidFill>
                <a:schemeClr val="accent2">
                  <a:lumMod val="75000"/>
                </a:schemeClr>
              </a:solidFill>
            </a:endParaRPr>
          </a:p>
        </p:txBody>
      </p:sp>
      <p:sp>
        <p:nvSpPr>
          <p:cNvPr id="2" name="Title 1"/>
          <p:cNvSpPr>
            <a:spLocks noGrp="1"/>
          </p:cNvSpPr>
          <p:nvPr>
            <p:ph type="ctrTitle"/>
          </p:nvPr>
        </p:nvSpPr>
        <p:spPr>
          <a:xfrm>
            <a:off x="685800" y="228600"/>
            <a:ext cx="7772400" cy="1905000"/>
          </a:xfrm>
        </p:spPr>
        <p:txBody>
          <a:bodyPr>
            <a:noAutofit/>
          </a:bodyPr>
          <a:lstStyle/>
          <a:p>
            <a:pPr eaLnBrk="1" fontAlgn="auto" hangingPunct="1">
              <a:spcAft>
                <a:spcPts val="0"/>
              </a:spcAft>
              <a:defRPr/>
            </a:pPr>
            <a:r>
              <a:rPr lang="en-US" sz="3400" dirty="0" smtClean="0">
                <a:solidFill>
                  <a:schemeClr val="accent5">
                    <a:lumMod val="75000"/>
                  </a:schemeClr>
                </a:solidFill>
              </a:rPr>
              <a:t>Operation Enduring Freedom (OEF), Iraqi Freedom (OIF) , and New Dawn (OND) Era Veterans and the VA System</a:t>
            </a:r>
            <a:endParaRPr lang="en-US" sz="3400" dirty="0">
              <a:solidFill>
                <a:schemeClr val="accent5">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 of VISN 4</a:t>
            </a:r>
            <a:endParaRPr lang="en-US" dirty="0"/>
          </a:p>
        </p:txBody>
      </p:sp>
      <p:pic>
        <p:nvPicPr>
          <p:cNvPr id="18434" name="Picture 2"/>
          <p:cNvPicPr>
            <a:picLocks noGrp="1" noChangeAspect="1" noChangeArrowheads="1"/>
          </p:cNvPicPr>
          <p:nvPr>
            <p:ph sz="quarter" idx="1"/>
          </p:nvPr>
        </p:nvPicPr>
        <p:blipFill>
          <a:blip r:embed="rId2" cstate="print"/>
          <a:srcRect/>
          <a:stretch>
            <a:fillRect/>
          </a:stretch>
        </p:blipFill>
        <p:spPr bwMode="auto">
          <a:xfrm>
            <a:off x="1219200" y="1295400"/>
            <a:ext cx="6857999" cy="534885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solidFill>
                  <a:srgbClr val="2572A7"/>
                </a:solidFill>
              </a:rPr>
              <a:t>Statistics</a:t>
            </a:r>
            <a:endParaRPr lang="en-US" dirty="0"/>
          </a:p>
        </p:txBody>
      </p:sp>
      <p:sp>
        <p:nvSpPr>
          <p:cNvPr id="15363" name="Content Placeholder 2"/>
          <p:cNvSpPr>
            <a:spLocks noGrp="1"/>
          </p:cNvSpPr>
          <p:nvPr>
            <p:ph sz="quarter" idx="1"/>
          </p:nvPr>
        </p:nvSpPr>
        <p:spPr>
          <a:xfrm>
            <a:off x="301625" y="1527175"/>
            <a:ext cx="8504238" cy="4572000"/>
          </a:xfrm>
        </p:spPr>
        <p:txBody>
          <a:bodyPr/>
          <a:lstStyle/>
          <a:p>
            <a:pPr>
              <a:buClr>
                <a:schemeClr val="tx2"/>
              </a:buClr>
            </a:pPr>
            <a:r>
              <a:rPr lang="en-US" sz="2400" smtClean="0">
                <a:solidFill>
                  <a:srgbClr val="666699"/>
                </a:solidFill>
              </a:rPr>
              <a:t>Over 2 million veterans have served in Iraq or Afghanistan since the wars began over a decade ago</a:t>
            </a:r>
          </a:p>
          <a:p>
            <a:pPr>
              <a:buClr>
                <a:schemeClr val="tx2"/>
              </a:buClr>
              <a:buFont typeface="Wingdings 2" pitchFamily="18" charset="2"/>
              <a:buNone/>
            </a:pPr>
            <a:endParaRPr lang="en-US" sz="2400" smtClean="0">
              <a:solidFill>
                <a:srgbClr val="666699"/>
              </a:solidFill>
            </a:endParaRPr>
          </a:p>
          <a:p>
            <a:pPr>
              <a:buClr>
                <a:schemeClr val="tx2"/>
              </a:buClr>
            </a:pPr>
            <a:r>
              <a:rPr lang="en-US" sz="2400" smtClean="0">
                <a:solidFill>
                  <a:srgbClr val="666699"/>
                </a:solidFill>
              </a:rPr>
              <a:t>Since 9/11, only 1% of Americans have served in the Iraq and Afghanistan wars</a:t>
            </a:r>
          </a:p>
          <a:p>
            <a:pPr>
              <a:buClr>
                <a:schemeClr val="tx2"/>
              </a:buClr>
              <a:buFont typeface="Wingdings 2" pitchFamily="18" charset="2"/>
              <a:buNone/>
            </a:pPr>
            <a:endParaRPr lang="en-US" sz="2400" smtClean="0">
              <a:solidFill>
                <a:srgbClr val="666699"/>
              </a:solidFill>
            </a:endParaRPr>
          </a:p>
          <a:p>
            <a:pPr>
              <a:buClr>
                <a:schemeClr val="tx2"/>
              </a:buClr>
            </a:pPr>
            <a:r>
              <a:rPr lang="en-US" sz="2400" smtClean="0">
                <a:solidFill>
                  <a:srgbClr val="666699"/>
                </a:solidFill>
              </a:rPr>
              <a:t>Of the over 2 million veterans who have served in Iraq or Afghanistan, over 800,000 have been deployed more than once</a:t>
            </a:r>
          </a:p>
          <a:p>
            <a:pPr>
              <a:buFont typeface="Wingdings 2" pitchFamily="18" charset="2"/>
              <a:buNone/>
            </a:pPr>
            <a:endParaRPr lang="en-US" sz="1600" smtClean="0"/>
          </a:p>
          <a:p>
            <a:pPr>
              <a:buFont typeface="Wingdings 2" pitchFamily="18" charset="2"/>
              <a:buNone/>
            </a:pPr>
            <a:endParaRPr lang="en-US" sz="1600" smtClean="0"/>
          </a:p>
          <a:p>
            <a:pPr>
              <a:buFont typeface="Wingdings 2" pitchFamily="18" charset="2"/>
              <a:buNone/>
            </a:pPr>
            <a:r>
              <a:rPr lang="en-US" sz="1600" smtClean="0"/>
              <a:t>	Above statistics taken from J. Bautista’s 2011 article in northjersey.com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04800" y="228600"/>
            <a:ext cx="8534400" cy="758825"/>
          </a:xfrm>
        </p:spPr>
        <p:txBody>
          <a:bodyPr/>
          <a:lstStyle/>
          <a:p>
            <a:pPr eaLnBrk="1" hangingPunct="1"/>
            <a:r>
              <a:rPr lang="en-US" b="1" smtClean="0">
                <a:solidFill>
                  <a:srgbClr val="2572A7"/>
                </a:solidFill>
              </a:rPr>
              <a:t>Statistics </a:t>
            </a:r>
            <a:r>
              <a:rPr lang="en-US" smtClean="0">
                <a:solidFill>
                  <a:srgbClr val="2572A7"/>
                </a:solidFill>
              </a:rPr>
              <a:t>(continued)</a:t>
            </a:r>
          </a:p>
        </p:txBody>
      </p:sp>
      <p:sp>
        <p:nvSpPr>
          <p:cNvPr id="15363" name="Content Placeholder 2"/>
          <p:cNvSpPr>
            <a:spLocks noGrp="1"/>
          </p:cNvSpPr>
          <p:nvPr>
            <p:ph sz="quarter" idx="1"/>
          </p:nvPr>
        </p:nvSpPr>
        <p:spPr>
          <a:xfrm>
            <a:off x="301625" y="1447800"/>
            <a:ext cx="8504238" cy="5029200"/>
          </a:xfrm>
        </p:spPr>
        <p:txBody>
          <a:bodyPr/>
          <a:lstStyle/>
          <a:p>
            <a:pPr eaLnBrk="1" hangingPunct="1">
              <a:buClr>
                <a:srgbClr val="0070C0"/>
              </a:buClr>
              <a:defRPr/>
            </a:pPr>
            <a:r>
              <a:rPr lang="en-US" sz="1600" dirty="0" smtClean="0">
                <a:solidFill>
                  <a:srgbClr val="3366CC"/>
                </a:solidFill>
              </a:rPr>
              <a:t>In May 2012, the overall </a:t>
            </a:r>
            <a:r>
              <a:rPr lang="en-US" sz="1600" b="1" dirty="0" smtClean="0">
                <a:solidFill>
                  <a:srgbClr val="3366CC"/>
                </a:solidFill>
              </a:rPr>
              <a:t>unemployment</a:t>
            </a:r>
            <a:r>
              <a:rPr lang="en-US" sz="1600" dirty="0" smtClean="0">
                <a:solidFill>
                  <a:srgbClr val="3366CC"/>
                </a:solidFill>
              </a:rPr>
              <a:t> rate for Iraq and Afghanistan war veterans was 12.7%, compared to the national rate of 8.2%</a:t>
            </a:r>
          </a:p>
          <a:p>
            <a:pPr lvl="1" eaLnBrk="1" hangingPunct="1">
              <a:buClr>
                <a:srgbClr val="0070C0"/>
              </a:buClr>
              <a:defRPr/>
            </a:pPr>
            <a:r>
              <a:rPr lang="en-US" sz="1600" dirty="0" smtClean="0">
                <a:solidFill>
                  <a:srgbClr val="3366CC"/>
                </a:solidFill>
              </a:rPr>
              <a:t>For Iraq and Afghanistan war veterans age 18-24, the unemployment rate was nearly 30%</a:t>
            </a:r>
          </a:p>
          <a:p>
            <a:pPr lvl="1" eaLnBrk="1" hangingPunct="1">
              <a:buClr>
                <a:srgbClr val="0070C0"/>
              </a:buClr>
              <a:buFont typeface="Wingdings" pitchFamily="2" charset="2"/>
              <a:buNone/>
              <a:defRPr/>
            </a:pPr>
            <a:endParaRPr lang="en-US" sz="1600" dirty="0" smtClean="0">
              <a:solidFill>
                <a:srgbClr val="3366CC"/>
              </a:solidFill>
            </a:endParaRPr>
          </a:p>
          <a:p>
            <a:pPr eaLnBrk="1" hangingPunct="1">
              <a:buClr>
                <a:srgbClr val="7DA22C"/>
              </a:buClr>
              <a:defRPr/>
            </a:pPr>
            <a:r>
              <a:rPr lang="en-US" sz="1600" dirty="0" smtClean="0">
                <a:solidFill>
                  <a:srgbClr val="7DA22C"/>
                </a:solidFill>
              </a:rPr>
              <a:t>Nearly 20% of OEF/OIF veterans screen positive for </a:t>
            </a:r>
            <a:r>
              <a:rPr lang="en-US" sz="1600" b="1" dirty="0" smtClean="0">
                <a:solidFill>
                  <a:srgbClr val="7DA22C"/>
                </a:solidFill>
              </a:rPr>
              <a:t>PTSD</a:t>
            </a:r>
            <a:r>
              <a:rPr lang="en-US" sz="1600" dirty="0" smtClean="0">
                <a:solidFill>
                  <a:srgbClr val="7DA22C"/>
                </a:solidFill>
              </a:rPr>
              <a:t> or </a:t>
            </a:r>
            <a:r>
              <a:rPr lang="en-US" sz="1600" b="1" dirty="0" smtClean="0">
                <a:solidFill>
                  <a:srgbClr val="7DA22C"/>
                </a:solidFill>
              </a:rPr>
              <a:t>depression</a:t>
            </a:r>
          </a:p>
          <a:p>
            <a:pPr eaLnBrk="1" hangingPunct="1">
              <a:buClr>
                <a:srgbClr val="7DA22C"/>
              </a:buClr>
              <a:buFont typeface="Wingdings 2" pitchFamily="18" charset="2"/>
              <a:buNone/>
              <a:defRPr/>
            </a:pPr>
            <a:endParaRPr lang="en-US" sz="1600" b="1" dirty="0" smtClean="0">
              <a:solidFill>
                <a:srgbClr val="7DA22C"/>
              </a:solidFill>
            </a:endParaRPr>
          </a:p>
          <a:p>
            <a:pPr eaLnBrk="1" hangingPunct="1">
              <a:buClr>
                <a:schemeClr val="accent6"/>
              </a:buClr>
              <a:defRPr/>
            </a:pPr>
            <a:r>
              <a:rPr lang="en-US" sz="1600" dirty="0" smtClean="0">
                <a:solidFill>
                  <a:schemeClr val="accent6"/>
                </a:solidFill>
              </a:rPr>
              <a:t>10-20% of OEF/OIF veterans are suffering some level of a </a:t>
            </a:r>
            <a:r>
              <a:rPr lang="en-US" sz="1600" b="1" dirty="0" smtClean="0">
                <a:solidFill>
                  <a:schemeClr val="accent6"/>
                </a:solidFill>
              </a:rPr>
              <a:t>traumatic brain injury</a:t>
            </a:r>
          </a:p>
          <a:p>
            <a:pPr eaLnBrk="1" hangingPunct="1">
              <a:buClr>
                <a:schemeClr val="accent3">
                  <a:lumMod val="75000"/>
                </a:schemeClr>
              </a:buClr>
              <a:defRPr/>
            </a:pPr>
            <a:endParaRPr lang="en-US" sz="1600" b="1" dirty="0" smtClean="0">
              <a:solidFill>
                <a:schemeClr val="bg2">
                  <a:lumMod val="50000"/>
                </a:schemeClr>
              </a:solidFill>
            </a:endParaRPr>
          </a:p>
          <a:p>
            <a:pPr eaLnBrk="1" hangingPunct="1">
              <a:buClr>
                <a:srgbClr val="660066"/>
              </a:buClr>
              <a:defRPr/>
            </a:pPr>
            <a:r>
              <a:rPr lang="en-US" sz="1600" dirty="0" smtClean="0">
                <a:solidFill>
                  <a:srgbClr val="660066"/>
                </a:solidFill>
              </a:rPr>
              <a:t>There is evidence of a 21 percent excess of </a:t>
            </a:r>
            <a:r>
              <a:rPr lang="en-US" sz="1600" b="1" dirty="0" smtClean="0">
                <a:solidFill>
                  <a:srgbClr val="660066"/>
                </a:solidFill>
              </a:rPr>
              <a:t>suicides</a:t>
            </a:r>
            <a:r>
              <a:rPr lang="en-US" sz="1600" dirty="0" smtClean="0">
                <a:solidFill>
                  <a:srgbClr val="660066"/>
                </a:solidFill>
              </a:rPr>
              <a:t> through 2007 among OEF/OIF Veterans when their mortality was compared to that of the US general population, with adjustment for age, sex, race, and calendar year (VA Office of Environmental Epidemiology)</a:t>
            </a:r>
          </a:p>
          <a:p>
            <a:pPr eaLnBrk="1" hangingPunct="1">
              <a:buClr>
                <a:srgbClr val="660066"/>
              </a:buClr>
              <a:defRPr/>
            </a:pPr>
            <a:r>
              <a:rPr lang="en-US" sz="1600" dirty="0" smtClean="0">
                <a:solidFill>
                  <a:srgbClr val="660066"/>
                </a:solidFill>
              </a:rPr>
              <a:t>Veterans are more likely than the general population to use firearms as a means for suicide (National Violent Death Reporting System)</a:t>
            </a:r>
          </a:p>
          <a:p>
            <a:pPr lvl="1" eaLnBrk="1" hangingPunct="1">
              <a:buClr>
                <a:srgbClr val="7030A0"/>
              </a:buClr>
              <a:buFont typeface="Wingdings" pitchFamily="2" charset="2"/>
              <a:buNone/>
              <a:defRPr/>
            </a:pPr>
            <a:endParaRPr lang="en-US" sz="1600" dirty="0" smtClean="0">
              <a:solidFill>
                <a:srgbClr val="7030A0"/>
              </a:solidFill>
            </a:endParaRPr>
          </a:p>
          <a:p>
            <a:pPr lvl="1" eaLnBrk="1" hangingPunct="1">
              <a:buClr>
                <a:srgbClr val="7030A0"/>
              </a:buClr>
              <a:buFont typeface="Wingdings" pitchFamily="2" charset="2"/>
              <a:buNone/>
              <a:defRPr/>
            </a:pPr>
            <a:endParaRPr lang="en-US" sz="1200" dirty="0" smtClean="0">
              <a:solidFill>
                <a:schemeClr val="tx1"/>
              </a:solidFill>
            </a:endParaRPr>
          </a:p>
          <a:p>
            <a:pPr lvl="1" eaLnBrk="1" hangingPunct="1">
              <a:buClr>
                <a:srgbClr val="7030A0"/>
              </a:buClr>
              <a:buFont typeface="Wingdings" pitchFamily="2" charset="2"/>
              <a:buNone/>
              <a:defRPr/>
            </a:pPr>
            <a:r>
              <a:rPr lang="en-US" sz="1200" dirty="0" smtClean="0">
                <a:solidFill>
                  <a:schemeClr val="tx1"/>
                </a:solidFill>
              </a:rPr>
              <a:t>Unless otherwise noted,  above statistics are from the </a:t>
            </a:r>
            <a:r>
              <a:rPr lang="en-US" sz="1200" i="1" dirty="0" smtClean="0">
                <a:solidFill>
                  <a:schemeClr val="tx1"/>
                </a:solidFill>
              </a:rPr>
              <a:t>Iraq and Afghanistan Veterans of America </a:t>
            </a:r>
            <a:r>
              <a:rPr lang="en-US" sz="1200" dirty="0" smtClean="0">
                <a:solidFill>
                  <a:schemeClr val="tx1"/>
                </a:solidFill>
              </a:rPr>
              <a:t>(www.IAVA.org).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b="1" smtClean="0">
                <a:solidFill>
                  <a:srgbClr val="2572A7"/>
                </a:solidFill>
              </a:rPr>
              <a:t>Statistics </a:t>
            </a:r>
            <a:r>
              <a:rPr lang="en-US" smtClean="0">
                <a:solidFill>
                  <a:srgbClr val="2572A7"/>
                </a:solidFill>
              </a:rPr>
              <a:t>(continued)</a:t>
            </a:r>
          </a:p>
        </p:txBody>
      </p:sp>
      <p:sp>
        <p:nvSpPr>
          <p:cNvPr id="3" name="Content Placeholder 2"/>
          <p:cNvSpPr>
            <a:spLocks noGrp="1"/>
          </p:cNvSpPr>
          <p:nvPr>
            <p:ph sz="quarter" idx="1"/>
          </p:nvPr>
        </p:nvSpPr>
        <p:spPr>
          <a:xfrm>
            <a:off x="228600" y="1447800"/>
            <a:ext cx="8504238" cy="4953000"/>
          </a:xfrm>
        </p:spPr>
        <p:txBody>
          <a:bodyPr/>
          <a:lstStyle/>
          <a:p>
            <a:pPr>
              <a:buClr>
                <a:srgbClr val="339966"/>
              </a:buClr>
              <a:defRPr/>
            </a:pPr>
            <a:r>
              <a:rPr lang="en-US" sz="2000" b="1" dirty="0" smtClean="0">
                <a:solidFill>
                  <a:srgbClr val="339966"/>
                </a:solidFill>
              </a:rPr>
              <a:t>Relationship/family problems</a:t>
            </a:r>
          </a:p>
          <a:p>
            <a:pPr lvl="1">
              <a:buClr>
                <a:srgbClr val="339966"/>
              </a:buClr>
              <a:defRPr/>
            </a:pPr>
            <a:r>
              <a:rPr lang="en-US" sz="1500" dirty="0" smtClean="0">
                <a:solidFill>
                  <a:srgbClr val="339966"/>
                </a:solidFill>
              </a:rPr>
              <a:t>A 2009 study done by Sayers, Farrow, Ross, &amp; </a:t>
            </a:r>
            <a:r>
              <a:rPr lang="en-US" sz="1500" dirty="0" err="1" smtClean="0">
                <a:solidFill>
                  <a:srgbClr val="339966"/>
                </a:solidFill>
              </a:rPr>
              <a:t>Oslin</a:t>
            </a:r>
            <a:r>
              <a:rPr lang="en-US" sz="1500" dirty="0" smtClean="0">
                <a:solidFill>
                  <a:srgbClr val="339966"/>
                </a:solidFill>
              </a:rPr>
              <a:t> of 199 OEF/OIF veterans showed that 75% of the married/cohabitating veterans reported some type of family problem within the last week:</a:t>
            </a:r>
          </a:p>
          <a:p>
            <a:pPr lvl="2">
              <a:buClr>
                <a:srgbClr val="339966"/>
              </a:buClr>
              <a:defRPr/>
            </a:pPr>
            <a:r>
              <a:rPr lang="en-US" sz="1300" dirty="0" smtClean="0">
                <a:solidFill>
                  <a:srgbClr val="339966"/>
                </a:solidFill>
              </a:rPr>
              <a:t>Feeling like a guest in their own household</a:t>
            </a:r>
          </a:p>
          <a:p>
            <a:pPr lvl="2">
              <a:buClr>
                <a:srgbClr val="339966"/>
              </a:buClr>
              <a:defRPr/>
            </a:pPr>
            <a:r>
              <a:rPr lang="en-US" sz="1300" dirty="0" smtClean="0">
                <a:solidFill>
                  <a:srgbClr val="339966"/>
                </a:solidFill>
              </a:rPr>
              <a:t>Feeling their children had acted afraid of them or were not warm toward them</a:t>
            </a:r>
          </a:p>
          <a:p>
            <a:pPr lvl="2">
              <a:buClr>
                <a:srgbClr val="339966"/>
              </a:buClr>
              <a:defRPr/>
            </a:pPr>
            <a:r>
              <a:rPr lang="en-US" sz="1300" dirty="0" smtClean="0">
                <a:solidFill>
                  <a:srgbClr val="339966"/>
                </a:solidFill>
              </a:rPr>
              <a:t>Feeling unsure about their family role</a:t>
            </a:r>
          </a:p>
          <a:p>
            <a:pPr lvl="1">
              <a:buClr>
                <a:srgbClr val="339966"/>
              </a:buClr>
              <a:defRPr/>
            </a:pPr>
            <a:r>
              <a:rPr lang="en-US" sz="1500" dirty="0" smtClean="0">
                <a:solidFill>
                  <a:srgbClr val="339966"/>
                </a:solidFill>
              </a:rPr>
              <a:t>In the same study, nearly 54% of those veterans who were currently or recently separated from their partners reported conflicts involved “shouting, pushing, or shoving.”</a:t>
            </a:r>
          </a:p>
          <a:p>
            <a:pPr lvl="1">
              <a:buClr>
                <a:srgbClr val="339966"/>
              </a:buClr>
              <a:buFont typeface="Wingdings" pitchFamily="2" charset="2"/>
              <a:buNone/>
              <a:defRPr/>
            </a:pPr>
            <a:endParaRPr lang="en-US" sz="1500" dirty="0" smtClean="0">
              <a:solidFill>
                <a:schemeClr val="accent2">
                  <a:lumMod val="75000"/>
                </a:schemeClr>
              </a:solidFill>
            </a:endParaRPr>
          </a:p>
          <a:p>
            <a:pPr eaLnBrk="1" hangingPunct="1">
              <a:buClr>
                <a:schemeClr val="accent2">
                  <a:lumMod val="75000"/>
                </a:schemeClr>
              </a:buClr>
              <a:defRPr/>
            </a:pPr>
            <a:r>
              <a:rPr lang="en-US" sz="2000" b="1" dirty="0" smtClean="0">
                <a:solidFill>
                  <a:schemeClr val="accent2">
                    <a:lumMod val="75000"/>
                  </a:schemeClr>
                </a:solidFill>
              </a:rPr>
              <a:t>Housing problems </a:t>
            </a:r>
            <a:r>
              <a:rPr lang="en-US" sz="2000" dirty="0" smtClean="0">
                <a:solidFill>
                  <a:schemeClr val="accent2">
                    <a:lumMod val="75000"/>
                  </a:schemeClr>
                </a:solidFill>
              </a:rPr>
              <a:t>and </a:t>
            </a:r>
            <a:r>
              <a:rPr lang="en-US" sz="2000" b="1" dirty="0" smtClean="0">
                <a:solidFill>
                  <a:schemeClr val="accent2">
                    <a:lumMod val="75000"/>
                  </a:schemeClr>
                </a:solidFill>
              </a:rPr>
              <a:t>homelessness</a:t>
            </a:r>
          </a:p>
          <a:p>
            <a:pPr lvl="1" eaLnBrk="1" hangingPunct="1">
              <a:buClr>
                <a:schemeClr val="accent2">
                  <a:lumMod val="75000"/>
                </a:schemeClr>
              </a:buClr>
              <a:defRPr/>
            </a:pPr>
            <a:r>
              <a:rPr lang="en-US" sz="1600" dirty="0" smtClean="0">
                <a:solidFill>
                  <a:schemeClr val="accent2">
                    <a:lumMod val="75000"/>
                  </a:schemeClr>
                </a:solidFill>
              </a:rPr>
              <a:t>In 2008 the foreclosure rate in military towns was increasing at 4 times the national average</a:t>
            </a:r>
          </a:p>
          <a:p>
            <a:pPr lvl="1" eaLnBrk="1" hangingPunct="1">
              <a:buClr>
                <a:schemeClr val="accent2">
                  <a:lumMod val="75000"/>
                </a:schemeClr>
              </a:buClr>
              <a:defRPr/>
            </a:pPr>
            <a:r>
              <a:rPr lang="en-US" sz="1600" dirty="0" smtClean="0">
                <a:solidFill>
                  <a:schemeClr val="accent2">
                    <a:lumMod val="75000"/>
                  </a:schemeClr>
                </a:solidFill>
              </a:rPr>
              <a:t>By 2009, over 2,000 OEF/OIF veterans had sought assistance through the VA homeless programs (doesn’t include those not receiving or seeking VA care)</a:t>
            </a:r>
          </a:p>
          <a:p>
            <a:pPr lvl="1">
              <a:buClr>
                <a:srgbClr val="339966"/>
              </a:buClr>
              <a:defRPr/>
            </a:pPr>
            <a:endParaRPr lang="en-US" sz="1500" dirty="0" smtClean="0">
              <a:solidFill>
                <a:srgbClr val="339966"/>
              </a:solidFill>
            </a:endParaRPr>
          </a:p>
          <a:p>
            <a:pPr lvl="1" eaLnBrk="1" hangingPunct="1">
              <a:buClr>
                <a:srgbClr val="7030A0"/>
              </a:buClr>
              <a:buFont typeface="Wingdings" pitchFamily="2" charset="2"/>
              <a:buNone/>
              <a:defRPr/>
            </a:pPr>
            <a:endParaRPr lang="en-US" sz="1200" dirty="0" smtClean="0">
              <a:solidFill>
                <a:schemeClr val="tx1"/>
              </a:solidFill>
            </a:endParaRPr>
          </a:p>
          <a:p>
            <a:pPr lvl="1" eaLnBrk="1" hangingPunct="1">
              <a:buClr>
                <a:srgbClr val="7030A0"/>
              </a:buClr>
              <a:buFont typeface="Wingdings" pitchFamily="2" charset="2"/>
              <a:buNone/>
              <a:defRPr/>
            </a:pPr>
            <a:r>
              <a:rPr lang="en-US" sz="1200" dirty="0" smtClean="0">
                <a:solidFill>
                  <a:schemeClr val="tx1"/>
                </a:solidFill>
              </a:rPr>
              <a:t>Unless otherwise noted,  above statistics are from the </a:t>
            </a:r>
            <a:r>
              <a:rPr lang="en-US" sz="1200" i="1" dirty="0" smtClean="0">
                <a:solidFill>
                  <a:schemeClr val="tx1"/>
                </a:solidFill>
              </a:rPr>
              <a:t>Iraq and Afghanistan Veterans of America </a:t>
            </a:r>
            <a:r>
              <a:rPr lang="en-US" sz="1200" dirty="0" smtClean="0">
                <a:solidFill>
                  <a:schemeClr val="tx1"/>
                </a:solidFill>
              </a:rPr>
              <a:t>(www.IAVA.org).</a:t>
            </a:r>
          </a:p>
          <a:p>
            <a:pPr lvl="1">
              <a:buClr>
                <a:schemeClr val="tx1">
                  <a:lumMod val="65000"/>
                  <a:lumOff val="35000"/>
                </a:schemeClr>
              </a:buClr>
              <a:defRPr/>
            </a:pPr>
            <a:endParaRPr lang="en-US" sz="1500" dirty="0" smtClean="0">
              <a:solidFill>
                <a:srgbClr val="339966"/>
              </a:solidFill>
            </a:endParaRPr>
          </a:p>
          <a:p>
            <a:pPr lvl="1">
              <a:buClr>
                <a:schemeClr val="tx1">
                  <a:lumMod val="65000"/>
                  <a:lumOff val="35000"/>
                </a:schemeClr>
              </a:buClr>
              <a:defRPr/>
            </a:pPr>
            <a:endParaRPr lang="en-US" sz="1500" dirty="0" smtClean="0">
              <a:solidFill>
                <a:srgbClr val="339966"/>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a:xfrm>
            <a:off x="381000" y="228600"/>
            <a:ext cx="8382000" cy="808038"/>
          </a:xfrm>
        </p:spPr>
        <p:txBody>
          <a:bodyPr/>
          <a:lstStyle/>
          <a:p>
            <a:pPr eaLnBrk="1" hangingPunct="1"/>
            <a:r>
              <a:rPr lang="en-US" sz="3100" b="1" smtClean="0">
                <a:solidFill>
                  <a:srgbClr val="00B0F0"/>
                </a:solidFill>
              </a:rPr>
              <a:t>Department of Veterans Affairs (VA)</a:t>
            </a:r>
          </a:p>
        </p:txBody>
      </p:sp>
      <p:graphicFrame>
        <p:nvGraphicFramePr>
          <p:cNvPr id="1026" name="Object 3"/>
          <p:cNvGraphicFramePr>
            <a:graphicFrameLocks noGrp="1" noChangeAspect="1"/>
          </p:cNvGraphicFramePr>
          <p:nvPr>
            <p:ph sz="quarter" idx="1"/>
          </p:nvPr>
        </p:nvGraphicFramePr>
        <p:xfrm>
          <a:off x="304800" y="3962400"/>
          <a:ext cx="8534400" cy="2133600"/>
        </p:xfrm>
        <a:graphic>
          <a:graphicData uri="http://schemas.openxmlformats.org/presentationml/2006/ole">
            <mc:AlternateContent xmlns:mc="http://schemas.openxmlformats.org/markup-compatibility/2006">
              <mc:Choice xmlns:v="urn:schemas-microsoft-com:vml" Requires="v">
                <p:oleObj spid="_x0000_s1032" name="Organization Chart" r:id="rId3" imgW="6080528" imgH="1522453" progId="OrgPlusWOPX.4">
                  <p:embed followColorScheme="full"/>
                </p:oleObj>
              </mc:Choice>
              <mc:Fallback>
                <p:oleObj name="Organization Chart" r:id="rId3" imgW="6080528" imgH="1522453" progId="OrgPlusWOPX.4">
                  <p:embed followColorScheme="full"/>
                  <p:pic>
                    <p:nvPicPr>
                      <p:cNvPr id="0" name="Picture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962400"/>
                        <a:ext cx="8534400" cy="213360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pic>
        <p:nvPicPr>
          <p:cNvPr id="1028" name="Picture 4"/>
          <p:cNvPicPr>
            <a:picLocks noChangeAspect="1" noChangeArrowheads="1"/>
          </p:cNvPicPr>
          <p:nvPr/>
        </p:nvPicPr>
        <p:blipFill>
          <a:blip r:embed="rId5" cstate="print"/>
          <a:srcRect/>
          <a:stretch>
            <a:fillRect/>
          </a:stretch>
        </p:blipFill>
        <p:spPr bwMode="auto">
          <a:xfrm>
            <a:off x="3505200" y="1600200"/>
            <a:ext cx="2057400" cy="2019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04800" y="228600"/>
            <a:ext cx="8534400" cy="758825"/>
          </a:xfrm>
        </p:spPr>
        <p:txBody>
          <a:bodyPr/>
          <a:lstStyle/>
          <a:p>
            <a:pPr eaLnBrk="1" hangingPunct="1"/>
            <a:r>
              <a:rPr lang="en-US" sz="3000" b="1" smtClean="0">
                <a:solidFill>
                  <a:schemeClr val="accent2"/>
                </a:solidFill>
              </a:rPr>
              <a:t>National Cemetery Administration (NCA)</a:t>
            </a:r>
          </a:p>
        </p:txBody>
      </p:sp>
      <p:sp>
        <p:nvSpPr>
          <p:cNvPr id="16387" name="Content Placeholder 2"/>
          <p:cNvSpPr>
            <a:spLocks noGrp="1"/>
          </p:cNvSpPr>
          <p:nvPr>
            <p:ph sz="quarter" idx="1"/>
          </p:nvPr>
        </p:nvSpPr>
        <p:spPr>
          <a:xfrm>
            <a:off x="301625" y="1527175"/>
            <a:ext cx="8504238" cy="4572000"/>
          </a:xfrm>
        </p:spPr>
        <p:txBody>
          <a:bodyPr/>
          <a:lstStyle/>
          <a:p>
            <a:pPr algn="ctr" eaLnBrk="1" hangingPunct="1">
              <a:buFont typeface="Wingdings 2" pitchFamily="18" charset="2"/>
              <a:buNone/>
              <a:defRPr/>
            </a:pPr>
            <a:endParaRPr lang="en-US" sz="4000" dirty="0" smtClean="0">
              <a:solidFill>
                <a:schemeClr val="accent1"/>
              </a:solidFill>
            </a:endParaRPr>
          </a:p>
          <a:p>
            <a:pPr algn="ctr" eaLnBrk="1" hangingPunct="1">
              <a:buFont typeface="Wingdings 2" pitchFamily="18" charset="2"/>
              <a:buNone/>
              <a:defRPr/>
            </a:pPr>
            <a:r>
              <a:rPr lang="en-US" sz="4000" dirty="0" smtClean="0">
                <a:solidFill>
                  <a:schemeClr val="accent2">
                    <a:lumMod val="50000"/>
                  </a:schemeClr>
                </a:solidFill>
              </a:rPr>
              <a:t>Burial and Memorial Benefits</a:t>
            </a:r>
          </a:p>
          <a:p>
            <a:pPr algn="ctr" eaLnBrk="1" hangingPunct="1">
              <a:buFont typeface="Wingdings 2" pitchFamily="18" charset="2"/>
              <a:buNone/>
              <a:defRPr/>
            </a:pPr>
            <a:endParaRPr lang="en-US" sz="4000" dirty="0" smtClean="0">
              <a:solidFill>
                <a:schemeClr val="accent2">
                  <a:lumMod val="50000"/>
                </a:schemeClr>
              </a:solidFill>
            </a:endParaRPr>
          </a:p>
          <a:p>
            <a:pPr algn="ctr" eaLnBrk="1" hangingPunct="1">
              <a:buFont typeface="Wingdings 2" pitchFamily="18" charset="2"/>
              <a:buNone/>
              <a:defRPr/>
            </a:pPr>
            <a:r>
              <a:rPr lang="en-US" sz="4000" dirty="0" smtClean="0">
                <a:solidFill>
                  <a:schemeClr val="accent2">
                    <a:lumMod val="50000"/>
                  </a:schemeClr>
                </a:solidFill>
              </a:rPr>
              <a:t>1-800-827-1000</a:t>
            </a: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381000"/>
            <a:ext cx="8534400" cy="758825"/>
          </a:xfrm>
        </p:spPr>
        <p:txBody>
          <a:bodyPr>
            <a:normAutofit fontScale="90000"/>
          </a:bodyPr>
          <a:lstStyle/>
          <a:p>
            <a:pPr eaLnBrk="1" fontAlgn="auto" hangingPunct="1">
              <a:spcAft>
                <a:spcPts val="0"/>
              </a:spcAft>
              <a:defRPr/>
            </a:pPr>
            <a:r>
              <a:rPr lang="en-US" b="1" dirty="0" smtClean="0">
                <a:solidFill>
                  <a:schemeClr val="tx2">
                    <a:lumMod val="60000"/>
                    <a:lumOff val="40000"/>
                  </a:schemeClr>
                </a:solidFill>
              </a:rPr>
              <a:t>Veterans Benefits Administration (VBA)</a:t>
            </a:r>
            <a:endParaRPr lang="en-US" b="1" dirty="0">
              <a:solidFill>
                <a:schemeClr val="tx2">
                  <a:lumMod val="60000"/>
                  <a:lumOff val="40000"/>
                </a:schemeClr>
              </a:solidFill>
            </a:endParaRPr>
          </a:p>
        </p:txBody>
      </p:sp>
      <p:sp>
        <p:nvSpPr>
          <p:cNvPr id="3" name="Content Placeholder 2"/>
          <p:cNvSpPr>
            <a:spLocks noGrp="1"/>
          </p:cNvSpPr>
          <p:nvPr>
            <p:ph sz="quarter" idx="1"/>
          </p:nvPr>
        </p:nvSpPr>
        <p:spPr>
          <a:xfrm>
            <a:off x="304800" y="1600200"/>
            <a:ext cx="8504238" cy="4724400"/>
          </a:xfrm>
        </p:spPr>
        <p:txBody>
          <a:bodyPr>
            <a:normAutofit lnSpcReduction="10000"/>
          </a:bodyPr>
          <a:lstStyle/>
          <a:p>
            <a:pPr marL="454025" indent="-454025" eaLnBrk="1" fontAlgn="auto" hangingPunct="1">
              <a:spcAft>
                <a:spcPts val="0"/>
              </a:spcAft>
              <a:buClr>
                <a:srgbClr val="E31F44"/>
              </a:buClr>
              <a:buFontTx/>
              <a:buChar char="•"/>
              <a:defRPr/>
            </a:pPr>
            <a:r>
              <a:rPr lang="en-US" b="1" dirty="0" smtClean="0">
                <a:solidFill>
                  <a:schemeClr val="tx2">
                    <a:lumMod val="75000"/>
                  </a:schemeClr>
                </a:solidFill>
              </a:rPr>
              <a:t>Compensation / Pension</a:t>
            </a:r>
          </a:p>
          <a:p>
            <a:pPr marL="454025" indent="-454025" eaLnBrk="1" fontAlgn="auto" hangingPunct="1">
              <a:spcAft>
                <a:spcPts val="0"/>
              </a:spcAft>
              <a:buClr>
                <a:srgbClr val="E31F44"/>
              </a:buClr>
              <a:buFont typeface="Wingdings 2"/>
              <a:buChar char=""/>
              <a:defRPr/>
            </a:pPr>
            <a:endParaRPr lang="en-US" b="1" dirty="0" smtClean="0">
              <a:solidFill>
                <a:schemeClr val="tx2">
                  <a:lumMod val="75000"/>
                </a:schemeClr>
              </a:solidFill>
            </a:endParaRPr>
          </a:p>
          <a:p>
            <a:pPr marL="454025" indent="-454025" eaLnBrk="1" fontAlgn="auto" hangingPunct="1">
              <a:spcAft>
                <a:spcPts val="0"/>
              </a:spcAft>
              <a:buClr>
                <a:srgbClr val="E31F44"/>
              </a:buClr>
              <a:buFontTx/>
              <a:buChar char="•"/>
              <a:defRPr/>
            </a:pPr>
            <a:r>
              <a:rPr lang="en-US" b="1" dirty="0" smtClean="0">
                <a:solidFill>
                  <a:schemeClr val="tx2">
                    <a:lumMod val="75000"/>
                  </a:schemeClr>
                </a:solidFill>
              </a:rPr>
              <a:t>Education (GI Bill)</a:t>
            </a:r>
          </a:p>
          <a:p>
            <a:pPr marL="454025" indent="-454025" eaLnBrk="1" fontAlgn="auto" hangingPunct="1">
              <a:spcAft>
                <a:spcPts val="0"/>
              </a:spcAft>
              <a:buClr>
                <a:srgbClr val="E31F44"/>
              </a:buClr>
              <a:buFontTx/>
              <a:buChar char="•"/>
              <a:defRPr/>
            </a:pPr>
            <a:endParaRPr lang="en-US" b="1" dirty="0" smtClean="0">
              <a:solidFill>
                <a:schemeClr val="tx2">
                  <a:lumMod val="75000"/>
                </a:schemeClr>
              </a:solidFill>
            </a:endParaRPr>
          </a:p>
          <a:p>
            <a:pPr marL="454025" indent="-454025" eaLnBrk="1" fontAlgn="auto" hangingPunct="1">
              <a:spcAft>
                <a:spcPts val="0"/>
              </a:spcAft>
              <a:buClr>
                <a:srgbClr val="E31F44"/>
              </a:buClr>
              <a:buFontTx/>
              <a:buChar char="•"/>
              <a:defRPr/>
            </a:pPr>
            <a:r>
              <a:rPr lang="en-US" b="1" dirty="0" smtClean="0">
                <a:solidFill>
                  <a:schemeClr val="tx2">
                    <a:lumMod val="75000"/>
                  </a:schemeClr>
                </a:solidFill>
              </a:rPr>
              <a:t>Vocational Rehabilitation &amp; Employment (VR&amp;E)</a:t>
            </a:r>
          </a:p>
          <a:p>
            <a:pPr marL="454025" indent="-454025" eaLnBrk="1" fontAlgn="auto" hangingPunct="1">
              <a:spcAft>
                <a:spcPts val="0"/>
              </a:spcAft>
              <a:buClr>
                <a:srgbClr val="E31F44"/>
              </a:buClr>
              <a:buFontTx/>
              <a:buChar char="•"/>
              <a:defRPr/>
            </a:pPr>
            <a:endParaRPr lang="en-US" b="1" dirty="0" smtClean="0">
              <a:solidFill>
                <a:schemeClr val="tx2">
                  <a:lumMod val="75000"/>
                </a:schemeClr>
              </a:solidFill>
            </a:endParaRPr>
          </a:p>
          <a:p>
            <a:pPr marL="454025" indent="-454025" eaLnBrk="1" fontAlgn="auto" hangingPunct="1">
              <a:spcAft>
                <a:spcPts val="0"/>
              </a:spcAft>
              <a:buClr>
                <a:srgbClr val="E31F44"/>
              </a:buClr>
              <a:buFontTx/>
              <a:buChar char="•"/>
              <a:defRPr/>
            </a:pPr>
            <a:r>
              <a:rPr lang="en-US" b="1" dirty="0" smtClean="0">
                <a:solidFill>
                  <a:schemeClr val="tx2">
                    <a:lumMod val="75000"/>
                  </a:schemeClr>
                </a:solidFill>
              </a:rPr>
              <a:t>Life Insurance</a:t>
            </a:r>
          </a:p>
          <a:p>
            <a:pPr marL="454025" indent="-454025" eaLnBrk="1" fontAlgn="auto" hangingPunct="1">
              <a:spcAft>
                <a:spcPts val="0"/>
              </a:spcAft>
              <a:buClr>
                <a:srgbClr val="E31F44"/>
              </a:buClr>
              <a:buFontTx/>
              <a:buChar char="•"/>
              <a:defRPr/>
            </a:pPr>
            <a:endParaRPr lang="en-US" b="1" dirty="0" smtClean="0">
              <a:solidFill>
                <a:schemeClr val="tx2">
                  <a:lumMod val="75000"/>
                </a:schemeClr>
              </a:solidFill>
            </a:endParaRPr>
          </a:p>
          <a:p>
            <a:pPr marL="454025" indent="-454025" eaLnBrk="1" fontAlgn="auto" hangingPunct="1">
              <a:spcAft>
                <a:spcPts val="0"/>
              </a:spcAft>
              <a:buClr>
                <a:srgbClr val="E31F44"/>
              </a:buClr>
              <a:buFontTx/>
              <a:buChar char="•"/>
              <a:defRPr/>
            </a:pPr>
            <a:r>
              <a:rPr lang="en-US" b="1" dirty="0" smtClean="0">
                <a:solidFill>
                  <a:schemeClr val="tx2">
                    <a:lumMod val="75000"/>
                  </a:schemeClr>
                </a:solidFill>
              </a:rPr>
              <a:t>Home Loan Guaranty</a:t>
            </a:r>
          </a:p>
          <a:p>
            <a:pPr marL="274320" indent="-274320" eaLnBrk="1" fontAlgn="auto" hangingPunct="1">
              <a:spcAft>
                <a:spcPts val="0"/>
              </a:spcAft>
              <a:buFont typeface="Wingdings 2"/>
              <a:buNone/>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b="1" dirty="0" smtClean="0">
                <a:solidFill>
                  <a:schemeClr val="tx2">
                    <a:lumMod val="60000"/>
                    <a:lumOff val="40000"/>
                  </a:schemeClr>
                </a:solidFill>
              </a:rPr>
              <a:t>Veterans Benefits Administration (VBA)</a:t>
            </a:r>
            <a:endParaRPr lang="en-US" dirty="0">
              <a:solidFill>
                <a:schemeClr val="tx2">
                  <a:lumMod val="60000"/>
                  <a:lumOff val="40000"/>
                </a:schemeClr>
              </a:solidFill>
            </a:endParaRPr>
          </a:p>
        </p:txBody>
      </p:sp>
      <p:sp>
        <p:nvSpPr>
          <p:cNvPr id="3" name="Content Placeholder 2"/>
          <p:cNvSpPr>
            <a:spLocks noGrp="1"/>
          </p:cNvSpPr>
          <p:nvPr>
            <p:ph sz="quarter" idx="1"/>
          </p:nvPr>
        </p:nvSpPr>
        <p:spPr>
          <a:xfrm>
            <a:off x="301625" y="1527175"/>
            <a:ext cx="8504238" cy="4572000"/>
          </a:xfrm>
        </p:spPr>
        <p:txBody>
          <a:bodyPr>
            <a:normAutofit/>
          </a:bodyPr>
          <a:lstStyle/>
          <a:p>
            <a:pPr marL="452438" indent="-452438" eaLnBrk="1" hangingPunct="1">
              <a:lnSpc>
                <a:spcPct val="90000"/>
              </a:lnSpc>
              <a:buClr>
                <a:schemeClr val="bg2"/>
              </a:buClr>
              <a:buSzPct val="75000"/>
              <a:buFont typeface="Wingdings 2"/>
              <a:buChar char=""/>
              <a:defRPr/>
            </a:pPr>
            <a:r>
              <a:rPr lang="en-US" sz="2600" b="1" kern="0" dirty="0" smtClean="0">
                <a:solidFill>
                  <a:schemeClr val="tx2">
                    <a:lumMod val="75000"/>
                  </a:schemeClr>
                </a:solidFill>
              </a:rPr>
              <a:t>- Regional Office: 	1000 Liberty Ave., 						Pittsburgh, PA</a:t>
            </a:r>
          </a:p>
          <a:p>
            <a:pPr marL="452438" indent="-452438" algn="ctr" eaLnBrk="1" hangingPunct="1">
              <a:lnSpc>
                <a:spcPct val="90000"/>
              </a:lnSpc>
              <a:buClr>
                <a:schemeClr val="bg2"/>
              </a:buClr>
              <a:buSzPct val="75000"/>
              <a:buFont typeface="Wingdings 2"/>
              <a:buChar char=""/>
              <a:defRPr/>
            </a:pPr>
            <a:r>
              <a:rPr lang="en-US" sz="2600" b="1" kern="0" dirty="0" smtClean="0">
                <a:solidFill>
                  <a:schemeClr val="tx2">
                    <a:lumMod val="75000"/>
                  </a:schemeClr>
                </a:solidFill>
              </a:rPr>
              <a:t>		1-800-827-1000</a:t>
            </a:r>
          </a:p>
          <a:p>
            <a:pPr marL="452438" indent="-452438" eaLnBrk="1" hangingPunct="1">
              <a:lnSpc>
                <a:spcPct val="90000"/>
              </a:lnSpc>
              <a:buClr>
                <a:schemeClr val="bg2"/>
              </a:buClr>
              <a:buSzPct val="75000"/>
              <a:buFont typeface="Wingdings 2"/>
              <a:buChar char=""/>
              <a:defRPr/>
            </a:pPr>
            <a:r>
              <a:rPr lang="en-US" sz="2600" b="1" kern="0" dirty="0" smtClean="0">
                <a:solidFill>
                  <a:schemeClr val="tx2">
                    <a:lumMod val="75000"/>
                  </a:schemeClr>
                </a:solidFill>
              </a:rPr>
              <a:t>				</a:t>
            </a:r>
            <a:r>
              <a:rPr lang="en-US" sz="2600" b="1" u="sng" kern="0" dirty="0" smtClean="0">
                <a:solidFill>
                  <a:schemeClr val="tx2">
                    <a:lumMod val="75000"/>
                  </a:schemeClr>
                </a:solidFill>
              </a:rPr>
              <a:t>www.va.gov</a:t>
            </a:r>
          </a:p>
          <a:p>
            <a:pPr marL="452438" indent="-452438" eaLnBrk="1" hangingPunct="1">
              <a:lnSpc>
                <a:spcPct val="90000"/>
              </a:lnSpc>
              <a:buClr>
                <a:schemeClr val="bg2"/>
              </a:buClr>
              <a:buSzPct val="75000"/>
              <a:buFont typeface="Wingdings 2"/>
              <a:buChar char=""/>
              <a:defRPr/>
            </a:pPr>
            <a:endParaRPr lang="en-US" sz="2600" kern="0" dirty="0" smtClean="0">
              <a:solidFill>
                <a:schemeClr val="tx2">
                  <a:lumMod val="75000"/>
                </a:schemeClr>
              </a:solidFill>
              <a:hlinkClick r:id="rId2"/>
            </a:endParaRPr>
          </a:p>
          <a:p>
            <a:pPr marL="452438" indent="-452438" eaLnBrk="1" fontAlgn="auto" hangingPunct="1">
              <a:lnSpc>
                <a:spcPct val="90000"/>
              </a:lnSpc>
              <a:spcAft>
                <a:spcPts val="0"/>
              </a:spcAft>
              <a:buClr>
                <a:schemeClr val="bg2"/>
              </a:buClr>
              <a:buSzPct val="75000"/>
              <a:buFont typeface="Wingdings 2"/>
              <a:buChar char=""/>
              <a:defRPr/>
            </a:pPr>
            <a:r>
              <a:rPr lang="en-US" sz="2600" b="1" i="1" kern="0" dirty="0" smtClean="0">
                <a:solidFill>
                  <a:schemeClr val="tx2">
                    <a:lumMod val="75000"/>
                  </a:schemeClr>
                </a:solidFill>
              </a:rPr>
              <a:t>- </a:t>
            </a:r>
            <a:r>
              <a:rPr lang="en-US" sz="2600" b="1" i="1" kern="0" dirty="0" err="1" smtClean="0">
                <a:solidFill>
                  <a:schemeClr val="tx2">
                    <a:lumMod val="75000"/>
                  </a:schemeClr>
                </a:solidFill>
              </a:rPr>
              <a:t>e</a:t>
            </a:r>
            <a:r>
              <a:rPr lang="en-US" sz="2600" b="1" kern="0" dirty="0" err="1" smtClean="0">
                <a:solidFill>
                  <a:schemeClr val="tx2">
                    <a:lumMod val="75000"/>
                  </a:schemeClr>
                </a:solidFill>
              </a:rPr>
              <a:t>Benefits</a:t>
            </a:r>
            <a:r>
              <a:rPr lang="en-US" sz="2600" b="1" kern="0" dirty="0" smtClean="0">
                <a:solidFill>
                  <a:schemeClr val="tx2">
                    <a:lumMod val="75000"/>
                  </a:schemeClr>
                </a:solidFill>
              </a:rPr>
              <a:t> </a:t>
            </a:r>
            <a:r>
              <a:rPr lang="en-US" sz="2600" b="1" u="sng" kern="0" dirty="0" smtClean="0">
                <a:solidFill>
                  <a:schemeClr val="tx2">
                    <a:lumMod val="75000"/>
                  </a:schemeClr>
                </a:solidFill>
              </a:rPr>
              <a:t>www.ebenefits.va.gov</a:t>
            </a:r>
          </a:p>
          <a:p>
            <a:pPr marL="909638" lvl="1" indent="-452438" eaLnBrk="1" fontAlgn="auto" hangingPunct="1">
              <a:lnSpc>
                <a:spcPct val="90000"/>
              </a:lnSpc>
              <a:spcAft>
                <a:spcPts val="0"/>
              </a:spcAft>
              <a:buClr>
                <a:schemeClr val="bg2"/>
              </a:buClr>
              <a:buSzPct val="75000"/>
              <a:buFont typeface="Arial" pitchFamily="34" charset="0"/>
              <a:buChar char="•"/>
              <a:defRPr/>
            </a:pPr>
            <a:r>
              <a:rPr lang="en-US" sz="2600" b="1" kern="0" dirty="0" smtClean="0">
                <a:solidFill>
                  <a:schemeClr val="tx2">
                    <a:lumMod val="75000"/>
                  </a:schemeClr>
                </a:solidFill>
              </a:rPr>
              <a:t>Access to DOD and VA records</a:t>
            </a:r>
          </a:p>
          <a:p>
            <a:pPr marL="909638" lvl="1" indent="-452438" eaLnBrk="1" fontAlgn="auto" hangingPunct="1">
              <a:lnSpc>
                <a:spcPct val="90000"/>
              </a:lnSpc>
              <a:spcAft>
                <a:spcPts val="0"/>
              </a:spcAft>
              <a:buClr>
                <a:schemeClr val="bg2"/>
              </a:buClr>
              <a:buSzPct val="75000"/>
              <a:buFont typeface="Arial" pitchFamily="34" charset="0"/>
              <a:buChar char="•"/>
              <a:defRPr/>
            </a:pPr>
            <a:r>
              <a:rPr lang="en-US" sz="2600" b="1" kern="0" dirty="0" smtClean="0">
                <a:solidFill>
                  <a:schemeClr val="tx2">
                    <a:lumMod val="75000"/>
                  </a:schemeClr>
                </a:solidFill>
              </a:rPr>
              <a:t>Monitoring open claims for benefits</a:t>
            </a:r>
          </a:p>
          <a:p>
            <a:pPr marL="909638" lvl="1" indent="-452438" eaLnBrk="1" fontAlgn="auto" hangingPunct="1">
              <a:lnSpc>
                <a:spcPct val="90000"/>
              </a:lnSpc>
              <a:spcAft>
                <a:spcPts val="0"/>
              </a:spcAft>
              <a:buClr>
                <a:schemeClr val="bg2"/>
              </a:buClr>
              <a:buSzPct val="75000"/>
              <a:buFont typeface="Arial" pitchFamily="34" charset="0"/>
              <a:buChar char="•"/>
              <a:defRPr/>
            </a:pPr>
            <a:r>
              <a:rPr lang="en-US" sz="2600" b="1" kern="0" dirty="0" smtClean="0">
                <a:solidFill>
                  <a:schemeClr val="tx2">
                    <a:lumMod val="75000"/>
                  </a:schemeClr>
                </a:solidFill>
              </a:rPr>
              <a:t>Applications for housing grants and other benefits</a:t>
            </a:r>
          </a:p>
          <a:p>
            <a:pPr marL="274320" indent="-274320" eaLnBrk="1" fontAlgn="auto" hangingPunct="1">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34400" cy="758825"/>
          </a:xfrm>
        </p:spPr>
        <p:txBody>
          <a:bodyPr>
            <a:normAutofit fontScale="90000"/>
          </a:bodyPr>
          <a:lstStyle/>
          <a:p>
            <a:pPr eaLnBrk="1" fontAlgn="auto" hangingPunct="1">
              <a:spcAft>
                <a:spcPts val="0"/>
              </a:spcAft>
              <a:defRPr/>
            </a:pPr>
            <a:r>
              <a:rPr lang="en-US" b="1" dirty="0" smtClean="0">
                <a:solidFill>
                  <a:schemeClr val="accent5">
                    <a:lumMod val="75000"/>
                  </a:schemeClr>
                </a:solidFill>
              </a:rPr>
              <a:t>Veterans Health Administration (VHA)</a:t>
            </a:r>
            <a:endParaRPr lang="en-US" dirty="0">
              <a:solidFill>
                <a:schemeClr val="accent5">
                  <a:lumMod val="75000"/>
                </a:schemeClr>
              </a:solidFill>
            </a:endParaRPr>
          </a:p>
        </p:txBody>
      </p:sp>
      <p:sp>
        <p:nvSpPr>
          <p:cNvPr id="3" name="Content Placeholder 2"/>
          <p:cNvSpPr>
            <a:spLocks noGrp="1"/>
          </p:cNvSpPr>
          <p:nvPr>
            <p:ph sz="quarter" idx="1"/>
          </p:nvPr>
        </p:nvSpPr>
        <p:spPr>
          <a:xfrm>
            <a:off x="301625" y="1527175"/>
            <a:ext cx="8504238" cy="4572000"/>
          </a:xfrm>
        </p:spPr>
        <p:txBody>
          <a:bodyPr>
            <a:normAutofit fontScale="92500" lnSpcReduction="20000"/>
          </a:bodyPr>
          <a:lstStyle/>
          <a:p>
            <a:pPr marL="274320" indent="-274320" eaLnBrk="1" fontAlgn="auto" hangingPunct="1">
              <a:lnSpc>
                <a:spcPct val="150000"/>
              </a:lnSpc>
              <a:spcAft>
                <a:spcPts val="0"/>
              </a:spcAft>
              <a:buFont typeface="Wingdings 2"/>
              <a:buNone/>
              <a:defRPr/>
            </a:pPr>
            <a:r>
              <a:rPr lang="en-US" u="sng" dirty="0" smtClean="0">
                <a:solidFill>
                  <a:schemeClr val="tx2">
                    <a:lumMod val="50000"/>
                  </a:schemeClr>
                </a:solidFill>
              </a:rPr>
              <a:t>Basic Eligibility Requirements</a:t>
            </a:r>
          </a:p>
          <a:p>
            <a:pPr marL="274320" indent="-274320" eaLnBrk="1" fontAlgn="auto" hangingPunct="1">
              <a:lnSpc>
                <a:spcPct val="150000"/>
              </a:lnSpc>
              <a:spcAft>
                <a:spcPts val="0"/>
              </a:spcAft>
              <a:buFont typeface="Wingdings 2"/>
              <a:buChar char=""/>
              <a:defRPr/>
            </a:pPr>
            <a:r>
              <a:rPr lang="en-US" dirty="0" smtClean="0">
                <a:solidFill>
                  <a:schemeClr val="tx2">
                    <a:lumMod val="50000"/>
                  </a:schemeClr>
                </a:solidFill>
              </a:rPr>
              <a:t>Returning Combat Veterans</a:t>
            </a:r>
          </a:p>
          <a:p>
            <a:pPr marL="548640" lvl="1" indent="-274320" eaLnBrk="1" fontAlgn="auto" hangingPunct="1">
              <a:lnSpc>
                <a:spcPct val="150000"/>
              </a:lnSpc>
              <a:spcAft>
                <a:spcPts val="0"/>
              </a:spcAft>
              <a:buFont typeface="Wingdings"/>
              <a:buChar char=""/>
              <a:defRPr/>
            </a:pPr>
            <a:r>
              <a:rPr lang="en-US" dirty="0" smtClean="0"/>
              <a:t>5 years eligibility post-discharge (see next slide for additional information)</a:t>
            </a:r>
          </a:p>
          <a:p>
            <a:pPr marL="274320" indent="-274320" eaLnBrk="1" fontAlgn="auto" hangingPunct="1">
              <a:lnSpc>
                <a:spcPct val="150000"/>
              </a:lnSpc>
              <a:spcAft>
                <a:spcPts val="0"/>
              </a:spcAft>
              <a:buFont typeface="Wingdings 2"/>
              <a:buChar char=""/>
              <a:defRPr/>
            </a:pPr>
            <a:r>
              <a:rPr lang="en-US" dirty="0" smtClean="0">
                <a:solidFill>
                  <a:schemeClr val="tx2">
                    <a:lumMod val="50000"/>
                  </a:schemeClr>
                </a:solidFill>
              </a:rPr>
              <a:t>Service time requirements</a:t>
            </a:r>
          </a:p>
          <a:p>
            <a:pPr marL="548640" lvl="1" indent="-274320" eaLnBrk="1" fontAlgn="auto" hangingPunct="1">
              <a:lnSpc>
                <a:spcPct val="150000"/>
              </a:lnSpc>
              <a:spcAft>
                <a:spcPts val="0"/>
              </a:spcAft>
              <a:buFont typeface="Wingdings"/>
              <a:buChar char=""/>
              <a:defRPr/>
            </a:pPr>
            <a:r>
              <a:rPr lang="en-US" dirty="0" smtClean="0"/>
              <a:t>Active Duty: 2 yrs with honorable discharge</a:t>
            </a:r>
          </a:p>
          <a:p>
            <a:pPr marL="548640" lvl="1" indent="-274320" eaLnBrk="1" fontAlgn="auto" hangingPunct="1">
              <a:lnSpc>
                <a:spcPct val="150000"/>
              </a:lnSpc>
              <a:spcAft>
                <a:spcPts val="0"/>
              </a:spcAft>
              <a:buFont typeface="Wingdings"/>
              <a:buChar char=""/>
              <a:defRPr/>
            </a:pPr>
            <a:r>
              <a:rPr lang="en-US" dirty="0" smtClean="0"/>
              <a:t>Reserve: Activated for duty orders  </a:t>
            </a:r>
          </a:p>
          <a:p>
            <a:pPr marL="274320" indent="-274320" eaLnBrk="1" fontAlgn="auto" hangingPunct="1">
              <a:lnSpc>
                <a:spcPct val="150000"/>
              </a:lnSpc>
              <a:spcAft>
                <a:spcPts val="0"/>
              </a:spcAft>
              <a:buFont typeface="Wingdings 2"/>
              <a:buChar char=""/>
              <a:defRPr/>
            </a:pPr>
            <a:r>
              <a:rPr lang="en-US" dirty="0" smtClean="0">
                <a:solidFill>
                  <a:schemeClr val="tx2">
                    <a:lumMod val="50000"/>
                  </a:schemeClr>
                </a:solidFill>
              </a:rPr>
              <a:t>Special Considerations </a:t>
            </a:r>
          </a:p>
          <a:p>
            <a:pPr marL="548640" lvl="1" indent="-274320" eaLnBrk="1" fontAlgn="auto" hangingPunct="1">
              <a:lnSpc>
                <a:spcPct val="150000"/>
              </a:lnSpc>
              <a:spcAft>
                <a:spcPts val="0"/>
              </a:spcAft>
              <a:buFont typeface="Wingdings"/>
              <a:buChar char=""/>
              <a:defRPr/>
            </a:pPr>
            <a:r>
              <a:rPr lang="en-US" dirty="0" smtClean="0"/>
              <a:t>Vietnam Campaign Medal </a:t>
            </a:r>
          </a:p>
          <a:p>
            <a:pPr marL="274320" indent="-274320" eaLnBrk="1" fontAlgn="auto" hangingPunct="1">
              <a:spcAft>
                <a:spcPts val="0"/>
              </a:spcAft>
              <a:buFont typeface="Wingdings 2"/>
              <a:buChar char=""/>
              <a:defRPr/>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3200" b="1" dirty="0" smtClean="0">
                <a:solidFill>
                  <a:schemeClr val="accent5">
                    <a:lumMod val="75000"/>
                  </a:schemeClr>
                </a:solidFill>
              </a:rPr>
              <a:t>Veterans Health Administration (VHA)</a:t>
            </a:r>
            <a:endParaRPr lang="en-US" sz="3200" dirty="0"/>
          </a:p>
        </p:txBody>
      </p:sp>
      <p:sp>
        <p:nvSpPr>
          <p:cNvPr id="20483" name="Content Placeholder 2"/>
          <p:cNvSpPr>
            <a:spLocks noGrp="1"/>
          </p:cNvSpPr>
          <p:nvPr>
            <p:ph sz="quarter" idx="1"/>
          </p:nvPr>
        </p:nvSpPr>
        <p:spPr>
          <a:xfrm>
            <a:off x="301625" y="1527175"/>
            <a:ext cx="8504238" cy="4572000"/>
          </a:xfrm>
        </p:spPr>
        <p:txBody>
          <a:bodyPr/>
          <a:lstStyle/>
          <a:p>
            <a:pPr eaLnBrk="1" hangingPunct="1">
              <a:lnSpc>
                <a:spcPct val="150000"/>
              </a:lnSpc>
              <a:buClr>
                <a:schemeClr val="accent5">
                  <a:lumMod val="75000"/>
                </a:schemeClr>
              </a:buClr>
              <a:buFont typeface="Wingdings 2" pitchFamily="18" charset="2"/>
              <a:buNone/>
              <a:defRPr/>
            </a:pPr>
            <a:r>
              <a:rPr lang="en-US" sz="2500" u="sng" dirty="0" smtClean="0">
                <a:solidFill>
                  <a:schemeClr val="tx1">
                    <a:lumMod val="65000"/>
                    <a:lumOff val="35000"/>
                  </a:schemeClr>
                </a:solidFill>
              </a:rPr>
              <a:t>Basic Eligibility Requirements </a:t>
            </a:r>
            <a:r>
              <a:rPr lang="en-US" sz="1800" dirty="0" smtClean="0">
                <a:solidFill>
                  <a:schemeClr val="tx1">
                    <a:lumMod val="65000"/>
                    <a:lumOff val="35000"/>
                  </a:schemeClr>
                </a:solidFill>
              </a:rPr>
              <a:t>(continued)</a:t>
            </a:r>
          </a:p>
          <a:p>
            <a:pPr eaLnBrk="1" hangingPunct="1">
              <a:lnSpc>
                <a:spcPct val="150000"/>
              </a:lnSpc>
              <a:buClr>
                <a:schemeClr val="accent5">
                  <a:lumMod val="75000"/>
                </a:schemeClr>
              </a:buClr>
              <a:defRPr/>
            </a:pPr>
            <a:r>
              <a:rPr lang="en-US" dirty="0" smtClean="0">
                <a:solidFill>
                  <a:schemeClr val="tx1">
                    <a:lumMod val="65000"/>
                    <a:lumOff val="35000"/>
                  </a:schemeClr>
                </a:solidFill>
              </a:rPr>
              <a:t>Income Guidelines</a:t>
            </a:r>
          </a:p>
          <a:p>
            <a:pPr lvl="1" eaLnBrk="1" hangingPunct="1">
              <a:lnSpc>
                <a:spcPct val="150000"/>
              </a:lnSpc>
              <a:defRPr/>
            </a:pPr>
            <a:r>
              <a:rPr lang="en-US" dirty="0" smtClean="0"/>
              <a:t>Veteran only: $39,435</a:t>
            </a:r>
          </a:p>
          <a:p>
            <a:pPr lvl="1" eaLnBrk="1" hangingPunct="1">
              <a:lnSpc>
                <a:spcPct val="150000"/>
              </a:lnSpc>
              <a:defRPr/>
            </a:pPr>
            <a:r>
              <a:rPr lang="en-US" dirty="0" smtClean="0"/>
              <a:t>Veteran +1: $45,100</a:t>
            </a:r>
            <a:endParaRPr lang="en-US" sz="1900" dirty="0" smtClean="0"/>
          </a:p>
          <a:p>
            <a:pPr lvl="1" eaLnBrk="1" hangingPunct="1">
              <a:lnSpc>
                <a:spcPct val="150000"/>
              </a:lnSpc>
              <a:defRPr/>
            </a:pPr>
            <a:r>
              <a:rPr lang="en-US" dirty="0" smtClean="0"/>
              <a:t>Deductions</a:t>
            </a:r>
          </a:p>
          <a:p>
            <a:pPr lvl="2" eaLnBrk="1" hangingPunct="1">
              <a:lnSpc>
                <a:spcPct val="150000"/>
              </a:lnSpc>
              <a:defRPr/>
            </a:pPr>
            <a:r>
              <a:rPr lang="en-US" sz="1900" dirty="0" smtClean="0">
                <a:solidFill>
                  <a:schemeClr val="tx1">
                    <a:lumMod val="65000"/>
                    <a:lumOff val="35000"/>
                  </a:schemeClr>
                </a:solidFill>
              </a:rPr>
              <a:t>Deduct unreimbursed medical expenses from your total gross household income. </a:t>
            </a:r>
          </a:p>
          <a:p>
            <a:pPr eaLnBrk="1" hangingPunct="1">
              <a:buFont typeface="Wingdings 2" pitchFamily="18" charset="2"/>
              <a:buNone/>
              <a:defRPr/>
            </a:pP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b="1" dirty="0" smtClean="0">
                <a:solidFill>
                  <a:schemeClr val="accent5">
                    <a:lumMod val="75000"/>
                  </a:schemeClr>
                </a:solidFill>
              </a:rPr>
              <a:t>Veterans Health Administration (VHA)</a:t>
            </a:r>
            <a:endParaRPr lang="en-US" b="1" dirty="0">
              <a:solidFill>
                <a:schemeClr val="accent5">
                  <a:lumMod val="75000"/>
                </a:schemeClr>
              </a:solidFill>
            </a:endParaRPr>
          </a:p>
        </p:txBody>
      </p:sp>
      <p:sp>
        <p:nvSpPr>
          <p:cNvPr id="3" name="Content Placeholder 2"/>
          <p:cNvSpPr>
            <a:spLocks noGrp="1"/>
          </p:cNvSpPr>
          <p:nvPr>
            <p:ph sz="quarter" idx="1"/>
          </p:nvPr>
        </p:nvSpPr>
        <p:spPr>
          <a:xfrm>
            <a:off x="301625" y="1527175"/>
            <a:ext cx="8504238" cy="4572000"/>
          </a:xfrm>
        </p:spPr>
        <p:txBody>
          <a:bodyPr>
            <a:normAutofit/>
          </a:bodyPr>
          <a:lstStyle/>
          <a:p>
            <a:pPr marL="274320" indent="-274320" eaLnBrk="1" fontAlgn="auto" hangingPunct="1">
              <a:spcAft>
                <a:spcPts val="0"/>
              </a:spcAft>
              <a:buFont typeface="Wingdings 2"/>
              <a:buChar char=""/>
              <a:defRPr/>
            </a:pPr>
            <a:r>
              <a:rPr lang="en-US" dirty="0" smtClean="0">
                <a:solidFill>
                  <a:schemeClr val="accent5">
                    <a:lumMod val="50000"/>
                  </a:schemeClr>
                </a:solidFill>
              </a:rPr>
              <a:t>Eligibility/Enrollment for OEF/OIF/OND Veterans</a:t>
            </a:r>
          </a:p>
          <a:p>
            <a:pPr marL="548640" lvl="1" indent="-274320" eaLnBrk="1" fontAlgn="auto" hangingPunct="1">
              <a:spcAft>
                <a:spcPts val="0"/>
              </a:spcAft>
              <a:buFont typeface="Wingdings"/>
              <a:buChar char=""/>
              <a:defRPr/>
            </a:pPr>
            <a:endParaRPr lang="en-US" dirty="0" smtClean="0">
              <a:solidFill>
                <a:schemeClr val="accent5">
                  <a:lumMod val="50000"/>
                </a:schemeClr>
              </a:solidFill>
            </a:endParaRPr>
          </a:p>
          <a:p>
            <a:pPr marL="548640" lvl="1" indent="-274320" eaLnBrk="1" fontAlgn="auto" hangingPunct="1">
              <a:spcAft>
                <a:spcPts val="0"/>
              </a:spcAft>
              <a:buFont typeface="Wingdings"/>
              <a:buChar char=""/>
              <a:defRPr/>
            </a:pPr>
            <a:r>
              <a:rPr lang="en-US" dirty="0" smtClean="0">
                <a:solidFill>
                  <a:schemeClr val="accent5">
                    <a:lumMod val="50000"/>
                  </a:schemeClr>
                </a:solidFill>
              </a:rPr>
              <a:t>During the 5 years following military discharge, Veterans may receive treatment at VA Medical Centers (VAMC) for issues related to their time in service at no cost.  For non-service related issues, veterans may be charged a co-payment based on their income.  After five years, there may be a co-payment based on Veteran's income for all care/treatment UNLESS the Veteran is being treated for a service-connected illness, injury, or disability.  </a:t>
            </a:r>
          </a:p>
          <a:p>
            <a:pPr marL="274320" indent="-274320" eaLnBrk="1" fontAlgn="auto" hangingPunct="1">
              <a:spcAft>
                <a:spcPts val="0"/>
              </a:spcAft>
              <a:buFont typeface="Wingdings 2"/>
              <a:buChar char=""/>
              <a:defRPr/>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b="1" smtClean="0">
                <a:solidFill>
                  <a:srgbClr val="7B9899"/>
                </a:solidFill>
              </a:rPr>
              <a:t>VHA Pittsburgh Locations</a:t>
            </a:r>
          </a:p>
        </p:txBody>
      </p:sp>
      <p:sp>
        <p:nvSpPr>
          <p:cNvPr id="3" name="Content Placeholder 2"/>
          <p:cNvSpPr>
            <a:spLocks noGrp="1"/>
          </p:cNvSpPr>
          <p:nvPr>
            <p:ph sz="quarter" idx="1"/>
          </p:nvPr>
        </p:nvSpPr>
        <p:spPr>
          <a:xfrm>
            <a:off x="301625" y="1527175"/>
            <a:ext cx="8504238" cy="4572000"/>
          </a:xfrm>
        </p:spPr>
        <p:txBody>
          <a:bodyPr>
            <a:normAutofit fontScale="92500" lnSpcReduction="20000"/>
          </a:bodyPr>
          <a:lstStyle/>
          <a:p>
            <a:pPr marL="274320" indent="-274320" algn="ctr" eaLnBrk="1" fontAlgn="auto" hangingPunct="1">
              <a:spcAft>
                <a:spcPts val="0"/>
              </a:spcAft>
              <a:buFont typeface="Wingdings 2"/>
              <a:buNone/>
              <a:defRPr/>
            </a:pPr>
            <a:r>
              <a:rPr lang="en-US" sz="2800" b="1" u="sng" dirty="0" smtClean="0"/>
              <a:t> VA Pittsburgh Medical Centers </a:t>
            </a:r>
          </a:p>
          <a:p>
            <a:pPr marL="274320" indent="-274320" eaLnBrk="1" fontAlgn="auto" hangingPunct="1">
              <a:spcAft>
                <a:spcPts val="0"/>
              </a:spcAft>
              <a:buFont typeface="Wingdings 2"/>
              <a:buNone/>
              <a:defRPr/>
            </a:pPr>
            <a:r>
              <a:rPr lang="en-US" sz="2800" dirty="0" smtClean="0"/>
              <a:t>  			University Drive  	    Heinz Division 		</a:t>
            </a:r>
          </a:p>
          <a:p>
            <a:pPr marL="274320" indent="-274320" eaLnBrk="1" fontAlgn="auto" hangingPunct="1">
              <a:spcAft>
                <a:spcPts val="0"/>
              </a:spcAft>
              <a:buFont typeface="Wingdings 2"/>
              <a:buNone/>
              <a:defRPr/>
            </a:pPr>
            <a:r>
              <a:rPr lang="en-US" sz="1800" dirty="0" smtClean="0"/>
              <a:t>		       	              (Oakland)                   	(</a:t>
            </a:r>
            <a:r>
              <a:rPr lang="en-US" sz="1800" dirty="0" err="1" smtClean="0"/>
              <a:t>Aspinwall</a:t>
            </a:r>
            <a:r>
              <a:rPr lang="en-US" sz="1800" dirty="0" smtClean="0"/>
              <a:t>/ Fox Chapel area) 	</a:t>
            </a:r>
          </a:p>
          <a:p>
            <a:pPr marL="274320" indent="-274320" eaLnBrk="1" fontAlgn="auto" hangingPunct="1">
              <a:spcAft>
                <a:spcPts val="0"/>
              </a:spcAft>
              <a:buFont typeface="Wingdings 2"/>
              <a:buNone/>
              <a:defRPr/>
            </a:pPr>
            <a:endParaRPr lang="en-US" sz="1800" dirty="0" smtClean="0"/>
          </a:p>
          <a:p>
            <a:pPr marL="274320" indent="-274320" eaLnBrk="1" fontAlgn="auto" hangingPunct="1">
              <a:spcAft>
                <a:spcPts val="0"/>
              </a:spcAft>
              <a:buFont typeface="Wingdings 2"/>
              <a:buNone/>
              <a:defRPr/>
            </a:pPr>
            <a:endParaRPr lang="en-US" sz="2000" dirty="0" smtClean="0"/>
          </a:p>
          <a:p>
            <a:pPr marL="274320" indent="-274320" algn="ctr" eaLnBrk="1" fontAlgn="auto" hangingPunct="1">
              <a:spcAft>
                <a:spcPts val="0"/>
              </a:spcAft>
              <a:buFont typeface="Wingdings 2"/>
              <a:buNone/>
              <a:defRPr/>
            </a:pPr>
            <a:r>
              <a:rPr lang="en-US" sz="2800" b="1" u="sng" dirty="0" smtClean="0"/>
              <a:t>Community Based Outpatient Clinics</a:t>
            </a:r>
          </a:p>
          <a:p>
            <a:pPr marL="274320" indent="-274320" algn="ctr" eaLnBrk="1" fontAlgn="auto" hangingPunct="1">
              <a:spcAft>
                <a:spcPts val="0"/>
              </a:spcAft>
              <a:buFont typeface="Wingdings 2"/>
              <a:buNone/>
              <a:defRPr/>
            </a:pPr>
            <a:r>
              <a:rPr lang="en-US" sz="2800" dirty="0" smtClean="0"/>
              <a:t> Greensburg, PA	    Monaca, PA	      Uniontown, PA	</a:t>
            </a:r>
          </a:p>
          <a:p>
            <a:pPr marL="274320" indent="-274320" eaLnBrk="1" fontAlgn="auto" hangingPunct="1">
              <a:spcAft>
                <a:spcPts val="0"/>
              </a:spcAft>
              <a:buFont typeface="Wingdings 2"/>
              <a:buNone/>
              <a:defRPr/>
            </a:pPr>
            <a:r>
              <a:rPr lang="en-US" sz="2800" dirty="0" smtClean="0"/>
              <a:t>		Washington, PA		St. </a:t>
            </a:r>
            <a:r>
              <a:rPr lang="en-US" sz="2800" dirty="0" err="1" smtClean="0"/>
              <a:t>Clairsville</a:t>
            </a:r>
            <a:r>
              <a:rPr lang="en-US" sz="2800" dirty="0" smtClean="0"/>
              <a:t>, OH </a:t>
            </a:r>
          </a:p>
          <a:p>
            <a:pPr marL="274320" indent="-274320" eaLnBrk="1" fontAlgn="auto" hangingPunct="1">
              <a:spcAft>
                <a:spcPts val="0"/>
              </a:spcAft>
              <a:buFont typeface="Wingdings 2"/>
              <a:buNone/>
              <a:defRPr/>
            </a:pPr>
            <a:endParaRPr lang="en-US" sz="3600" dirty="0" smtClean="0"/>
          </a:p>
          <a:p>
            <a:pPr marL="274320" indent="-274320" algn="ctr" eaLnBrk="1" fontAlgn="auto" hangingPunct="1">
              <a:spcAft>
                <a:spcPts val="0"/>
              </a:spcAft>
              <a:buFont typeface="Wingdings 2"/>
              <a:buNone/>
              <a:defRPr/>
            </a:pPr>
            <a:r>
              <a:rPr lang="en-US" sz="2800" b="1" u="sng" dirty="0" smtClean="0"/>
              <a:t>Vet Centers </a:t>
            </a:r>
            <a:r>
              <a:rPr lang="en-US" sz="2200" b="1" u="sng" dirty="0" smtClean="0"/>
              <a:t>(readjustment counseling)</a:t>
            </a:r>
          </a:p>
          <a:p>
            <a:pPr marL="274320" indent="-274320" algn="ctr" eaLnBrk="1" fontAlgn="auto" hangingPunct="1">
              <a:spcAft>
                <a:spcPts val="0"/>
              </a:spcAft>
              <a:buFont typeface="Wingdings 2"/>
              <a:buNone/>
              <a:defRPr/>
            </a:pPr>
            <a:r>
              <a:rPr lang="en-US" sz="2800" dirty="0" smtClean="0"/>
              <a:t>Pittsburgh, PA	McKeesport, PA	Wheeling, WV</a:t>
            </a:r>
          </a:p>
          <a:p>
            <a:pPr marL="274320" indent="-274320" eaLnBrk="1" fontAlgn="auto" hangingPunct="1">
              <a:spcAft>
                <a:spcPts val="0"/>
              </a:spcAft>
              <a:buFont typeface="Wingdings 2"/>
              <a:buNone/>
              <a:defRPr/>
            </a:pPr>
            <a:r>
              <a:rPr lang="en-US" sz="1800" dirty="0" smtClean="0"/>
              <a:t>	        (</a:t>
            </a:r>
            <a:r>
              <a:rPr lang="en-US" sz="1800" dirty="0" err="1" smtClean="0"/>
              <a:t>Greentree</a:t>
            </a:r>
            <a:r>
              <a:rPr lang="en-US" sz="1800" dirty="0" smtClean="0"/>
              <a:t>)			(White Oak)</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2800" b="1" dirty="0" smtClean="0">
                <a:solidFill>
                  <a:schemeClr val="accent5"/>
                </a:solidFill>
              </a:rPr>
              <a:t>How to get enrolled in VHA for medical care:</a:t>
            </a:r>
            <a:endParaRPr lang="en-US" sz="2800" b="1" dirty="0">
              <a:solidFill>
                <a:schemeClr val="accent5"/>
              </a:solidFill>
            </a:endParaRPr>
          </a:p>
        </p:txBody>
      </p:sp>
      <p:sp>
        <p:nvSpPr>
          <p:cNvPr id="3" name="Content Placeholder 2"/>
          <p:cNvSpPr>
            <a:spLocks noGrp="1"/>
          </p:cNvSpPr>
          <p:nvPr>
            <p:ph sz="quarter" idx="1"/>
          </p:nvPr>
        </p:nvSpPr>
        <p:spPr>
          <a:xfrm>
            <a:off x="301625" y="1527175"/>
            <a:ext cx="8504238" cy="4873625"/>
          </a:xfrm>
        </p:spPr>
        <p:txBody>
          <a:bodyPr>
            <a:normAutofit fontScale="62500" lnSpcReduction="20000"/>
          </a:bodyPr>
          <a:lstStyle/>
          <a:p>
            <a:pPr marL="274320" indent="-274320" eaLnBrk="1" fontAlgn="auto" hangingPunct="1">
              <a:spcAft>
                <a:spcPts val="0"/>
              </a:spcAft>
              <a:buClr>
                <a:schemeClr val="accent5">
                  <a:lumMod val="50000"/>
                </a:schemeClr>
              </a:buClr>
              <a:buFont typeface="Wingdings 2"/>
              <a:buChar char=""/>
              <a:defRPr/>
            </a:pPr>
            <a:r>
              <a:rPr lang="en-US" sz="3200" dirty="0" smtClean="0">
                <a:solidFill>
                  <a:schemeClr val="accent2">
                    <a:lumMod val="75000"/>
                  </a:schemeClr>
                </a:solidFill>
              </a:rPr>
              <a:t>Seek assistance from staff in the OEF/OIF/OND program at 412-822-2362</a:t>
            </a:r>
          </a:p>
          <a:p>
            <a:pPr marL="274320" indent="-274320" eaLnBrk="1" fontAlgn="auto" hangingPunct="1">
              <a:spcAft>
                <a:spcPts val="0"/>
              </a:spcAft>
              <a:buClr>
                <a:schemeClr val="accent5">
                  <a:lumMod val="50000"/>
                </a:schemeClr>
              </a:buClr>
              <a:buFont typeface="Wingdings 2" pitchFamily="18" charset="2"/>
              <a:buNone/>
              <a:defRPr/>
            </a:pPr>
            <a:endParaRPr lang="en-US" sz="3200" dirty="0" smtClean="0">
              <a:solidFill>
                <a:schemeClr val="accent2">
                  <a:lumMod val="75000"/>
                </a:schemeClr>
              </a:solidFill>
            </a:endParaRPr>
          </a:p>
          <a:p>
            <a:pPr marL="274320" indent="-274320" eaLnBrk="1" fontAlgn="auto" hangingPunct="1">
              <a:spcAft>
                <a:spcPts val="0"/>
              </a:spcAft>
              <a:buClr>
                <a:schemeClr val="accent5">
                  <a:lumMod val="50000"/>
                </a:schemeClr>
              </a:buClr>
              <a:buFont typeface="Wingdings 2"/>
              <a:buChar char=""/>
              <a:defRPr/>
            </a:pPr>
            <a:r>
              <a:rPr lang="en-US" sz="3200" dirty="0" smtClean="0">
                <a:solidFill>
                  <a:schemeClr val="accent2">
                    <a:lumMod val="75000"/>
                  </a:schemeClr>
                </a:solidFill>
              </a:rPr>
              <a:t>Present to any of the VAPHS site locations and go to eligibility (Please bring a copy of your DD-214 and a photo ID.)</a:t>
            </a:r>
          </a:p>
          <a:p>
            <a:pPr marL="548640" lvl="1" indent="-274320" eaLnBrk="1" fontAlgn="auto" hangingPunct="1">
              <a:spcAft>
                <a:spcPts val="0"/>
              </a:spcAft>
              <a:buClr>
                <a:schemeClr val="accent5">
                  <a:lumMod val="50000"/>
                </a:schemeClr>
              </a:buClr>
              <a:buFont typeface="Wingdings"/>
              <a:buChar char=""/>
              <a:defRPr/>
            </a:pPr>
            <a:r>
              <a:rPr lang="en-US" dirty="0" smtClean="0">
                <a:solidFill>
                  <a:schemeClr val="accent2">
                    <a:lumMod val="75000"/>
                  </a:schemeClr>
                </a:solidFill>
              </a:rPr>
              <a:t>University Drive: located on the first floor near the main entrance</a:t>
            </a:r>
          </a:p>
          <a:p>
            <a:pPr marL="548640" lvl="1" indent="-274320" eaLnBrk="1" fontAlgn="auto" hangingPunct="1">
              <a:spcAft>
                <a:spcPts val="0"/>
              </a:spcAft>
              <a:buClr>
                <a:schemeClr val="accent5">
                  <a:lumMod val="50000"/>
                </a:schemeClr>
              </a:buClr>
              <a:buFont typeface="Wingdings"/>
              <a:buChar char=""/>
              <a:defRPr/>
            </a:pPr>
            <a:r>
              <a:rPr lang="en-US" dirty="0" smtClean="0">
                <a:solidFill>
                  <a:schemeClr val="accent2">
                    <a:lumMod val="75000"/>
                  </a:schemeClr>
                </a:solidFill>
              </a:rPr>
              <a:t>Heinz Division: located on the first floor of the Ambulatory Care Building (building 71)</a:t>
            </a:r>
          </a:p>
          <a:p>
            <a:pPr marL="548640" lvl="1" indent="-274320" eaLnBrk="1" fontAlgn="auto" hangingPunct="1">
              <a:spcAft>
                <a:spcPts val="0"/>
              </a:spcAft>
              <a:buClr>
                <a:schemeClr val="accent5">
                  <a:lumMod val="50000"/>
                </a:schemeClr>
              </a:buClr>
              <a:buFont typeface="Wingdings" pitchFamily="2" charset="2"/>
              <a:buNone/>
              <a:defRPr/>
            </a:pPr>
            <a:endParaRPr lang="en-US" sz="2900" dirty="0" smtClean="0">
              <a:solidFill>
                <a:schemeClr val="accent2">
                  <a:lumMod val="75000"/>
                </a:schemeClr>
              </a:solidFill>
            </a:endParaRPr>
          </a:p>
          <a:p>
            <a:pPr marL="274320" indent="-274320" eaLnBrk="1" fontAlgn="auto" hangingPunct="1">
              <a:spcAft>
                <a:spcPts val="0"/>
              </a:spcAft>
              <a:buClr>
                <a:schemeClr val="accent5">
                  <a:lumMod val="50000"/>
                </a:schemeClr>
              </a:buClr>
              <a:buFont typeface="Wingdings 2"/>
              <a:buChar char=""/>
              <a:defRPr/>
            </a:pPr>
            <a:r>
              <a:rPr lang="en-US" sz="3200" dirty="0" smtClean="0">
                <a:solidFill>
                  <a:schemeClr val="accent2">
                    <a:lumMod val="75000"/>
                  </a:schemeClr>
                </a:solidFill>
              </a:rPr>
              <a:t>Call 1-877-222-8387 for assistance with eligibility and getting enrolled in VA healthcare.</a:t>
            </a:r>
          </a:p>
          <a:p>
            <a:pPr marL="274320" indent="-274320" eaLnBrk="1" fontAlgn="auto" hangingPunct="1">
              <a:spcAft>
                <a:spcPts val="0"/>
              </a:spcAft>
              <a:buClr>
                <a:schemeClr val="accent5">
                  <a:lumMod val="50000"/>
                </a:schemeClr>
              </a:buClr>
              <a:buFont typeface="Wingdings 2" pitchFamily="18" charset="2"/>
              <a:buNone/>
              <a:defRPr/>
            </a:pPr>
            <a:endParaRPr lang="en-US" sz="3200" dirty="0" smtClean="0">
              <a:solidFill>
                <a:schemeClr val="accent2">
                  <a:lumMod val="75000"/>
                </a:schemeClr>
              </a:solidFill>
            </a:endParaRPr>
          </a:p>
          <a:p>
            <a:pPr marL="274320" indent="-274320" eaLnBrk="1" fontAlgn="auto" hangingPunct="1">
              <a:spcAft>
                <a:spcPts val="0"/>
              </a:spcAft>
              <a:buClr>
                <a:schemeClr val="accent5">
                  <a:lumMod val="50000"/>
                </a:schemeClr>
              </a:buClr>
              <a:buFont typeface="Wingdings 2"/>
              <a:buChar char=""/>
              <a:defRPr/>
            </a:pPr>
            <a:r>
              <a:rPr lang="en-US" sz="3200" dirty="0" smtClean="0">
                <a:solidFill>
                  <a:schemeClr val="accent2">
                    <a:lumMod val="75000"/>
                  </a:schemeClr>
                </a:solidFill>
              </a:rPr>
              <a:t>Online – You can navigate the website at </a:t>
            </a:r>
            <a:r>
              <a:rPr lang="en-US" sz="3200" u="sng" dirty="0" smtClean="0">
                <a:solidFill>
                  <a:schemeClr val="accent2">
                    <a:lumMod val="75000"/>
                  </a:schemeClr>
                </a:solidFill>
                <a:hlinkClick r:id="rId2"/>
              </a:rPr>
              <a:t>www.va.gov</a:t>
            </a:r>
            <a:r>
              <a:rPr lang="en-US" sz="3200" dirty="0" smtClean="0">
                <a:solidFill>
                  <a:schemeClr val="accent2">
                    <a:lumMod val="75000"/>
                  </a:schemeClr>
                </a:solidFill>
              </a:rPr>
              <a:t> or go directly to </a:t>
            </a:r>
            <a:r>
              <a:rPr lang="en-US" sz="3200" u="sng" dirty="0" smtClean="0">
                <a:solidFill>
                  <a:schemeClr val="accent2">
                    <a:lumMod val="75000"/>
                  </a:schemeClr>
                </a:solidFill>
                <a:hlinkClick r:id="rId3"/>
              </a:rPr>
              <a:t>www.va.gov/healtheligibility</a:t>
            </a:r>
            <a:r>
              <a:rPr lang="en-US" sz="3200" dirty="0" smtClean="0">
                <a:solidFill>
                  <a:schemeClr val="accent2">
                    <a:lumMod val="75000"/>
                  </a:schemeClr>
                </a:solidFill>
              </a:rPr>
              <a:t> to complete the eligibility form and submit.</a:t>
            </a:r>
          </a:p>
          <a:p>
            <a:pPr marL="274320" indent="-274320" eaLnBrk="1" fontAlgn="auto" hangingPunct="1">
              <a:spcAft>
                <a:spcPts val="0"/>
              </a:spcAft>
              <a:buFont typeface="Wingdings 2"/>
              <a:buNone/>
              <a:defRPr/>
            </a:pPr>
            <a:endParaRPr lang="en-US" dirty="0" smtClean="0"/>
          </a:p>
          <a:p>
            <a:pPr marL="274320" indent="-274320" eaLnBrk="1" fontAlgn="auto" hangingPunct="1">
              <a:spcAft>
                <a:spcPts val="0"/>
              </a:spcAft>
              <a:buFont typeface="Wingdings 2" pitchFamily="18" charset="2"/>
              <a:buNone/>
              <a:defRPr/>
            </a:pPr>
            <a:r>
              <a:rPr lang="en-US" sz="2000" dirty="0" smtClean="0">
                <a:solidFill>
                  <a:schemeClr val="tx2">
                    <a:lumMod val="75000"/>
                  </a:schemeClr>
                </a:solidFill>
              </a:rPr>
              <a:t>	* Enroll for VA care as soon as possible after discharge, and make an initial appointment after you are enrolled     </a:t>
            </a:r>
          </a:p>
          <a:p>
            <a:pPr marL="274320" indent="-274320" eaLnBrk="1" fontAlgn="auto" hangingPunct="1">
              <a:spcAft>
                <a:spcPts val="0"/>
              </a:spcAft>
              <a:buFont typeface="Wingdings 2" pitchFamily="18" charset="2"/>
              <a:buNone/>
              <a:defRPr/>
            </a:pPr>
            <a:r>
              <a:rPr lang="en-US" sz="2000" dirty="0" smtClean="0">
                <a:solidFill>
                  <a:schemeClr val="tx2">
                    <a:lumMod val="75000"/>
                  </a:schemeClr>
                </a:solidFill>
              </a:rPr>
              <a:t>          to establish your care at your local VAMC.  </a:t>
            </a:r>
          </a:p>
          <a:p>
            <a:pPr marL="274320" indent="-274320" eaLnBrk="1" fontAlgn="auto" hangingPunct="1">
              <a:spcAft>
                <a:spcPts val="0"/>
              </a:spcAft>
              <a:buFont typeface="Wingdings 2"/>
              <a:buNone/>
              <a:defRPr/>
            </a:pPr>
            <a:r>
              <a:rPr lang="en-US" dirty="0" smtClean="0"/>
              <a:t> </a:t>
            </a:r>
          </a:p>
          <a:p>
            <a:pPr marL="274320" indent="-274320" eaLnBrk="1" fontAlgn="auto" hangingPunct="1">
              <a:spcAft>
                <a:spcPts val="0"/>
              </a:spcAft>
              <a:buFont typeface="Wingdings 2"/>
              <a:buChar char=""/>
              <a:defRP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01625" y="0"/>
            <a:ext cx="8534400" cy="1143000"/>
          </a:xfrm>
        </p:spPr>
        <p:txBody>
          <a:bodyPr/>
          <a:lstStyle/>
          <a:p>
            <a:pPr eaLnBrk="1" hangingPunct="1"/>
            <a:r>
              <a:rPr lang="en-US" sz="2800" b="1" smtClean="0">
                <a:solidFill>
                  <a:srgbClr val="7B9899"/>
                </a:solidFill>
              </a:rPr>
              <a:t>Once enrolled in VHA, some of the services veterans can access:</a:t>
            </a:r>
          </a:p>
        </p:txBody>
      </p:sp>
      <p:sp>
        <p:nvSpPr>
          <p:cNvPr id="3" name="Content Placeholder 2"/>
          <p:cNvSpPr>
            <a:spLocks noGrp="1"/>
          </p:cNvSpPr>
          <p:nvPr>
            <p:ph sz="quarter" idx="1"/>
          </p:nvPr>
        </p:nvSpPr>
        <p:spPr>
          <a:xfrm>
            <a:off x="301625" y="1527175"/>
            <a:ext cx="8504238" cy="4949825"/>
          </a:xfrm>
        </p:spPr>
        <p:txBody>
          <a:bodyPr>
            <a:normAutofit fontScale="92500" lnSpcReduction="10000"/>
          </a:bodyPr>
          <a:lstStyle/>
          <a:p>
            <a:pPr marL="822960" lvl="2" eaLnBrk="1" fontAlgn="auto" hangingPunct="1">
              <a:spcAft>
                <a:spcPts val="0"/>
              </a:spcAft>
              <a:buClr>
                <a:schemeClr val="accent3"/>
              </a:buClr>
              <a:buFont typeface="Arial" pitchFamily="34" charset="0"/>
              <a:buChar char="•"/>
              <a:defRPr/>
            </a:pPr>
            <a:r>
              <a:rPr lang="en-US" dirty="0" smtClean="0">
                <a:solidFill>
                  <a:schemeClr val="accent6">
                    <a:lumMod val="75000"/>
                  </a:schemeClr>
                </a:solidFill>
              </a:rPr>
              <a:t>Screening Services </a:t>
            </a:r>
            <a:r>
              <a:rPr lang="en-US" sz="1400" dirty="0" smtClean="0">
                <a:solidFill>
                  <a:schemeClr val="accent6">
                    <a:lumMod val="75000"/>
                  </a:schemeClr>
                </a:solidFill>
              </a:rPr>
              <a:t>(Depression, Substance Abuse, PTSD, Military Sexual Trauma, TBI)</a:t>
            </a:r>
          </a:p>
          <a:p>
            <a:pPr marL="822960" lvl="2" eaLnBrk="1" fontAlgn="auto" hangingPunct="1">
              <a:spcAft>
                <a:spcPts val="0"/>
              </a:spcAft>
              <a:buClr>
                <a:schemeClr val="accent3"/>
              </a:buClr>
              <a:buFont typeface="Arial" pitchFamily="34" charset="0"/>
              <a:buChar char="•"/>
              <a:defRPr/>
            </a:pPr>
            <a:r>
              <a:rPr lang="en-US" dirty="0" smtClean="0">
                <a:solidFill>
                  <a:schemeClr val="accent6">
                    <a:lumMod val="75000"/>
                  </a:schemeClr>
                </a:solidFill>
              </a:rPr>
              <a:t>Preventive Services</a:t>
            </a:r>
          </a:p>
          <a:p>
            <a:pPr marL="822960" lvl="2" eaLnBrk="1" fontAlgn="auto" hangingPunct="1">
              <a:spcAft>
                <a:spcPts val="0"/>
              </a:spcAft>
              <a:buClr>
                <a:schemeClr val="accent3"/>
              </a:buClr>
              <a:buFont typeface="Arial" pitchFamily="34" charset="0"/>
              <a:buChar char="•"/>
              <a:defRPr/>
            </a:pPr>
            <a:r>
              <a:rPr lang="en-US" dirty="0" smtClean="0">
                <a:solidFill>
                  <a:schemeClr val="accent6">
                    <a:lumMod val="75000"/>
                  </a:schemeClr>
                </a:solidFill>
              </a:rPr>
              <a:t>Primary Care </a:t>
            </a:r>
          </a:p>
          <a:p>
            <a:pPr marL="822960" lvl="2" eaLnBrk="1" fontAlgn="auto" hangingPunct="1">
              <a:spcAft>
                <a:spcPts val="0"/>
              </a:spcAft>
              <a:buClr>
                <a:schemeClr val="accent3"/>
              </a:buClr>
              <a:buFont typeface="Arial" pitchFamily="34" charset="0"/>
              <a:buChar char="•"/>
              <a:defRPr/>
            </a:pPr>
            <a:r>
              <a:rPr lang="en-US" dirty="0" smtClean="0">
                <a:solidFill>
                  <a:schemeClr val="accent6">
                    <a:lumMod val="75000"/>
                  </a:schemeClr>
                </a:solidFill>
              </a:rPr>
              <a:t>Counseling </a:t>
            </a:r>
          </a:p>
          <a:p>
            <a:pPr marL="822960" lvl="2" eaLnBrk="1" fontAlgn="auto" hangingPunct="1">
              <a:spcAft>
                <a:spcPts val="0"/>
              </a:spcAft>
              <a:buClr>
                <a:schemeClr val="accent3"/>
              </a:buClr>
              <a:buFont typeface="Arial" pitchFamily="34" charset="0"/>
              <a:buChar char="•"/>
              <a:defRPr/>
            </a:pPr>
            <a:r>
              <a:rPr lang="en-US" dirty="0" smtClean="0">
                <a:solidFill>
                  <a:schemeClr val="accent6">
                    <a:lumMod val="75000"/>
                  </a:schemeClr>
                </a:solidFill>
              </a:rPr>
              <a:t>Dental Care*</a:t>
            </a:r>
          </a:p>
          <a:p>
            <a:pPr marL="822960" lvl="2" eaLnBrk="1" fontAlgn="auto" hangingPunct="1">
              <a:spcAft>
                <a:spcPts val="0"/>
              </a:spcAft>
              <a:buClr>
                <a:schemeClr val="accent3"/>
              </a:buClr>
              <a:buFont typeface="Arial" pitchFamily="34" charset="0"/>
              <a:buChar char="•"/>
              <a:defRPr/>
            </a:pPr>
            <a:r>
              <a:rPr lang="en-US" dirty="0" smtClean="0">
                <a:solidFill>
                  <a:schemeClr val="accent6">
                    <a:lumMod val="75000"/>
                  </a:schemeClr>
                </a:solidFill>
              </a:rPr>
              <a:t>Behavioral Health Services  </a:t>
            </a:r>
            <a:r>
              <a:rPr lang="en-US" sz="1400" dirty="0" smtClean="0">
                <a:solidFill>
                  <a:schemeClr val="accent6">
                    <a:lumMod val="75000"/>
                  </a:schemeClr>
                </a:solidFill>
              </a:rPr>
              <a:t>(Inpatient and Outpatient Services)</a:t>
            </a:r>
          </a:p>
          <a:p>
            <a:pPr marL="822960" lvl="2" eaLnBrk="1" fontAlgn="auto" hangingPunct="1">
              <a:spcAft>
                <a:spcPts val="0"/>
              </a:spcAft>
              <a:buClr>
                <a:schemeClr val="accent3"/>
              </a:buClr>
              <a:buFont typeface="Arial" pitchFamily="34" charset="0"/>
              <a:buChar char="•"/>
              <a:defRPr/>
            </a:pPr>
            <a:r>
              <a:rPr lang="en-US" dirty="0" smtClean="0">
                <a:solidFill>
                  <a:schemeClr val="accent6">
                    <a:lumMod val="75000"/>
                  </a:schemeClr>
                </a:solidFill>
              </a:rPr>
              <a:t>Women’s Health </a:t>
            </a:r>
          </a:p>
          <a:p>
            <a:pPr marL="822960" lvl="2" eaLnBrk="1" fontAlgn="auto" hangingPunct="1">
              <a:spcAft>
                <a:spcPts val="0"/>
              </a:spcAft>
              <a:buClr>
                <a:schemeClr val="accent3"/>
              </a:buClr>
              <a:buFont typeface="Arial" pitchFamily="34" charset="0"/>
              <a:buChar char="•"/>
              <a:defRPr/>
            </a:pPr>
            <a:r>
              <a:rPr lang="en-US" dirty="0" smtClean="0">
                <a:solidFill>
                  <a:schemeClr val="accent6">
                    <a:lumMod val="75000"/>
                  </a:schemeClr>
                </a:solidFill>
              </a:rPr>
              <a:t>Physical Therapy</a:t>
            </a:r>
          </a:p>
          <a:p>
            <a:pPr marL="822960" lvl="2" eaLnBrk="1" fontAlgn="auto" hangingPunct="1">
              <a:spcAft>
                <a:spcPts val="0"/>
              </a:spcAft>
              <a:buClr>
                <a:schemeClr val="accent3"/>
              </a:buClr>
              <a:buFont typeface="Arial" pitchFamily="34" charset="0"/>
              <a:buChar char="•"/>
              <a:defRPr/>
            </a:pPr>
            <a:r>
              <a:rPr lang="en-US" dirty="0" smtClean="0">
                <a:solidFill>
                  <a:schemeClr val="accent6">
                    <a:lumMod val="75000"/>
                  </a:schemeClr>
                </a:solidFill>
              </a:rPr>
              <a:t>Prosthetics</a:t>
            </a:r>
          </a:p>
          <a:p>
            <a:pPr marL="822960" lvl="2" eaLnBrk="1" fontAlgn="auto" hangingPunct="1">
              <a:spcAft>
                <a:spcPts val="0"/>
              </a:spcAft>
              <a:buClr>
                <a:schemeClr val="accent3"/>
              </a:buClr>
              <a:buFont typeface="Arial" pitchFamily="34" charset="0"/>
              <a:buChar char="•"/>
              <a:defRPr/>
            </a:pPr>
            <a:r>
              <a:rPr lang="en-US" dirty="0" smtClean="0">
                <a:solidFill>
                  <a:schemeClr val="accent6">
                    <a:lumMod val="75000"/>
                  </a:schemeClr>
                </a:solidFill>
              </a:rPr>
              <a:t>Prescriptions</a:t>
            </a:r>
          </a:p>
          <a:p>
            <a:pPr marL="822960" lvl="2" eaLnBrk="1" fontAlgn="auto" hangingPunct="1">
              <a:spcAft>
                <a:spcPts val="0"/>
              </a:spcAft>
              <a:buClr>
                <a:schemeClr val="accent3"/>
              </a:buClr>
              <a:buFont typeface="Arial" pitchFamily="34" charset="0"/>
              <a:buChar char="•"/>
              <a:defRPr/>
            </a:pPr>
            <a:r>
              <a:rPr lang="en-US" dirty="0" smtClean="0">
                <a:solidFill>
                  <a:schemeClr val="accent6">
                    <a:lumMod val="75000"/>
                  </a:schemeClr>
                </a:solidFill>
              </a:rPr>
              <a:t>Substance Abuse Treatment</a:t>
            </a:r>
          </a:p>
          <a:p>
            <a:pPr marL="822960" lvl="2" eaLnBrk="1" fontAlgn="auto" hangingPunct="1">
              <a:spcAft>
                <a:spcPts val="0"/>
              </a:spcAft>
              <a:buClr>
                <a:schemeClr val="accent3"/>
              </a:buClr>
              <a:buFont typeface="Arial" pitchFamily="34" charset="0"/>
              <a:buChar char="•"/>
              <a:defRPr/>
            </a:pPr>
            <a:r>
              <a:rPr lang="en-US" dirty="0" smtClean="0">
                <a:solidFill>
                  <a:schemeClr val="accent6">
                    <a:lumMod val="75000"/>
                  </a:schemeClr>
                </a:solidFill>
              </a:rPr>
              <a:t>Sexual Trauma Counseling</a:t>
            </a:r>
          </a:p>
          <a:p>
            <a:pPr marL="822960" lvl="2" eaLnBrk="1" fontAlgn="auto" hangingPunct="1">
              <a:spcAft>
                <a:spcPts val="0"/>
              </a:spcAft>
              <a:buClr>
                <a:schemeClr val="accent3"/>
              </a:buClr>
              <a:buFont typeface="Arial" pitchFamily="34" charset="0"/>
              <a:buChar char="•"/>
              <a:defRPr/>
            </a:pPr>
            <a:r>
              <a:rPr lang="en-US" dirty="0" smtClean="0">
                <a:solidFill>
                  <a:schemeClr val="accent6">
                    <a:lumMod val="75000"/>
                  </a:schemeClr>
                </a:solidFill>
              </a:rPr>
              <a:t>Stress Management</a:t>
            </a:r>
          </a:p>
          <a:p>
            <a:pPr marL="822960" lvl="2" eaLnBrk="1" fontAlgn="auto" hangingPunct="1">
              <a:spcAft>
                <a:spcPts val="0"/>
              </a:spcAft>
              <a:buClr>
                <a:schemeClr val="accent3"/>
              </a:buClr>
              <a:buFont typeface="Arial" pitchFamily="34" charset="0"/>
              <a:buChar char="•"/>
              <a:defRPr/>
            </a:pPr>
            <a:r>
              <a:rPr lang="en-US" dirty="0" smtClean="0">
                <a:solidFill>
                  <a:schemeClr val="accent6">
                    <a:lumMod val="75000"/>
                  </a:schemeClr>
                </a:solidFill>
              </a:rPr>
              <a:t>Urgent Care</a:t>
            </a:r>
          </a:p>
          <a:p>
            <a:pPr marL="822960" lvl="2" eaLnBrk="1" fontAlgn="auto" hangingPunct="1">
              <a:spcAft>
                <a:spcPts val="0"/>
              </a:spcAft>
              <a:buClr>
                <a:schemeClr val="accent3"/>
              </a:buClr>
              <a:buFont typeface="Wingdings 2"/>
              <a:buNone/>
              <a:defRPr/>
            </a:pPr>
            <a:r>
              <a:rPr lang="en-US" dirty="0" smtClean="0">
                <a:solidFill>
                  <a:schemeClr val="accent6">
                    <a:lumMod val="75000"/>
                  </a:schemeClr>
                </a:solidFill>
              </a:rPr>
              <a:t>*</a:t>
            </a:r>
            <a:r>
              <a:rPr lang="en-US" sz="1300" dirty="0" smtClean="0">
                <a:solidFill>
                  <a:schemeClr val="accent6">
                    <a:lumMod val="75000"/>
                  </a:schemeClr>
                </a:solidFill>
              </a:rPr>
              <a:t>Please see next slide for specifics on dental care</a:t>
            </a:r>
          </a:p>
          <a:p>
            <a:pPr marL="274320" indent="-274320" eaLnBrk="1" fontAlgn="auto" hangingPunct="1">
              <a:spcAft>
                <a:spcPts val="0"/>
              </a:spcAft>
              <a:buFont typeface="Wingdings 2"/>
              <a:buChar char=""/>
              <a:defRPr/>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b="1" dirty="0" smtClean="0">
                <a:solidFill>
                  <a:schemeClr val="accent3"/>
                </a:solidFill>
              </a:rPr>
              <a:t>Dental Care</a:t>
            </a:r>
            <a:endParaRPr lang="en-US" b="1" dirty="0">
              <a:solidFill>
                <a:schemeClr val="accent3"/>
              </a:solidFill>
            </a:endParaRPr>
          </a:p>
        </p:txBody>
      </p:sp>
      <p:sp>
        <p:nvSpPr>
          <p:cNvPr id="3" name="Content Placeholder 2"/>
          <p:cNvSpPr>
            <a:spLocks noGrp="1"/>
          </p:cNvSpPr>
          <p:nvPr>
            <p:ph sz="quarter" idx="1"/>
          </p:nvPr>
        </p:nvSpPr>
        <p:spPr>
          <a:xfrm>
            <a:off x="301625" y="1527175"/>
            <a:ext cx="8504238" cy="4572000"/>
          </a:xfrm>
        </p:spPr>
        <p:txBody>
          <a:bodyPr>
            <a:normAutofit/>
          </a:bodyPr>
          <a:lstStyle/>
          <a:p>
            <a:pPr marL="849313" indent="-393700" eaLnBrk="1" fontAlgn="auto" hangingPunct="1">
              <a:spcAft>
                <a:spcPts val="0"/>
              </a:spcAft>
              <a:buClr>
                <a:srgbClr val="FF0000"/>
              </a:buClr>
              <a:buFont typeface="Wingdings 2"/>
              <a:buNone/>
              <a:defRPr/>
            </a:pPr>
            <a:r>
              <a:rPr lang="en-US" sz="3600" b="1" i="1" dirty="0" smtClean="0">
                <a:solidFill>
                  <a:schemeClr val="accent3">
                    <a:lumMod val="50000"/>
                  </a:schemeClr>
                </a:solidFill>
                <a:cs typeface="Arial" charset="0"/>
              </a:rPr>
              <a:t>Cost-free, one-time treatment</a:t>
            </a:r>
            <a:r>
              <a:rPr lang="en-US" sz="3600" dirty="0" smtClean="0">
                <a:solidFill>
                  <a:schemeClr val="accent3">
                    <a:lumMod val="50000"/>
                  </a:schemeClr>
                </a:solidFill>
                <a:cs typeface="Arial" charset="0"/>
              </a:rPr>
              <a:t> of dental conditions for recently separated Veterans who:</a:t>
            </a:r>
          </a:p>
          <a:p>
            <a:pPr marL="1263650" lvl="1" indent="-300038" eaLnBrk="1" fontAlgn="auto" hangingPunct="1">
              <a:spcAft>
                <a:spcPts val="0"/>
              </a:spcAft>
              <a:buClr>
                <a:srgbClr val="FF0000"/>
              </a:buClr>
              <a:buFont typeface="Wingdings" pitchFamily="2" charset="2"/>
              <a:buChar char="ü"/>
              <a:defRPr/>
            </a:pPr>
            <a:r>
              <a:rPr lang="en-US" sz="2800" dirty="0" smtClean="0">
                <a:solidFill>
                  <a:schemeClr val="accent3">
                    <a:lumMod val="50000"/>
                  </a:schemeClr>
                </a:solidFill>
                <a:cs typeface="Arial" charset="0"/>
              </a:rPr>
              <a:t>served for 90 days or more </a:t>
            </a:r>
          </a:p>
          <a:p>
            <a:pPr marL="1263650" lvl="1" indent="-300038" eaLnBrk="1" fontAlgn="auto" hangingPunct="1">
              <a:spcAft>
                <a:spcPts val="0"/>
              </a:spcAft>
              <a:buClr>
                <a:srgbClr val="FF0000"/>
              </a:buClr>
              <a:buFont typeface="Wingdings" pitchFamily="2" charset="2"/>
              <a:buChar char="ü"/>
              <a:defRPr/>
            </a:pPr>
            <a:r>
              <a:rPr lang="en-US" sz="2800" dirty="0" smtClean="0">
                <a:solidFill>
                  <a:schemeClr val="accent3">
                    <a:lumMod val="50000"/>
                  </a:schemeClr>
                </a:solidFill>
                <a:cs typeface="Arial" charset="0"/>
              </a:rPr>
              <a:t>apply within 180 days of separation</a:t>
            </a:r>
          </a:p>
          <a:p>
            <a:pPr marL="1263650" lvl="1" indent="-300038" eaLnBrk="1" fontAlgn="auto" hangingPunct="1">
              <a:spcAft>
                <a:spcPts val="0"/>
              </a:spcAft>
              <a:buClr>
                <a:srgbClr val="FF0000"/>
              </a:buClr>
              <a:buFont typeface="Wingdings" pitchFamily="2" charset="2"/>
              <a:buChar char="ü"/>
              <a:defRPr/>
            </a:pPr>
            <a:r>
              <a:rPr lang="en-US" sz="2800" dirty="0" smtClean="0">
                <a:solidFill>
                  <a:schemeClr val="accent3">
                    <a:lumMod val="50000"/>
                  </a:schemeClr>
                </a:solidFill>
                <a:cs typeface="Arial" charset="0"/>
              </a:rPr>
              <a:t>Have no indication on DD-214 that necessary dental care was provided within 90 days of release or discharge</a:t>
            </a:r>
            <a:endParaRPr lang="en-US" sz="3200" i="1" dirty="0" smtClean="0">
              <a:solidFill>
                <a:schemeClr val="accent3">
                  <a:lumMod val="50000"/>
                </a:schemeClr>
              </a:solidFill>
              <a:cs typeface="Arial" charset="0"/>
            </a:endParaRPr>
          </a:p>
          <a:p>
            <a:pPr marL="274320" indent="-274320" eaLnBrk="1" fontAlgn="auto" hangingPunct="1">
              <a:spcAft>
                <a:spcPts val="0"/>
              </a:spcAft>
              <a:buFont typeface="Wingdings 2"/>
              <a:buChar char=""/>
              <a:defRPr/>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b="1" smtClean="0">
                <a:solidFill>
                  <a:schemeClr val="accent2"/>
                </a:solidFill>
              </a:rPr>
              <a:t>VHA OEF/OIF/OND Programs</a:t>
            </a:r>
          </a:p>
        </p:txBody>
      </p:sp>
      <p:sp>
        <p:nvSpPr>
          <p:cNvPr id="3" name="Content Placeholder 2"/>
          <p:cNvSpPr>
            <a:spLocks noGrp="1"/>
          </p:cNvSpPr>
          <p:nvPr>
            <p:ph sz="quarter" idx="1"/>
          </p:nvPr>
        </p:nvSpPr>
        <p:spPr>
          <a:xfrm>
            <a:off x="301625" y="1527175"/>
            <a:ext cx="8504238" cy="4572000"/>
          </a:xfrm>
        </p:spPr>
        <p:txBody>
          <a:bodyPr>
            <a:normAutofit fontScale="92500" lnSpcReduction="20000"/>
          </a:bodyPr>
          <a:lstStyle/>
          <a:p>
            <a:pPr marL="274320" indent="-274320" eaLnBrk="1" fontAlgn="auto" hangingPunct="1">
              <a:spcAft>
                <a:spcPts val="0"/>
              </a:spcAft>
              <a:buClr>
                <a:schemeClr val="accent2"/>
              </a:buClr>
              <a:buFont typeface="Wingdings 2"/>
              <a:buChar char=""/>
              <a:defRPr/>
            </a:pPr>
            <a:r>
              <a:rPr lang="en-US" sz="2800" dirty="0" smtClean="0">
                <a:solidFill>
                  <a:schemeClr val="accent2">
                    <a:lumMod val="50000"/>
                  </a:schemeClr>
                </a:solidFill>
                <a:cs typeface="Times New Roman" pitchFamily="18" charset="0"/>
              </a:rPr>
              <a:t>Teams or representatives at each VA medical center devoted to helping OEF/OIF/OND Veterans transition to civilian life and coordinate their VA care.</a:t>
            </a:r>
          </a:p>
          <a:p>
            <a:pPr marL="274320" indent="-274320" eaLnBrk="1" fontAlgn="auto" hangingPunct="1">
              <a:spcAft>
                <a:spcPts val="0"/>
              </a:spcAft>
              <a:buClr>
                <a:schemeClr val="accent2"/>
              </a:buClr>
              <a:buFont typeface="Wingdings 2"/>
              <a:buNone/>
              <a:defRPr/>
            </a:pPr>
            <a:endParaRPr lang="en-US" sz="2800" dirty="0" smtClean="0">
              <a:solidFill>
                <a:schemeClr val="accent2">
                  <a:lumMod val="50000"/>
                </a:schemeClr>
              </a:solidFill>
              <a:cs typeface="Times New Roman" pitchFamily="18" charset="0"/>
            </a:endParaRPr>
          </a:p>
          <a:p>
            <a:pPr marL="274320" indent="-274320" eaLnBrk="1" fontAlgn="auto" hangingPunct="1">
              <a:spcAft>
                <a:spcPts val="0"/>
              </a:spcAft>
              <a:buClr>
                <a:schemeClr val="accent2"/>
              </a:buClr>
              <a:buFont typeface="Wingdings 2"/>
              <a:buChar char=""/>
              <a:defRPr/>
            </a:pPr>
            <a:r>
              <a:rPr lang="en-US" sz="2800" dirty="0" smtClean="0">
                <a:solidFill>
                  <a:schemeClr val="accent2">
                    <a:lumMod val="50000"/>
                  </a:schemeClr>
                </a:solidFill>
                <a:cs typeface="Times New Roman" pitchFamily="18" charset="0"/>
              </a:rPr>
              <a:t>Each returning service member has access to a care manager who can assist navigating the VA healthcare system and assisting with coordination of care. </a:t>
            </a:r>
          </a:p>
          <a:p>
            <a:pPr marL="274320" indent="-274320" eaLnBrk="1" fontAlgn="auto" hangingPunct="1">
              <a:spcAft>
                <a:spcPts val="0"/>
              </a:spcAft>
              <a:buClr>
                <a:schemeClr val="accent2"/>
              </a:buClr>
              <a:buFont typeface="Wingdings 2"/>
              <a:buNone/>
              <a:defRPr/>
            </a:pPr>
            <a:endParaRPr lang="en-US" sz="2800" dirty="0" smtClean="0">
              <a:solidFill>
                <a:schemeClr val="accent2">
                  <a:lumMod val="50000"/>
                </a:schemeClr>
              </a:solidFill>
              <a:cs typeface="Times New Roman" pitchFamily="18" charset="0"/>
            </a:endParaRPr>
          </a:p>
          <a:p>
            <a:pPr marL="274320" indent="-274320" eaLnBrk="1" fontAlgn="auto" hangingPunct="1">
              <a:spcAft>
                <a:spcPts val="0"/>
              </a:spcAft>
              <a:buClr>
                <a:schemeClr val="accent2"/>
              </a:buClr>
              <a:buFont typeface="Wingdings 2"/>
              <a:buChar char=""/>
              <a:defRPr/>
            </a:pPr>
            <a:r>
              <a:rPr lang="en-US" sz="2800" dirty="0" smtClean="0">
                <a:solidFill>
                  <a:schemeClr val="accent2">
                    <a:lumMod val="50000"/>
                  </a:schemeClr>
                </a:solidFill>
                <a:cs typeface="Times New Roman" pitchFamily="18" charset="0"/>
              </a:rPr>
              <a:t>Care managers offer returning service members individualized care and confidential, professional guidance as well as access to VA services and resources.  </a:t>
            </a:r>
          </a:p>
          <a:p>
            <a:pPr marL="274320" indent="-274320" eaLnBrk="1" fontAlgn="auto" hangingPunct="1">
              <a:spcAft>
                <a:spcPts val="0"/>
              </a:spcAft>
              <a:buFont typeface="Wingdings 2"/>
              <a:buChar char=""/>
              <a:defRPr/>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b="1" dirty="0" smtClean="0">
                <a:solidFill>
                  <a:schemeClr val="bg2">
                    <a:lumMod val="75000"/>
                  </a:schemeClr>
                </a:solidFill>
              </a:rPr>
              <a:t>VA Pittsburgh OEF/OIF/OND </a:t>
            </a:r>
            <a:r>
              <a:rPr lang="en-US" b="1" i="1" dirty="0" smtClean="0">
                <a:solidFill>
                  <a:schemeClr val="bg2">
                    <a:lumMod val="75000"/>
                  </a:schemeClr>
                </a:solidFill>
              </a:rPr>
              <a:t>Clinic</a:t>
            </a:r>
            <a:endParaRPr lang="en-US" b="1" i="1" dirty="0">
              <a:solidFill>
                <a:schemeClr val="bg2">
                  <a:lumMod val="75000"/>
                </a:schemeClr>
              </a:solidFill>
            </a:endParaRPr>
          </a:p>
        </p:txBody>
      </p:sp>
      <p:sp>
        <p:nvSpPr>
          <p:cNvPr id="3" name="Content Placeholder 2"/>
          <p:cNvSpPr>
            <a:spLocks noGrp="1"/>
          </p:cNvSpPr>
          <p:nvPr>
            <p:ph sz="quarter" idx="1"/>
          </p:nvPr>
        </p:nvSpPr>
        <p:spPr>
          <a:xfrm>
            <a:off x="301625" y="1527175"/>
            <a:ext cx="8504238" cy="4572000"/>
          </a:xfrm>
        </p:spPr>
        <p:txBody>
          <a:bodyPr/>
          <a:lstStyle/>
          <a:p>
            <a:pPr eaLnBrk="1" hangingPunct="1">
              <a:buClr>
                <a:schemeClr val="accent3">
                  <a:lumMod val="75000"/>
                </a:schemeClr>
              </a:buClr>
              <a:defRPr/>
            </a:pPr>
            <a:r>
              <a:rPr lang="en-US" sz="3200" dirty="0" smtClean="0">
                <a:solidFill>
                  <a:schemeClr val="accent5">
                    <a:lumMod val="50000"/>
                  </a:schemeClr>
                </a:solidFill>
              </a:rPr>
              <a:t>Primary Care</a:t>
            </a:r>
          </a:p>
          <a:p>
            <a:pPr eaLnBrk="1" hangingPunct="1">
              <a:buClr>
                <a:schemeClr val="accent3">
                  <a:lumMod val="75000"/>
                </a:schemeClr>
              </a:buClr>
              <a:buFont typeface="Wingdings 2" pitchFamily="18" charset="2"/>
              <a:buNone/>
              <a:defRPr/>
            </a:pPr>
            <a:endParaRPr lang="en-US" sz="3200" dirty="0" smtClean="0">
              <a:solidFill>
                <a:schemeClr val="accent5">
                  <a:lumMod val="50000"/>
                </a:schemeClr>
              </a:solidFill>
            </a:endParaRPr>
          </a:p>
          <a:p>
            <a:pPr eaLnBrk="1" hangingPunct="1">
              <a:buClr>
                <a:schemeClr val="accent3">
                  <a:lumMod val="75000"/>
                </a:schemeClr>
              </a:buClr>
              <a:defRPr/>
            </a:pPr>
            <a:r>
              <a:rPr lang="en-US" sz="3200" dirty="0" smtClean="0">
                <a:solidFill>
                  <a:schemeClr val="accent5">
                    <a:lumMod val="50000"/>
                  </a:schemeClr>
                </a:solidFill>
              </a:rPr>
              <a:t>Behavioral health</a:t>
            </a:r>
          </a:p>
          <a:p>
            <a:pPr eaLnBrk="1" hangingPunct="1">
              <a:buClr>
                <a:schemeClr val="accent3">
                  <a:lumMod val="75000"/>
                </a:schemeClr>
              </a:buClr>
              <a:buFont typeface="Wingdings 2" pitchFamily="18" charset="2"/>
              <a:buNone/>
              <a:defRPr/>
            </a:pPr>
            <a:endParaRPr lang="en-US" sz="3200" dirty="0" smtClean="0">
              <a:solidFill>
                <a:schemeClr val="accent5">
                  <a:lumMod val="50000"/>
                </a:schemeClr>
              </a:solidFill>
            </a:endParaRPr>
          </a:p>
          <a:p>
            <a:pPr eaLnBrk="1" hangingPunct="1">
              <a:buClr>
                <a:schemeClr val="accent3">
                  <a:lumMod val="75000"/>
                </a:schemeClr>
              </a:buClr>
              <a:defRPr/>
            </a:pPr>
            <a:r>
              <a:rPr lang="en-US" sz="3200" dirty="0" smtClean="0">
                <a:solidFill>
                  <a:schemeClr val="accent5">
                    <a:lumMod val="50000"/>
                  </a:schemeClr>
                </a:solidFill>
              </a:rPr>
              <a:t>Social work care management</a:t>
            </a:r>
          </a:p>
          <a:p>
            <a:pPr eaLnBrk="1" hangingPunct="1">
              <a:buClr>
                <a:schemeClr val="accent3">
                  <a:lumMod val="75000"/>
                </a:schemeClr>
              </a:buClr>
              <a:buFont typeface="Wingdings 2" pitchFamily="18" charset="2"/>
              <a:buNone/>
              <a:defRPr/>
            </a:pPr>
            <a:endParaRPr lang="en-US" sz="3200" dirty="0" smtClean="0">
              <a:solidFill>
                <a:schemeClr val="accent5">
                  <a:lumMod val="50000"/>
                </a:schemeClr>
              </a:solidFill>
            </a:endParaRPr>
          </a:p>
          <a:p>
            <a:pPr eaLnBrk="1" hangingPunct="1">
              <a:buClr>
                <a:schemeClr val="accent3">
                  <a:lumMod val="75000"/>
                </a:schemeClr>
              </a:buClr>
              <a:defRPr/>
            </a:pPr>
            <a:r>
              <a:rPr lang="en-US" sz="3200" dirty="0" smtClean="0">
                <a:solidFill>
                  <a:schemeClr val="accent5">
                    <a:lumMod val="50000"/>
                  </a:schemeClr>
                </a:solidFill>
              </a:rPr>
              <a:t>Multi-disciplinary team meetings/efforts</a:t>
            </a:r>
            <a:endParaRPr lang="en-US" sz="3200" dirty="0">
              <a:solidFill>
                <a:schemeClr val="accent5">
                  <a:lumMod val="50000"/>
                </a:schemeClr>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900" b="1" dirty="0" smtClean="0">
                <a:solidFill>
                  <a:schemeClr val="bg2">
                    <a:lumMod val="50000"/>
                  </a:schemeClr>
                </a:solidFill>
              </a:rPr>
              <a:t>OEF/OIF/OND Transition Patient Advocate</a:t>
            </a:r>
            <a:endParaRPr lang="en-US" sz="2900" b="1" dirty="0">
              <a:solidFill>
                <a:schemeClr val="bg2">
                  <a:lumMod val="50000"/>
                </a:schemeClr>
              </a:solidFill>
            </a:endParaRPr>
          </a:p>
        </p:txBody>
      </p:sp>
      <p:sp>
        <p:nvSpPr>
          <p:cNvPr id="30723" name="Content Placeholder 2"/>
          <p:cNvSpPr>
            <a:spLocks noGrp="1"/>
          </p:cNvSpPr>
          <p:nvPr>
            <p:ph sz="quarter" idx="1"/>
          </p:nvPr>
        </p:nvSpPr>
        <p:spPr>
          <a:xfrm>
            <a:off x="301625" y="1527175"/>
            <a:ext cx="8504238" cy="4572000"/>
          </a:xfrm>
        </p:spPr>
        <p:txBody>
          <a:bodyPr/>
          <a:lstStyle/>
          <a:p>
            <a:pPr>
              <a:buFont typeface="Wingdings 2" pitchFamily="18" charset="2"/>
              <a:buNone/>
            </a:pPr>
            <a:r>
              <a:rPr lang="en-US" sz="2800" smtClean="0">
                <a:solidFill>
                  <a:schemeClr val="tx2"/>
                </a:solidFill>
              </a:rPr>
              <a:t>The Transition Patient Advocate serves as facilitator, </a:t>
            </a:r>
          </a:p>
          <a:p>
            <a:pPr>
              <a:buFont typeface="Wingdings 2" pitchFamily="18" charset="2"/>
              <a:buNone/>
            </a:pPr>
            <a:r>
              <a:rPr lang="en-US" sz="2800" smtClean="0">
                <a:solidFill>
                  <a:schemeClr val="tx2"/>
                </a:solidFill>
              </a:rPr>
              <a:t>communicator, advocate, and problem solver for</a:t>
            </a:r>
          </a:p>
          <a:p>
            <a:pPr>
              <a:buFont typeface="Wingdings 2" pitchFamily="18" charset="2"/>
              <a:buNone/>
            </a:pPr>
            <a:r>
              <a:rPr lang="en-US" sz="2800" smtClean="0">
                <a:solidFill>
                  <a:schemeClr val="tx2"/>
                </a:solidFill>
              </a:rPr>
              <a:t>severely injured Veterans.</a:t>
            </a:r>
          </a:p>
          <a:p>
            <a:pPr>
              <a:buFont typeface="Wingdings 2" pitchFamily="18" charset="2"/>
              <a:buNone/>
            </a:pPr>
            <a:r>
              <a:rPr lang="en-US" smtClean="0">
                <a:solidFill>
                  <a:schemeClr val="tx2"/>
                </a:solidFill>
              </a:rPr>
              <a:t> </a:t>
            </a:r>
          </a:p>
          <a:p>
            <a:endParaRPr lang="en-US"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sz="3000" b="1" smtClean="0">
                <a:solidFill>
                  <a:srgbClr val="7B9899"/>
                </a:solidFill>
              </a:rPr>
              <a:t>VHA Programming and Services  </a:t>
            </a:r>
            <a:r>
              <a:rPr lang="en-US" sz="1600" b="1" smtClean="0">
                <a:solidFill>
                  <a:srgbClr val="7B9899"/>
                </a:solidFill>
              </a:rPr>
              <a:t>(VA Pittsburgh)</a:t>
            </a:r>
          </a:p>
        </p:txBody>
      </p:sp>
      <p:sp>
        <p:nvSpPr>
          <p:cNvPr id="28675" name="Content Placeholder 2"/>
          <p:cNvSpPr>
            <a:spLocks noGrp="1"/>
          </p:cNvSpPr>
          <p:nvPr>
            <p:ph sz="quarter" idx="1"/>
          </p:nvPr>
        </p:nvSpPr>
        <p:spPr>
          <a:xfrm>
            <a:off x="381000" y="1371600"/>
            <a:ext cx="8504238" cy="5105400"/>
          </a:xfrm>
        </p:spPr>
        <p:txBody>
          <a:bodyPr/>
          <a:lstStyle/>
          <a:p>
            <a:pPr eaLnBrk="1" hangingPunct="1">
              <a:defRPr/>
            </a:pPr>
            <a:r>
              <a:rPr lang="en-US" dirty="0" smtClean="0"/>
              <a:t>Primary Care Services</a:t>
            </a:r>
          </a:p>
          <a:p>
            <a:pPr lvl="1" eaLnBrk="1" hangingPunct="1">
              <a:defRPr/>
            </a:pPr>
            <a:r>
              <a:rPr lang="en-US" dirty="0" smtClean="0"/>
              <a:t>Patient Aligned Care Team (PACT) model/multidisciplinary team (primary care provider; RN case manager; clerk; social worker; dietician; etc.)</a:t>
            </a:r>
          </a:p>
          <a:p>
            <a:pPr lvl="1" eaLnBrk="1" hangingPunct="1">
              <a:defRPr/>
            </a:pPr>
            <a:r>
              <a:rPr lang="en-US" dirty="0" smtClean="0"/>
              <a:t>Referrals to specialty clinics and services</a:t>
            </a:r>
          </a:p>
          <a:p>
            <a:pPr eaLnBrk="1" hangingPunct="1">
              <a:defRPr/>
            </a:pPr>
            <a:r>
              <a:rPr lang="en-US" dirty="0" smtClean="0"/>
              <a:t>Behavioral Health Services </a:t>
            </a:r>
          </a:p>
          <a:p>
            <a:pPr lvl="1" eaLnBrk="1" hangingPunct="1">
              <a:defRPr/>
            </a:pPr>
            <a:r>
              <a:rPr lang="en-US" dirty="0" smtClean="0"/>
              <a:t>Individual/group therapy</a:t>
            </a:r>
          </a:p>
          <a:p>
            <a:pPr lvl="1" eaLnBrk="1" hangingPunct="1">
              <a:defRPr/>
            </a:pPr>
            <a:r>
              <a:rPr lang="en-US" dirty="0" smtClean="0"/>
              <a:t>Walk-in services</a:t>
            </a:r>
          </a:p>
          <a:p>
            <a:pPr lvl="1" eaLnBrk="1" hangingPunct="1">
              <a:defRPr/>
            </a:pPr>
            <a:r>
              <a:rPr lang="en-US" dirty="0" smtClean="0"/>
              <a:t>Intensive Outpatient Program</a:t>
            </a:r>
          </a:p>
          <a:p>
            <a:pPr lvl="1" eaLnBrk="1" hangingPunct="1">
              <a:defRPr/>
            </a:pPr>
            <a:r>
              <a:rPr lang="en-US" dirty="0" smtClean="0"/>
              <a:t>Post-Traumatic Stress Disorder (PTSD) Program</a:t>
            </a:r>
          </a:p>
          <a:p>
            <a:pPr eaLnBrk="1" hangingPunct="1">
              <a:defRPr/>
            </a:pPr>
            <a:r>
              <a:rPr lang="en-US" dirty="0" smtClean="0"/>
              <a:t>Specialty Medical Services/Clinics </a:t>
            </a:r>
            <a:r>
              <a:rPr lang="en-US" sz="1600" dirty="0" smtClean="0">
                <a:solidFill>
                  <a:schemeClr val="tx1">
                    <a:lumMod val="65000"/>
                    <a:lumOff val="35000"/>
                  </a:schemeClr>
                </a:solidFill>
              </a:rPr>
              <a:t>(e.g.  Orthopedics, Pain management, Pulmonary, Physical therapy, etc.)</a:t>
            </a:r>
          </a:p>
          <a:p>
            <a:pPr lvl="1" eaLnBrk="1" hangingPunct="1">
              <a:buFont typeface="Wingdings" pitchFamily="2" charset="2"/>
              <a:buNone/>
              <a:defRPr/>
            </a:pPr>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sz="2900" b="1" smtClean="0">
                <a:solidFill>
                  <a:schemeClr val="tx2"/>
                </a:solidFill>
              </a:rPr>
              <a:t>Healthcare for Homeless Veterans (HCHV)</a:t>
            </a:r>
          </a:p>
        </p:txBody>
      </p:sp>
      <p:sp>
        <p:nvSpPr>
          <p:cNvPr id="29699" name="Content Placeholder 2"/>
          <p:cNvSpPr>
            <a:spLocks noGrp="1"/>
          </p:cNvSpPr>
          <p:nvPr>
            <p:ph sz="quarter" idx="1"/>
          </p:nvPr>
        </p:nvSpPr>
        <p:spPr>
          <a:xfrm>
            <a:off x="301625" y="1527175"/>
            <a:ext cx="8504238" cy="4572000"/>
          </a:xfrm>
        </p:spPr>
        <p:txBody>
          <a:bodyPr/>
          <a:lstStyle/>
          <a:p>
            <a:pPr eaLnBrk="1" hangingPunct="1">
              <a:lnSpc>
                <a:spcPct val="150000"/>
              </a:lnSpc>
              <a:buClr>
                <a:schemeClr val="tx2"/>
              </a:buClr>
              <a:defRPr/>
            </a:pPr>
            <a:r>
              <a:rPr lang="en-US" dirty="0" smtClean="0"/>
              <a:t>Eligibility </a:t>
            </a:r>
          </a:p>
          <a:p>
            <a:pPr eaLnBrk="1" hangingPunct="1">
              <a:lnSpc>
                <a:spcPct val="150000"/>
              </a:lnSpc>
              <a:buClr>
                <a:schemeClr val="tx2"/>
              </a:buClr>
              <a:defRPr/>
            </a:pPr>
            <a:r>
              <a:rPr lang="en-US" dirty="0" smtClean="0"/>
              <a:t>Programs</a:t>
            </a:r>
          </a:p>
          <a:p>
            <a:pPr lvl="1" eaLnBrk="1" hangingPunct="1">
              <a:lnSpc>
                <a:spcPct val="150000"/>
              </a:lnSpc>
              <a:buClr>
                <a:schemeClr val="accent5"/>
              </a:buClr>
              <a:defRPr/>
            </a:pPr>
            <a:r>
              <a:rPr lang="en-US" dirty="0" smtClean="0"/>
              <a:t>Domiciliary</a:t>
            </a:r>
          </a:p>
          <a:p>
            <a:pPr lvl="1" eaLnBrk="1" hangingPunct="1">
              <a:lnSpc>
                <a:spcPct val="150000"/>
              </a:lnSpc>
              <a:buClr>
                <a:schemeClr val="accent5"/>
              </a:buClr>
              <a:defRPr/>
            </a:pPr>
            <a:r>
              <a:rPr lang="en-US" dirty="0" err="1" smtClean="0"/>
              <a:t>Hud</a:t>
            </a:r>
            <a:r>
              <a:rPr lang="en-US" dirty="0" smtClean="0"/>
              <a:t>- VASH- </a:t>
            </a:r>
            <a:r>
              <a:rPr lang="en-US" sz="2400" dirty="0" smtClean="0"/>
              <a:t>Veterans Affairs Supportive Housing </a:t>
            </a:r>
          </a:p>
          <a:p>
            <a:pPr lvl="1" eaLnBrk="1" hangingPunct="1">
              <a:lnSpc>
                <a:spcPct val="150000"/>
              </a:lnSpc>
              <a:buClr>
                <a:schemeClr val="accent5"/>
              </a:buClr>
              <a:defRPr/>
            </a:pPr>
            <a:r>
              <a:rPr lang="en-US" dirty="0" smtClean="0"/>
              <a:t>Transitional Housing</a:t>
            </a:r>
          </a:p>
          <a:p>
            <a:pPr eaLnBrk="1" hangingPunct="1">
              <a:buClr>
                <a:schemeClr val="tx2"/>
              </a:buClr>
              <a:defRPr/>
            </a:pPr>
            <a:r>
              <a:rPr lang="en-US" dirty="0" smtClean="0"/>
              <a:t>Walk in services</a:t>
            </a:r>
          </a:p>
          <a:p>
            <a:pPr eaLnBrk="1" hangingPunct="1">
              <a:buClr>
                <a:schemeClr val="tx2"/>
              </a:buClr>
              <a:defRPr/>
            </a:pPr>
            <a:r>
              <a:rPr lang="en-US" dirty="0" smtClean="0"/>
              <a:t>National Call Center for Homeless Veterans: </a:t>
            </a:r>
          </a:p>
          <a:p>
            <a:pPr eaLnBrk="1" hangingPunct="1">
              <a:buClr>
                <a:schemeClr val="tx2"/>
              </a:buClr>
              <a:buFont typeface="Wingdings 2" pitchFamily="18" charset="2"/>
              <a:buNone/>
              <a:defRPr/>
            </a:pPr>
            <a:r>
              <a:rPr lang="en-US" b="1" dirty="0" smtClean="0"/>
              <a:t>   1-877-4AID VET (1-877-424-3838)</a:t>
            </a:r>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301625" y="152400"/>
            <a:ext cx="8534400" cy="990600"/>
          </a:xfrm>
        </p:spPr>
        <p:txBody>
          <a:bodyPr/>
          <a:lstStyle/>
          <a:p>
            <a:r>
              <a:rPr lang="en-US" sz="2800" b="1" smtClean="0">
                <a:solidFill>
                  <a:schemeClr val="accent1"/>
                </a:solidFill>
              </a:rPr>
              <a:t>Veterans Justice Outreach  and </a:t>
            </a:r>
            <a:br>
              <a:rPr lang="en-US" sz="2800" b="1" smtClean="0">
                <a:solidFill>
                  <a:schemeClr val="accent1"/>
                </a:solidFill>
              </a:rPr>
            </a:br>
            <a:r>
              <a:rPr lang="en-US" sz="2800" b="1" smtClean="0">
                <a:solidFill>
                  <a:schemeClr val="accent1"/>
                </a:solidFill>
              </a:rPr>
              <a:t>Healthcare for Re-entry Veterans Programs</a:t>
            </a:r>
          </a:p>
        </p:txBody>
      </p:sp>
      <p:sp>
        <p:nvSpPr>
          <p:cNvPr id="3" name="Content Placeholder 2"/>
          <p:cNvSpPr>
            <a:spLocks noGrp="1"/>
          </p:cNvSpPr>
          <p:nvPr>
            <p:ph sz="quarter" idx="1"/>
          </p:nvPr>
        </p:nvSpPr>
        <p:spPr>
          <a:xfrm>
            <a:off x="301625" y="1527175"/>
            <a:ext cx="8504238" cy="4873625"/>
          </a:xfrm>
        </p:spPr>
        <p:txBody>
          <a:bodyPr/>
          <a:lstStyle/>
          <a:p>
            <a:pPr>
              <a:defRPr/>
            </a:pPr>
            <a:r>
              <a:rPr lang="en-US" dirty="0" smtClean="0">
                <a:solidFill>
                  <a:schemeClr val="tx2"/>
                </a:solidFill>
              </a:rPr>
              <a:t>For eligible veterans who are currently involved with the justice system</a:t>
            </a:r>
          </a:p>
          <a:p>
            <a:pPr>
              <a:defRPr/>
            </a:pPr>
            <a:r>
              <a:rPr lang="en-US" dirty="0" smtClean="0">
                <a:solidFill>
                  <a:schemeClr val="tx2"/>
                </a:solidFill>
              </a:rPr>
              <a:t>Veterans court (Allegheny County) – treatment in lieu of incarceration</a:t>
            </a:r>
          </a:p>
          <a:p>
            <a:pPr>
              <a:defRPr/>
            </a:pPr>
            <a:r>
              <a:rPr lang="en-US" dirty="0" smtClean="0">
                <a:solidFill>
                  <a:schemeClr val="tx2"/>
                </a:solidFill>
              </a:rPr>
              <a:t>Assistance and coordination of care for veterans being released from jail/prison (i.e. services, include assistance with housing, employment, medical, mental health, and substance abuse treatment) </a:t>
            </a:r>
            <a:endParaRPr lang="en-US" sz="2000" dirty="0" smtClean="0">
              <a:solidFill>
                <a:schemeClr val="tx2"/>
              </a:solidFill>
            </a:endParaRPr>
          </a:p>
          <a:p>
            <a:pPr>
              <a:buFont typeface="Wingdings 2" pitchFamily="18" charset="2"/>
              <a:buNone/>
              <a:defRPr/>
            </a:pPr>
            <a:endParaRPr lang="en-US" sz="2000" dirty="0" smtClean="0"/>
          </a:p>
          <a:p>
            <a:pPr>
              <a:buFont typeface="Wingdings 2" pitchFamily="18" charset="2"/>
              <a:buNone/>
              <a:defRPr/>
            </a:pPr>
            <a:r>
              <a:rPr lang="en-US" sz="2000" dirty="0" smtClean="0">
                <a:solidFill>
                  <a:schemeClr val="accent5">
                    <a:lumMod val="75000"/>
                  </a:schemeClr>
                </a:solidFill>
              </a:rPr>
              <a:t>**Please be aware that these programs do not provide legal services to Veterans, nor do they address whether a Veteran is competent to stand trial.</a:t>
            </a:r>
          </a:p>
          <a:p>
            <a:pPr>
              <a:buFont typeface="Wingdings 2" pitchFamily="18" charset="2"/>
              <a:buNone/>
              <a:defRPr/>
            </a:pPr>
            <a:r>
              <a:rPr lang="en-US" dirty="0" smtClean="0"/>
              <a:t> </a:t>
            </a:r>
          </a:p>
          <a:p>
            <a:pPr>
              <a:defRPr/>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solidFill>
                  <a:schemeClr val="accent2">
                    <a:lumMod val="75000"/>
                  </a:schemeClr>
                </a:solidFill>
              </a:rPr>
              <a:t>Recovery Programming</a:t>
            </a:r>
            <a:endParaRPr lang="en-US" b="1" dirty="0">
              <a:solidFill>
                <a:schemeClr val="accent2">
                  <a:lumMod val="75000"/>
                </a:schemeClr>
              </a:solidFill>
            </a:endParaRPr>
          </a:p>
        </p:txBody>
      </p:sp>
      <p:sp>
        <p:nvSpPr>
          <p:cNvPr id="3" name="Content Placeholder 2"/>
          <p:cNvSpPr>
            <a:spLocks noGrp="1"/>
          </p:cNvSpPr>
          <p:nvPr>
            <p:ph sz="quarter" idx="1"/>
          </p:nvPr>
        </p:nvSpPr>
        <p:spPr>
          <a:xfrm>
            <a:off x="301625" y="1527175"/>
            <a:ext cx="8504238" cy="4797425"/>
          </a:xfrm>
        </p:spPr>
        <p:txBody>
          <a:bodyPr/>
          <a:lstStyle/>
          <a:p>
            <a:pPr>
              <a:lnSpc>
                <a:spcPct val="150000"/>
              </a:lnSpc>
              <a:buClr>
                <a:schemeClr val="accent2"/>
              </a:buClr>
              <a:defRPr/>
            </a:pPr>
            <a:r>
              <a:rPr lang="en-US" sz="3200" dirty="0" smtClean="0">
                <a:solidFill>
                  <a:schemeClr val="accent5">
                    <a:lumMod val="50000"/>
                  </a:schemeClr>
                </a:solidFill>
              </a:rPr>
              <a:t>Center for Treatment of Addictive Disorders (CTAD)</a:t>
            </a:r>
          </a:p>
          <a:p>
            <a:pPr>
              <a:lnSpc>
                <a:spcPct val="150000"/>
              </a:lnSpc>
              <a:buClr>
                <a:schemeClr val="accent2"/>
              </a:buClr>
              <a:defRPr/>
            </a:pPr>
            <a:r>
              <a:rPr lang="en-US" sz="3200" dirty="0" smtClean="0">
                <a:solidFill>
                  <a:schemeClr val="accent5">
                    <a:lumMod val="50000"/>
                  </a:schemeClr>
                </a:solidFill>
              </a:rPr>
              <a:t>Psychosocial Residential Rehabilitation Treatment Program (PRRTP)</a:t>
            </a:r>
          </a:p>
          <a:p>
            <a:pPr>
              <a:lnSpc>
                <a:spcPct val="150000"/>
              </a:lnSpc>
              <a:buClr>
                <a:schemeClr val="accent2"/>
              </a:buClr>
              <a:defRPr/>
            </a:pPr>
            <a:r>
              <a:rPr lang="en-US" sz="3200" dirty="0" smtClean="0">
                <a:solidFill>
                  <a:schemeClr val="accent5">
                    <a:lumMod val="50000"/>
                  </a:schemeClr>
                </a:solidFill>
              </a:rPr>
              <a:t>Community Transition Center (CTC)</a:t>
            </a:r>
          </a:p>
          <a:p>
            <a:pPr>
              <a:lnSpc>
                <a:spcPct val="150000"/>
              </a:lnSpc>
              <a:buClr>
                <a:schemeClr val="accent2"/>
              </a:buClr>
              <a:defRPr/>
            </a:pPr>
            <a:r>
              <a:rPr lang="en-US" sz="3200" dirty="0" smtClean="0">
                <a:solidFill>
                  <a:schemeClr val="accent5">
                    <a:lumMod val="50000"/>
                  </a:schemeClr>
                </a:solidFill>
              </a:rPr>
              <a:t>Vocational Services</a:t>
            </a:r>
          </a:p>
          <a:p>
            <a:pPr>
              <a:defRPr/>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solidFill>
                  <a:schemeClr val="accent4">
                    <a:lumMod val="75000"/>
                  </a:schemeClr>
                </a:solidFill>
              </a:rPr>
              <a:t>Specialty Care Services</a:t>
            </a:r>
            <a:endParaRPr lang="en-US" b="1" dirty="0">
              <a:solidFill>
                <a:schemeClr val="accent4">
                  <a:lumMod val="75000"/>
                </a:schemeClr>
              </a:solidFill>
            </a:endParaRPr>
          </a:p>
        </p:txBody>
      </p:sp>
      <p:sp>
        <p:nvSpPr>
          <p:cNvPr id="35843" name="Content Placeholder 2"/>
          <p:cNvSpPr>
            <a:spLocks noGrp="1"/>
          </p:cNvSpPr>
          <p:nvPr>
            <p:ph sz="quarter" idx="1"/>
          </p:nvPr>
        </p:nvSpPr>
        <p:spPr>
          <a:xfrm>
            <a:off x="301625" y="1527175"/>
            <a:ext cx="8504238" cy="4572000"/>
          </a:xfrm>
        </p:spPr>
        <p:txBody>
          <a:bodyPr/>
          <a:lstStyle/>
          <a:p>
            <a:pPr marL="342900" lvl="1" indent="-342900">
              <a:lnSpc>
                <a:spcPct val="150000"/>
              </a:lnSpc>
              <a:buClr>
                <a:srgbClr val="1A137C"/>
              </a:buClr>
              <a:buSzTx/>
              <a:buFont typeface="Arial" charset="0"/>
              <a:buChar char="•"/>
            </a:pPr>
            <a:r>
              <a:rPr lang="en-US" sz="3200" dirty="0" smtClean="0"/>
              <a:t>Spinal Cord Injury Program</a:t>
            </a:r>
          </a:p>
          <a:p>
            <a:pPr marL="342900" lvl="1" indent="-342900">
              <a:lnSpc>
                <a:spcPct val="150000"/>
              </a:lnSpc>
              <a:buClr>
                <a:srgbClr val="1A137C"/>
              </a:buClr>
              <a:buSzTx/>
              <a:buFont typeface="Arial" charset="0"/>
              <a:buChar char="•"/>
            </a:pPr>
            <a:r>
              <a:rPr lang="en-US" sz="3200" dirty="0" smtClean="0"/>
              <a:t>Healthy Women’s Center </a:t>
            </a:r>
          </a:p>
          <a:p>
            <a:pPr marL="342900" lvl="1" indent="-342900">
              <a:lnSpc>
                <a:spcPct val="150000"/>
              </a:lnSpc>
              <a:buClr>
                <a:srgbClr val="1A137C"/>
              </a:buClr>
              <a:buSzTx/>
              <a:buFont typeface="Arial" charset="0"/>
              <a:buChar char="•"/>
            </a:pPr>
            <a:r>
              <a:rPr lang="en-US" sz="3200" dirty="0" err="1" smtClean="0"/>
              <a:t>Polytrauma</a:t>
            </a:r>
            <a:r>
              <a:rPr lang="en-US" sz="3200" dirty="0" smtClean="0"/>
              <a:t> Services</a:t>
            </a:r>
          </a:p>
          <a:p>
            <a:pPr marL="342900" lvl="1" indent="-342900">
              <a:lnSpc>
                <a:spcPct val="150000"/>
              </a:lnSpc>
              <a:buClr>
                <a:srgbClr val="1A137C"/>
              </a:buClr>
              <a:buSzTx/>
              <a:buFont typeface="Arial" charset="0"/>
              <a:buChar char="•"/>
            </a:pPr>
            <a:r>
              <a:rPr lang="en-US" sz="3200" dirty="0" smtClean="0"/>
              <a:t>Interdisciplinary Pain Rehab Program</a:t>
            </a:r>
          </a:p>
          <a:p>
            <a:pPr marL="342900" lvl="1" indent="-342900">
              <a:lnSpc>
                <a:spcPct val="150000"/>
              </a:lnSpc>
              <a:buClr>
                <a:srgbClr val="1A137C"/>
              </a:buClr>
              <a:buSzTx/>
              <a:buFont typeface="Arial" charset="0"/>
              <a:buChar char="•"/>
            </a:pPr>
            <a:r>
              <a:rPr lang="en-US" sz="3200" dirty="0" smtClean="0"/>
              <a:t>Visually Impaired Service Team </a:t>
            </a:r>
          </a:p>
          <a:p>
            <a:pPr>
              <a:buFont typeface="Wingdings 2" pitchFamily="18" charset="2"/>
              <a:buNone/>
            </a:pPr>
            <a:endParaRPr lang="en-US"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Women Veterans Programs</a:t>
            </a:r>
            <a:endParaRPr lang="en-US" dirty="0"/>
          </a:p>
        </p:txBody>
      </p:sp>
      <p:sp>
        <p:nvSpPr>
          <p:cNvPr id="3" name="Content Placeholder 2"/>
          <p:cNvSpPr>
            <a:spLocks noGrp="1"/>
          </p:cNvSpPr>
          <p:nvPr>
            <p:ph sz="quarter" idx="1"/>
          </p:nvPr>
        </p:nvSpPr>
        <p:spPr>
          <a:xfrm>
            <a:off x="228600" y="1524000"/>
            <a:ext cx="8503920" cy="4572000"/>
          </a:xfrm>
        </p:spPr>
        <p:txBody>
          <a:bodyPr/>
          <a:lstStyle/>
          <a:p>
            <a:pPr lvl="0" eaLnBrk="1" hangingPunct="1">
              <a:buClr>
                <a:srgbClr val="00007D"/>
              </a:buClr>
              <a:buSzPct val="75000"/>
              <a:buFont typeface="Arial" panose="020B0604020202020204" pitchFamily="34" charset="0"/>
              <a:buChar char="•"/>
            </a:pPr>
            <a:r>
              <a:rPr lang="en-US" sz="2800" kern="0" dirty="0">
                <a:solidFill>
                  <a:schemeClr val="tx2"/>
                </a:solidFill>
              </a:rPr>
              <a:t>Women Veterans may receive</a:t>
            </a:r>
          </a:p>
          <a:p>
            <a:pPr marL="800100" lvl="1" indent="-342900" eaLnBrk="1" hangingPunct="1">
              <a:buClr>
                <a:srgbClr val="9999CC"/>
              </a:buClr>
              <a:buSzPct val="80000"/>
              <a:buFont typeface="Arial" panose="020B0604020202020204" pitchFamily="34" charset="0"/>
              <a:buChar char="•"/>
            </a:pPr>
            <a:r>
              <a:rPr lang="en-US" sz="2400" kern="0" dirty="0"/>
              <a:t>full continuum of medical benefits package  </a:t>
            </a:r>
          </a:p>
          <a:p>
            <a:pPr marL="800100" lvl="1" indent="-342900" eaLnBrk="1" hangingPunct="1">
              <a:buClr>
                <a:srgbClr val="9999CC"/>
              </a:buClr>
              <a:buSzPct val="80000"/>
              <a:buFont typeface="Arial" panose="020B0604020202020204" pitchFamily="34" charset="0"/>
              <a:buChar char="•"/>
            </a:pPr>
            <a:r>
              <a:rPr lang="en-US" sz="2400" kern="0" dirty="0"/>
              <a:t>women’s family planning and birth control, gender-specific health care, e.g. hormone replacement therapy, breast and GYN care, maternity, limited infertility</a:t>
            </a:r>
          </a:p>
          <a:p>
            <a:pPr marL="800100" lvl="1" indent="-342900" eaLnBrk="1" hangingPunct="1">
              <a:buClr>
                <a:srgbClr val="9999CC"/>
              </a:buClr>
              <a:buSzPct val="80000"/>
              <a:buFont typeface="Arial" panose="020B0604020202020204" pitchFamily="34" charset="0"/>
              <a:buChar char="•"/>
            </a:pPr>
            <a:r>
              <a:rPr lang="en-US" sz="2400" kern="0" dirty="0"/>
              <a:t>Special considerations</a:t>
            </a:r>
          </a:p>
          <a:p>
            <a:pPr marL="1257300" lvl="2" indent="-342900" eaLnBrk="1" hangingPunct="1">
              <a:buClr>
                <a:srgbClr val="00007D"/>
              </a:buClr>
              <a:buSzPct val="65000"/>
              <a:buFont typeface="Arial" panose="020B0604020202020204" pitchFamily="34" charset="0"/>
              <a:buChar char="•"/>
            </a:pPr>
            <a:r>
              <a:rPr lang="en-US" kern="0" dirty="0">
                <a:solidFill>
                  <a:schemeClr val="tx2"/>
                </a:solidFill>
              </a:rPr>
              <a:t>Each facility has a Women Veterans Program Manager</a:t>
            </a:r>
          </a:p>
          <a:p>
            <a:pPr marL="1257300" lvl="2" indent="-342900" eaLnBrk="1" hangingPunct="1">
              <a:buClr>
                <a:srgbClr val="00007D"/>
              </a:buClr>
              <a:buSzPct val="65000"/>
              <a:buFont typeface="Arial" panose="020B0604020202020204" pitchFamily="34" charset="0"/>
              <a:buChar char="•"/>
            </a:pPr>
            <a:r>
              <a:rPr lang="en-US" kern="0" dirty="0">
                <a:solidFill>
                  <a:schemeClr val="tx2"/>
                </a:solidFill>
              </a:rPr>
              <a:t>Women’s Trauma Recovery Program (Palo Alto) inpatient post traumatic stress disorder (PTSD) and military sexual trauma (MST) treatment</a:t>
            </a:r>
          </a:p>
          <a:p>
            <a:pPr marL="1257300" lvl="2" indent="-342900" eaLnBrk="1" hangingPunct="1">
              <a:buClr>
                <a:srgbClr val="00007D"/>
              </a:buClr>
              <a:buSzPct val="65000"/>
              <a:buFont typeface="Arial" panose="020B0604020202020204" pitchFamily="34" charset="0"/>
              <a:buChar char="•"/>
            </a:pPr>
            <a:r>
              <a:rPr lang="en-US" kern="0" dirty="0">
                <a:solidFill>
                  <a:schemeClr val="tx2"/>
                </a:solidFill>
              </a:rPr>
              <a:t>VA researchers also conduct studies on women's health</a:t>
            </a:r>
          </a:p>
          <a:p>
            <a:pPr marL="1257300" lvl="2" indent="-342900" eaLnBrk="1" hangingPunct="1">
              <a:buClr>
                <a:srgbClr val="00007D"/>
              </a:buClr>
              <a:buSzPct val="65000"/>
              <a:buFont typeface="Arial" panose="020B0604020202020204" pitchFamily="34" charset="0"/>
              <a:buChar char="•"/>
            </a:pPr>
            <a:r>
              <a:rPr lang="en-US" kern="0" dirty="0">
                <a:solidFill>
                  <a:schemeClr val="tx2"/>
                </a:solidFill>
              </a:rPr>
              <a:t>Women’s Benefits Coordinator available for disability benefits</a:t>
            </a:r>
          </a:p>
          <a:p>
            <a:endParaRPr lang="en-US" dirty="0"/>
          </a:p>
        </p:txBody>
      </p:sp>
    </p:spTree>
    <p:extLst>
      <p:ext uri="{BB962C8B-B14F-4D97-AF65-F5344CB8AC3E}">
        <p14:creationId xmlns:p14="http://schemas.microsoft.com/office/powerpoint/2010/main" val="439474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381000" y="228600"/>
            <a:ext cx="8534400" cy="758825"/>
          </a:xfrm>
        </p:spPr>
        <p:txBody>
          <a:bodyPr/>
          <a:lstStyle/>
          <a:p>
            <a:r>
              <a:rPr lang="en-US" sz="3000" smtClean="0">
                <a:solidFill>
                  <a:schemeClr val="accent1"/>
                </a:solidFill>
              </a:rPr>
              <a:t>Veterans Crisis Line/Suicide Prevention Program</a:t>
            </a:r>
          </a:p>
        </p:txBody>
      </p:sp>
      <p:sp>
        <p:nvSpPr>
          <p:cNvPr id="36867" name="Content Placeholder 2"/>
          <p:cNvSpPr>
            <a:spLocks noGrp="1"/>
          </p:cNvSpPr>
          <p:nvPr>
            <p:ph sz="quarter" idx="1"/>
          </p:nvPr>
        </p:nvSpPr>
        <p:spPr>
          <a:xfrm>
            <a:off x="301625" y="1447800"/>
            <a:ext cx="8504238" cy="4953000"/>
          </a:xfrm>
        </p:spPr>
        <p:txBody>
          <a:bodyPr/>
          <a:lstStyle/>
          <a:p>
            <a:r>
              <a:rPr lang="en-US" smtClean="0">
                <a:solidFill>
                  <a:srgbClr val="0070C0"/>
                </a:solidFill>
              </a:rPr>
              <a:t>The Veterans Crisis Line connects Veterans in crisis</a:t>
            </a:r>
          </a:p>
          <a:p>
            <a:pPr>
              <a:buFont typeface="Wingdings 2" pitchFamily="18" charset="2"/>
              <a:buNone/>
            </a:pPr>
            <a:r>
              <a:rPr lang="en-US" smtClean="0">
                <a:solidFill>
                  <a:srgbClr val="0070C0"/>
                </a:solidFill>
              </a:rPr>
              <a:t>	or their families and friends with qualified, caring</a:t>
            </a:r>
          </a:p>
          <a:p>
            <a:pPr>
              <a:buFont typeface="Wingdings 2" pitchFamily="18" charset="2"/>
              <a:buNone/>
            </a:pPr>
            <a:r>
              <a:rPr lang="en-US" smtClean="0">
                <a:solidFill>
                  <a:srgbClr val="0070C0"/>
                </a:solidFill>
              </a:rPr>
              <a:t>	Department of Veterans Affairs responders through a confidential toll-free hotline, online chat, or text.</a:t>
            </a:r>
          </a:p>
          <a:p>
            <a:pPr>
              <a:buFont typeface="Wingdings 2" pitchFamily="18" charset="2"/>
              <a:buNone/>
            </a:pPr>
            <a:endParaRPr lang="en-US" smtClean="0">
              <a:solidFill>
                <a:srgbClr val="0070C0"/>
              </a:solidFill>
            </a:endParaRPr>
          </a:p>
          <a:p>
            <a:r>
              <a:rPr lang="en-US" smtClean="0">
                <a:solidFill>
                  <a:srgbClr val="0070C0"/>
                </a:solidFill>
              </a:rPr>
              <a:t>Veterans and their loved ones can call </a:t>
            </a:r>
            <a:r>
              <a:rPr lang="en-US" b="1" smtClean="0">
                <a:solidFill>
                  <a:srgbClr val="0070C0"/>
                </a:solidFill>
              </a:rPr>
              <a:t>1-800-273</a:t>
            </a:r>
          </a:p>
          <a:p>
            <a:pPr>
              <a:buFont typeface="Wingdings 2" pitchFamily="18" charset="2"/>
              <a:buNone/>
            </a:pPr>
            <a:r>
              <a:rPr lang="en-US" b="1" smtClean="0">
                <a:solidFill>
                  <a:srgbClr val="0070C0"/>
                </a:solidFill>
              </a:rPr>
              <a:t>	8255</a:t>
            </a:r>
            <a:r>
              <a:rPr lang="en-US" smtClean="0">
                <a:solidFill>
                  <a:srgbClr val="0070C0"/>
                </a:solidFill>
              </a:rPr>
              <a:t> and </a:t>
            </a:r>
            <a:r>
              <a:rPr lang="en-US" b="1" smtClean="0">
                <a:solidFill>
                  <a:srgbClr val="0070C0"/>
                </a:solidFill>
              </a:rPr>
              <a:t>Press 1</a:t>
            </a:r>
            <a:r>
              <a:rPr lang="en-US" smtClean="0">
                <a:solidFill>
                  <a:srgbClr val="0070C0"/>
                </a:solidFill>
              </a:rPr>
              <a:t>, </a:t>
            </a:r>
            <a:r>
              <a:rPr lang="en-US" smtClean="0">
                <a:solidFill>
                  <a:srgbClr val="0070C0"/>
                </a:solidFill>
                <a:hlinkClick r:id="rId2"/>
              </a:rPr>
              <a:t>chat online</a:t>
            </a:r>
            <a:r>
              <a:rPr lang="en-US" smtClean="0">
                <a:solidFill>
                  <a:srgbClr val="0070C0"/>
                </a:solidFill>
              </a:rPr>
              <a:t>, or send a text message to </a:t>
            </a:r>
            <a:r>
              <a:rPr lang="en-US" b="1" smtClean="0">
                <a:solidFill>
                  <a:srgbClr val="0070C0"/>
                </a:solidFill>
              </a:rPr>
              <a:t>838255</a:t>
            </a:r>
            <a:r>
              <a:rPr lang="en-US" smtClean="0">
                <a:solidFill>
                  <a:srgbClr val="0070C0"/>
                </a:solidFill>
              </a:rPr>
              <a:t> to receive confidential support 24 hours a day, 7 days a week, 365 days a year. </a:t>
            </a:r>
          </a:p>
          <a:p>
            <a:pPr>
              <a:buFont typeface="Wingdings 2" pitchFamily="18" charset="2"/>
              <a:buNone/>
            </a:pPr>
            <a:r>
              <a:rPr lang="en-US" smtClean="0">
                <a:solidFill>
                  <a:srgbClr val="00B0F0"/>
                </a:solidFill>
              </a:rPr>
              <a:t>	</a:t>
            </a:r>
            <a:r>
              <a:rPr lang="en-US" u="sng" smtClean="0">
                <a:solidFill>
                  <a:srgbClr val="00B0F0"/>
                </a:solidFill>
              </a:rPr>
              <a:t>http://veteranscrisisline.net</a:t>
            </a:r>
            <a:endParaRPr lang="en-US" smtClean="0">
              <a:solidFill>
                <a:srgbClr val="00B0F0"/>
              </a:solidFill>
            </a:endParaRPr>
          </a:p>
          <a:p>
            <a:pPr>
              <a:buFont typeface="Wingdings 2" pitchFamily="18" charset="2"/>
              <a:buNone/>
            </a:pPr>
            <a:endParaRPr lang="en-US" smtClean="0"/>
          </a:p>
          <a:p>
            <a:pPr>
              <a:buFont typeface="Wingdings 2" pitchFamily="18" charset="2"/>
              <a:buNone/>
            </a:pPr>
            <a:endParaRPr lang="en-US"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solidFill>
                  <a:schemeClr val="tx2">
                    <a:lumMod val="60000"/>
                    <a:lumOff val="40000"/>
                  </a:schemeClr>
                </a:solidFill>
              </a:rPr>
              <a:t>Caregiver Support Program</a:t>
            </a:r>
            <a:endParaRPr lang="en-US" b="1" dirty="0">
              <a:solidFill>
                <a:schemeClr val="tx2">
                  <a:lumMod val="60000"/>
                  <a:lumOff val="40000"/>
                </a:schemeClr>
              </a:solidFill>
            </a:endParaRPr>
          </a:p>
        </p:txBody>
      </p:sp>
      <p:sp>
        <p:nvSpPr>
          <p:cNvPr id="35843" name="Content Placeholder 2"/>
          <p:cNvSpPr>
            <a:spLocks noGrp="1"/>
          </p:cNvSpPr>
          <p:nvPr>
            <p:ph sz="quarter" idx="1"/>
          </p:nvPr>
        </p:nvSpPr>
        <p:spPr>
          <a:xfrm>
            <a:off x="304800" y="1371600"/>
            <a:ext cx="8504238" cy="5029200"/>
          </a:xfrm>
        </p:spPr>
        <p:txBody>
          <a:bodyPr/>
          <a:lstStyle/>
          <a:p>
            <a:pPr>
              <a:buFont typeface="Wingdings 2" pitchFamily="18" charset="2"/>
              <a:buNone/>
              <a:defRPr/>
            </a:pPr>
            <a:r>
              <a:rPr lang="en-US" sz="1600" b="1" dirty="0" smtClean="0">
                <a:solidFill>
                  <a:schemeClr val="accent3">
                    <a:lumMod val="75000"/>
                  </a:schemeClr>
                </a:solidFill>
              </a:rPr>
              <a:t>Who Is Eligible?</a:t>
            </a:r>
            <a:endParaRPr lang="en-US" sz="1600" dirty="0" smtClean="0">
              <a:solidFill>
                <a:schemeClr val="accent3">
                  <a:lumMod val="75000"/>
                </a:schemeClr>
              </a:solidFill>
            </a:endParaRPr>
          </a:p>
          <a:p>
            <a:pPr>
              <a:defRPr/>
            </a:pPr>
            <a:r>
              <a:rPr lang="en-US" sz="1600" dirty="0" smtClean="0">
                <a:solidFill>
                  <a:schemeClr val="accent3">
                    <a:lumMod val="75000"/>
                  </a:schemeClr>
                </a:solidFill>
              </a:rPr>
              <a:t>Veterans who sustained a serious injury – including traumatic brain injury, psychological trauma or other mental disorder – incurred or aggravated in the line of duty, on or after September 11, 2001. </a:t>
            </a:r>
          </a:p>
          <a:p>
            <a:pPr>
              <a:defRPr/>
            </a:pPr>
            <a:r>
              <a:rPr lang="en-US" sz="1600" dirty="0" smtClean="0">
                <a:solidFill>
                  <a:schemeClr val="accent3">
                    <a:lumMod val="75000"/>
                  </a:schemeClr>
                </a:solidFill>
              </a:rPr>
              <a:t>Must also be in need of personal care services because of an inability to perform one or more activities of daily living and/or need supervision or protection based on symptoms or residuals of neurological impairment or injury. </a:t>
            </a:r>
          </a:p>
          <a:p>
            <a:pPr>
              <a:defRPr/>
            </a:pPr>
            <a:r>
              <a:rPr lang="en-US" sz="1600" dirty="0" smtClean="0">
                <a:solidFill>
                  <a:schemeClr val="accent3">
                    <a:lumMod val="75000"/>
                  </a:schemeClr>
                </a:solidFill>
              </a:rPr>
              <a:t>Veterans must first be enrolled for VA health services, if not enrolled previously. </a:t>
            </a:r>
          </a:p>
          <a:p>
            <a:pPr>
              <a:buFont typeface="Wingdings 2" pitchFamily="18" charset="2"/>
              <a:buNone/>
              <a:defRPr/>
            </a:pPr>
            <a:endParaRPr lang="en-US" sz="1600" dirty="0" smtClean="0">
              <a:solidFill>
                <a:schemeClr val="accent3">
                  <a:lumMod val="75000"/>
                </a:schemeClr>
              </a:solidFill>
            </a:endParaRPr>
          </a:p>
          <a:p>
            <a:pPr>
              <a:buFont typeface="Wingdings 2" pitchFamily="18" charset="2"/>
              <a:buNone/>
              <a:defRPr/>
            </a:pPr>
            <a:r>
              <a:rPr lang="en-US" sz="1600" b="1" dirty="0" smtClean="0">
                <a:solidFill>
                  <a:schemeClr val="accent3">
                    <a:lumMod val="75000"/>
                  </a:schemeClr>
                </a:solidFill>
              </a:rPr>
              <a:t>Services Available to Family Caregivers through this Program</a:t>
            </a:r>
            <a:endParaRPr lang="en-US" sz="1600" dirty="0" smtClean="0">
              <a:solidFill>
                <a:schemeClr val="accent3">
                  <a:lumMod val="75000"/>
                </a:schemeClr>
              </a:solidFill>
            </a:endParaRPr>
          </a:p>
          <a:p>
            <a:pPr>
              <a:defRPr/>
            </a:pPr>
            <a:r>
              <a:rPr lang="en-US" sz="1600" dirty="0" smtClean="0">
                <a:solidFill>
                  <a:schemeClr val="accent3">
                    <a:lumMod val="75000"/>
                  </a:schemeClr>
                </a:solidFill>
              </a:rPr>
              <a:t>Monthly stipend </a:t>
            </a:r>
          </a:p>
          <a:p>
            <a:pPr>
              <a:defRPr/>
            </a:pPr>
            <a:r>
              <a:rPr lang="en-US" sz="1600" dirty="0" smtClean="0">
                <a:solidFill>
                  <a:schemeClr val="accent3">
                    <a:lumMod val="75000"/>
                  </a:schemeClr>
                </a:solidFill>
              </a:rPr>
              <a:t>Travel expenses (including lodging and per diem while accompanying Veterans undergoing care) </a:t>
            </a:r>
          </a:p>
          <a:p>
            <a:pPr>
              <a:defRPr/>
            </a:pPr>
            <a:r>
              <a:rPr lang="en-US" sz="1600" dirty="0" smtClean="0">
                <a:solidFill>
                  <a:schemeClr val="accent3">
                    <a:lumMod val="75000"/>
                  </a:schemeClr>
                </a:solidFill>
              </a:rPr>
              <a:t>Access to health care insurance (if the Caregiver is not already entitled to care or services under a health care plan) </a:t>
            </a:r>
          </a:p>
          <a:p>
            <a:pPr>
              <a:defRPr/>
            </a:pPr>
            <a:r>
              <a:rPr lang="en-US" sz="1600" dirty="0" smtClean="0">
                <a:solidFill>
                  <a:schemeClr val="accent3">
                    <a:lumMod val="75000"/>
                  </a:schemeClr>
                </a:solidFill>
              </a:rPr>
              <a:t>Mental health services and counseling </a:t>
            </a:r>
          </a:p>
          <a:p>
            <a:pPr>
              <a:defRPr/>
            </a:pPr>
            <a:r>
              <a:rPr lang="en-US" sz="1600" dirty="0" smtClean="0">
                <a:solidFill>
                  <a:schemeClr val="accent3">
                    <a:lumMod val="75000"/>
                  </a:schemeClr>
                </a:solidFill>
              </a:rPr>
              <a:t>Comprehensive VA Caregiver training provided by Easter Seals </a:t>
            </a:r>
          </a:p>
          <a:p>
            <a:pPr>
              <a:defRPr/>
            </a:pPr>
            <a:r>
              <a:rPr lang="en-US" sz="1600" dirty="0" smtClean="0">
                <a:solidFill>
                  <a:schemeClr val="accent3">
                    <a:lumMod val="75000"/>
                  </a:schemeClr>
                </a:solidFill>
              </a:rPr>
              <a:t>Respite care (not less than 30 days per year) </a:t>
            </a:r>
            <a:endParaRPr lang="en-US" sz="1600" dirty="0">
              <a:solidFill>
                <a:schemeClr val="accent3">
                  <a:lumMod val="75000"/>
                </a:schemeClr>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Caregiver Support Program cont.</a:t>
            </a:r>
            <a:endParaRPr lang="en-US" b="1" dirty="0">
              <a:solidFill>
                <a:schemeClr val="tx2">
                  <a:lumMod val="60000"/>
                  <a:lumOff val="40000"/>
                </a:schemeClr>
              </a:solidFill>
            </a:endParaRPr>
          </a:p>
        </p:txBody>
      </p:sp>
      <p:sp>
        <p:nvSpPr>
          <p:cNvPr id="3" name="Content Placeholder 2"/>
          <p:cNvSpPr>
            <a:spLocks noGrp="1"/>
          </p:cNvSpPr>
          <p:nvPr>
            <p:ph sz="quarter" idx="1"/>
          </p:nvPr>
        </p:nvSpPr>
        <p:spPr/>
        <p:txBody>
          <a:bodyPr/>
          <a:lstStyle/>
          <a:p>
            <a:pPr marL="0" indent="0">
              <a:buNone/>
            </a:pPr>
            <a:r>
              <a:rPr lang="en-US" sz="1600" b="1" dirty="0" smtClean="0">
                <a:solidFill>
                  <a:schemeClr val="accent3">
                    <a:lumMod val="75000"/>
                  </a:schemeClr>
                </a:solidFill>
              </a:rPr>
              <a:t>General Caregiver Support</a:t>
            </a:r>
          </a:p>
          <a:p>
            <a:r>
              <a:rPr lang="en-US" sz="1600" b="1" dirty="0" smtClean="0">
                <a:solidFill>
                  <a:schemeClr val="accent3">
                    <a:lumMod val="75000"/>
                  </a:schemeClr>
                </a:solidFill>
              </a:rPr>
              <a:t>Caregiver Support Coordinators</a:t>
            </a:r>
            <a:r>
              <a:rPr lang="en-US" sz="1600" dirty="0">
                <a:solidFill>
                  <a:schemeClr val="accent3">
                    <a:lumMod val="75000"/>
                  </a:schemeClr>
                </a:solidFill>
              </a:rPr>
              <a:t> </a:t>
            </a:r>
            <a:r>
              <a:rPr lang="en-US" sz="1600" dirty="0" smtClean="0">
                <a:solidFill>
                  <a:schemeClr val="accent3">
                    <a:lumMod val="75000"/>
                  </a:schemeClr>
                </a:solidFill>
              </a:rPr>
              <a:t>(CSC) – Located at each VAMC, these providers serve as clinical experts on caregiver issues including VA and non VA resources.  Available to support caregivers to navigate through the VA system and provide general support and resources.</a:t>
            </a:r>
            <a:endParaRPr lang="en-US" sz="1600" b="1" dirty="0" smtClean="0">
              <a:solidFill>
                <a:schemeClr val="accent3">
                  <a:lumMod val="75000"/>
                </a:schemeClr>
              </a:solidFill>
            </a:endParaRPr>
          </a:p>
          <a:p>
            <a:r>
              <a:rPr lang="en-US" sz="1600" b="1" dirty="0" smtClean="0">
                <a:solidFill>
                  <a:schemeClr val="accent3">
                    <a:lumMod val="75000"/>
                  </a:schemeClr>
                </a:solidFill>
              </a:rPr>
              <a:t>Building Better Caregivers </a:t>
            </a:r>
            <a:r>
              <a:rPr lang="en-US" sz="1600" dirty="0" smtClean="0">
                <a:solidFill>
                  <a:schemeClr val="accent3">
                    <a:lumMod val="75000"/>
                  </a:schemeClr>
                </a:solidFill>
              </a:rPr>
              <a:t>– A Stanford University Workshop to help Caregivers take better care of themselves: a joint collaboration between the VA and the National Council on Aging.</a:t>
            </a:r>
            <a:endParaRPr lang="en-US" sz="1600" b="1" dirty="0" smtClean="0">
              <a:solidFill>
                <a:schemeClr val="accent3">
                  <a:lumMod val="75000"/>
                </a:schemeClr>
              </a:solidFill>
            </a:endParaRPr>
          </a:p>
          <a:p>
            <a:r>
              <a:rPr lang="en-US" sz="1600" b="1" dirty="0" smtClean="0">
                <a:solidFill>
                  <a:schemeClr val="accent3">
                    <a:lumMod val="75000"/>
                  </a:schemeClr>
                </a:solidFill>
              </a:rPr>
              <a:t>The VA National Caregiver Support Line</a:t>
            </a:r>
            <a:r>
              <a:rPr lang="en-US" sz="1600" dirty="0">
                <a:solidFill>
                  <a:schemeClr val="accent3">
                    <a:lumMod val="75000"/>
                  </a:schemeClr>
                </a:solidFill>
              </a:rPr>
              <a:t> </a:t>
            </a:r>
            <a:r>
              <a:rPr lang="en-US" sz="1600" dirty="0" smtClean="0">
                <a:solidFill>
                  <a:schemeClr val="accent3">
                    <a:lumMod val="75000"/>
                  </a:schemeClr>
                </a:solidFill>
              </a:rPr>
              <a:t>(CSL)- </a:t>
            </a:r>
            <a:r>
              <a:rPr lang="en-US" sz="1600" b="1" dirty="0" smtClean="0">
                <a:solidFill>
                  <a:schemeClr val="accent1">
                    <a:lumMod val="75000"/>
                  </a:schemeClr>
                </a:solidFill>
                <a:cs typeface="Arial" pitchFamily="34" charset="0"/>
              </a:rPr>
              <a:t>1-855-260-3274 </a:t>
            </a:r>
            <a:r>
              <a:rPr lang="en-US" sz="1600" dirty="0" smtClean="0">
                <a:solidFill>
                  <a:schemeClr val="accent3">
                    <a:lumMod val="75000"/>
                  </a:schemeClr>
                </a:solidFill>
                <a:cs typeface="Arial" pitchFamily="34" charset="0"/>
              </a:rPr>
              <a:t>A confidential support line to provide emotional support and resources to family caregivers. </a:t>
            </a:r>
          </a:p>
          <a:p>
            <a:r>
              <a:rPr lang="en-US" sz="1600" b="1" dirty="0" smtClean="0">
                <a:solidFill>
                  <a:schemeClr val="accent3">
                    <a:lumMod val="75000"/>
                  </a:schemeClr>
                </a:solidFill>
                <a:cs typeface="Arial" pitchFamily="34" charset="0"/>
              </a:rPr>
              <a:t>Support Groups </a:t>
            </a:r>
            <a:r>
              <a:rPr lang="en-US" sz="1600" dirty="0" smtClean="0">
                <a:solidFill>
                  <a:schemeClr val="accent3">
                    <a:lumMod val="75000"/>
                  </a:schemeClr>
                </a:solidFill>
                <a:cs typeface="Arial" pitchFamily="34" charset="0"/>
              </a:rPr>
              <a:t>– In addition to monthly support calls facilitated by the CSL, local VAMCs also offer a variety of support groups for caregivers.</a:t>
            </a:r>
          </a:p>
          <a:p>
            <a:r>
              <a:rPr lang="en-US" sz="1600" b="1" dirty="0" smtClean="0">
                <a:solidFill>
                  <a:schemeClr val="accent3">
                    <a:lumMod val="75000"/>
                  </a:schemeClr>
                </a:solidFill>
                <a:cs typeface="Arial" pitchFamily="34" charset="0"/>
              </a:rPr>
              <a:t>Respite</a:t>
            </a:r>
            <a:r>
              <a:rPr lang="en-US" sz="1600" dirty="0" smtClean="0">
                <a:solidFill>
                  <a:schemeClr val="accent3">
                    <a:lumMod val="75000"/>
                  </a:schemeClr>
                </a:solidFill>
                <a:cs typeface="Arial" pitchFamily="34" charset="0"/>
              </a:rPr>
              <a:t> – 30 days of respite is provided to Veterans of all eras to support the family caregiver at home.  Respite can be provided in the home setting or in a VA or VA contracted facility.</a:t>
            </a:r>
            <a:endParaRPr lang="en-US" sz="1600" b="1" dirty="0" smtClean="0">
              <a:solidFill>
                <a:schemeClr val="accent3">
                  <a:lumMod val="75000"/>
                </a:schemeClr>
              </a:solidFill>
              <a:cs typeface="Arial" pitchFamily="34" charset="0"/>
            </a:endParaRPr>
          </a:p>
          <a:p>
            <a:r>
              <a:rPr lang="en-US" sz="1600" dirty="0" smtClean="0">
                <a:solidFill>
                  <a:schemeClr val="accent3">
                    <a:lumMod val="75000"/>
                  </a:schemeClr>
                </a:solidFill>
                <a:cs typeface="Arial" pitchFamily="34" charset="0"/>
              </a:rPr>
              <a:t> </a:t>
            </a:r>
            <a:r>
              <a:rPr lang="en-US" sz="1600" b="1" dirty="0" smtClean="0">
                <a:solidFill>
                  <a:schemeClr val="accent3">
                    <a:lumMod val="75000"/>
                  </a:schemeClr>
                </a:solidFill>
                <a:cs typeface="Arial" pitchFamily="34" charset="0"/>
              </a:rPr>
              <a:t>Website - </a:t>
            </a:r>
            <a:r>
              <a:rPr lang="en-US" sz="1600" dirty="0" smtClean="0">
                <a:solidFill>
                  <a:schemeClr val="accent1">
                    <a:lumMod val="75000"/>
                  </a:schemeClr>
                </a:solidFill>
                <a:cs typeface="Arial" pitchFamily="34" charset="0"/>
                <a:hlinkClick r:id="rId2"/>
              </a:rPr>
              <a:t>www.caregiver.va.gov</a:t>
            </a:r>
            <a:r>
              <a:rPr lang="en-US" sz="1600" dirty="0" smtClean="0">
                <a:solidFill>
                  <a:schemeClr val="accent1">
                    <a:lumMod val="75000"/>
                  </a:schemeClr>
                </a:solidFill>
                <a:cs typeface="Arial" pitchFamily="34" charset="0"/>
              </a:rPr>
              <a:t> </a:t>
            </a:r>
            <a:r>
              <a:rPr lang="en-US" sz="1600" dirty="0" smtClean="0">
                <a:solidFill>
                  <a:schemeClr val="accent3">
                    <a:lumMod val="75000"/>
                  </a:schemeClr>
                </a:solidFill>
                <a:cs typeface="Arial" pitchFamily="34" charset="0"/>
              </a:rPr>
              <a:t>Provides information on available VA services and supports available to caregivers.</a:t>
            </a:r>
          </a:p>
          <a:p>
            <a:endParaRPr lang="en-US" sz="1600" dirty="0">
              <a:solidFill>
                <a:schemeClr val="accent1">
                  <a:lumMod val="75000"/>
                </a:schemeClr>
              </a:solidFill>
              <a:cs typeface="Arial" pitchFamily="34" charset="0"/>
            </a:endParaRPr>
          </a:p>
          <a:p>
            <a:pPr>
              <a:lnSpc>
                <a:spcPct val="150000"/>
              </a:lnSpc>
            </a:pPr>
            <a:endParaRPr lang="en-US" sz="1600" b="1" dirty="0" smtClean="0">
              <a:solidFill>
                <a:schemeClr val="accent1">
                  <a:lumMod val="75000"/>
                </a:schemeClr>
              </a:solidFill>
              <a:cs typeface="Arial" pitchFamily="34" charset="0"/>
            </a:endParaRPr>
          </a:p>
          <a:p>
            <a:pPr>
              <a:lnSpc>
                <a:spcPct val="150000"/>
              </a:lnSpc>
              <a:buNone/>
            </a:pPr>
            <a:endParaRPr lang="en-US" sz="1600" b="1" dirty="0">
              <a:solidFill>
                <a:schemeClr val="accent1">
                  <a:lumMod val="75000"/>
                </a:schemeClr>
              </a:solidFill>
              <a:cs typeface="Arial" pitchFamily="34" charset="0"/>
            </a:endParaRPr>
          </a:p>
          <a:p>
            <a:pPr lvl="1"/>
            <a:endParaRPr lang="en-US" sz="1100" b="1" dirty="0">
              <a:solidFill>
                <a:schemeClr val="accent3">
                  <a:lumMod val="75000"/>
                </a:schemeClr>
              </a:solidFill>
            </a:endParaRPr>
          </a:p>
        </p:txBody>
      </p:sp>
    </p:spTree>
    <p:extLst>
      <p:ext uri="{BB962C8B-B14F-4D97-AF65-F5344CB8AC3E}">
        <p14:creationId xmlns:p14="http://schemas.microsoft.com/office/powerpoint/2010/main" val="3328912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b="1" smtClean="0">
                <a:solidFill>
                  <a:srgbClr val="A0749D"/>
                </a:solidFill>
              </a:rPr>
              <a:t>Home-Based Services</a:t>
            </a:r>
          </a:p>
        </p:txBody>
      </p:sp>
      <p:sp>
        <p:nvSpPr>
          <p:cNvPr id="36867" name="Content Placeholder 2"/>
          <p:cNvSpPr>
            <a:spLocks noGrp="1"/>
          </p:cNvSpPr>
          <p:nvPr>
            <p:ph sz="quarter" idx="1"/>
          </p:nvPr>
        </p:nvSpPr>
        <p:spPr>
          <a:xfrm>
            <a:off x="301625" y="1527175"/>
            <a:ext cx="8504238" cy="4572000"/>
          </a:xfrm>
        </p:spPr>
        <p:txBody>
          <a:bodyPr/>
          <a:lstStyle/>
          <a:p>
            <a:pPr>
              <a:lnSpc>
                <a:spcPct val="150000"/>
              </a:lnSpc>
              <a:buClr>
                <a:schemeClr val="accent5">
                  <a:lumMod val="75000"/>
                </a:schemeClr>
              </a:buClr>
              <a:defRPr/>
            </a:pPr>
            <a:r>
              <a:rPr lang="en-US" dirty="0" smtClean="0">
                <a:solidFill>
                  <a:srgbClr val="666699"/>
                </a:solidFill>
              </a:rPr>
              <a:t>Home-Based Primary Care</a:t>
            </a:r>
          </a:p>
          <a:p>
            <a:pPr>
              <a:lnSpc>
                <a:spcPct val="150000"/>
              </a:lnSpc>
              <a:buClr>
                <a:schemeClr val="accent5">
                  <a:lumMod val="75000"/>
                </a:schemeClr>
              </a:buClr>
              <a:defRPr/>
            </a:pPr>
            <a:r>
              <a:rPr lang="en-US" dirty="0" smtClean="0">
                <a:solidFill>
                  <a:srgbClr val="666699"/>
                </a:solidFill>
              </a:rPr>
              <a:t>Tele-health</a:t>
            </a:r>
          </a:p>
          <a:p>
            <a:pPr>
              <a:lnSpc>
                <a:spcPct val="150000"/>
              </a:lnSpc>
              <a:buClr>
                <a:schemeClr val="accent5">
                  <a:lumMod val="75000"/>
                </a:schemeClr>
              </a:buClr>
              <a:defRPr/>
            </a:pPr>
            <a:r>
              <a:rPr lang="en-US" dirty="0" smtClean="0">
                <a:solidFill>
                  <a:srgbClr val="666699"/>
                </a:solidFill>
              </a:rPr>
              <a:t>Homemaker Home Health Aide </a:t>
            </a:r>
          </a:p>
          <a:p>
            <a:pPr>
              <a:lnSpc>
                <a:spcPct val="150000"/>
              </a:lnSpc>
              <a:buClr>
                <a:schemeClr val="accent5">
                  <a:lumMod val="75000"/>
                </a:schemeClr>
              </a:buClr>
              <a:defRPr/>
            </a:pPr>
            <a:r>
              <a:rPr lang="en-US" dirty="0" smtClean="0">
                <a:solidFill>
                  <a:srgbClr val="666699"/>
                </a:solidFill>
              </a:rPr>
              <a:t>Community Support/Mental Health Intensive Case Management </a:t>
            </a:r>
          </a:p>
          <a:p>
            <a:pPr>
              <a:defRPr/>
            </a:pPr>
            <a:endParaRPr lang="en-US"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304800" y="2057400"/>
            <a:ext cx="8534400" cy="1371600"/>
          </a:xfrm>
        </p:spPr>
        <p:txBody>
          <a:bodyPr/>
          <a:lstStyle/>
          <a:p>
            <a:pPr>
              <a:defRPr/>
            </a:pPr>
            <a:r>
              <a:rPr lang="en-US" sz="5400" b="1" dirty="0" smtClean="0">
                <a:solidFill>
                  <a:schemeClr val="accent3"/>
                </a:solidFill>
              </a:rPr>
              <a:t>QUESTIONS?</a:t>
            </a:r>
            <a:endParaRPr lang="en-US" sz="5400" b="1" dirty="0">
              <a:solidFill>
                <a:schemeClr val="accent3"/>
              </a:solidFill>
            </a:endParaRPr>
          </a:p>
        </p:txBody>
      </p:sp>
      <p:sp>
        <p:nvSpPr>
          <p:cNvPr id="5" name="TextBox 4"/>
          <p:cNvSpPr txBox="1"/>
          <p:nvPr/>
        </p:nvSpPr>
        <p:spPr>
          <a:xfrm>
            <a:off x="5791200" y="5105400"/>
            <a:ext cx="2743200" cy="646113"/>
          </a:xfrm>
          <a:prstGeom prst="rect">
            <a:avLst/>
          </a:prstGeom>
          <a:noFill/>
        </p:spPr>
        <p:txBody>
          <a:bodyPr>
            <a:spAutoFit/>
          </a:bodyPr>
          <a:lstStyle/>
          <a:p>
            <a:pPr>
              <a:defRPr/>
            </a:pPr>
            <a:r>
              <a:rPr lang="en-US" sz="3600" dirty="0">
                <a:solidFill>
                  <a:schemeClr val="accent5">
                    <a:lumMod val="75000"/>
                  </a:schemeClr>
                </a:solidFill>
                <a:latin typeface="+mn-lt"/>
              </a:rPr>
              <a:t>Thank you!</a:t>
            </a:r>
          </a:p>
        </p:txBody>
      </p:sp>
      <p:sp>
        <p:nvSpPr>
          <p:cNvPr id="39940" name="TextBox 5"/>
          <p:cNvSpPr txBox="1">
            <a:spLocks noChangeArrowheads="1"/>
          </p:cNvSpPr>
          <p:nvPr/>
        </p:nvSpPr>
        <p:spPr bwMode="auto">
          <a:xfrm>
            <a:off x="990600" y="1143000"/>
            <a:ext cx="1524000" cy="1570038"/>
          </a:xfrm>
          <a:prstGeom prst="rect">
            <a:avLst/>
          </a:prstGeom>
          <a:noFill/>
          <a:ln w="9525">
            <a:noFill/>
            <a:miter lim="800000"/>
            <a:headEnd/>
            <a:tailEnd/>
          </a:ln>
        </p:spPr>
        <p:txBody>
          <a:bodyPr>
            <a:spAutoFit/>
          </a:bodyPr>
          <a:lstStyle/>
          <a:p>
            <a:r>
              <a:rPr lang="en-US" sz="9600">
                <a:solidFill>
                  <a:schemeClr val="accent2"/>
                </a:solidFill>
                <a:latin typeface="Elephant" pitchFamily="18" charset="0"/>
              </a:rPr>
              <a:t>?</a:t>
            </a:r>
          </a:p>
        </p:txBody>
      </p:sp>
      <p:sp>
        <p:nvSpPr>
          <p:cNvPr id="39941" name="TextBox 7"/>
          <p:cNvSpPr txBox="1">
            <a:spLocks noChangeArrowheads="1"/>
          </p:cNvSpPr>
          <p:nvPr/>
        </p:nvSpPr>
        <p:spPr bwMode="auto">
          <a:xfrm>
            <a:off x="7543800" y="3200400"/>
            <a:ext cx="681038" cy="1570038"/>
          </a:xfrm>
          <a:prstGeom prst="rect">
            <a:avLst/>
          </a:prstGeom>
          <a:noFill/>
          <a:ln w="9525">
            <a:noFill/>
            <a:miter lim="800000"/>
            <a:headEnd/>
            <a:tailEnd/>
          </a:ln>
        </p:spPr>
        <p:txBody>
          <a:bodyPr wrap="none">
            <a:spAutoFit/>
          </a:bodyPr>
          <a:lstStyle/>
          <a:p>
            <a:r>
              <a:rPr lang="en-US" sz="9600">
                <a:solidFill>
                  <a:schemeClr val="tx2"/>
                </a:solidFill>
                <a:latin typeface="Curlz MT" pitchFamily="82" charset="0"/>
              </a:rPr>
              <a:t>?</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1052</TotalTime>
  <Words>1634</Words>
  <Application>Microsoft Office PowerPoint</Application>
  <PresentationFormat>On-screen Show (4:3)</PresentationFormat>
  <Paragraphs>239</Paragraphs>
  <Slides>30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Civic</vt:lpstr>
      <vt:lpstr>Organization Chart</vt:lpstr>
      <vt:lpstr>Operation Enduring Freedom (OEF), Iraqi Freedom (OIF) , and New Dawn (OND) Era Veterans and the VA System</vt:lpstr>
      <vt:lpstr>Map of VISN 4</vt:lpstr>
      <vt:lpstr>Statistics</vt:lpstr>
      <vt:lpstr>Statistics (continued)</vt:lpstr>
      <vt:lpstr>Statistics (continued)</vt:lpstr>
      <vt:lpstr>Department of Veterans Affairs (VA)</vt:lpstr>
      <vt:lpstr>National Cemetery Administration (NCA)</vt:lpstr>
      <vt:lpstr>Veterans Benefits Administration (VBA)</vt:lpstr>
      <vt:lpstr>Veterans Benefits Administration (VBA)</vt:lpstr>
      <vt:lpstr>Veterans Health Administration (VHA)</vt:lpstr>
      <vt:lpstr>Veterans Health Administration (VHA)</vt:lpstr>
      <vt:lpstr>Veterans Health Administration (VHA)</vt:lpstr>
      <vt:lpstr>VHA Pittsburgh Locations</vt:lpstr>
      <vt:lpstr>How to get enrolled in VHA for medical care:</vt:lpstr>
      <vt:lpstr>Once enrolled in VHA, some of the services veterans can access:</vt:lpstr>
      <vt:lpstr>Dental Care</vt:lpstr>
      <vt:lpstr>VHA OEF/OIF/OND Programs</vt:lpstr>
      <vt:lpstr>VA Pittsburgh OEF/OIF/OND Clinic</vt:lpstr>
      <vt:lpstr>OEF/OIF/OND Transition Patient Advocate</vt:lpstr>
      <vt:lpstr>VHA Programming and Services  (VA Pittsburgh)</vt:lpstr>
      <vt:lpstr>Healthcare for Homeless Veterans (HCHV)</vt:lpstr>
      <vt:lpstr>Veterans Justice Outreach  and  Healthcare for Re-entry Veterans Programs</vt:lpstr>
      <vt:lpstr>Recovery Programming</vt:lpstr>
      <vt:lpstr>Specialty Care Services</vt:lpstr>
      <vt:lpstr>Women Veterans Programs</vt:lpstr>
      <vt:lpstr>Veterans Crisis Line/Suicide Prevention Program</vt:lpstr>
      <vt:lpstr>Caregiver Support Program</vt:lpstr>
      <vt:lpstr>Caregiver Support Program cont.</vt:lpstr>
      <vt:lpstr>Home-Based Services</vt:lpstr>
      <vt:lpstr>QUESTIONS?</vt:lpstr>
    </vt:vector>
  </TitlesOfParts>
  <Company>Department of Veterans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 Enduring Freedom (OEF), Iraqi Freedom (OIF) , and New Dawn (OND) Era Veterans and the VA System</dc:title>
  <dc:creator>vhapthmerlis</dc:creator>
  <cp:lastModifiedBy>ETC Kim</cp:lastModifiedBy>
  <cp:revision>111</cp:revision>
  <dcterms:created xsi:type="dcterms:W3CDTF">2012-09-14T12:46:17Z</dcterms:created>
  <dcterms:modified xsi:type="dcterms:W3CDTF">2014-06-05T19:11:06Z</dcterms:modified>
</cp:coreProperties>
</file>