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 showComments="0">
  <p:normalViewPr>
    <p:restoredLeft sz="15620"/>
    <p:restoredTop sz="94660"/>
  </p:normalViewPr>
  <p:slideViewPr>
    <p:cSldViewPr snapToGrid="0">
      <p:cViewPr varScale="1">
        <p:scale>
          <a:sx n="117" d="100"/>
          <a:sy n="117" d="100"/>
        </p:scale>
        <p:origin x="-776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93788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70358fa5fe_0_6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70358fa5fe_0_6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70358fa5fe_0_6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70358fa5fe_0_6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7ee24b8b5b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7ee24b8b5b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7ee24b8b5b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7ee24b8b5b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7e4a851ad8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7e4a851ad8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7ee24b8b5b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7ee24b8b5b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7ee24b8b5b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7ee24b8b5b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7e4a851ad8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7e4a851ad8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70358fa5fe_0_6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70358fa5fe_0_6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70358fa5fe_0_6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70358fa5fe_0_6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70eb8ccbb7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70eb8ccbb7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70358fa5fe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70358fa5fe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70358fa5fe_0_2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g70358fa5fe_0_2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70ed945804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70ed945804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70358fa5fe_0_4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70358fa5fe_0_4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70ed94580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70ed94580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70eb8ccbb7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70eb8ccbb7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70358fa5fe_0_5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70358fa5fe_0_5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" name="Google Shape;26;p3"/>
          <p:cNvSpPr txBox="1">
            <a:spLocks noGrp="1"/>
          </p:cNvSpPr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" name="Google Shape;35;p4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1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2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" name="Google Shape;5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6" name="Google Shape;76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>
            <a:spLocks noGrp="1"/>
          </p:cNvSpPr>
          <p:nvPr>
            <p:ph type="body" idx="1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geometric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Science and Math at Newton South High School</a:t>
            </a:r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subTitle" idx="1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8th Grade Parent Night - March 2020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Welcome to our information session</a:t>
            </a:r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152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Gerard Gagnon</a:t>
            </a:r>
            <a:r>
              <a:rPr lang="en" sz="2400"/>
              <a:t> (Science Department Head) - gagnong@newton.k12.ma.us</a:t>
            </a:r>
            <a:endParaRPr sz="24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 b="1"/>
              <a:t>Divya Shannon</a:t>
            </a:r>
            <a:r>
              <a:rPr lang="en" sz="2400"/>
              <a:t> (Math Department Head) - shannond@newton.k12.ma.us</a:t>
            </a:r>
            <a:endParaRPr sz="24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>
            <a:spLocks noGrp="1"/>
          </p:cNvSpPr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Science, Tech Ed and Engineering</a:t>
            </a:r>
            <a:endParaRPr/>
          </a:p>
        </p:txBody>
      </p:sp>
      <p:sp>
        <p:nvSpPr>
          <p:cNvPr id="98" name="Google Shape;98;p15"/>
          <p:cNvSpPr txBox="1">
            <a:spLocks noGrp="1"/>
          </p:cNvSpPr>
          <p:nvPr>
            <p:ph type="subTitle" idx="1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Gerard Gagnon- Science Department Head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Physics First?</a:t>
            </a:r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Intuitive</a:t>
            </a:r>
            <a:endParaRPr sz="2400"/>
          </a:p>
          <a:p>
            <a:pPr marL="457200" lvl="0" indent="-3810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Analytical</a:t>
            </a:r>
            <a:endParaRPr sz="2400"/>
          </a:p>
          <a:p>
            <a:pPr marL="457200" lvl="0" indent="-3810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Preparation for continued success in Science</a:t>
            </a:r>
            <a:endParaRPr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7" descr="Funny pictures about Inertia. Oh, and cool pics about Inertia. Also, Inertia photos. Cool Science, Physics Jokes, Science Memes, Funny Science, Physics Problems, Funny Shit, Funny Memes, Hilarious, Funny Saying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9400" y="-163275"/>
            <a:ext cx="5501250" cy="550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>
            <a:spLocks noGrp="1"/>
          </p:cNvSpPr>
          <p:nvPr>
            <p:ph type="body" idx="1"/>
          </p:nvPr>
        </p:nvSpPr>
        <p:spPr>
          <a:xfrm>
            <a:off x="311700" y="81650"/>
            <a:ext cx="8520600" cy="448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15" name="Google Shape;11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0"/>
            <a:ext cx="8701675" cy="471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311700" y="117575"/>
            <a:ext cx="8520600" cy="65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Clarifying the options for Freshmen</a:t>
            </a:r>
            <a:endParaRPr/>
          </a:p>
        </p:txBody>
      </p:sp>
      <p:sp>
        <p:nvSpPr>
          <p:cNvPr id="121" name="Google Shape;121;p19"/>
          <p:cNvSpPr txBox="1">
            <a:spLocks noGrp="1"/>
          </p:cNvSpPr>
          <p:nvPr>
            <p:ph type="body" idx="1"/>
          </p:nvPr>
        </p:nvSpPr>
        <p:spPr>
          <a:xfrm>
            <a:off x="311700" y="836025"/>
            <a:ext cx="8520600" cy="37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812</a:t>
            </a:r>
            <a:r>
              <a:rPr lang="en" dirty="0"/>
              <a:t> - College Prep	</a:t>
            </a:r>
            <a:endParaRPr lang="en-US" dirty="0" smtClean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	</a:t>
            </a:r>
            <a:r>
              <a:rPr lang="en" dirty="0" smtClean="0"/>
              <a:t>- </a:t>
            </a:r>
            <a:r>
              <a:rPr lang="en" dirty="0"/>
              <a:t>structures in place to make work more incremental and to 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" dirty="0" smtClean="0"/>
              <a:t>explicitly </a:t>
            </a:r>
            <a:r>
              <a:rPr lang="en" dirty="0"/>
              <a:t>build students’ toolkit for future success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 dirty="0"/>
              <a:t>811</a:t>
            </a:r>
            <a:r>
              <a:rPr lang="en" dirty="0"/>
              <a:t> -ACP with Algebra  </a:t>
            </a:r>
            <a:endParaRPr lang="en-US" dirty="0" smtClean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US" dirty="0" smtClean="0"/>
              <a:t>       </a:t>
            </a:r>
            <a:r>
              <a:rPr lang="en" dirty="0" smtClean="0"/>
              <a:t>- </a:t>
            </a:r>
            <a:r>
              <a:rPr lang="en" dirty="0"/>
              <a:t>majority of students take physics in this </a:t>
            </a:r>
            <a:r>
              <a:rPr lang="en" dirty="0" smtClean="0"/>
              <a:t>setting</a:t>
            </a:r>
            <a:r>
              <a:rPr lang="en-US" dirty="0"/>
              <a:t> </a:t>
            </a:r>
            <a:r>
              <a:rPr lang="en" dirty="0" smtClean="0"/>
              <a:t>problem </a:t>
            </a:r>
            <a:r>
              <a:rPr lang="en" dirty="0"/>
              <a:t>solving uses algebra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 dirty="0"/>
              <a:t>8111</a:t>
            </a:r>
            <a:r>
              <a:rPr lang="en" dirty="0"/>
              <a:t> -ACP with Trigonometry    - for students for whom math IS truth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 dirty="0"/>
              <a:t>813</a:t>
            </a:r>
            <a:r>
              <a:rPr lang="en" dirty="0"/>
              <a:t> - Physics with Engineering  - Learn and Build, Tinker, two settings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dirty="0"/>
              <a:t>	</a:t>
            </a:r>
            <a:r>
              <a:rPr lang="en-US" dirty="0" smtClean="0"/>
              <a:t>with </a:t>
            </a:r>
            <a:r>
              <a:rPr lang="en" dirty="0" smtClean="0"/>
              <a:t>projects </a:t>
            </a:r>
            <a:r>
              <a:rPr lang="en" dirty="0"/>
              <a:t>that reinforce physics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MCAS</a:t>
            </a:r>
            <a:endParaRPr sz="4800"/>
          </a:p>
        </p:txBody>
      </p:sp>
      <p:sp>
        <p:nvSpPr>
          <p:cNvPr id="127" name="Google Shape;127;p20"/>
          <p:cNvSpPr txBox="1">
            <a:spLocks noGrp="1"/>
          </p:cNvSpPr>
          <p:nvPr>
            <p:ph type="body" idx="1"/>
          </p:nvPr>
        </p:nvSpPr>
        <p:spPr>
          <a:xfrm>
            <a:off x="146950" y="1229875"/>
            <a:ext cx="8685300" cy="24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 sz="3000"/>
              <a:t>June of 2021</a:t>
            </a:r>
            <a:endParaRPr sz="3000"/>
          </a:p>
          <a:p>
            <a:pPr marL="45720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 sz="3000"/>
              <a:t>At NSHS, &gt;99% pass the first time each year</a:t>
            </a:r>
            <a:endParaRPr sz="3000"/>
          </a:p>
          <a:p>
            <a:pPr marL="45720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 sz="3000"/>
              <a:t>Supports in place for students identified at risk</a:t>
            </a:r>
            <a:endParaRPr sz="3000"/>
          </a:p>
          <a:p>
            <a:pPr marL="45720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 sz="3000"/>
              <a:t>Many steps we take to support students to satisfy the state requirement</a:t>
            </a:r>
            <a:endParaRPr sz="3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>
            <a:spLocks noGrp="1"/>
          </p:cNvSpPr>
          <p:nvPr>
            <p:ph type="title" idx="4294967295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 Engineering/Tech Slides?</a:t>
            </a:r>
            <a:endParaRPr/>
          </a:p>
        </p:txBody>
      </p:sp>
      <p:pic>
        <p:nvPicPr>
          <p:cNvPr id="133" name="Google Shape;13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4700"/>
            <a:ext cx="8520600" cy="487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>
            <a:spLocks noGrp="1"/>
          </p:cNvSpPr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Mathematics and Computer Science</a:t>
            </a:r>
            <a:endParaRPr/>
          </a:p>
        </p:txBody>
      </p:sp>
      <p:sp>
        <p:nvSpPr>
          <p:cNvPr id="139" name="Google Shape;139;p22"/>
          <p:cNvSpPr txBox="1">
            <a:spLocks noGrp="1"/>
          </p:cNvSpPr>
          <p:nvPr>
            <p:ph type="subTitle" idx="1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Divya Shannon - Mathematics Department Head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Mathematicians</a:t>
            </a:r>
            <a:endParaRPr/>
          </a:p>
        </p:txBody>
      </p:sp>
      <p:sp>
        <p:nvSpPr>
          <p:cNvPr id="145" name="Google Shape;145;p23"/>
          <p:cNvSpPr txBox="1">
            <a:spLocks noGrp="1"/>
          </p:cNvSpPr>
          <p:nvPr>
            <p:ph type="body" idx="1"/>
          </p:nvPr>
        </p:nvSpPr>
        <p:spPr>
          <a:xfrm>
            <a:off x="311700" y="9250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Char char="❏"/>
            </a:pPr>
            <a:r>
              <a:rPr lang="en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Persist through challenging problems</a:t>
            </a:r>
            <a:endParaRPr sz="3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Char char="❏"/>
            </a:pPr>
            <a:r>
              <a:rPr lang="en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Communicate their ideas as effectively as possible</a:t>
            </a:r>
            <a:endParaRPr sz="3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Char char="❏"/>
            </a:pPr>
            <a:r>
              <a:rPr lang="en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Don’t always get the answer, and learn from their mistakes</a:t>
            </a:r>
            <a:endParaRPr sz="3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Char char="❏"/>
            </a:pPr>
            <a:r>
              <a:rPr lang="en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Are creative and try several approaches to a problems</a:t>
            </a:r>
            <a:endParaRPr sz="3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 Mathematical Practice</a:t>
            </a:r>
            <a:endParaRPr/>
          </a:p>
        </p:txBody>
      </p:sp>
      <p:pic>
        <p:nvPicPr>
          <p:cNvPr id="151" name="Google Shape;15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7325" y="894875"/>
            <a:ext cx="6492050" cy="3726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5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Pathways Within The Math Department</a:t>
            </a:r>
            <a:endParaRPr/>
          </a:p>
        </p:txBody>
      </p:sp>
      <p:sp>
        <p:nvSpPr>
          <p:cNvPr id="157" name="Google Shape;157;p25"/>
          <p:cNvSpPr txBox="1"/>
          <p:nvPr/>
        </p:nvSpPr>
        <p:spPr>
          <a:xfrm>
            <a:off x="583275" y="1060525"/>
            <a:ext cx="29961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/>
              <a:t>C</a:t>
            </a:r>
            <a:r>
              <a:rPr lang="en" sz="2400"/>
              <a:t>ollege </a:t>
            </a:r>
            <a:r>
              <a:rPr lang="en" sz="2400" b="1" u="sng"/>
              <a:t>P</a:t>
            </a:r>
            <a:r>
              <a:rPr lang="en" sz="2400"/>
              <a:t>rep (CP)</a:t>
            </a:r>
            <a:endParaRPr sz="2400"/>
          </a:p>
        </p:txBody>
      </p:sp>
      <p:sp>
        <p:nvSpPr>
          <p:cNvPr id="158" name="Google Shape;158;p25"/>
          <p:cNvSpPr txBox="1"/>
          <p:nvPr/>
        </p:nvSpPr>
        <p:spPr>
          <a:xfrm>
            <a:off x="583275" y="1805050"/>
            <a:ext cx="51789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/>
              <a:t>A</a:t>
            </a:r>
            <a:r>
              <a:rPr lang="en" sz="2400"/>
              <a:t>dvanced </a:t>
            </a:r>
            <a:r>
              <a:rPr lang="en" sz="2400" b="1" u="sng"/>
              <a:t>C</a:t>
            </a:r>
            <a:r>
              <a:rPr lang="en" sz="2400"/>
              <a:t>ollege </a:t>
            </a:r>
            <a:r>
              <a:rPr lang="en" sz="2400" b="1" u="sng"/>
              <a:t>P</a:t>
            </a:r>
            <a:r>
              <a:rPr lang="en" sz="2400"/>
              <a:t>rep (ACP)</a:t>
            </a:r>
            <a:endParaRPr sz="2400"/>
          </a:p>
        </p:txBody>
      </p:sp>
      <p:sp>
        <p:nvSpPr>
          <p:cNvPr id="159" name="Google Shape;159;p25"/>
          <p:cNvSpPr txBox="1"/>
          <p:nvPr/>
        </p:nvSpPr>
        <p:spPr>
          <a:xfrm>
            <a:off x="583275" y="2706500"/>
            <a:ext cx="71916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/>
              <a:t>A</a:t>
            </a:r>
            <a:r>
              <a:rPr lang="en" sz="2400"/>
              <a:t>ccelerated </a:t>
            </a:r>
            <a:r>
              <a:rPr lang="en" sz="2400" b="1" u="sng"/>
              <a:t>A</a:t>
            </a:r>
            <a:r>
              <a:rPr lang="en" sz="2400"/>
              <a:t>dvanced </a:t>
            </a:r>
            <a:r>
              <a:rPr lang="en" sz="2400" b="1" u="sng"/>
              <a:t>C</a:t>
            </a:r>
            <a:r>
              <a:rPr lang="en" sz="2400"/>
              <a:t>ollege </a:t>
            </a:r>
            <a:r>
              <a:rPr lang="en" sz="2400" b="1" u="sng"/>
              <a:t>P</a:t>
            </a:r>
            <a:r>
              <a:rPr lang="en" sz="2400"/>
              <a:t>rep (AccACP)</a:t>
            </a:r>
            <a:endParaRPr sz="2400"/>
          </a:p>
        </p:txBody>
      </p:sp>
      <p:sp>
        <p:nvSpPr>
          <p:cNvPr id="160" name="Google Shape;160;p25"/>
          <p:cNvSpPr txBox="1"/>
          <p:nvPr/>
        </p:nvSpPr>
        <p:spPr>
          <a:xfrm>
            <a:off x="583275" y="3529375"/>
            <a:ext cx="27309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Honors/AP</a:t>
            </a:r>
            <a:endParaRPr sz="2400"/>
          </a:p>
        </p:txBody>
      </p:sp>
      <p:sp>
        <p:nvSpPr>
          <p:cNvPr id="161" name="Google Shape;161;p25"/>
          <p:cNvSpPr txBox="1"/>
          <p:nvPr/>
        </p:nvSpPr>
        <p:spPr>
          <a:xfrm>
            <a:off x="5267225" y="1104700"/>
            <a:ext cx="3703200" cy="1020300"/>
          </a:xfrm>
          <a:prstGeom prst="rect">
            <a:avLst/>
          </a:prstGeom>
          <a:solidFill>
            <a:srgbClr val="EA999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Once at South, there is a process to move between pathways that involves teacher recommendation </a:t>
            </a:r>
            <a:endParaRPr sz="1800"/>
          </a:p>
        </p:txBody>
      </p:sp>
      <p:sp>
        <p:nvSpPr>
          <p:cNvPr id="162" name="Google Shape;162;p25"/>
          <p:cNvSpPr txBox="1"/>
          <p:nvPr/>
        </p:nvSpPr>
        <p:spPr>
          <a:xfrm>
            <a:off x="1000800" y="3876200"/>
            <a:ext cx="55833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 Level courses are taken by junior and senior students with the appropriate prerequisite coursework</a:t>
            </a:r>
            <a:endParaRPr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6"/>
          <p:cNvSpPr/>
          <p:nvPr/>
        </p:nvSpPr>
        <p:spPr>
          <a:xfrm>
            <a:off x="1139825" y="134540"/>
            <a:ext cx="14493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8" name="Google Shape;168;p26"/>
          <p:cNvSpPr/>
          <p:nvPr/>
        </p:nvSpPr>
        <p:spPr>
          <a:xfrm>
            <a:off x="1139825" y="534590"/>
            <a:ext cx="13923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9" name="Google Shape;169;p26"/>
          <p:cNvSpPr txBox="1"/>
          <p:nvPr/>
        </p:nvSpPr>
        <p:spPr>
          <a:xfrm>
            <a:off x="762000" y="1295400"/>
            <a:ext cx="1524000" cy="33810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lang="en" sz="1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Math 1 </a:t>
            </a: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Honors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</a:pPr>
            <a:endParaRPr/>
          </a:p>
        </p:txBody>
      </p:sp>
      <p:sp>
        <p:nvSpPr>
          <p:cNvPr id="170" name="Google Shape;170;p26"/>
          <p:cNvSpPr txBox="1"/>
          <p:nvPr/>
        </p:nvSpPr>
        <p:spPr>
          <a:xfrm>
            <a:off x="762000" y="2628900"/>
            <a:ext cx="1587300" cy="342900"/>
          </a:xfrm>
          <a:prstGeom prst="rect">
            <a:avLst/>
          </a:prstGeom>
          <a:solidFill>
            <a:srgbClr val="C27BA0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lang="en" sz="1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Math 1 </a:t>
            </a: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ACP</a:t>
            </a:r>
            <a:endParaRPr/>
          </a:p>
        </p:txBody>
      </p:sp>
      <p:sp>
        <p:nvSpPr>
          <p:cNvPr id="171" name="Google Shape;171;p26"/>
          <p:cNvSpPr txBox="1"/>
          <p:nvPr/>
        </p:nvSpPr>
        <p:spPr>
          <a:xfrm>
            <a:off x="730350" y="1969275"/>
            <a:ext cx="1587300" cy="342900"/>
          </a:xfrm>
          <a:prstGeom prst="rect">
            <a:avLst/>
          </a:prstGeom>
          <a:solidFill>
            <a:srgbClr val="C27BA0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lang="en" sz="1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Math 1 </a:t>
            </a: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Accelerated</a:t>
            </a:r>
            <a:endParaRPr/>
          </a:p>
        </p:txBody>
      </p:sp>
      <p:sp>
        <p:nvSpPr>
          <p:cNvPr id="172" name="Google Shape;172;p26"/>
          <p:cNvSpPr txBox="1"/>
          <p:nvPr/>
        </p:nvSpPr>
        <p:spPr>
          <a:xfrm>
            <a:off x="762000" y="3276600"/>
            <a:ext cx="1587300" cy="342900"/>
          </a:xfrm>
          <a:prstGeom prst="rect">
            <a:avLst/>
          </a:prstGeom>
          <a:solidFill>
            <a:srgbClr val="EAD1DC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lang="en" sz="1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Math 1 620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</a:pPr>
            <a:r>
              <a:rPr lang="en" sz="9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Algebra 1</a:t>
            </a:r>
            <a:endParaRPr/>
          </a:p>
        </p:txBody>
      </p:sp>
      <p:sp>
        <p:nvSpPr>
          <p:cNvPr id="173" name="Google Shape;173;p26"/>
          <p:cNvSpPr txBox="1"/>
          <p:nvPr/>
        </p:nvSpPr>
        <p:spPr>
          <a:xfrm>
            <a:off x="762000" y="3886200"/>
            <a:ext cx="1587300" cy="342900"/>
          </a:xfrm>
          <a:prstGeom prst="rect">
            <a:avLst/>
          </a:prstGeom>
          <a:solidFill>
            <a:srgbClr val="EAD1DC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lang="en" sz="1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Math 630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</a:pPr>
            <a:r>
              <a:rPr lang="en" sz="9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Foundations of Mathematics</a:t>
            </a:r>
            <a:endParaRPr/>
          </a:p>
        </p:txBody>
      </p:sp>
      <p:sp>
        <p:nvSpPr>
          <p:cNvPr id="174" name="Google Shape;174;p26"/>
          <p:cNvSpPr txBox="1"/>
          <p:nvPr/>
        </p:nvSpPr>
        <p:spPr>
          <a:xfrm>
            <a:off x="3429000" y="1295400"/>
            <a:ext cx="3237900" cy="28590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lang="en" sz="1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AP Calculus BC </a:t>
            </a: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 </a:t>
            </a:r>
            <a:r>
              <a:rPr lang="en" sz="1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AP Calculus AB</a:t>
            </a:r>
            <a:endParaRPr/>
          </a:p>
        </p:txBody>
      </p:sp>
      <p:sp>
        <p:nvSpPr>
          <p:cNvPr id="175" name="Google Shape;175;p26"/>
          <p:cNvSpPr txBox="1"/>
          <p:nvPr/>
        </p:nvSpPr>
        <p:spPr>
          <a:xfrm>
            <a:off x="3468150" y="3619500"/>
            <a:ext cx="3198900" cy="431400"/>
          </a:xfrm>
          <a:prstGeom prst="rect">
            <a:avLst/>
          </a:prstGeom>
          <a:solidFill>
            <a:srgbClr val="EAD1DC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lang="en" sz="1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Functions/Trigonometry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lang="en" sz="1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Intro. to Precalculus</a:t>
            </a:r>
            <a:endParaRPr/>
          </a:p>
        </p:txBody>
      </p:sp>
      <p:cxnSp>
        <p:nvCxnSpPr>
          <p:cNvPr id="176" name="Google Shape;176;p26"/>
          <p:cNvCxnSpPr>
            <a:stCxn id="173" idx="3"/>
            <a:endCxn id="175" idx="1"/>
          </p:cNvCxnSpPr>
          <p:nvPr/>
        </p:nvCxnSpPr>
        <p:spPr>
          <a:xfrm rot="10800000" flipH="1">
            <a:off x="2349300" y="3835050"/>
            <a:ext cx="1119000" cy="222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77" name="Google Shape;177;p26"/>
          <p:cNvCxnSpPr>
            <a:stCxn id="172" idx="3"/>
            <a:endCxn id="175" idx="1"/>
          </p:cNvCxnSpPr>
          <p:nvPr/>
        </p:nvCxnSpPr>
        <p:spPr>
          <a:xfrm>
            <a:off x="2349300" y="3448050"/>
            <a:ext cx="1119000" cy="3873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78" name="Google Shape;178;p26"/>
          <p:cNvCxnSpPr>
            <a:stCxn id="169" idx="3"/>
            <a:endCxn id="174" idx="1"/>
          </p:cNvCxnSpPr>
          <p:nvPr/>
        </p:nvCxnSpPr>
        <p:spPr>
          <a:xfrm rot="10800000" flipH="1">
            <a:off x="2286000" y="1438350"/>
            <a:ext cx="1143000" cy="261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79" name="Google Shape;179;p26"/>
          <p:cNvSpPr txBox="1"/>
          <p:nvPr/>
        </p:nvSpPr>
        <p:spPr>
          <a:xfrm>
            <a:off x="924175" y="745350"/>
            <a:ext cx="1524000" cy="2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lang="en" sz="2000" b="1" i="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9th Grade</a:t>
            </a:r>
            <a:endParaRPr/>
          </a:p>
        </p:txBody>
      </p:sp>
      <p:sp>
        <p:nvSpPr>
          <p:cNvPr id="180" name="Google Shape;180;p26"/>
          <p:cNvSpPr txBox="1"/>
          <p:nvPr/>
        </p:nvSpPr>
        <p:spPr>
          <a:xfrm>
            <a:off x="5472300" y="746775"/>
            <a:ext cx="2514600" cy="2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lang="en" sz="2000" b="1" i="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12th Grade Options</a:t>
            </a:r>
            <a:endParaRPr/>
          </a:p>
        </p:txBody>
      </p:sp>
      <p:sp>
        <p:nvSpPr>
          <p:cNvPr id="181" name="Google Shape;181;p26"/>
          <p:cNvSpPr txBox="1">
            <a:spLocks noGrp="1"/>
          </p:cNvSpPr>
          <p:nvPr>
            <p:ph type="title"/>
          </p:nvPr>
        </p:nvSpPr>
        <p:spPr>
          <a:xfrm>
            <a:off x="1609450" y="128250"/>
            <a:ext cx="56604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Traditional Math Pathways</a:t>
            </a:r>
            <a:endParaRPr/>
          </a:p>
        </p:txBody>
      </p:sp>
      <p:sp>
        <p:nvSpPr>
          <p:cNvPr id="182" name="Google Shape;182;p26"/>
          <p:cNvSpPr txBox="1"/>
          <p:nvPr/>
        </p:nvSpPr>
        <p:spPr>
          <a:xfrm>
            <a:off x="3429125" y="1838475"/>
            <a:ext cx="3237900" cy="297600"/>
          </a:xfrm>
          <a:prstGeom prst="rect">
            <a:avLst/>
          </a:prstGeom>
          <a:solidFill>
            <a:srgbClr val="C27BA0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Introduction to Calculus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83" name="Google Shape;183;p26"/>
          <p:cNvCxnSpPr>
            <a:stCxn id="171" idx="3"/>
            <a:endCxn id="182" idx="1"/>
          </p:cNvCxnSpPr>
          <p:nvPr/>
        </p:nvCxnSpPr>
        <p:spPr>
          <a:xfrm rot="10800000" flipH="1">
            <a:off x="2317650" y="1987425"/>
            <a:ext cx="1111500" cy="1533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84" name="Google Shape;184;p26"/>
          <p:cNvCxnSpPr>
            <a:stCxn id="170" idx="3"/>
            <a:endCxn id="185" idx="1"/>
          </p:cNvCxnSpPr>
          <p:nvPr/>
        </p:nvCxnSpPr>
        <p:spPr>
          <a:xfrm>
            <a:off x="2349300" y="2800350"/>
            <a:ext cx="1079700" cy="4383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86" name="Google Shape;186;p26"/>
          <p:cNvSpPr txBox="1"/>
          <p:nvPr/>
        </p:nvSpPr>
        <p:spPr>
          <a:xfrm>
            <a:off x="3429125" y="2405300"/>
            <a:ext cx="3237900" cy="431400"/>
          </a:xfrm>
          <a:prstGeom prst="rect">
            <a:avLst/>
          </a:prstGeom>
          <a:solidFill>
            <a:srgbClr val="C27BA0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Precalculus Accelerated or Precalculus/Statistics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87" name="Google Shape;187;p26"/>
          <p:cNvCxnSpPr>
            <a:stCxn id="171" idx="3"/>
            <a:endCxn id="186" idx="1"/>
          </p:cNvCxnSpPr>
          <p:nvPr/>
        </p:nvCxnSpPr>
        <p:spPr>
          <a:xfrm>
            <a:off x="2317650" y="2140725"/>
            <a:ext cx="1111500" cy="4803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85" name="Google Shape;185;p26"/>
          <p:cNvSpPr txBox="1"/>
          <p:nvPr/>
        </p:nvSpPr>
        <p:spPr>
          <a:xfrm>
            <a:off x="3429000" y="3089700"/>
            <a:ext cx="3237900" cy="297600"/>
          </a:xfrm>
          <a:prstGeom prst="rect">
            <a:avLst/>
          </a:prstGeom>
          <a:solidFill>
            <a:srgbClr val="C27BA0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Precalculus ACP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88" name="Google Shape;188;p26"/>
          <p:cNvCxnSpPr>
            <a:stCxn id="170" idx="3"/>
            <a:endCxn id="186" idx="1"/>
          </p:cNvCxnSpPr>
          <p:nvPr/>
        </p:nvCxnSpPr>
        <p:spPr>
          <a:xfrm rot="10800000" flipH="1">
            <a:off x="2349300" y="2620950"/>
            <a:ext cx="1079700" cy="179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89" name="Google Shape;189;p26"/>
          <p:cNvCxnSpPr>
            <a:stCxn id="171" idx="3"/>
            <a:endCxn id="174" idx="1"/>
          </p:cNvCxnSpPr>
          <p:nvPr/>
        </p:nvCxnSpPr>
        <p:spPr>
          <a:xfrm rot="10800000" flipH="1">
            <a:off x="2317650" y="1438425"/>
            <a:ext cx="1111500" cy="702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90" name="Google Shape;190;p26"/>
          <p:cNvSpPr txBox="1"/>
          <p:nvPr/>
        </p:nvSpPr>
        <p:spPr>
          <a:xfrm>
            <a:off x="625900" y="4419600"/>
            <a:ext cx="8019300" cy="33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Integrated Curriculum: Math 1 and Math 2 are a combination of Algebra and Geometry Concepts</a:t>
            </a:r>
            <a:endParaRPr/>
          </a:p>
        </p:txBody>
      </p:sp>
      <p:cxnSp>
        <p:nvCxnSpPr>
          <p:cNvPr id="191" name="Google Shape;191;p26"/>
          <p:cNvCxnSpPr>
            <a:stCxn id="172" idx="3"/>
            <a:endCxn id="185" idx="1"/>
          </p:cNvCxnSpPr>
          <p:nvPr/>
        </p:nvCxnSpPr>
        <p:spPr>
          <a:xfrm rot="10800000" flipH="1">
            <a:off x="2349300" y="3238350"/>
            <a:ext cx="1079700" cy="209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92" name="Google Shape;192;p26"/>
          <p:cNvSpPr txBox="1"/>
          <p:nvPr/>
        </p:nvSpPr>
        <p:spPr>
          <a:xfrm>
            <a:off x="7128800" y="1835925"/>
            <a:ext cx="1779300" cy="28590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AP Statistics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7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Graduation Requirements (Math)</a:t>
            </a:r>
            <a:endParaRPr sz="3600"/>
          </a:p>
        </p:txBody>
      </p:sp>
      <p:sp>
        <p:nvSpPr>
          <p:cNvPr id="198" name="Google Shape;198;p27"/>
          <p:cNvSpPr txBox="1">
            <a:spLocks noGrp="1"/>
          </p:cNvSpPr>
          <p:nvPr>
            <p:ph type="body" idx="1"/>
          </p:nvPr>
        </p:nvSpPr>
        <p:spPr>
          <a:xfrm>
            <a:off x="146950" y="1077475"/>
            <a:ext cx="8685300" cy="24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n" sz="2800"/>
              <a:t>May 2022 (Sophomore Year)</a:t>
            </a:r>
            <a:endParaRPr sz="2800"/>
          </a:p>
          <a:p>
            <a:pPr marL="45720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n" sz="2800"/>
              <a:t>At NSHS, &gt;99% pass the first time each year</a:t>
            </a:r>
            <a:endParaRPr sz="2800"/>
          </a:p>
          <a:p>
            <a:pPr marL="45720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n" sz="2800"/>
              <a:t>Supports in place during sophomore year for students identified at risk</a:t>
            </a:r>
            <a:endParaRPr sz="2800"/>
          </a:p>
          <a:p>
            <a:pPr marL="45720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n" sz="2800"/>
              <a:t>Minimum 10 credits (2 full years) of math required ot graduate</a:t>
            </a:r>
            <a:endParaRPr sz="2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8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Computer Programming</a:t>
            </a:r>
            <a:endParaRPr/>
          </a:p>
        </p:txBody>
      </p:sp>
      <p:sp>
        <p:nvSpPr>
          <p:cNvPr id="204" name="Google Shape;204;p28"/>
          <p:cNvSpPr/>
          <p:nvPr/>
        </p:nvSpPr>
        <p:spPr>
          <a:xfrm>
            <a:off x="7312025" y="363140"/>
            <a:ext cx="14493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5" name="Google Shape;205;p28"/>
          <p:cNvSpPr/>
          <p:nvPr/>
        </p:nvSpPr>
        <p:spPr>
          <a:xfrm>
            <a:off x="7312025" y="763190"/>
            <a:ext cx="13923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6" name="Google Shape;206;p28"/>
          <p:cNvSpPr txBox="1"/>
          <p:nvPr/>
        </p:nvSpPr>
        <p:spPr>
          <a:xfrm>
            <a:off x="575975" y="1399300"/>
            <a:ext cx="1587300" cy="9639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Introduction to Object Oriented Programming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(Unleveled Course)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7" name="Google Shape;207;p28"/>
          <p:cNvSpPr txBox="1"/>
          <p:nvPr/>
        </p:nvSpPr>
        <p:spPr>
          <a:xfrm>
            <a:off x="3296475" y="1389963"/>
            <a:ext cx="1789500" cy="96390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Introduction to Programming and Computer Science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(Honors)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8" name="Google Shape;208;p28"/>
          <p:cNvSpPr txBox="1"/>
          <p:nvPr/>
        </p:nvSpPr>
        <p:spPr>
          <a:xfrm>
            <a:off x="5913075" y="1399300"/>
            <a:ext cx="2445900" cy="107670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Advanced Programming with Swift OR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Introduction to IOS Programming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(Both are Honors)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09" name="Google Shape;209;p28"/>
          <p:cNvCxnSpPr>
            <a:stCxn id="207" idx="3"/>
            <a:endCxn id="208" idx="1"/>
          </p:cNvCxnSpPr>
          <p:nvPr/>
        </p:nvCxnSpPr>
        <p:spPr>
          <a:xfrm>
            <a:off x="5085975" y="1871913"/>
            <a:ext cx="827100" cy="6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10" name="Google Shape;210;p28"/>
          <p:cNvSpPr txBox="1"/>
          <p:nvPr/>
        </p:nvSpPr>
        <p:spPr>
          <a:xfrm>
            <a:off x="743225" y="2475850"/>
            <a:ext cx="1252800" cy="463200"/>
          </a:xfrm>
          <a:prstGeom prst="rect">
            <a:avLst/>
          </a:prstGeom>
          <a:solidFill>
            <a:srgbClr val="9FC5E8"/>
          </a:solidFill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Starting in 9th grade or later</a:t>
            </a:r>
            <a:endParaRPr sz="1200"/>
          </a:p>
        </p:txBody>
      </p:sp>
      <p:sp>
        <p:nvSpPr>
          <p:cNvPr id="211" name="Google Shape;211;p28"/>
          <p:cNvSpPr txBox="1"/>
          <p:nvPr/>
        </p:nvSpPr>
        <p:spPr>
          <a:xfrm>
            <a:off x="3513450" y="2475850"/>
            <a:ext cx="1252800" cy="463200"/>
          </a:xfrm>
          <a:prstGeom prst="rect">
            <a:avLst/>
          </a:prstGeom>
          <a:solidFill>
            <a:srgbClr val="9FC5E8"/>
          </a:solidFill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Starting in 10th grade or later</a:t>
            </a:r>
            <a:endParaRPr sz="1200"/>
          </a:p>
        </p:txBody>
      </p:sp>
      <p:cxnSp>
        <p:nvCxnSpPr>
          <p:cNvPr id="212" name="Google Shape;212;p28"/>
          <p:cNvCxnSpPr>
            <a:stCxn id="206" idx="3"/>
            <a:endCxn id="207" idx="1"/>
          </p:cNvCxnSpPr>
          <p:nvPr/>
        </p:nvCxnSpPr>
        <p:spPr>
          <a:xfrm rot="10800000" flipH="1">
            <a:off x="2163275" y="1871950"/>
            <a:ext cx="1133100" cy="9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9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daVinci STEAM Program</a:t>
            </a:r>
            <a:endParaRPr/>
          </a:p>
        </p:txBody>
      </p:sp>
      <p:sp>
        <p:nvSpPr>
          <p:cNvPr id="218" name="Google Shape;218;p29"/>
          <p:cNvSpPr txBox="1">
            <a:spLocks noGrp="1"/>
          </p:cNvSpPr>
          <p:nvPr>
            <p:ph type="body" idx="1"/>
          </p:nvPr>
        </p:nvSpPr>
        <p:spPr>
          <a:xfrm>
            <a:off x="311700" y="10012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Open to 10th, 11th and 12th graders</a:t>
            </a:r>
            <a:endParaRPr sz="240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10th Grade - Multi-level math and science classes, encouraged to take art</a:t>
            </a:r>
            <a:endParaRPr sz="240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11th Grade - Multi-level math, science and engineering courses</a:t>
            </a:r>
            <a:endParaRPr sz="240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12th Grade - STEAM project course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Project and Problem-Based Learning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Group work and collaboration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Small learning community</a:t>
            </a:r>
            <a:endParaRPr sz="24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0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Resources at South</a:t>
            </a:r>
            <a:endParaRPr/>
          </a:p>
        </p:txBody>
      </p:sp>
      <p:sp>
        <p:nvSpPr>
          <p:cNvPr id="224" name="Google Shape;224;p30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J block</a:t>
            </a:r>
            <a:endParaRPr sz="24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/>
              <a:t>After School Program</a:t>
            </a:r>
            <a:endParaRPr sz="24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/>
              <a:t>Math Center</a:t>
            </a:r>
            <a:endParaRPr sz="24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400"/>
              <a:t>Science Help Center</a:t>
            </a:r>
            <a:endParaRPr sz="2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1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 to contact if you have questions</a:t>
            </a:r>
            <a:endParaRPr/>
          </a:p>
        </p:txBody>
      </p:sp>
      <p:sp>
        <p:nvSpPr>
          <p:cNvPr id="230" name="Google Shape;230;p31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152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Your student’s current math or science teacher or counselor</a:t>
            </a:r>
            <a:endParaRPr sz="2400" b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 b="1"/>
              <a:t>Gerard Gagnon</a:t>
            </a:r>
            <a:r>
              <a:rPr lang="en" sz="2400"/>
              <a:t> (Science Department Head) - gagnong@newton.k12.ma.us</a:t>
            </a:r>
            <a:endParaRPr sz="2400" b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 b="1"/>
              <a:t>Divya Shannon</a:t>
            </a:r>
            <a:r>
              <a:rPr lang="en" sz="2400"/>
              <a:t> (Math Department Head) - shannond@newton.k12.ma.us</a:t>
            </a:r>
            <a:endParaRPr sz="24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2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469</Words>
  <Application>Microsoft Macintosh PowerPoint</Application>
  <PresentationFormat>On-screen Show (16:9)</PresentationFormat>
  <Paragraphs>96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Roboto</vt:lpstr>
      <vt:lpstr>Geometric</vt:lpstr>
      <vt:lpstr>Science and Math at Newton South High School</vt:lpstr>
      <vt:lpstr>Welcome to our information session</vt:lpstr>
      <vt:lpstr>Science, Tech Ed and Engineering</vt:lpstr>
      <vt:lpstr>Why Physics First?</vt:lpstr>
      <vt:lpstr>PowerPoint Presentation</vt:lpstr>
      <vt:lpstr>PowerPoint Presentation</vt:lpstr>
      <vt:lpstr>Clarifying the options for Freshmen</vt:lpstr>
      <vt:lpstr>MCAS</vt:lpstr>
      <vt:lpstr>Add Engineering/Tech Slides?</vt:lpstr>
      <vt:lpstr>Mathematics and Computer Science</vt:lpstr>
      <vt:lpstr>Mathematicians</vt:lpstr>
      <vt:lpstr>8 Mathematical Practice</vt:lpstr>
      <vt:lpstr>Pathways Within The Math Department</vt:lpstr>
      <vt:lpstr>The Traditional Math Pathways</vt:lpstr>
      <vt:lpstr>Graduation Requirements (Math)</vt:lpstr>
      <vt:lpstr>Computer Programming</vt:lpstr>
      <vt:lpstr>The daVinci STEAM Program</vt:lpstr>
      <vt:lpstr>Resources at South</vt:lpstr>
      <vt:lpstr>Who to contact if you have questions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Science and Math at Newton South High School</dc:title>
  <cp:lastModifiedBy>Newton Public Schools</cp:lastModifiedBy>
  <cp:revision>2</cp:revision>
  <dcterms:modified xsi:type="dcterms:W3CDTF">2020-04-07T01:17:05Z</dcterms:modified>
</cp:coreProperties>
</file>