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59" r:id="rId6"/>
    <p:sldId id="260" r:id="rId7"/>
    <p:sldId id="267" r:id="rId8"/>
    <p:sldId id="268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/>
    <p:restoredTop sz="93681"/>
  </p:normalViewPr>
  <p:slideViewPr>
    <p:cSldViewPr snapToGrid="0" snapToObjects="1">
      <p:cViewPr varScale="1">
        <p:scale>
          <a:sx n="118" d="100"/>
          <a:sy n="118" d="100"/>
        </p:scale>
        <p:origin x="3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0B2D1-311B-4344-AD27-F700E16F95D2}" type="datetimeFigureOut">
              <a:rPr lang="en-US" smtClean="0"/>
              <a:t>2/23/17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6D7D6-21DB-C547-A8D2-848673D0D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3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6D7D6-21DB-C547-A8D2-848673D0D6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32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gistrar.uoregon.edu/current-students/alternative-ways-to-earn-credit/advanced-placement-exam-charts" TargetMode="External"/><Relationship Id="rId3" Type="http://schemas.openxmlformats.org/officeDocument/2006/relationships/hyperlink" Target="https://apstudent.collegeboard.org/creditandplacement/search-credit-policie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SHS AP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Equity, Access, Excellence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1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Placement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16149"/>
            <a:ext cx="8596668" cy="4425213"/>
          </a:xfrm>
        </p:spPr>
        <p:txBody>
          <a:bodyPr/>
          <a:lstStyle/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</a:rPr>
              <a:t>AP</a:t>
            </a:r>
            <a:r>
              <a:rPr lang="en-US" dirty="0">
                <a:solidFill>
                  <a:srgbClr val="375669"/>
                </a:solidFill>
                <a:ea typeface="ＭＳ Ｐゴシック" pitchFamily="34" charset="-128"/>
              </a:rPr>
              <a:t>®</a:t>
            </a:r>
            <a:r>
              <a:rPr lang="en-US" dirty="0">
                <a:ea typeface="ＭＳ Ｐゴシック" pitchFamily="34" charset="-128"/>
              </a:rPr>
              <a:t> courses are college-level courses offered in high </a:t>
            </a:r>
            <a:r>
              <a:rPr lang="en-US" dirty="0" smtClean="0">
                <a:ea typeface="ＭＳ Ｐゴシック" pitchFamily="34" charset="-128"/>
              </a:rPr>
              <a:t>school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AP teachers are trained in national summer institutes</a:t>
            </a:r>
            <a:endParaRPr lang="en-US" dirty="0">
              <a:ea typeface="ＭＳ Ｐゴシック" pitchFamily="34" charset="-128"/>
            </a:endParaRP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</a:rPr>
              <a:t>Courses reflect what is taught in top introductory college </a:t>
            </a:r>
            <a:r>
              <a:rPr lang="en-US" dirty="0" smtClean="0">
                <a:ea typeface="ＭＳ Ｐゴシック" pitchFamily="34" charset="-128"/>
              </a:rPr>
              <a:t>courses and updated every 7 years.</a:t>
            </a:r>
            <a:endParaRPr lang="en-US" dirty="0">
              <a:ea typeface="ＭＳ Ｐゴシック" pitchFamily="34" charset="-128"/>
            </a:endParaRP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</a:rPr>
              <a:t>Students take </a:t>
            </a:r>
            <a:r>
              <a:rPr lang="en-US" b="1" dirty="0">
                <a:ea typeface="ＭＳ Ｐゴシック" pitchFamily="34" charset="-128"/>
              </a:rPr>
              <a:t>AP Exams</a:t>
            </a:r>
            <a:r>
              <a:rPr lang="en-US" dirty="0">
                <a:ea typeface="ＭＳ Ｐゴシック" pitchFamily="34" charset="-128"/>
              </a:rPr>
              <a:t> at the end of the course, measuring their mastery of college-level work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</a:rPr>
              <a:t>A score of 3 or higher on an AP exam can typically earn students college credit and/or placement into advanced courses in college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13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= Opportunity</a:t>
            </a:r>
            <a:endParaRPr lang="en-US" dirty="0"/>
          </a:p>
        </p:txBody>
      </p:sp>
      <p:sp>
        <p:nvSpPr>
          <p:cNvPr id="4" name="Content Placeholder 8"/>
          <p:cNvSpPr>
            <a:spLocks noGrp="1"/>
          </p:cNvSpPr>
          <p:nvPr>
            <p:ph idx="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Students learn rigorous college-level content and skills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Taking AP is valued in the college admission process as an indicator of college preparedness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AP courses create a shared high school experience for College Freshmen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AP courses are interesting and rewarding academic experiences</a:t>
            </a:r>
          </a:p>
          <a:p>
            <a:pPr marL="457200" indent="-457200">
              <a:spcAft>
                <a:spcPts val="1800"/>
              </a:spcAft>
              <a:buClr>
                <a:srgbClr val="6FB867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Opportunity to earn valuable credit and placement in college (amount and type of credit is college or university varies)</a:t>
            </a:r>
          </a:p>
        </p:txBody>
      </p:sp>
    </p:spTree>
    <p:extLst>
      <p:ext uri="{BB962C8B-B14F-4D97-AF65-F5344CB8AC3E}">
        <p14:creationId xmlns:p14="http://schemas.microsoft.com/office/powerpoint/2010/main" val="49094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AP Program Priorities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Equity</a:t>
            </a:r>
            <a:r>
              <a:rPr lang="en-US" dirty="0" smtClean="0"/>
              <a:t>:  All SHS students will be taught the skills for success at college levels,  critical thinking, writing, and reading. </a:t>
            </a:r>
          </a:p>
          <a:p>
            <a:endParaRPr lang="en-US" dirty="0" smtClean="0"/>
          </a:p>
          <a:p>
            <a:r>
              <a:rPr lang="en-US" b="1" dirty="0" smtClean="0"/>
              <a:t>Access</a:t>
            </a:r>
            <a:r>
              <a:rPr lang="en-US" dirty="0" smtClean="0"/>
              <a:t>:  All SHS students can take AP courses.  </a:t>
            </a:r>
          </a:p>
          <a:p>
            <a:endParaRPr lang="en-US" dirty="0" smtClean="0"/>
          </a:p>
          <a:p>
            <a:r>
              <a:rPr lang="en-US" b="1" dirty="0" smtClean="0"/>
              <a:t>Excellence</a:t>
            </a:r>
            <a:r>
              <a:rPr lang="en-US" dirty="0" smtClean="0"/>
              <a:t>:  SHS students and teachers continue to strive toward academic excellence.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1718 SHS Advanced Placement Program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177227"/>
              </p:ext>
            </p:extLst>
          </p:nvPr>
        </p:nvGraphicFramePr>
        <p:xfrm>
          <a:off x="677334" y="1501369"/>
          <a:ext cx="859630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718"/>
                <a:gridCol w="1432718"/>
                <a:gridCol w="1432718"/>
                <a:gridCol w="1432718"/>
                <a:gridCol w="1544418"/>
                <a:gridCol w="132101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Fine</a:t>
                      </a:r>
                      <a:r>
                        <a:rPr lang="en-US" baseline="0" dirty="0" smtClean="0"/>
                        <a:t> 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r>
                        <a:rPr lang="en-US" baseline="0" dirty="0" smtClean="0"/>
                        <a:t> 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Science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Studies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 Language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</a:t>
                      </a:r>
                      <a:r>
                        <a:rPr lang="en-US" baseline="0" dirty="0" smtClean="0"/>
                        <a:t>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 &amp; Comp.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Calculus</a:t>
                      </a:r>
                      <a:r>
                        <a:rPr lang="en-US" baseline="0" dirty="0" smtClean="0"/>
                        <a:t> 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Physics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 History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Spanish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Studio 2D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Literature &amp; Comp.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Calculus 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Physics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Studio 3D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Humanities</a:t>
                      </a:r>
                    </a:p>
                    <a:p>
                      <a:r>
                        <a:rPr lang="en-US" i="1" dirty="0" smtClean="0"/>
                        <a:t>(10</a:t>
                      </a:r>
                      <a:r>
                        <a:rPr lang="en-US" i="1" baseline="30000" dirty="0" smtClean="0"/>
                        <a:t>th</a:t>
                      </a:r>
                      <a:r>
                        <a:rPr lang="en-US" i="1" baseline="0" dirty="0" smtClean="0"/>
                        <a:t> Seminar)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Chemistry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Human Geography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Japanese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Studio Drawing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Seminar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 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US</a:t>
                      </a:r>
                      <a:r>
                        <a:rPr lang="en-US" baseline="0" dirty="0" smtClean="0"/>
                        <a:t> History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Comparative  Gov.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4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170" y="163033"/>
            <a:ext cx="8596668" cy="1320800"/>
          </a:xfrm>
        </p:spPr>
        <p:txBody>
          <a:bodyPr/>
          <a:lstStyle/>
          <a:p>
            <a:r>
              <a:rPr lang="en-US" dirty="0" smtClean="0"/>
              <a:t>1718 SHS AP Program by Grade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9129675"/>
              </p:ext>
            </p:extLst>
          </p:nvPr>
        </p:nvGraphicFramePr>
        <p:xfrm>
          <a:off x="582170" y="823433"/>
          <a:ext cx="8596312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078"/>
                <a:gridCol w="2149078"/>
                <a:gridCol w="2149078"/>
                <a:gridCol w="214907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Pre-AP World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World History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Comp.  Gov.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Psychology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Psychology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Human Geography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Human Geography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Calc. AB or BC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Calc. AB or BC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Calc. AB or BC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Statistics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Statistics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Statistics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Physics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Physics 1 or 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Lang &amp; Comp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Lit &amp; Comp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Humanities Seminar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Seminar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Seminar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 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</a:t>
                      </a:r>
                      <a:r>
                        <a:rPr lang="en-US" sz="1600" baseline="0" dirty="0" smtClean="0"/>
                        <a:t> 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 Science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History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History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Studio Arts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Studio Arts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9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Exams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5395"/>
            <a:ext cx="8596668" cy="50079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What’s on the exam?</a:t>
            </a:r>
          </a:p>
          <a:p>
            <a:pPr lvl="1"/>
            <a:r>
              <a:rPr lang="en-US" dirty="0" smtClean="0"/>
              <a:t>Exact times and number of questions and writing prompts vary by course</a:t>
            </a:r>
          </a:p>
          <a:p>
            <a:pPr lvl="1"/>
            <a:r>
              <a:rPr lang="en-US" dirty="0" smtClean="0"/>
              <a:t>Typically 1/3 is multiple choice and 2/3 is essay</a:t>
            </a:r>
          </a:p>
          <a:p>
            <a:pPr lvl="1"/>
            <a:r>
              <a:rPr lang="en-US" dirty="0" smtClean="0"/>
              <a:t>Some essays (depending on course) are Document Based Questions, some are Free Response Questions, some are Direct Response</a:t>
            </a:r>
          </a:p>
          <a:p>
            <a:r>
              <a:rPr lang="en-US" dirty="0" smtClean="0"/>
              <a:t>Details</a:t>
            </a:r>
          </a:p>
          <a:p>
            <a:pPr lvl="1"/>
            <a:r>
              <a:rPr lang="en-US" dirty="0" smtClean="0"/>
              <a:t>Exams are always first 2 weeks of May</a:t>
            </a:r>
          </a:p>
          <a:p>
            <a:pPr lvl="1"/>
            <a:r>
              <a:rPr lang="en-US" dirty="0" smtClean="0"/>
              <a:t>Oregon subsidizes cost, currently is $63 per test</a:t>
            </a:r>
          </a:p>
          <a:p>
            <a:pPr lvl="1"/>
            <a:r>
              <a:rPr lang="en-US" dirty="0" smtClean="0"/>
              <a:t>Most tests take about 3 hours, (give or take 30 minutes either direction)</a:t>
            </a:r>
          </a:p>
          <a:p>
            <a:pPr lvl="1"/>
            <a:r>
              <a:rPr lang="en-US" dirty="0" smtClean="0"/>
              <a:t>We test mostly off-site due to the high number of participants</a:t>
            </a:r>
          </a:p>
          <a:p>
            <a:r>
              <a:rPr lang="en-US" dirty="0" smtClean="0"/>
              <a:t>Why take the exam?</a:t>
            </a:r>
          </a:p>
          <a:p>
            <a:pPr lvl="1"/>
            <a:r>
              <a:rPr lang="en-US" dirty="0" smtClean="0"/>
              <a:t>Learn college level skills such as critical thinking, writing, and reading</a:t>
            </a:r>
          </a:p>
          <a:p>
            <a:pPr lvl="1"/>
            <a:r>
              <a:rPr lang="en-US" dirty="0" smtClean="0"/>
              <a:t>Earn college credit</a:t>
            </a:r>
          </a:p>
          <a:p>
            <a:pPr lvl="1"/>
            <a:r>
              <a:rPr lang="en-US" dirty="0" smtClean="0"/>
              <a:t>Participate in a common experience for many College Freshman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90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College Credit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sample: UO AP College Credit</a:t>
            </a:r>
            <a:r>
              <a:rPr lang="en-US" dirty="0">
                <a:solidFill>
                  <a:schemeClr val="accent5"/>
                </a:solidFill>
                <a:hlinkClick r:id="rId2"/>
              </a:rPr>
              <a:t> https://</a:t>
            </a:r>
            <a:r>
              <a:rPr lang="en-US" dirty="0" smtClean="0">
                <a:solidFill>
                  <a:schemeClr val="accent5"/>
                </a:solidFill>
                <a:hlinkClick r:id="rId2"/>
              </a:rPr>
              <a:t>registrar.uoregon.edu/current-students/alternative-ways-to-earn-credit/advanced-placement-exam-charts </a:t>
            </a:r>
            <a:endParaRPr lang="en-US" dirty="0" smtClean="0">
              <a:solidFill>
                <a:schemeClr val="accent5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Use the College Board Searchable College Credit </a:t>
            </a:r>
            <a:r>
              <a:rPr lang="en-US" dirty="0"/>
              <a:t>Directory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apstudent.collegeboard.org/creditandplacement/search-credit-policies</a:t>
            </a:r>
            <a:endParaRPr lang="en-US" dirty="0" smtClean="0"/>
          </a:p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9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AP Program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Growth</a:t>
            </a:r>
          </a:p>
          <a:p>
            <a:pPr lvl="1"/>
            <a:r>
              <a:rPr lang="en-US" dirty="0" smtClean="0"/>
              <a:t>2010:  11 courses; 304 tests; School average score of </a:t>
            </a:r>
            <a:r>
              <a:rPr lang="en-US" b="1" dirty="0" smtClean="0">
                <a:solidFill>
                  <a:schemeClr val="accent5"/>
                </a:solidFill>
              </a:rPr>
              <a:t>3.27</a:t>
            </a:r>
          </a:p>
          <a:p>
            <a:pPr lvl="1"/>
            <a:r>
              <a:rPr lang="en-US" dirty="0" smtClean="0"/>
              <a:t>2016:  20 courses; 938 tests; School average score of </a:t>
            </a:r>
            <a:r>
              <a:rPr lang="en-US" b="1" dirty="0" smtClean="0">
                <a:solidFill>
                  <a:schemeClr val="accent5"/>
                </a:solidFill>
              </a:rPr>
              <a:t>3.3</a:t>
            </a:r>
          </a:p>
          <a:p>
            <a:endParaRPr lang="en-US" dirty="0" smtClean="0"/>
          </a:p>
          <a:p>
            <a:r>
              <a:rPr lang="en-US" dirty="0" smtClean="0"/>
              <a:t>2016:  Pass (score of 3 or higher) Rate:  </a:t>
            </a:r>
            <a:r>
              <a:rPr lang="en-US" dirty="0" smtClean="0">
                <a:solidFill>
                  <a:srgbClr val="FF0000"/>
                </a:solidFill>
              </a:rPr>
              <a:t>74.4%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37%</a:t>
            </a:r>
            <a:r>
              <a:rPr lang="en-US" dirty="0" smtClean="0"/>
              <a:t> of total school population took an AP test in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AP Student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Percent, by grade level, of </a:t>
            </a:r>
            <a:r>
              <a:rPr lang="en-US" u="sng" dirty="0" smtClean="0"/>
              <a:t>students</a:t>
            </a:r>
            <a:r>
              <a:rPr lang="en-US" dirty="0" smtClean="0"/>
              <a:t> scoring 3 or higher on an AP Test in 2016:</a:t>
            </a:r>
          </a:p>
          <a:p>
            <a:pPr lvl="1"/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FF0000"/>
                </a:solidFill>
              </a:rPr>
              <a:t>36.8%</a:t>
            </a:r>
          </a:p>
          <a:p>
            <a:pPr lvl="1"/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FF0000"/>
                </a:solidFill>
              </a:rPr>
              <a:t>35.9%</a:t>
            </a:r>
          </a:p>
          <a:p>
            <a:pPr lvl="1"/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FF0000"/>
                </a:solidFill>
              </a:rPr>
              <a:t>15.6 %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9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r>
              <a:rPr lang="en-US" dirty="0" smtClean="0">
                <a:solidFill>
                  <a:srgbClr val="FF0000"/>
                </a:solidFill>
              </a:rPr>
              <a:t>    23.1%</a:t>
            </a:r>
          </a:p>
          <a:p>
            <a:endParaRPr lang="en-US" dirty="0" smtClean="0"/>
          </a:p>
          <a:p>
            <a:r>
              <a:rPr lang="en-US" dirty="0" smtClean="0"/>
              <a:t>Percent of graduating class of 2016 who scored a 3 or higher on an AP test at any time in  high school:  </a:t>
            </a:r>
            <a:r>
              <a:rPr lang="en-US" dirty="0" smtClean="0">
                <a:solidFill>
                  <a:srgbClr val="FF0000"/>
                </a:solidFill>
              </a:rPr>
              <a:t>50.1%</a:t>
            </a:r>
          </a:p>
        </p:txBody>
      </p:sp>
    </p:spTree>
    <p:extLst>
      <p:ext uri="{BB962C8B-B14F-4D97-AF65-F5344CB8AC3E}">
        <p14:creationId xmlns:p14="http://schemas.microsoft.com/office/powerpoint/2010/main" val="45896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AP Student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0967"/>
            <a:ext cx="8596668" cy="468039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For the 2015-2016 School Year</a:t>
            </a:r>
          </a:p>
          <a:p>
            <a:pPr marL="0" indent="0" algn="ctr">
              <a:buNone/>
            </a:pPr>
            <a:endParaRPr lang="en-US" b="1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AP Scholars:  </a:t>
            </a:r>
            <a:r>
              <a:rPr lang="en-US" dirty="0" smtClean="0">
                <a:solidFill>
                  <a:schemeClr val="accent5"/>
                </a:solidFill>
              </a:rPr>
              <a:t>88</a:t>
            </a:r>
          </a:p>
          <a:p>
            <a:pPr lvl="1"/>
            <a:r>
              <a:rPr lang="en-US" dirty="0" smtClean="0"/>
              <a:t>Students who earn a 3 or higher on 3 or more AP exams</a:t>
            </a:r>
          </a:p>
          <a:p>
            <a:r>
              <a:rPr lang="en-US" dirty="0" smtClean="0"/>
              <a:t>AP Scholars with Honor:  </a:t>
            </a:r>
            <a:r>
              <a:rPr lang="en-US" dirty="0" smtClean="0">
                <a:solidFill>
                  <a:schemeClr val="accent5"/>
                </a:solidFill>
              </a:rPr>
              <a:t>34</a:t>
            </a:r>
          </a:p>
          <a:p>
            <a:pPr lvl="1"/>
            <a:r>
              <a:rPr lang="en-US" dirty="0"/>
              <a:t>Granted to students who receive an average score of at least 3.25 on all AP Exams taken, and scores of 3 or higher on </a:t>
            </a:r>
            <a:r>
              <a:rPr lang="en-US" b="1" dirty="0"/>
              <a:t>four</a:t>
            </a:r>
            <a:r>
              <a:rPr lang="en-US" dirty="0"/>
              <a:t> or more of these exams.</a:t>
            </a:r>
            <a:endParaRPr lang="en-US" dirty="0" smtClean="0"/>
          </a:p>
          <a:p>
            <a:r>
              <a:rPr lang="en-US" dirty="0" smtClean="0"/>
              <a:t>AP Scholars with Distinction:  </a:t>
            </a:r>
            <a:r>
              <a:rPr lang="en-US" dirty="0" smtClean="0">
                <a:solidFill>
                  <a:schemeClr val="accent5"/>
                </a:solidFill>
              </a:rPr>
              <a:t>64</a:t>
            </a:r>
          </a:p>
          <a:p>
            <a:pPr lvl="1"/>
            <a:r>
              <a:rPr lang="en-US" dirty="0"/>
              <a:t>Granted to students who receive an average score of at least 3.5 on all AP Exams taken, and scores of 3 or higher on </a:t>
            </a:r>
            <a:r>
              <a:rPr lang="en-US" b="1" dirty="0"/>
              <a:t>five </a:t>
            </a:r>
            <a:r>
              <a:rPr lang="en-US" dirty="0"/>
              <a:t>or more of these exams.</a:t>
            </a:r>
            <a:endParaRPr lang="en-US" dirty="0" smtClean="0"/>
          </a:p>
          <a:p>
            <a:r>
              <a:rPr lang="en-US" dirty="0" smtClean="0"/>
              <a:t>National AP Scholars:  </a:t>
            </a:r>
            <a:r>
              <a:rPr lang="en-US" dirty="0" smtClean="0">
                <a:solidFill>
                  <a:schemeClr val="accent5"/>
                </a:solidFill>
              </a:rPr>
              <a:t>4</a:t>
            </a:r>
          </a:p>
          <a:p>
            <a:pPr lvl="1"/>
            <a:r>
              <a:rPr lang="en-US" dirty="0"/>
              <a:t>Granted to students in the United States who receive an average score of at least 4 on all AP Exams taken, and scores of 4 or higher on </a:t>
            </a:r>
            <a:r>
              <a:rPr lang="en-US" b="1" dirty="0"/>
              <a:t>eight </a:t>
            </a:r>
            <a:r>
              <a:rPr lang="en-US" dirty="0"/>
              <a:t>or more of these exams.</a:t>
            </a:r>
          </a:p>
        </p:txBody>
      </p:sp>
    </p:spTree>
    <p:extLst>
      <p:ext uri="{BB962C8B-B14F-4D97-AF65-F5344CB8AC3E}">
        <p14:creationId xmlns:p14="http://schemas.microsoft.com/office/powerpoint/2010/main" val="20649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AP Program Specialty Courses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4884"/>
            <a:ext cx="8596668" cy="49973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Pre-AP</a:t>
            </a:r>
          </a:p>
          <a:p>
            <a:pPr lvl="1"/>
            <a:r>
              <a:rPr lang="en-US" dirty="0" smtClean="0"/>
              <a:t>Developed to give all 9</a:t>
            </a:r>
            <a:r>
              <a:rPr lang="en-US" baseline="30000" dirty="0" smtClean="0"/>
              <a:t>th</a:t>
            </a:r>
            <a:r>
              <a:rPr lang="en-US" dirty="0" smtClean="0"/>
              <a:t> grade students an opportunity to develop critical thinking, reading and writing skills.  Pre-Teaches content for AP World History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AP Humanities</a:t>
            </a:r>
          </a:p>
          <a:p>
            <a:pPr lvl="1"/>
            <a:r>
              <a:rPr lang="en-US" dirty="0" smtClean="0"/>
              <a:t>Integrated AP US History and AP 10</a:t>
            </a:r>
            <a:r>
              <a:rPr lang="en-US" baseline="30000" dirty="0" smtClean="0"/>
              <a:t>th</a:t>
            </a:r>
            <a:r>
              <a:rPr lang="en-US" dirty="0" smtClean="0"/>
              <a:t> Seminar course.  Utilizes Cadet Teachers and flex time support</a:t>
            </a:r>
          </a:p>
          <a:p>
            <a:endParaRPr lang="en-US" dirty="0" smtClean="0"/>
          </a:p>
          <a:p>
            <a:r>
              <a:rPr lang="en-US" dirty="0" smtClean="0"/>
              <a:t>AP Seminar</a:t>
            </a:r>
          </a:p>
          <a:p>
            <a:pPr lvl="1"/>
            <a:r>
              <a:rPr lang="en-US" dirty="0"/>
              <a:t>Only select schools are approved to provide this course.  This course explores the complexities of academic and real-world topics and issues by analyzing divergent perspectives. Based on synthesis of thinking, writing and presentation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(AP Research – coming in Fall of 2018)</a:t>
            </a:r>
          </a:p>
          <a:p>
            <a:pPr lvl="1"/>
            <a:r>
              <a:rPr lang="en-US" dirty="0" smtClean="0"/>
              <a:t>Students engage in creating new knowledge through the research, analysis and presentation process</a:t>
            </a:r>
          </a:p>
        </p:txBody>
      </p:sp>
    </p:spTree>
    <p:extLst>
      <p:ext uri="{BB962C8B-B14F-4D97-AF65-F5344CB8AC3E}">
        <p14:creationId xmlns:p14="http://schemas.microsoft.com/office/powerpoint/2010/main" val="13120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SHS &amp; AP Diplomas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4412"/>
            <a:ext cx="8596668" cy="4580453"/>
          </a:xfrm>
        </p:spPr>
        <p:txBody>
          <a:bodyPr/>
          <a:lstStyle/>
          <a:p>
            <a:r>
              <a:rPr lang="en-US" dirty="0" smtClean="0"/>
              <a:t>Advanced Placement International Diploma</a:t>
            </a:r>
          </a:p>
          <a:p>
            <a:pPr lvl="1"/>
            <a:r>
              <a:rPr lang="en-US" dirty="0" smtClean="0"/>
              <a:t>Send scores (apply) to at least one international university</a:t>
            </a:r>
          </a:p>
          <a:p>
            <a:pPr lvl="1"/>
            <a:r>
              <a:rPr lang="en-US" dirty="0" smtClean="0"/>
              <a:t>Scores of 3 or higher:</a:t>
            </a:r>
          </a:p>
          <a:p>
            <a:pPr lvl="2"/>
            <a:r>
              <a:rPr lang="en-US" dirty="0" smtClean="0"/>
              <a:t>2 exams from two different languages (one can be English)</a:t>
            </a:r>
          </a:p>
          <a:p>
            <a:pPr lvl="2"/>
            <a:r>
              <a:rPr lang="en-US" dirty="0" smtClean="0"/>
              <a:t>1 exam that offers a global perspective</a:t>
            </a:r>
          </a:p>
          <a:p>
            <a:pPr lvl="2"/>
            <a:r>
              <a:rPr lang="en-US" dirty="0" smtClean="0"/>
              <a:t>One exam from science or math</a:t>
            </a:r>
          </a:p>
          <a:p>
            <a:pPr lvl="2"/>
            <a:r>
              <a:rPr lang="en-US" dirty="0" smtClean="0"/>
              <a:t>One ore more from any area except from the above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AP Capstone Diploma (Spring of 2018)</a:t>
            </a:r>
          </a:p>
          <a:p>
            <a:pPr lvl="1"/>
            <a:r>
              <a:rPr lang="en-US" dirty="0" smtClean="0"/>
              <a:t>Earn a 3 or higher on both Seminar and Research Capstone Exams</a:t>
            </a:r>
          </a:p>
          <a:p>
            <a:pPr lvl="1"/>
            <a:r>
              <a:rPr lang="en-US" dirty="0" smtClean="0"/>
              <a:t>Earn a 3 or higher on 4 other AP Exams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3908</TotalTime>
  <Words>967</Words>
  <Application>Microsoft Macintosh PowerPoint</Application>
  <PresentationFormat>Widescreen</PresentationFormat>
  <Paragraphs>164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ＭＳ Ｐゴシック</vt:lpstr>
      <vt:lpstr>Trebuchet MS</vt:lpstr>
      <vt:lpstr>Wingdings 3</vt:lpstr>
      <vt:lpstr>Facet</vt:lpstr>
      <vt:lpstr>SHS AP Program</vt:lpstr>
      <vt:lpstr>Advanced Placement Overview</vt:lpstr>
      <vt:lpstr>AP = Opportunity</vt:lpstr>
      <vt:lpstr>SHS AP Program Priorities </vt:lpstr>
      <vt:lpstr>1718 SHS Advanced Placement Program</vt:lpstr>
      <vt:lpstr>1718 SHS AP Program by Grade </vt:lpstr>
      <vt:lpstr>AP Exams</vt:lpstr>
      <vt:lpstr>AP College Credit </vt:lpstr>
      <vt:lpstr>SHS AP Program Outcomes</vt:lpstr>
      <vt:lpstr>SHS AP Student Outcomes</vt:lpstr>
      <vt:lpstr>SHS AP Student Outcomes</vt:lpstr>
      <vt:lpstr>SHS AP Program Specialty Courses </vt:lpstr>
      <vt:lpstr>SHS &amp; AP Diplomas 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SHS AP Program</dc:title>
  <dc:creator>Microsoft Office User</dc:creator>
  <cp:lastModifiedBy>Microsoft Office User</cp:lastModifiedBy>
  <cp:revision>20</cp:revision>
  <dcterms:created xsi:type="dcterms:W3CDTF">2017-02-12T23:03:37Z</dcterms:created>
  <dcterms:modified xsi:type="dcterms:W3CDTF">2017-02-24T21:09:08Z</dcterms:modified>
</cp:coreProperties>
</file>