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1"/>
  </p:notesMasterIdLst>
  <p:sldIdLst>
    <p:sldId id="256" r:id="rId2"/>
    <p:sldId id="258" r:id="rId3"/>
    <p:sldId id="259" r:id="rId4"/>
    <p:sldId id="267" r:id="rId5"/>
    <p:sldId id="266" r:id="rId6"/>
    <p:sldId id="273" r:id="rId7"/>
    <p:sldId id="272" r:id="rId8"/>
    <p:sldId id="270" r:id="rId9"/>
    <p:sldId id="271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0C0805E-14E5-4620-A70A-20420FB96F4D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8C73EB1-F96F-450A-A939-AEA558267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69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11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0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91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069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009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651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618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865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309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339400-3837-4414-A9C2-14CBF7D55C59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CA6FC9-9747-4466-949C-C1029971A8E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339400-3837-4414-A9C2-14CBF7D55C59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CA6FC9-9747-4466-949C-C1029971A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339400-3837-4414-A9C2-14CBF7D55C59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CA6FC9-9747-4466-949C-C1029971A8E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339400-3837-4414-A9C2-14CBF7D55C59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CA6FC9-9747-4466-949C-C1029971A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339400-3837-4414-A9C2-14CBF7D55C59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CA6FC9-9747-4466-949C-C1029971A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339400-3837-4414-A9C2-14CBF7D55C59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CA6FC9-9747-4466-949C-C1029971A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339400-3837-4414-A9C2-14CBF7D55C59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CA6FC9-9747-4466-949C-C1029971A8E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339400-3837-4414-A9C2-14CBF7D55C59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CA6FC9-9747-4466-949C-C1029971A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339400-3837-4414-A9C2-14CBF7D55C59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CA6FC9-9747-4466-949C-C1029971A8E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339400-3837-4414-A9C2-14CBF7D55C59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CA6FC9-9747-4466-949C-C1029971A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339400-3837-4414-A9C2-14CBF7D55C59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CA6FC9-9747-4466-949C-C1029971A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2339400-3837-4414-A9C2-14CBF7D55C59}" type="datetimeFigureOut">
              <a:rPr lang="en-US" smtClean="0"/>
              <a:t>6/2/2016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2CA6FC9-9747-4466-949C-C1029971A8E5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Costa Mesa: A Case Study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340773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Regulating Sober Living Homes In Residential Zones</a:t>
            </a:r>
          </a:p>
          <a:p>
            <a:endParaRPr lang="en-US" dirty="0"/>
          </a:p>
          <a:p>
            <a:pPr algn="ctr"/>
            <a:r>
              <a:rPr lang="en-US" i="1" dirty="0" smtClean="0"/>
              <a:t>Presented by</a:t>
            </a:r>
          </a:p>
          <a:p>
            <a:pPr algn="ctr"/>
            <a:r>
              <a:rPr lang="en-US" dirty="0" smtClean="0"/>
              <a:t>Tarquin Preziosi</a:t>
            </a:r>
          </a:p>
          <a:p>
            <a:pPr algn="ctr"/>
            <a:r>
              <a:rPr lang="en-US" dirty="0" smtClean="0"/>
              <a:t>City Attorney’s Office</a:t>
            </a:r>
          </a:p>
          <a:p>
            <a:pPr algn="ctr"/>
            <a:r>
              <a:rPr lang="en-US" dirty="0" smtClean="0"/>
              <a:t>City of Costa Mesa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Approximately 172 sober living facilities located in the residential zones</a:t>
            </a:r>
          </a:p>
          <a:p>
            <a:pPr lvl="1"/>
            <a:r>
              <a:rPr lang="en-US" dirty="0" smtClean="0"/>
              <a:t>DHCS licensed alcoholism/drug abuse recovery/treatment facilities</a:t>
            </a:r>
          </a:p>
          <a:p>
            <a:pPr lvl="1"/>
            <a:r>
              <a:rPr lang="en-US" dirty="0" smtClean="0"/>
              <a:t>Non-state licensed sober living homes</a:t>
            </a:r>
          </a:p>
          <a:p>
            <a:r>
              <a:rPr lang="en-US" dirty="0" smtClean="0"/>
              <a:t>28.9% of state licensed drug and alcohol treatment facilities in Orange County located in Costa Mesa</a:t>
            </a:r>
          </a:p>
          <a:p>
            <a:pPr lvl="1"/>
            <a:r>
              <a:rPr lang="en-US" dirty="0" smtClean="0"/>
              <a:t>An estimated 1,586 alcohol and drug recovery beds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Costa Mesa Ordinances: R1 Zone (single family)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Group Home includes</a:t>
            </a:r>
          </a:p>
          <a:p>
            <a:pPr lvl="1"/>
            <a:r>
              <a:rPr lang="en-US" dirty="0"/>
              <a:t>DHCS licensed alcoholism/drug abuse recovery/treatment </a:t>
            </a:r>
            <a:r>
              <a:rPr lang="en-US" dirty="0" smtClean="0"/>
              <a:t>facilities</a:t>
            </a:r>
          </a:p>
          <a:p>
            <a:pPr lvl="1"/>
            <a:r>
              <a:rPr lang="en-US" dirty="0" smtClean="0"/>
              <a:t>DSS licensed group homes</a:t>
            </a:r>
            <a:endParaRPr lang="en-US" dirty="0"/>
          </a:p>
          <a:p>
            <a:pPr lvl="1"/>
            <a:r>
              <a:rPr lang="en-US" dirty="0" smtClean="0"/>
              <a:t>Non-licensed group homes, including “sober living homes”</a:t>
            </a:r>
          </a:p>
          <a:p>
            <a:r>
              <a:rPr lang="en-US" dirty="0" smtClean="0"/>
              <a:t>All group homes limited to 6 occupants</a:t>
            </a:r>
          </a:p>
          <a:p>
            <a:r>
              <a:rPr lang="en-US" dirty="0" smtClean="0"/>
              <a:t>Special Use Permit required for non-state licensed group homes</a:t>
            </a:r>
          </a:p>
          <a:p>
            <a:r>
              <a:rPr lang="en-US" dirty="0" smtClean="0"/>
              <a:t>Non-state licensed SLH must be separated by 650’</a:t>
            </a:r>
          </a:p>
          <a:p>
            <a:pPr marL="402336" lvl="1" indent="0"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Costa Mesa Ordinances: MFR Zones (multi-family)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Special Use Permit required for non-state licensed group homes of six or fewer</a:t>
            </a:r>
          </a:p>
          <a:p>
            <a:r>
              <a:rPr lang="en-US" dirty="0" smtClean="0"/>
              <a:t>Conditional Use Permit required for all Group Homes of 7 or more, including</a:t>
            </a:r>
          </a:p>
          <a:p>
            <a:pPr lvl="1"/>
            <a:r>
              <a:rPr lang="en-US" dirty="0"/>
              <a:t>DHCS licensed alcoholism/drug abuse recovery/treatment facilities</a:t>
            </a:r>
          </a:p>
          <a:p>
            <a:pPr lvl="1"/>
            <a:r>
              <a:rPr lang="en-US" dirty="0" smtClean="0"/>
              <a:t>650’ separation requirement</a:t>
            </a:r>
          </a:p>
          <a:p>
            <a:r>
              <a:rPr lang="en-US" dirty="0" smtClean="0"/>
              <a:t>Separate operator’s permit required for non-state licensed group homes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5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Resulting Lawsuits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 smtClean="0"/>
              <a:t>Solid Landings v. Costa Mesa </a:t>
            </a:r>
            <a:r>
              <a:rPr lang="en-US" dirty="0" smtClean="0"/>
              <a:t>(federal case)</a:t>
            </a:r>
          </a:p>
          <a:p>
            <a:pPr lvl="1"/>
            <a:r>
              <a:rPr lang="en-US" dirty="0" smtClean="0"/>
              <a:t>Largest operator in City, approximately 33 group homes</a:t>
            </a:r>
          </a:p>
          <a:p>
            <a:pPr lvl="1"/>
            <a:r>
              <a:rPr lang="en-US" dirty="0" smtClean="0"/>
              <a:t>Challenged the R1 ordinance in federal court primarily under FHA &amp; ADA</a:t>
            </a:r>
          </a:p>
          <a:p>
            <a:pPr lvl="1"/>
            <a:r>
              <a:rPr lang="en-US" dirty="0" smtClean="0"/>
              <a:t>District court ruled in City’s favor</a:t>
            </a:r>
          </a:p>
          <a:p>
            <a:pPr lvl="1"/>
            <a:r>
              <a:rPr lang="en-US" dirty="0" smtClean="0"/>
              <a:t>Solid Landings appealed to 9</a:t>
            </a:r>
            <a:r>
              <a:rPr lang="en-US" baseline="30000" dirty="0" smtClean="0"/>
              <a:t>th</a:t>
            </a:r>
            <a:r>
              <a:rPr lang="en-US" dirty="0" smtClean="0"/>
              <a:t> Circuit</a:t>
            </a:r>
          </a:p>
          <a:p>
            <a:pPr lvl="1"/>
            <a:r>
              <a:rPr lang="en-US" dirty="0" smtClean="0"/>
              <a:t>December 2015: 9</a:t>
            </a:r>
            <a:r>
              <a:rPr lang="en-US" baseline="30000" dirty="0" smtClean="0"/>
              <a:t>th</a:t>
            </a:r>
            <a:r>
              <a:rPr lang="en-US" dirty="0" smtClean="0"/>
              <a:t> Circuit enjoins enforcement of the R1 ordinance</a:t>
            </a:r>
          </a:p>
          <a:p>
            <a:pPr lvl="1"/>
            <a:r>
              <a:rPr lang="en-US" dirty="0" smtClean="0"/>
              <a:t>Briefing not yet completed</a:t>
            </a:r>
          </a:p>
          <a:p>
            <a:pPr marL="82296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Resulting Lawsuits, cont’d.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 smtClean="0"/>
              <a:t>Yellowstone v. Costa Mesa </a:t>
            </a:r>
          </a:p>
          <a:p>
            <a:pPr lvl="1"/>
            <a:r>
              <a:rPr lang="en-US" dirty="0" smtClean="0"/>
              <a:t>Requested a “reasonable accommodation” to be exempted from R1 ordinance's requirement of 6 or fewer occupants</a:t>
            </a:r>
          </a:p>
          <a:p>
            <a:pPr lvl="1"/>
            <a:r>
              <a:rPr lang="en-US" dirty="0" smtClean="0"/>
              <a:t>Request denied by Planning Commission</a:t>
            </a:r>
          </a:p>
          <a:p>
            <a:pPr lvl="1"/>
            <a:r>
              <a:rPr lang="en-US" dirty="0" smtClean="0"/>
              <a:t>Challenged the R1 ordinance in federal court primarily under FHA &amp; ADA</a:t>
            </a:r>
          </a:p>
          <a:p>
            <a:pPr lvl="1"/>
            <a:r>
              <a:rPr lang="en-US" dirty="0" smtClean="0"/>
              <a:t>City prevailed twice, plaintiffs filed third amended complaint</a:t>
            </a:r>
          </a:p>
          <a:p>
            <a:pPr lvl="1"/>
            <a:r>
              <a:rPr lang="en-US" dirty="0" smtClean="0"/>
              <a:t>Case currently stayed pending 9</a:t>
            </a:r>
            <a:r>
              <a:rPr lang="en-US" baseline="30000" dirty="0" smtClean="0"/>
              <a:t>th</a:t>
            </a:r>
            <a:r>
              <a:rPr lang="en-US" dirty="0" smtClean="0"/>
              <a:t> Circuit decision in </a:t>
            </a:r>
            <a:r>
              <a:rPr lang="en-US" i="1" dirty="0" smtClean="0"/>
              <a:t>Solid Landings</a:t>
            </a:r>
          </a:p>
          <a:p>
            <a:pPr marL="82296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76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Resulting Lawsuits, cont’d.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Solid Landings v. Costa Mesa </a:t>
            </a:r>
            <a:r>
              <a:rPr lang="en-US" dirty="0" smtClean="0"/>
              <a:t>(state case)</a:t>
            </a:r>
          </a:p>
          <a:p>
            <a:pPr lvl="1"/>
            <a:r>
              <a:rPr lang="en-US" dirty="0" smtClean="0"/>
              <a:t>Had been operating a group counseling center in a commercial zone without a CUP</a:t>
            </a:r>
          </a:p>
          <a:p>
            <a:pPr lvl="1"/>
            <a:r>
              <a:rPr lang="en-US" dirty="0" smtClean="0"/>
              <a:t>Ultimately, applied for CUP, but denied by City Council</a:t>
            </a:r>
          </a:p>
          <a:p>
            <a:pPr lvl="1"/>
            <a:r>
              <a:rPr lang="en-US" dirty="0" smtClean="0"/>
              <a:t>Files writ action to overturn denial</a:t>
            </a:r>
          </a:p>
          <a:p>
            <a:pPr lvl="1"/>
            <a:r>
              <a:rPr lang="en-US" dirty="0" smtClean="0"/>
              <a:t>City cross-complains; brings nuisance abatement action to enjoin this use</a:t>
            </a:r>
          </a:p>
          <a:p>
            <a:pPr marL="82296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970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Settlement: Solid Landings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Close 15 homes within 30 days</a:t>
            </a:r>
          </a:p>
          <a:p>
            <a:r>
              <a:rPr lang="en-US" dirty="0" smtClean="0"/>
              <a:t>Close 18 remaining homes over the next 2-3 years</a:t>
            </a:r>
          </a:p>
          <a:p>
            <a:r>
              <a:rPr lang="en-US" dirty="0" smtClean="0"/>
              <a:t>2 group counseling centers (non-residential) to remain</a:t>
            </a:r>
          </a:p>
          <a:p>
            <a:r>
              <a:rPr lang="en-US" dirty="0" smtClean="0"/>
              <a:t>Mutual dismissal of lawsuits</a:t>
            </a:r>
          </a:p>
          <a:p>
            <a:r>
              <a:rPr lang="en-US" dirty="0" smtClean="0"/>
              <a:t>No payment of costs or attorneys fees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43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Solid Landings Settlement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approximate 19% reduction in the number of group homes in Costa Mesa based on current statistics</a:t>
            </a:r>
          </a:p>
          <a:p>
            <a:r>
              <a:rPr lang="en-US" dirty="0" smtClean="0"/>
              <a:t>Resolves one challenge to the City’s ordinance</a:t>
            </a:r>
          </a:p>
          <a:p>
            <a:r>
              <a:rPr lang="en-US" i="1" dirty="0" smtClean="0"/>
              <a:t>Yellowstone</a:t>
            </a:r>
            <a:r>
              <a:rPr lang="en-US" dirty="0" smtClean="0"/>
              <a:t> lawsuit still pending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094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438</Words>
  <Application>Microsoft Office PowerPoint</Application>
  <PresentationFormat>On-screen Show (4:3)</PresentationFormat>
  <Paragraphs>58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Solstice</vt:lpstr>
      <vt:lpstr>Costa Mesa: A Case Study</vt:lpstr>
      <vt:lpstr>Current Statistics</vt:lpstr>
      <vt:lpstr>Costa Mesa Ordinances: R1 Zone (single family)</vt:lpstr>
      <vt:lpstr>Costa Mesa Ordinances: MFR Zones (multi-family)</vt:lpstr>
      <vt:lpstr>Resulting Lawsuits</vt:lpstr>
      <vt:lpstr>Resulting Lawsuits, cont’d.</vt:lpstr>
      <vt:lpstr>Resulting Lawsuits, cont’d.</vt:lpstr>
      <vt:lpstr>Settlement: Solid Landings</vt:lpstr>
      <vt:lpstr>Solid Landings Settlement Results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Costa Mesa: A Case Study</dc:title>
  <dc:creator>Ongtoaboc, Ronald</dc:creator>
  <cp:lastModifiedBy>Ronald Ongtoaboc</cp:lastModifiedBy>
  <cp:revision>1</cp:revision>
  <dcterms:modified xsi:type="dcterms:W3CDTF">2016-06-02T18:04:01Z</dcterms:modified>
</cp:coreProperties>
</file>