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14" r:id="rId3"/>
    <p:sldId id="258" r:id="rId4"/>
    <p:sldId id="259" r:id="rId5"/>
    <p:sldId id="262" r:id="rId6"/>
    <p:sldId id="263" r:id="rId7"/>
    <p:sldId id="264" r:id="rId8"/>
    <p:sldId id="265" r:id="rId9"/>
    <p:sldId id="290" r:id="rId10"/>
    <p:sldId id="292" r:id="rId11"/>
    <p:sldId id="293" r:id="rId12"/>
    <p:sldId id="294" r:id="rId13"/>
    <p:sldId id="295" r:id="rId14"/>
    <p:sldId id="296" r:id="rId15"/>
    <p:sldId id="297" r:id="rId16"/>
    <p:sldId id="298" r:id="rId17"/>
    <p:sldId id="267" r:id="rId18"/>
    <p:sldId id="269" r:id="rId19"/>
    <p:sldId id="271" r:id="rId20"/>
    <p:sldId id="273" r:id="rId21"/>
    <p:sldId id="275" r:id="rId22"/>
    <p:sldId id="277" r:id="rId23"/>
    <p:sldId id="279" r:id="rId24"/>
    <p:sldId id="281" r:id="rId25"/>
    <p:sldId id="283" r:id="rId26"/>
    <p:sldId id="310" r:id="rId27"/>
    <p:sldId id="322" r:id="rId28"/>
    <p:sldId id="324" r:id="rId29"/>
    <p:sldId id="325" r:id="rId30"/>
    <p:sldId id="315" r:id="rId31"/>
    <p:sldId id="316" r:id="rId32"/>
    <p:sldId id="303" r:id="rId33"/>
    <p:sldId id="304" r:id="rId34"/>
    <p:sldId id="305" r:id="rId35"/>
    <p:sldId id="285" r:id="rId36"/>
    <p:sldId id="327" r:id="rId37"/>
    <p:sldId id="308" r:id="rId38"/>
    <p:sldId id="307" r:id="rId39"/>
    <p:sldId id="299"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057"/>
    <a:srgbClr val="00D05E"/>
    <a:srgbClr val="00DA63"/>
    <a:srgbClr val="FF3300"/>
    <a:srgbClr val="24377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73063" autoAdjust="0"/>
  </p:normalViewPr>
  <p:slideViewPr>
    <p:cSldViewPr>
      <p:cViewPr>
        <p:scale>
          <a:sx n="40" d="100"/>
          <a:sy n="40" d="100"/>
        </p:scale>
        <p:origin x="-1764" y="-8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91E216-8B5D-406E-9C62-E9D678B92DF0}" type="doc">
      <dgm:prSet loTypeId="urn:microsoft.com/office/officeart/2005/8/layout/lProcess3" loCatId="process" qsTypeId="urn:microsoft.com/office/officeart/2005/8/quickstyle/simple3" qsCatId="simple" csTypeId="urn:microsoft.com/office/officeart/2005/8/colors/accent1_2" csCatId="accent1" phldr="1"/>
      <dgm:spPr/>
      <dgm:t>
        <a:bodyPr/>
        <a:lstStyle/>
        <a:p>
          <a:endParaRPr lang="en-US"/>
        </a:p>
      </dgm:t>
    </dgm:pt>
    <dgm:pt modelId="{94864A3D-CDAD-493D-91C2-EE04031AD4E0}">
      <dgm:prSet phldrT="[Text]" custT="1"/>
      <dgm:spPr>
        <a:solidFill>
          <a:schemeClr val="accent1">
            <a:tint val="40000"/>
            <a:hueOff val="0"/>
            <a:satOff val="0"/>
            <a:lumOff val="0"/>
          </a:schemeClr>
        </a:solidFill>
      </dgm:spPr>
      <dgm:t>
        <a:bodyPr/>
        <a:lstStyle/>
        <a:p>
          <a:r>
            <a:rPr lang="en-US" sz="2400" dirty="0" smtClean="0"/>
            <a:t>20</a:t>
          </a:r>
          <a:r>
            <a:rPr lang="en-US" sz="2400" baseline="30000" dirty="0" smtClean="0"/>
            <a:t>th</a:t>
          </a:r>
          <a:r>
            <a:rPr lang="en-US" sz="2400" dirty="0" smtClean="0"/>
            <a:t> century education</a:t>
          </a:r>
          <a:endParaRPr lang="en-US" sz="2400" dirty="0"/>
        </a:p>
      </dgm:t>
    </dgm:pt>
    <dgm:pt modelId="{3F0C8D14-EDA2-47A0-9261-AA312E34052F}" type="parTrans" cxnId="{EDC87EE0-E9AB-477C-9B0F-4FBA9F0885DE}">
      <dgm:prSet/>
      <dgm:spPr/>
      <dgm:t>
        <a:bodyPr/>
        <a:lstStyle/>
        <a:p>
          <a:endParaRPr lang="en-US"/>
        </a:p>
      </dgm:t>
    </dgm:pt>
    <dgm:pt modelId="{1FDCAB56-3A51-4B4E-B591-B69B5850F16F}" type="sibTrans" cxnId="{EDC87EE0-E9AB-477C-9B0F-4FBA9F0885DE}">
      <dgm:prSet/>
      <dgm:spPr/>
      <dgm:t>
        <a:bodyPr/>
        <a:lstStyle/>
        <a:p>
          <a:endParaRPr lang="en-US"/>
        </a:p>
      </dgm:t>
    </dgm:pt>
    <dgm:pt modelId="{A6C2FA47-5DDD-4D77-989A-42EB1327BCB0}">
      <dgm:prSet phldrT="[Text]" custT="1"/>
      <dgm:spPr/>
      <dgm:t>
        <a:bodyPr/>
        <a:lstStyle/>
        <a:p>
          <a:r>
            <a:rPr lang="en-US" sz="2400" dirty="0" smtClean="0"/>
            <a:t>to</a:t>
          </a:r>
          <a:endParaRPr lang="en-US" sz="2400" dirty="0"/>
        </a:p>
      </dgm:t>
    </dgm:pt>
    <dgm:pt modelId="{838163A2-6B0D-4345-A2CA-EEE164A854B3}" type="parTrans" cxnId="{8C8A06F2-2838-4AAF-85CA-B15F2D19F5F3}">
      <dgm:prSet/>
      <dgm:spPr/>
      <dgm:t>
        <a:bodyPr/>
        <a:lstStyle/>
        <a:p>
          <a:endParaRPr lang="en-US"/>
        </a:p>
      </dgm:t>
    </dgm:pt>
    <dgm:pt modelId="{8C4C7166-F414-41BB-9F53-22E55399ED5E}" type="sibTrans" cxnId="{8C8A06F2-2838-4AAF-85CA-B15F2D19F5F3}">
      <dgm:prSet/>
      <dgm:spPr/>
      <dgm:t>
        <a:bodyPr/>
        <a:lstStyle/>
        <a:p>
          <a:endParaRPr lang="en-US"/>
        </a:p>
      </dgm:t>
    </dgm:pt>
    <dgm:pt modelId="{F1BD4BE6-8F42-445E-BDB9-E9F944B11BAD}">
      <dgm:prSet phldrT="[Text]" custT="1"/>
      <dgm:spPr>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dgm:spPr>
      <dgm:t>
        <a:bodyPr/>
        <a:lstStyle/>
        <a:p>
          <a:r>
            <a:rPr lang="en-US" sz="2400" dirty="0" smtClean="0"/>
            <a:t>21</a:t>
          </a:r>
          <a:r>
            <a:rPr lang="en-US" sz="2400" baseline="30000" dirty="0" smtClean="0"/>
            <a:t>st</a:t>
          </a:r>
          <a:r>
            <a:rPr lang="en-US" sz="2400" dirty="0" smtClean="0"/>
            <a:t> century education</a:t>
          </a:r>
          <a:endParaRPr lang="en-US" sz="2400" dirty="0"/>
        </a:p>
      </dgm:t>
    </dgm:pt>
    <dgm:pt modelId="{E464E7C6-0C12-457D-8A6C-6EA3E6276656}" type="parTrans" cxnId="{34B30062-C0DE-4DB5-BCB3-8211D7C5C7C2}">
      <dgm:prSet/>
      <dgm:spPr/>
      <dgm:t>
        <a:bodyPr/>
        <a:lstStyle/>
        <a:p>
          <a:endParaRPr lang="en-US"/>
        </a:p>
      </dgm:t>
    </dgm:pt>
    <dgm:pt modelId="{EB42C4C5-16FF-4418-BF7B-9838626B5730}" type="sibTrans" cxnId="{34B30062-C0DE-4DB5-BCB3-8211D7C5C7C2}">
      <dgm:prSet/>
      <dgm:spPr/>
      <dgm:t>
        <a:bodyPr/>
        <a:lstStyle/>
        <a:p>
          <a:endParaRPr lang="en-US"/>
        </a:p>
      </dgm:t>
    </dgm:pt>
    <dgm:pt modelId="{266FE051-B2E2-4FC6-BB57-563F4E98E428}">
      <dgm:prSet phldrT="[Text]" custT="1"/>
      <dgm:spPr>
        <a:solidFill>
          <a:schemeClr val="accent1">
            <a:tint val="40000"/>
            <a:hueOff val="0"/>
            <a:satOff val="0"/>
            <a:lumOff val="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dirty="0" smtClean="0"/>
            <a:t>Focus on teaching</a:t>
          </a:r>
        </a:p>
        <a:p>
          <a:pPr defTabSz="1422400">
            <a:lnSpc>
              <a:spcPct val="90000"/>
            </a:lnSpc>
            <a:spcBef>
              <a:spcPct val="0"/>
            </a:spcBef>
            <a:spcAft>
              <a:spcPct val="35000"/>
            </a:spcAft>
          </a:pPr>
          <a:endParaRPr lang="en-US" sz="2500" dirty="0"/>
        </a:p>
      </dgm:t>
    </dgm:pt>
    <dgm:pt modelId="{E1A75F7B-9C45-4893-84C5-2F24910E602E}" type="parTrans" cxnId="{6D4DF1EC-9369-44EE-8C24-5D077FF03F02}">
      <dgm:prSet/>
      <dgm:spPr/>
      <dgm:t>
        <a:bodyPr/>
        <a:lstStyle/>
        <a:p>
          <a:endParaRPr lang="en-US"/>
        </a:p>
      </dgm:t>
    </dgm:pt>
    <dgm:pt modelId="{66444BAA-14B6-4FDE-919A-C2E0424DE8D4}" type="sibTrans" cxnId="{6D4DF1EC-9369-44EE-8C24-5D077FF03F02}">
      <dgm:prSet/>
      <dgm:spPr/>
      <dgm:t>
        <a:bodyPr/>
        <a:lstStyle/>
        <a:p>
          <a:endParaRPr lang="en-US"/>
        </a:p>
      </dgm:t>
    </dgm:pt>
    <dgm:pt modelId="{D9A80E41-0A61-4A36-BDE8-C7007F2B5D5C}">
      <dgm:prSet phldrT="[Text]" custT="1"/>
      <dgm:spPr/>
      <dgm:t>
        <a:bodyPr/>
        <a:lstStyle/>
        <a:p>
          <a:r>
            <a:rPr lang="en-US" sz="2400" dirty="0" smtClean="0"/>
            <a:t>to</a:t>
          </a:r>
          <a:endParaRPr lang="en-US" sz="2400" dirty="0"/>
        </a:p>
      </dgm:t>
    </dgm:pt>
    <dgm:pt modelId="{44AC2738-0C7D-4B26-8954-4435E84319C3}" type="parTrans" cxnId="{5BD5DE5D-C309-4C0B-9837-F50B2AB5FE1A}">
      <dgm:prSet/>
      <dgm:spPr/>
      <dgm:t>
        <a:bodyPr/>
        <a:lstStyle/>
        <a:p>
          <a:endParaRPr lang="en-US"/>
        </a:p>
      </dgm:t>
    </dgm:pt>
    <dgm:pt modelId="{23EF8033-4620-40A8-A157-B5DCF7AC1C36}" type="sibTrans" cxnId="{5BD5DE5D-C309-4C0B-9837-F50B2AB5FE1A}">
      <dgm:prSet/>
      <dgm:spPr/>
      <dgm:t>
        <a:bodyPr/>
        <a:lstStyle/>
        <a:p>
          <a:endParaRPr lang="en-US"/>
        </a:p>
      </dgm:t>
    </dgm:pt>
    <dgm:pt modelId="{3BA1583E-F1B2-4EC5-94EA-60C5CB78B2A8}">
      <dgm:prSet phldrT="[Text]" custT="1"/>
      <dgm:spPr>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dirty="0" smtClean="0"/>
            <a:t>Focus on learning</a:t>
          </a:r>
        </a:p>
        <a:p>
          <a:pPr defTabSz="1200150">
            <a:lnSpc>
              <a:spcPct val="90000"/>
            </a:lnSpc>
            <a:spcBef>
              <a:spcPct val="0"/>
            </a:spcBef>
            <a:spcAft>
              <a:spcPct val="35000"/>
            </a:spcAft>
          </a:pPr>
          <a:endParaRPr lang="en-US" sz="2100" dirty="0"/>
        </a:p>
      </dgm:t>
    </dgm:pt>
    <dgm:pt modelId="{EE9FB8BD-FAEB-419B-84C8-4FF694F1D608}" type="parTrans" cxnId="{9988B452-7B7F-4C31-B23D-2484394907AD}">
      <dgm:prSet/>
      <dgm:spPr/>
      <dgm:t>
        <a:bodyPr/>
        <a:lstStyle/>
        <a:p>
          <a:endParaRPr lang="en-US"/>
        </a:p>
      </dgm:t>
    </dgm:pt>
    <dgm:pt modelId="{E1707728-BC45-4D4D-8DF2-591894949F21}" type="sibTrans" cxnId="{9988B452-7B7F-4C31-B23D-2484394907AD}">
      <dgm:prSet/>
      <dgm:spPr/>
      <dgm:t>
        <a:bodyPr/>
        <a:lstStyle/>
        <a:p>
          <a:endParaRPr lang="en-US"/>
        </a:p>
      </dgm:t>
    </dgm:pt>
    <dgm:pt modelId="{8A146A4A-B5E0-4DCC-B02D-ED70FC2346FE}">
      <dgm:prSet phldrT="[Text]" custT="1"/>
      <dgm:spPr>
        <a:solidFill>
          <a:schemeClr val="accent1">
            <a:tint val="40000"/>
            <a:hueOff val="0"/>
            <a:satOff val="0"/>
            <a:lumOff val="0"/>
          </a:schemeClr>
        </a:solidFill>
      </dgm:spPr>
      <dgm:t>
        <a:bodyPr/>
        <a:lstStyle/>
        <a:p>
          <a:r>
            <a:rPr lang="en-US" sz="2400" dirty="0" smtClean="0"/>
            <a:t>Teacher isolation</a:t>
          </a:r>
          <a:endParaRPr lang="en-US" sz="2400" dirty="0"/>
        </a:p>
      </dgm:t>
    </dgm:pt>
    <dgm:pt modelId="{BBEA3BBB-D2B2-48B2-840F-3A348C306CAE}" type="parTrans" cxnId="{4CEEB484-4780-4D4B-BCE1-1EE3F22DC93B}">
      <dgm:prSet/>
      <dgm:spPr/>
      <dgm:t>
        <a:bodyPr/>
        <a:lstStyle/>
        <a:p>
          <a:endParaRPr lang="en-US"/>
        </a:p>
      </dgm:t>
    </dgm:pt>
    <dgm:pt modelId="{3E169317-0196-4AB5-AB33-5C9E4F8B51F4}" type="sibTrans" cxnId="{4CEEB484-4780-4D4B-BCE1-1EE3F22DC93B}">
      <dgm:prSet/>
      <dgm:spPr/>
      <dgm:t>
        <a:bodyPr/>
        <a:lstStyle/>
        <a:p>
          <a:endParaRPr lang="en-US"/>
        </a:p>
      </dgm:t>
    </dgm:pt>
    <dgm:pt modelId="{A58D525A-5B49-48F5-BE65-85478A6D24CB}">
      <dgm:prSet phldrT="[Text]" custT="1"/>
      <dgm:spPr/>
      <dgm:t>
        <a:bodyPr/>
        <a:lstStyle/>
        <a:p>
          <a:r>
            <a:rPr lang="en-US" sz="2400" dirty="0" smtClean="0"/>
            <a:t>to</a:t>
          </a:r>
          <a:r>
            <a:rPr lang="en-US" sz="6200" dirty="0" smtClean="0"/>
            <a:t> </a:t>
          </a:r>
          <a:endParaRPr lang="en-US" sz="6200" dirty="0"/>
        </a:p>
      </dgm:t>
    </dgm:pt>
    <dgm:pt modelId="{1DAC35AF-B22B-4324-9AE1-7870D2518685}" type="parTrans" cxnId="{B8577577-E7EF-4B31-97C8-84AFA5213339}">
      <dgm:prSet/>
      <dgm:spPr/>
      <dgm:t>
        <a:bodyPr/>
        <a:lstStyle/>
        <a:p>
          <a:endParaRPr lang="en-US"/>
        </a:p>
      </dgm:t>
    </dgm:pt>
    <dgm:pt modelId="{25F5F61E-B9D1-4D51-8DB7-89092D9BAD6F}" type="sibTrans" cxnId="{B8577577-E7EF-4B31-97C8-84AFA5213339}">
      <dgm:prSet/>
      <dgm:spPr/>
      <dgm:t>
        <a:bodyPr/>
        <a:lstStyle/>
        <a:p>
          <a:endParaRPr lang="en-US"/>
        </a:p>
      </dgm:t>
    </dgm:pt>
    <dgm:pt modelId="{00ED8C9C-2E72-466B-BB49-151FF572E9F6}">
      <dgm:prSet phldrT="[Text]" custT="1"/>
      <dgm:spPr>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dgm:spPr>
      <dgm:t>
        <a:bodyPr/>
        <a:lstStyle/>
        <a:p>
          <a:r>
            <a:rPr lang="en-US" sz="2400" dirty="0" smtClean="0"/>
            <a:t>Teacher collaboration</a:t>
          </a:r>
          <a:endParaRPr lang="en-US" sz="2400" dirty="0"/>
        </a:p>
      </dgm:t>
    </dgm:pt>
    <dgm:pt modelId="{03E38745-2547-40DD-833D-1A6C4412427B}" type="parTrans" cxnId="{73C617F4-74A7-49E0-956B-01DC640C50FC}">
      <dgm:prSet/>
      <dgm:spPr/>
      <dgm:t>
        <a:bodyPr/>
        <a:lstStyle/>
        <a:p>
          <a:endParaRPr lang="en-US"/>
        </a:p>
      </dgm:t>
    </dgm:pt>
    <dgm:pt modelId="{635DC694-E89B-4964-9977-DDC8F6AC88C3}" type="sibTrans" cxnId="{73C617F4-74A7-49E0-956B-01DC640C50FC}">
      <dgm:prSet/>
      <dgm:spPr/>
      <dgm:t>
        <a:bodyPr/>
        <a:lstStyle/>
        <a:p>
          <a:endParaRPr lang="en-US"/>
        </a:p>
      </dgm:t>
    </dgm:pt>
    <dgm:pt modelId="{F832D3B6-2133-4ADF-B140-89F27F873B19}" type="pres">
      <dgm:prSet presAssocID="{E691E216-8B5D-406E-9C62-E9D678B92DF0}" presName="Name0" presStyleCnt="0">
        <dgm:presLayoutVars>
          <dgm:chPref val="3"/>
          <dgm:dir/>
          <dgm:animLvl val="lvl"/>
          <dgm:resizeHandles/>
        </dgm:presLayoutVars>
      </dgm:prSet>
      <dgm:spPr/>
      <dgm:t>
        <a:bodyPr/>
        <a:lstStyle/>
        <a:p>
          <a:endParaRPr lang="en-US"/>
        </a:p>
      </dgm:t>
    </dgm:pt>
    <dgm:pt modelId="{C7A682BA-F62E-49E0-B319-0B6889521D57}" type="pres">
      <dgm:prSet presAssocID="{94864A3D-CDAD-493D-91C2-EE04031AD4E0}" presName="horFlow" presStyleCnt="0"/>
      <dgm:spPr/>
      <dgm:t>
        <a:bodyPr/>
        <a:lstStyle/>
        <a:p>
          <a:endParaRPr lang="en-US"/>
        </a:p>
      </dgm:t>
    </dgm:pt>
    <dgm:pt modelId="{47B6F16E-135F-4842-8A15-F445E2F823E2}" type="pres">
      <dgm:prSet presAssocID="{94864A3D-CDAD-493D-91C2-EE04031AD4E0}" presName="bigChev" presStyleLbl="node1" presStyleIdx="0" presStyleCnt="3" custScaleY="83574"/>
      <dgm:spPr/>
      <dgm:t>
        <a:bodyPr/>
        <a:lstStyle/>
        <a:p>
          <a:endParaRPr lang="en-US"/>
        </a:p>
      </dgm:t>
    </dgm:pt>
    <dgm:pt modelId="{0D5FA451-0DC6-4EC2-9BB9-18F9EBEA99B6}" type="pres">
      <dgm:prSet presAssocID="{838163A2-6B0D-4345-A2CA-EEE164A854B3}" presName="parTrans" presStyleCnt="0"/>
      <dgm:spPr/>
      <dgm:t>
        <a:bodyPr/>
        <a:lstStyle/>
        <a:p>
          <a:endParaRPr lang="en-US"/>
        </a:p>
      </dgm:t>
    </dgm:pt>
    <dgm:pt modelId="{F6B37A49-478C-4CF0-89E6-B58933DE0E44}" type="pres">
      <dgm:prSet presAssocID="{A6C2FA47-5DDD-4D77-989A-42EB1327BCB0}" presName="node" presStyleLbl="alignAccFollowNode1" presStyleIdx="0" presStyleCnt="6" custScaleX="78050">
        <dgm:presLayoutVars>
          <dgm:bulletEnabled val="1"/>
        </dgm:presLayoutVars>
      </dgm:prSet>
      <dgm:spPr/>
      <dgm:t>
        <a:bodyPr/>
        <a:lstStyle/>
        <a:p>
          <a:endParaRPr lang="en-US"/>
        </a:p>
      </dgm:t>
    </dgm:pt>
    <dgm:pt modelId="{CB761FCB-2FE1-4CB4-A750-C39850F75510}" type="pres">
      <dgm:prSet presAssocID="{8C4C7166-F414-41BB-9F53-22E55399ED5E}" presName="sibTrans" presStyleCnt="0"/>
      <dgm:spPr/>
      <dgm:t>
        <a:bodyPr/>
        <a:lstStyle/>
        <a:p>
          <a:endParaRPr lang="en-US"/>
        </a:p>
      </dgm:t>
    </dgm:pt>
    <dgm:pt modelId="{2CE8C5A6-367A-41BF-9D5C-94DCB3C1F935}" type="pres">
      <dgm:prSet presAssocID="{F1BD4BE6-8F42-445E-BDB9-E9F944B11BAD}" presName="node" presStyleLbl="alignAccFollowNode1" presStyleIdx="1" presStyleCnt="6" custScaleX="125548">
        <dgm:presLayoutVars>
          <dgm:bulletEnabled val="1"/>
        </dgm:presLayoutVars>
      </dgm:prSet>
      <dgm:spPr/>
      <dgm:t>
        <a:bodyPr/>
        <a:lstStyle/>
        <a:p>
          <a:endParaRPr lang="en-US"/>
        </a:p>
      </dgm:t>
    </dgm:pt>
    <dgm:pt modelId="{2143C073-56AB-4A81-B1BB-B73C1BECB3D4}" type="pres">
      <dgm:prSet presAssocID="{94864A3D-CDAD-493D-91C2-EE04031AD4E0}" presName="vSp" presStyleCnt="0"/>
      <dgm:spPr/>
      <dgm:t>
        <a:bodyPr/>
        <a:lstStyle/>
        <a:p>
          <a:endParaRPr lang="en-US"/>
        </a:p>
      </dgm:t>
    </dgm:pt>
    <dgm:pt modelId="{AF150AA8-6F52-428A-8C29-E9BF8AE8CAA0}" type="pres">
      <dgm:prSet presAssocID="{266FE051-B2E2-4FC6-BB57-563F4E98E428}" presName="horFlow" presStyleCnt="0"/>
      <dgm:spPr/>
      <dgm:t>
        <a:bodyPr/>
        <a:lstStyle/>
        <a:p>
          <a:endParaRPr lang="en-US"/>
        </a:p>
      </dgm:t>
    </dgm:pt>
    <dgm:pt modelId="{7AA9751F-56FE-4173-968F-99CECA109B20}" type="pres">
      <dgm:prSet presAssocID="{266FE051-B2E2-4FC6-BB57-563F4E98E428}" presName="bigChev" presStyleLbl="node1" presStyleIdx="1" presStyleCnt="3" custScaleY="83931"/>
      <dgm:spPr/>
      <dgm:t>
        <a:bodyPr/>
        <a:lstStyle/>
        <a:p>
          <a:endParaRPr lang="en-US"/>
        </a:p>
      </dgm:t>
    </dgm:pt>
    <dgm:pt modelId="{D4137E40-6A92-4916-A080-1CEF7C48AF28}" type="pres">
      <dgm:prSet presAssocID="{44AC2738-0C7D-4B26-8954-4435E84319C3}" presName="parTrans" presStyleCnt="0"/>
      <dgm:spPr/>
      <dgm:t>
        <a:bodyPr/>
        <a:lstStyle/>
        <a:p>
          <a:endParaRPr lang="en-US"/>
        </a:p>
      </dgm:t>
    </dgm:pt>
    <dgm:pt modelId="{F5A255E1-086D-4DB5-A4C8-33E95F912C7E}" type="pres">
      <dgm:prSet presAssocID="{D9A80E41-0A61-4A36-BDE8-C7007F2B5D5C}" presName="node" presStyleLbl="alignAccFollowNode1" presStyleIdx="2" presStyleCnt="6" custScaleX="77794">
        <dgm:presLayoutVars>
          <dgm:bulletEnabled val="1"/>
        </dgm:presLayoutVars>
      </dgm:prSet>
      <dgm:spPr/>
      <dgm:t>
        <a:bodyPr/>
        <a:lstStyle/>
        <a:p>
          <a:endParaRPr lang="en-US"/>
        </a:p>
      </dgm:t>
    </dgm:pt>
    <dgm:pt modelId="{7E6E7596-357A-4116-ACAB-19988C80C525}" type="pres">
      <dgm:prSet presAssocID="{23EF8033-4620-40A8-A157-B5DCF7AC1C36}" presName="sibTrans" presStyleCnt="0"/>
      <dgm:spPr/>
      <dgm:t>
        <a:bodyPr/>
        <a:lstStyle/>
        <a:p>
          <a:endParaRPr lang="en-US"/>
        </a:p>
      </dgm:t>
    </dgm:pt>
    <dgm:pt modelId="{2E8F45BF-378B-46A9-9E09-0E737EE2A867}" type="pres">
      <dgm:prSet presAssocID="{3BA1583E-F1B2-4EC5-94EA-60C5CB78B2A8}" presName="node" presStyleLbl="alignAccFollowNode1" presStyleIdx="3" presStyleCnt="6" custScaleX="124699">
        <dgm:presLayoutVars>
          <dgm:bulletEnabled val="1"/>
        </dgm:presLayoutVars>
      </dgm:prSet>
      <dgm:spPr/>
      <dgm:t>
        <a:bodyPr/>
        <a:lstStyle/>
        <a:p>
          <a:endParaRPr lang="en-US"/>
        </a:p>
      </dgm:t>
    </dgm:pt>
    <dgm:pt modelId="{71C896CA-D3DA-483A-853D-AAF0959F922A}" type="pres">
      <dgm:prSet presAssocID="{266FE051-B2E2-4FC6-BB57-563F4E98E428}" presName="vSp" presStyleCnt="0"/>
      <dgm:spPr/>
      <dgm:t>
        <a:bodyPr/>
        <a:lstStyle/>
        <a:p>
          <a:endParaRPr lang="en-US"/>
        </a:p>
      </dgm:t>
    </dgm:pt>
    <dgm:pt modelId="{7C946F6F-1A15-4174-AE90-F082B8C5CB21}" type="pres">
      <dgm:prSet presAssocID="{8A146A4A-B5E0-4DCC-B02D-ED70FC2346FE}" presName="horFlow" presStyleCnt="0"/>
      <dgm:spPr/>
      <dgm:t>
        <a:bodyPr/>
        <a:lstStyle/>
        <a:p>
          <a:endParaRPr lang="en-US"/>
        </a:p>
      </dgm:t>
    </dgm:pt>
    <dgm:pt modelId="{3C168584-7523-46A5-A2C7-67B4C5368028}" type="pres">
      <dgm:prSet presAssocID="{8A146A4A-B5E0-4DCC-B02D-ED70FC2346FE}" presName="bigChev" presStyleLbl="node1" presStyleIdx="2" presStyleCnt="3" custScaleY="85633"/>
      <dgm:spPr/>
      <dgm:t>
        <a:bodyPr/>
        <a:lstStyle/>
        <a:p>
          <a:endParaRPr lang="en-US"/>
        </a:p>
      </dgm:t>
    </dgm:pt>
    <dgm:pt modelId="{4DA1B4E2-D641-4D2B-8716-E0B6062C229E}" type="pres">
      <dgm:prSet presAssocID="{1DAC35AF-B22B-4324-9AE1-7870D2518685}" presName="parTrans" presStyleCnt="0"/>
      <dgm:spPr/>
      <dgm:t>
        <a:bodyPr/>
        <a:lstStyle/>
        <a:p>
          <a:endParaRPr lang="en-US"/>
        </a:p>
      </dgm:t>
    </dgm:pt>
    <dgm:pt modelId="{CC4BEA6E-530A-4278-AE81-E2348D3F1614}" type="pres">
      <dgm:prSet presAssocID="{A58D525A-5B49-48F5-BE65-85478A6D24CB}" presName="node" presStyleLbl="alignAccFollowNode1" presStyleIdx="4" presStyleCnt="6" custScaleX="76145">
        <dgm:presLayoutVars>
          <dgm:bulletEnabled val="1"/>
        </dgm:presLayoutVars>
      </dgm:prSet>
      <dgm:spPr/>
      <dgm:t>
        <a:bodyPr/>
        <a:lstStyle/>
        <a:p>
          <a:endParaRPr lang="en-US"/>
        </a:p>
      </dgm:t>
    </dgm:pt>
    <dgm:pt modelId="{5CA94BCE-822B-4E8A-B1CD-03EE43421F61}" type="pres">
      <dgm:prSet presAssocID="{25F5F61E-B9D1-4D51-8DB7-89092D9BAD6F}" presName="sibTrans" presStyleCnt="0"/>
      <dgm:spPr/>
      <dgm:t>
        <a:bodyPr/>
        <a:lstStyle/>
        <a:p>
          <a:endParaRPr lang="en-US"/>
        </a:p>
      </dgm:t>
    </dgm:pt>
    <dgm:pt modelId="{3FF07B09-A93B-40BC-AB34-1133C2DF3B01}" type="pres">
      <dgm:prSet presAssocID="{00ED8C9C-2E72-466B-BB49-151FF572E9F6}" presName="node" presStyleLbl="alignAccFollowNode1" presStyleIdx="5" presStyleCnt="6" custScaleX="127483">
        <dgm:presLayoutVars>
          <dgm:bulletEnabled val="1"/>
        </dgm:presLayoutVars>
      </dgm:prSet>
      <dgm:spPr/>
      <dgm:t>
        <a:bodyPr/>
        <a:lstStyle/>
        <a:p>
          <a:endParaRPr lang="en-US"/>
        </a:p>
      </dgm:t>
    </dgm:pt>
  </dgm:ptLst>
  <dgm:cxnLst>
    <dgm:cxn modelId="{DE446CAB-58A9-4231-AB35-0DA5EFDE069B}" type="presOf" srcId="{D9A80E41-0A61-4A36-BDE8-C7007F2B5D5C}" destId="{F5A255E1-086D-4DB5-A4C8-33E95F912C7E}" srcOrd="0" destOrd="0" presId="urn:microsoft.com/office/officeart/2005/8/layout/lProcess3"/>
    <dgm:cxn modelId="{D5D6EBE9-2837-4FDA-8CF8-47248F508F5D}" type="presOf" srcId="{00ED8C9C-2E72-466B-BB49-151FF572E9F6}" destId="{3FF07B09-A93B-40BC-AB34-1133C2DF3B01}" srcOrd="0" destOrd="0" presId="urn:microsoft.com/office/officeart/2005/8/layout/lProcess3"/>
    <dgm:cxn modelId="{4B2EF458-9B65-44DD-A993-937DA94FD293}" type="presOf" srcId="{94864A3D-CDAD-493D-91C2-EE04031AD4E0}" destId="{47B6F16E-135F-4842-8A15-F445E2F823E2}" srcOrd="0" destOrd="0" presId="urn:microsoft.com/office/officeart/2005/8/layout/lProcess3"/>
    <dgm:cxn modelId="{FB3BF6B1-7253-4EE7-BB50-1143041E66B5}" type="presOf" srcId="{3BA1583E-F1B2-4EC5-94EA-60C5CB78B2A8}" destId="{2E8F45BF-378B-46A9-9E09-0E737EE2A867}" srcOrd="0" destOrd="0" presId="urn:microsoft.com/office/officeart/2005/8/layout/lProcess3"/>
    <dgm:cxn modelId="{34B30062-C0DE-4DB5-BCB3-8211D7C5C7C2}" srcId="{94864A3D-CDAD-493D-91C2-EE04031AD4E0}" destId="{F1BD4BE6-8F42-445E-BDB9-E9F944B11BAD}" srcOrd="1" destOrd="0" parTransId="{E464E7C6-0C12-457D-8A6C-6EA3E6276656}" sibTransId="{EB42C4C5-16FF-4418-BF7B-9838626B5730}"/>
    <dgm:cxn modelId="{4CEEB484-4780-4D4B-BCE1-1EE3F22DC93B}" srcId="{E691E216-8B5D-406E-9C62-E9D678B92DF0}" destId="{8A146A4A-B5E0-4DCC-B02D-ED70FC2346FE}" srcOrd="2" destOrd="0" parTransId="{BBEA3BBB-D2B2-48B2-840F-3A348C306CAE}" sibTransId="{3E169317-0196-4AB5-AB33-5C9E4F8B51F4}"/>
    <dgm:cxn modelId="{4EA8B6C2-02DC-4ABA-B041-B0E0F5397991}" type="presOf" srcId="{A6C2FA47-5DDD-4D77-989A-42EB1327BCB0}" destId="{F6B37A49-478C-4CF0-89E6-B58933DE0E44}" srcOrd="0" destOrd="0" presId="urn:microsoft.com/office/officeart/2005/8/layout/lProcess3"/>
    <dgm:cxn modelId="{9988B452-7B7F-4C31-B23D-2484394907AD}" srcId="{266FE051-B2E2-4FC6-BB57-563F4E98E428}" destId="{3BA1583E-F1B2-4EC5-94EA-60C5CB78B2A8}" srcOrd="1" destOrd="0" parTransId="{EE9FB8BD-FAEB-419B-84C8-4FF694F1D608}" sibTransId="{E1707728-BC45-4D4D-8DF2-591894949F21}"/>
    <dgm:cxn modelId="{73C617F4-74A7-49E0-956B-01DC640C50FC}" srcId="{8A146A4A-B5E0-4DCC-B02D-ED70FC2346FE}" destId="{00ED8C9C-2E72-466B-BB49-151FF572E9F6}" srcOrd="1" destOrd="0" parTransId="{03E38745-2547-40DD-833D-1A6C4412427B}" sibTransId="{635DC694-E89B-4964-9977-DDC8F6AC88C3}"/>
    <dgm:cxn modelId="{5BD5DE5D-C309-4C0B-9837-F50B2AB5FE1A}" srcId="{266FE051-B2E2-4FC6-BB57-563F4E98E428}" destId="{D9A80E41-0A61-4A36-BDE8-C7007F2B5D5C}" srcOrd="0" destOrd="0" parTransId="{44AC2738-0C7D-4B26-8954-4435E84319C3}" sibTransId="{23EF8033-4620-40A8-A157-B5DCF7AC1C36}"/>
    <dgm:cxn modelId="{B8577577-E7EF-4B31-97C8-84AFA5213339}" srcId="{8A146A4A-B5E0-4DCC-B02D-ED70FC2346FE}" destId="{A58D525A-5B49-48F5-BE65-85478A6D24CB}" srcOrd="0" destOrd="0" parTransId="{1DAC35AF-B22B-4324-9AE1-7870D2518685}" sibTransId="{25F5F61E-B9D1-4D51-8DB7-89092D9BAD6F}"/>
    <dgm:cxn modelId="{7C47D5A3-2FA8-4550-9DED-598D8A9A13EC}" type="presOf" srcId="{A58D525A-5B49-48F5-BE65-85478A6D24CB}" destId="{CC4BEA6E-530A-4278-AE81-E2348D3F1614}" srcOrd="0" destOrd="0" presId="urn:microsoft.com/office/officeart/2005/8/layout/lProcess3"/>
    <dgm:cxn modelId="{EDC87EE0-E9AB-477C-9B0F-4FBA9F0885DE}" srcId="{E691E216-8B5D-406E-9C62-E9D678B92DF0}" destId="{94864A3D-CDAD-493D-91C2-EE04031AD4E0}" srcOrd="0" destOrd="0" parTransId="{3F0C8D14-EDA2-47A0-9261-AA312E34052F}" sibTransId="{1FDCAB56-3A51-4B4E-B591-B69B5850F16F}"/>
    <dgm:cxn modelId="{84703458-C565-449A-829C-3690BE611B8B}" type="presOf" srcId="{8A146A4A-B5E0-4DCC-B02D-ED70FC2346FE}" destId="{3C168584-7523-46A5-A2C7-67B4C5368028}" srcOrd="0" destOrd="0" presId="urn:microsoft.com/office/officeart/2005/8/layout/lProcess3"/>
    <dgm:cxn modelId="{8C8A06F2-2838-4AAF-85CA-B15F2D19F5F3}" srcId="{94864A3D-CDAD-493D-91C2-EE04031AD4E0}" destId="{A6C2FA47-5DDD-4D77-989A-42EB1327BCB0}" srcOrd="0" destOrd="0" parTransId="{838163A2-6B0D-4345-A2CA-EEE164A854B3}" sibTransId="{8C4C7166-F414-41BB-9F53-22E55399ED5E}"/>
    <dgm:cxn modelId="{323A7812-1F5F-46CE-A5DC-BE952150CBE0}" type="presOf" srcId="{E691E216-8B5D-406E-9C62-E9D678B92DF0}" destId="{F832D3B6-2133-4ADF-B140-89F27F873B19}" srcOrd="0" destOrd="0" presId="urn:microsoft.com/office/officeart/2005/8/layout/lProcess3"/>
    <dgm:cxn modelId="{58AD0FC7-64E1-438D-AA1D-FCED9D033333}" type="presOf" srcId="{266FE051-B2E2-4FC6-BB57-563F4E98E428}" destId="{7AA9751F-56FE-4173-968F-99CECA109B20}" srcOrd="0" destOrd="0" presId="urn:microsoft.com/office/officeart/2005/8/layout/lProcess3"/>
    <dgm:cxn modelId="{6D4DF1EC-9369-44EE-8C24-5D077FF03F02}" srcId="{E691E216-8B5D-406E-9C62-E9D678B92DF0}" destId="{266FE051-B2E2-4FC6-BB57-563F4E98E428}" srcOrd="1" destOrd="0" parTransId="{E1A75F7B-9C45-4893-84C5-2F24910E602E}" sibTransId="{66444BAA-14B6-4FDE-919A-C2E0424DE8D4}"/>
    <dgm:cxn modelId="{0ECFB727-17E0-4D95-84D8-65215E479313}" type="presOf" srcId="{F1BD4BE6-8F42-445E-BDB9-E9F944B11BAD}" destId="{2CE8C5A6-367A-41BF-9D5C-94DCB3C1F935}" srcOrd="0" destOrd="0" presId="urn:microsoft.com/office/officeart/2005/8/layout/lProcess3"/>
    <dgm:cxn modelId="{8064F3A8-80D5-4667-A320-35A2D9726F45}" type="presParOf" srcId="{F832D3B6-2133-4ADF-B140-89F27F873B19}" destId="{C7A682BA-F62E-49E0-B319-0B6889521D57}" srcOrd="0" destOrd="0" presId="urn:microsoft.com/office/officeart/2005/8/layout/lProcess3"/>
    <dgm:cxn modelId="{EB382803-8BCA-409E-84F7-0A30A69F72B3}" type="presParOf" srcId="{C7A682BA-F62E-49E0-B319-0B6889521D57}" destId="{47B6F16E-135F-4842-8A15-F445E2F823E2}" srcOrd="0" destOrd="0" presId="urn:microsoft.com/office/officeart/2005/8/layout/lProcess3"/>
    <dgm:cxn modelId="{4F40AEBF-0CDB-4B9B-95BE-808BD2E4D937}" type="presParOf" srcId="{C7A682BA-F62E-49E0-B319-0B6889521D57}" destId="{0D5FA451-0DC6-4EC2-9BB9-18F9EBEA99B6}" srcOrd="1" destOrd="0" presId="urn:microsoft.com/office/officeart/2005/8/layout/lProcess3"/>
    <dgm:cxn modelId="{9E2F7961-4787-4FFF-A30E-A9BCD9AA9C24}" type="presParOf" srcId="{C7A682BA-F62E-49E0-B319-0B6889521D57}" destId="{F6B37A49-478C-4CF0-89E6-B58933DE0E44}" srcOrd="2" destOrd="0" presId="urn:microsoft.com/office/officeart/2005/8/layout/lProcess3"/>
    <dgm:cxn modelId="{1CE0EA8F-6A73-4E80-A0B6-1A636418BAC2}" type="presParOf" srcId="{C7A682BA-F62E-49E0-B319-0B6889521D57}" destId="{CB761FCB-2FE1-4CB4-A750-C39850F75510}" srcOrd="3" destOrd="0" presId="urn:microsoft.com/office/officeart/2005/8/layout/lProcess3"/>
    <dgm:cxn modelId="{7CC6BCFE-952A-4AC9-B459-23FB1C7413FB}" type="presParOf" srcId="{C7A682BA-F62E-49E0-B319-0B6889521D57}" destId="{2CE8C5A6-367A-41BF-9D5C-94DCB3C1F935}" srcOrd="4" destOrd="0" presId="urn:microsoft.com/office/officeart/2005/8/layout/lProcess3"/>
    <dgm:cxn modelId="{547E31AF-9B25-415D-8FE6-885A03C5DCFF}" type="presParOf" srcId="{F832D3B6-2133-4ADF-B140-89F27F873B19}" destId="{2143C073-56AB-4A81-B1BB-B73C1BECB3D4}" srcOrd="1" destOrd="0" presId="urn:microsoft.com/office/officeart/2005/8/layout/lProcess3"/>
    <dgm:cxn modelId="{7132A952-D7E2-47D9-A4A2-4D0ACE76BC2D}" type="presParOf" srcId="{F832D3B6-2133-4ADF-B140-89F27F873B19}" destId="{AF150AA8-6F52-428A-8C29-E9BF8AE8CAA0}" srcOrd="2" destOrd="0" presId="urn:microsoft.com/office/officeart/2005/8/layout/lProcess3"/>
    <dgm:cxn modelId="{CA15BF31-A8C5-436D-B431-27584D30F0D1}" type="presParOf" srcId="{AF150AA8-6F52-428A-8C29-E9BF8AE8CAA0}" destId="{7AA9751F-56FE-4173-968F-99CECA109B20}" srcOrd="0" destOrd="0" presId="urn:microsoft.com/office/officeart/2005/8/layout/lProcess3"/>
    <dgm:cxn modelId="{B550E521-79D1-4104-BEB3-613C80490CD1}" type="presParOf" srcId="{AF150AA8-6F52-428A-8C29-E9BF8AE8CAA0}" destId="{D4137E40-6A92-4916-A080-1CEF7C48AF28}" srcOrd="1" destOrd="0" presId="urn:microsoft.com/office/officeart/2005/8/layout/lProcess3"/>
    <dgm:cxn modelId="{D6A2EA86-63CE-443F-BE72-BF899BA0CF58}" type="presParOf" srcId="{AF150AA8-6F52-428A-8C29-E9BF8AE8CAA0}" destId="{F5A255E1-086D-4DB5-A4C8-33E95F912C7E}" srcOrd="2" destOrd="0" presId="urn:microsoft.com/office/officeart/2005/8/layout/lProcess3"/>
    <dgm:cxn modelId="{F88C6E91-CCC3-4459-9D6A-DADB5768EF45}" type="presParOf" srcId="{AF150AA8-6F52-428A-8C29-E9BF8AE8CAA0}" destId="{7E6E7596-357A-4116-ACAB-19988C80C525}" srcOrd="3" destOrd="0" presId="urn:microsoft.com/office/officeart/2005/8/layout/lProcess3"/>
    <dgm:cxn modelId="{7FD2735B-45C6-43BF-B8BD-4DA957DF6284}" type="presParOf" srcId="{AF150AA8-6F52-428A-8C29-E9BF8AE8CAA0}" destId="{2E8F45BF-378B-46A9-9E09-0E737EE2A867}" srcOrd="4" destOrd="0" presId="urn:microsoft.com/office/officeart/2005/8/layout/lProcess3"/>
    <dgm:cxn modelId="{306FAE26-6D86-40A5-AF65-41378E067A54}" type="presParOf" srcId="{F832D3B6-2133-4ADF-B140-89F27F873B19}" destId="{71C896CA-D3DA-483A-853D-AAF0959F922A}" srcOrd="3" destOrd="0" presId="urn:microsoft.com/office/officeart/2005/8/layout/lProcess3"/>
    <dgm:cxn modelId="{B60DAC27-BE83-4E4B-9348-D5399F12C0F2}" type="presParOf" srcId="{F832D3B6-2133-4ADF-B140-89F27F873B19}" destId="{7C946F6F-1A15-4174-AE90-F082B8C5CB21}" srcOrd="4" destOrd="0" presId="urn:microsoft.com/office/officeart/2005/8/layout/lProcess3"/>
    <dgm:cxn modelId="{4E8383AD-AB59-41E4-9D50-463CE395359C}" type="presParOf" srcId="{7C946F6F-1A15-4174-AE90-F082B8C5CB21}" destId="{3C168584-7523-46A5-A2C7-67B4C5368028}" srcOrd="0" destOrd="0" presId="urn:microsoft.com/office/officeart/2005/8/layout/lProcess3"/>
    <dgm:cxn modelId="{D02B205D-3A61-4911-A1DB-B5A935A5BD42}" type="presParOf" srcId="{7C946F6F-1A15-4174-AE90-F082B8C5CB21}" destId="{4DA1B4E2-D641-4D2B-8716-E0B6062C229E}" srcOrd="1" destOrd="0" presId="urn:microsoft.com/office/officeart/2005/8/layout/lProcess3"/>
    <dgm:cxn modelId="{F0726FE6-3C32-4B3B-AF93-6952D1BB1F9B}" type="presParOf" srcId="{7C946F6F-1A15-4174-AE90-F082B8C5CB21}" destId="{CC4BEA6E-530A-4278-AE81-E2348D3F1614}" srcOrd="2" destOrd="0" presId="urn:microsoft.com/office/officeart/2005/8/layout/lProcess3"/>
    <dgm:cxn modelId="{291291F8-AFA4-4230-9F6E-6D8908C7D8FF}" type="presParOf" srcId="{7C946F6F-1A15-4174-AE90-F082B8C5CB21}" destId="{5CA94BCE-822B-4E8A-B1CD-03EE43421F61}" srcOrd="3" destOrd="0" presId="urn:microsoft.com/office/officeart/2005/8/layout/lProcess3"/>
    <dgm:cxn modelId="{2ED869DC-03D4-4ACB-A752-E5320F4FBADD}" type="presParOf" srcId="{7C946F6F-1A15-4174-AE90-F082B8C5CB21}" destId="{3FF07B09-A93B-40BC-AB34-1133C2DF3B01}" srcOrd="4" destOrd="0" presId="urn:microsoft.com/office/officeart/2005/8/layout/lProcess3"/>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2A229C45-7AF2-4CEB-8687-F9F55D192472}" type="datetimeFigureOut">
              <a:rPr lang="en-US"/>
              <a:pPr>
                <a:defRPr/>
              </a:pPr>
              <a:t>2/27/2009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C328A80D-AAC4-4233-86BF-84AE2DCE874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vde.state.wv.us/interactiveprofessionaldevelopment/Framework_for_Elem_Classrooms_May_1_2007.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wvde.state.wv.us/interactiveprofessionaldevelopment/Framework_for_Middle_Classrooms_May_1_2007.pdf"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94CB79-00C6-4E5D-A492-66AD783636BB}"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Dr. Paine has shared this thinking with us numerous times.</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8E413CC-DC6F-4392-921F-541A82A9C85C}"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This is a key question asked frequently by teachers.</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FB5A68-961A-4F60-B2C1-E14052A61D72}"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As we view the framework for 21</a:t>
            </a:r>
            <a:r>
              <a:rPr lang="en-US" baseline="30000" smtClean="0">
                <a:latin typeface="Arial" charset="0"/>
                <a:cs typeface="Arial" charset="0"/>
              </a:rPr>
              <a:t>st</a:t>
            </a:r>
            <a:r>
              <a:rPr lang="en-US" smtClean="0">
                <a:latin typeface="Arial" charset="0"/>
                <a:cs typeface="Arial" charset="0"/>
              </a:rPr>
              <a:t> century skill, note that assessment is the base of all components. </a:t>
            </a:r>
          </a:p>
          <a:p>
            <a:pPr>
              <a:spcBef>
                <a:spcPct val="0"/>
              </a:spcBef>
            </a:pPr>
            <a:r>
              <a:rPr lang="en-US" smtClean="0">
                <a:latin typeface="Arial" charset="0"/>
                <a:cs typeface="Arial" charset="0"/>
              </a:rPr>
              <a:t>Assessment should be used as a tool FOR learning.</a:t>
            </a:r>
          </a:p>
          <a:p>
            <a:pPr>
              <a:spcBef>
                <a:spcPct val="0"/>
              </a:spcBef>
            </a:pPr>
            <a:endParaRPr lang="en-US" smtClean="0">
              <a:latin typeface="Arial" charset="0"/>
              <a:cs typeface="Arial" charset="0"/>
            </a:endParaRP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This information was presented in the fall of  2007 with an overview of 21</a:t>
            </a:r>
            <a:r>
              <a:rPr lang="en-US" baseline="30000" smtClean="0">
                <a:latin typeface="Arial" charset="0"/>
                <a:cs typeface="Arial" charset="0"/>
              </a:rPr>
              <a:t>st</a:t>
            </a:r>
            <a:r>
              <a:rPr lang="en-US" smtClean="0">
                <a:latin typeface="Arial" charset="0"/>
                <a:cs typeface="Arial" charset="0"/>
              </a:rPr>
              <a:t> learning. </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200D57-D9B4-4BBD-81BF-3CCC791C3DDD}" type="slidenum">
              <a:rPr lang="en-US"/>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A8A07D8-6B4C-4651-B91C-A743E8B6D020}" type="slidenum">
              <a:rPr lang="en-US"/>
              <a:pPr/>
              <a:t>6</a:t>
            </a:fld>
            <a:endParaRPr lang="en-US"/>
          </a:p>
        </p:txBody>
      </p:sp>
      <p:sp>
        <p:nvSpPr>
          <p:cNvPr id="4813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813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r>
              <a:rPr lang="en-US" smtClean="0">
                <a:latin typeface="Arial" charset="0"/>
                <a:cs typeface="Arial" charset="0"/>
              </a:rPr>
              <a:t>The Rigor/Relevance Framework is based on two dimensions of higher standards and student achievement. This Framework is a tool developed by the staff of the International Center for Leadership in Education to examine curriculum, instruction and assessment. </a:t>
            </a:r>
          </a:p>
          <a:p>
            <a:pPr>
              <a:spcBef>
                <a:spcPct val="0"/>
              </a:spcBef>
            </a:pPr>
            <a:r>
              <a:rPr lang="en-US" smtClean="0">
                <a:latin typeface="Arial" charset="0"/>
                <a:cs typeface="Arial" charset="0"/>
              </a:rPr>
              <a:t>goal -move both learning experiences and assessment into the D Quadrant</a:t>
            </a:r>
          </a:p>
          <a:p>
            <a:pPr>
              <a:spcBef>
                <a:spcPct val="0"/>
              </a:spcBef>
            </a:pPr>
            <a:endParaRPr lang="en-US" smtClean="0">
              <a:latin typeface="Arial" charset="0"/>
              <a:cs typeface="Arial" charset="0"/>
            </a:endParaRPr>
          </a:p>
          <a:p>
            <a:pPr>
              <a:spcBef>
                <a:spcPct val="0"/>
              </a:spcBef>
            </a:pPr>
            <a:r>
              <a:rPr lang="en-US" b="1" smtClean="0">
                <a:latin typeface="Arial" charset="0"/>
                <a:cs typeface="Arial" charset="0"/>
              </a:rPr>
              <a:t>Left-continuum of knowledge </a:t>
            </a:r>
            <a:r>
              <a:rPr lang="en-US" smtClean="0">
                <a:latin typeface="Arial" charset="0"/>
                <a:cs typeface="Arial" charset="0"/>
              </a:rPr>
              <a:t>describes the increasingly complex ways in which we think. The low end of the continuum involves acquiring knowledge and being able to recall or locate that knowledge in a simple manner. The high end of the Knowledge Taxonomy labels more complex ways in which individuals use knowledge. At this level, knowledge is fully integrated into one’s mind. They can take several pieces of knowledge and combine them in both logical and creative ways. </a:t>
            </a:r>
          </a:p>
          <a:p>
            <a:pPr>
              <a:spcBef>
                <a:spcPct val="0"/>
              </a:spcBef>
            </a:pPr>
            <a:r>
              <a:rPr lang="en-US" b="1" smtClean="0">
                <a:latin typeface="Arial" charset="0"/>
                <a:cs typeface="Arial" charset="0"/>
              </a:rPr>
              <a:t>Assimilation of knowledge </a:t>
            </a:r>
            <a:r>
              <a:rPr lang="en-US" smtClean="0">
                <a:latin typeface="Arial" charset="0"/>
                <a:cs typeface="Arial" charset="0"/>
              </a:rPr>
              <a:t>is a good way to describe this high level of the thinking continuum. Assimilation is often referred to as a higher-order thinking skill. At this level the student can solve multi-step problems and create unique work and solutions.</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The </a:t>
            </a:r>
            <a:r>
              <a:rPr lang="en-US" b="1" smtClean="0">
                <a:latin typeface="Arial" charset="0"/>
                <a:cs typeface="Arial" charset="0"/>
              </a:rPr>
              <a:t>application model, </a:t>
            </a:r>
            <a:r>
              <a:rPr lang="en-US" smtClean="0">
                <a:latin typeface="Arial" charset="0"/>
                <a:cs typeface="Arial" charset="0"/>
              </a:rPr>
              <a:t>or the second continuum, is one of action. The five levels of this continuum describe putting knowledge to use. While the low end is knowledge acquired for its own sake, the high end signifies action-use of that knowledge to solve complex real-world problems and to create projects, designs, and other works for real-world situations.</a:t>
            </a:r>
          </a:p>
          <a:p>
            <a:pPr>
              <a:spcBef>
                <a:spcPct val="0"/>
              </a:spcBef>
            </a:pPr>
            <a:endParaRPr lang="en-US"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latin typeface="Arial" charset="0"/>
                <a:cs typeface="Arial" charset="0"/>
              </a:rPr>
              <a:t>Goal: Serve as a facilitator of the  learning integrating content knowledge, learning skills and technology standards.</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62972C-CC66-478D-9D02-7B49BC937A62}" type="slidenum">
              <a:rPr lang="en-US"/>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latin typeface="Arial" charset="0"/>
                <a:cs typeface="Arial" charset="0"/>
              </a:rPr>
              <a:t>Integrate content knowledge, learning skills and technology standards in order to master the proficiencies identified in the CSOs. </a:t>
            </a:r>
          </a:p>
          <a:p>
            <a:pPr>
              <a:spcBef>
                <a:spcPct val="0"/>
              </a:spcBef>
            </a:pPr>
            <a:endParaRPr lang="en-US" smtClean="0">
              <a:latin typeface="Arial" charset="0"/>
              <a:cs typeface="Arial" charset="0"/>
            </a:endParaRP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E852BD4-CB9D-4117-BD25-984FDDA5C590}" type="slidenum">
              <a:rPr lang="en-US"/>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Just to name a few:</a:t>
            </a:r>
          </a:p>
          <a:p>
            <a:pPr>
              <a:spcBef>
                <a:spcPct val="0"/>
              </a:spcBef>
              <a:buFontTx/>
              <a:buChar char="•"/>
            </a:pPr>
            <a:r>
              <a:rPr lang="en-US" smtClean="0"/>
              <a:t>District Leadership Conferences </a:t>
            </a:r>
          </a:p>
          <a:p>
            <a:pPr>
              <a:spcBef>
                <a:spcPct val="0"/>
              </a:spcBef>
              <a:buFontTx/>
              <a:buChar char="•"/>
            </a:pPr>
            <a:r>
              <a:rPr lang="en-US" smtClean="0"/>
              <a:t>Teacher leadership institutes</a:t>
            </a:r>
          </a:p>
          <a:p>
            <a:pPr>
              <a:spcBef>
                <a:spcPct val="0"/>
              </a:spcBef>
              <a:buFontTx/>
              <a:buChar char="•"/>
            </a:pPr>
            <a:r>
              <a:rPr lang="en-US" smtClean="0"/>
              <a:t>Technology conferences</a:t>
            </a:r>
          </a:p>
          <a:p>
            <a:pPr>
              <a:spcBef>
                <a:spcPct val="0"/>
              </a:spcBef>
              <a:buFontTx/>
              <a:buChar char="•"/>
            </a:pPr>
            <a:r>
              <a:rPr lang="en-US" smtClean="0"/>
              <a:t>Title I district leaders conferences</a:t>
            </a:r>
          </a:p>
          <a:p>
            <a:pPr>
              <a:spcBef>
                <a:spcPct val="0"/>
              </a:spcBef>
              <a:buFontTx/>
              <a:buChar char="•"/>
            </a:pPr>
            <a:r>
              <a:rPr lang="en-US" smtClean="0"/>
              <a:t>Special education conferences</a:t>
            </a:r>
          </a:p>
          <a:p>
            <a:pPr>
              <a:spcBef>
                <a:spcPct val="0"/>
              </a:spcBef>
              <a:buFontTx/>
              <a:buChar char="•"/>
            </a:pPr>
            <a:r>
              <a:rPr lang="en-US" smtClean="0"/>
              <a:t>Assessment conferences</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5425DF-F027-4DF8-B0D9-F72BC7791037}" type="slidenum">
              <a:rPr lang="en-US"/>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B6A6835-CD11-4D97-8122-2A54BC12EEA2}" type="slidenum">
              <a:rPr lang="en-US"/>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CE377A-9534-442D-91A0-FF2D803FA68E}" type="slidenum">
              <a:rPr lang="en-US"/>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A87F911-746E-4ACB-AAA4-8D76818D19B5}" type="slidenum">
              <a:rPr lang="en-US"/>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6646D3-5E42-40FF-99F8-D148A10A98F2}"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last district leadership conference defined the infrastructure in which the 21</a:t>
            </a:r>
            <a:r>
              <a:rPr lang="en-US" baseline="30000" smtClean="0"/>
              <a:t>st</a:t>
            </a:r>
            <a:r>
              <a:rPr lang="en-US" smtClean="0"/>
              <a:t> century learning should occur.</a:t>
            </a:r>
          </a:p>
          <a:p>
            <a:pPr>
              <a:spcBef>
                <a:spcPct val="0"/>
              </a:spcBef>
            </a:pPr>
            <a:endParaRPr lang="en-US" smtClean="0"/>
          </a:p>
          <a:p>
            <a:pPr>
              <a:spcBef>
                <a:spcPct val="0"/>
              </a:spcBef>
            </a:pPr>
            <a:r>
              <a:rPr lang="en-US" smtClean="0"/>
              <a:t>Professional learning communities or as Dr. Paine describes them, back porch conversations. </a:t>
            </a:r>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EE76FF7-C193-4193-86CE-D4747361DEFB}" type="slidenum">
              <a:rPr lang="en-US"/>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E29630-63AF-444D-85DC-AFDFF56EA665}" type="slidenum">
              <a:rPr lang="en-US"/>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6AD83BE-BF7E-4D5A-BE53-54D6C61850E4}" type="slidenum">
              <a:rPr lang="en-US"/>
              <a:pPr/>
              <a:t>17</a:t>
            </a:fld>
            <a:endParaRPr lang="en-US"/>
          </a:p>
        </p:txBody>
      </p:sp>
      <p:sp>
        <p:nvSpPr>
          <p:cNvPr id="583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89931" tIns="44966" rIns="89931" bIns="44966" numCol="1" anchor="t" anchorCtr="0" compatLnSpc="1">
            <a:prstTxWarp prst="textNoShape">
              <a:avLst/>
            </a:prstTxWarp>
          </a:bodyPr>
          <a:lstStyle/>
          <a:p>
            <a:pPr>
              <a:spcBef>
                <a:spcPct val="0"/>
              </a:spcBef>
            </a:pPr>
            <a:r>
              <a:rPr lang="en-US" smtClean="0">
                <a:latin typeface="Arial" charset="0"/>
                <a:cs typeface="Arial" charset="0"/>
              </a:rPr>
              <a:t>2007-revised </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WVDE Frameworks high performing:</a:t>
            </a:r>
          </a:p>
          <a:p>
            <a:pPr>
              <a:spcBef>
                <a:spcPct val="0"/>
              </a:spcBef>
            </a:pPr>
            <a:r>
              <a:rPr lang="en-US" smtClean="0">
                <a:latin typeface="Arial" charset="0"/>
                <a:cs typeface="Arial" charset="0"/>
              </a:rPr>
              <a:t>Districts</a:t>
            </a:r>
          </a:p>
          <a:p>
            <a:pPr>
              <a:spcBef>
                <a:spcPct val="0"/>
              </a:spcBef>
            </a:pPr>
            <a:r>
              <a:rPr lang="en-US" smtClean="0">
                <a:latin typeface="Arial" charset="0"/>
                <a:cs typeface="Arial" charset="0"/>
              </a:rPr>
              <a:t>Schools</a:t>
            </a:r>
          </a:p>
          <a:p>
            <a:pPr>
              <a:spcBef>
                <a:spcPct val="0"/>
              </a:spcBef>
            </a:pPr>
            <a:r>
              <a:rPr lang="en-US" smtClean="0">
                <a:latin typeface="Arial" charset="0"/>
                <a:cs typeface="Arial" charset="0"/>
              </a:rPr>
              <a:t>Classrooms</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These documents include many common “research based and high yield practices.”</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Frameworks for 21</a:t>
            </a:r>
            <a:r>
              <a:rPr lang="en-US" baseline="30000" smtClean="0">
                <a:latin typeface="Arial" charset="0"/>
                <a:cs typeface="Arial" charset="0"/>
              </a:rPr>
              <a:t>st</a:t>
            </a:r>
            <a:r>
              <a:rPr lang="en-US" smtClean="0">
                <a:latin typeface="Arial" charset="0"/>
                <a:cs typeface="Arial" charset="0"/>
              </a:rPr>
              <a:t> Century Learning: </a:t>
            </a:r>
            <a:r>
              <a:rPr lang="en-US" u="sng" smtClean="0">
                <a:latin typeface="Arial" charset="0"/>
                <a:cs typeface="Arial" charset="0"/>
                <a:hlinkClick r:id="rId3"/>
              </a:rPr>
              <a:t>http://wvde.state.wv.us/interactiveprofessionaldevelopment/Framework_for_Elem_Classrooms_May_1_2007.pdf</a:t>
            </a:r>
            <a:endParaRPr lang="en-US" smtClean="0">
              <a:latin typeface="Arial" charset="0"/>
              <a:cs typeface="Arial" charset="0"/>
            </a:endParaRPr>
          </a:p>
          <a:p>
            <a:pPr>
              <a:spcBef>
                <a:spcPct val="0"/>
              </a:spcBef>
            </a:pPr>
            <a:r>
              <a:rPr lang="en-US" u="sng" smtClean="0">
                <a:latin typeface="Arial" charset="0"/>
                <a:cs typeface="Arial" charset="0"/>
                <a:hlinkClick r:id="rId4"/>
              </a:rPr>
              <a:t>http://wvde.state.wv.us/interactiveprofessionaldevelopment/Framework_for_Middle_Classrooms_May_1_2007.pdf</a:t>
            </a:r>
            <a:endParaRPr lang="en-US" smtClean="0">
              <a:latin typeface="Arial" charset="0"/>
              <a:cs typeface="Arial" charset="0"/>
            </a:endParaRPr>
          </a:p>
          <a:p>
            <a:pPr>
              <a:spcBef>
                <a:spcPct val="0"/>
              </a:spcBef>
            </a:pPr>
            <a:endParaRPr lang="en-US"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The revised CSOs were released in July 2007 and became effective July 2008.</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Teach 21 website</a:t>
            </a:r>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7A6C9C-FA6D-4C13-9053-409B30643499}" type="slidenum">
              <a:rPr lang="en-US"/>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9F65B6-22A7-41D8-8029-9D98771E2DB6}" type="slidenum">
              <a:rPr lang="en-US"/>
              <a:pPr/>
              <a:t>19</a:t>
            </a:fld>
            <a:endParaRPr lang="en-US"/>
          </a:p>
        </p:txBody>
      </p:sp>
      <p:sp>
        <p:nvSpPr>
          <p:cNvPr id="604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584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fontAlgn="auto">
              <a:spcBef>
                <a:spcPct val="0"/>
              </a:spcBef>
              <a:spcAft>
                <a:spcPts val="0"/>
              </a:spcAft>
              <a:defRPr/>
            </a:pPr>
            <a:r>
              <a:rPr lang="en-US" dirty="0" smtClean="0"/>
              <a:t>Training materials were developed for this by the Office of Instruction in 2007.</a:t>
            </a:r>
          </a:p>
          <a:p>
            <a:pPr fontAlgn="auto">
              <a:spcBef>
                <a:spcPct val="0"/>
              </a:spcBef>
              <a:spcAft>
                <a:spcPts val="0"/>
              </a:spcAft>
              <a:defRPr/>
            </a:pPr>
            <a:endParaRPr lang="en-US" dirty="0" smtClean="0"/>
          </a:p>
          <a:p>
            <a:pPr fontAlgn="auto">
              <a:spcBef>
                <a:spcPct val="0"/>
              </a:spcBef>
              <a:spcAft>
                <a:spcPts val="0"/>
              </a:spcAft>
              <a:defRPr/>
            </a:pPr>
            <a:r>
              <a:rPr lang="en-US" dirty="0" smtClean="0"/>
              <a:t>The learning in the outer two circles should fold into the inner circle-of enduring understandings. </a:t>
            </a:r>
          </a:p>
          <a:p>
            <a:pPr fontAlgn="auto">
              <a:spcBef>
                <a:spcPct val="0"/>
              </a:spcBef>
              <a:spcAft>
                <a:spcPts val="0"/>
              </a:spcAft>
              <a:defRPr/>
            </a:pPr>
            <a:r>
              <a:rPr lang="en-US" b="1" dirty="0" smtClean="0"/>
              <a:t>Enduring understandings- </a:t>
            </a:r>
            <a:r>
              <a:rPr lang="en-US" dirty="0" smtClean="0"/>
              <a:t>Knowledge and skills </a:t>
            </a:r>
          </a:p>
          <a:p>
            <a:pPr fontAlgn="auto">
              <a:spcBef>
                <a:spcPct val="0"/>
              </a:spcBef>
              <a:spcAft>
                <a:spcPts val="0"/>
              </a:spcAft>
              <a:buFont typeface="Wingdings" pitchFamily="2" charset="2"/>
              <a:buChar char="ü"/>
              <a:defRPr/>
            </a:pPr>
            <a:r>
              <a:rPr lang="en-US" dirty="0" smtClean="0"/>
              <a:t>of value beyond a single test date</a:t>
            </a:r>
          </a:p>
          <a:p>
            <a:pPr fontAlgn="auto">
              <a:spcBef>
                <a:spcPct val="0"/>
              </a:spcBef>
              <a:spcAft>
                <a:spcPts val="0"/>
              </a:spcAft>
              <a:buFont typeface="Wingdings" pitchFamily="2" charset="2"/>
              <a:buChar char="ü"/>
              <a:defRPr/>
            </a:pPr>
            <a:r>
              <a:rPr lang="en-US" dirty="0" smtClean="0"/>
              <a:t>Used in multiple disciplines</a:t>
            </a:r>
          </a:p>
          <a:p>
            <a:pPr fontAlgn="auto">
              <a:spcBef>
                <a:spcPct val="0"/>
              </a:spcBef>
              <a:spcAft>
                <a:spcPts val="0"/>
              </a:spcAft>
              <a:buFont typeface="Wingdings" pitchFamily="2" charset="2"/>
              <a:buChar char="ü"/>
              <a:defRPr/>
            </a:pPr>
            <a:r>
              <a:rPr lang="en-US" dirty="0" smtClean="0"/>
              <a:t>Necessary for success in the next grade level</a:t>
            </a:r>
          </a:p>
          <a:p>
            <a:pPr fontAlgn="auto">
              <a:spcBef>
                <a:spcPct val="0"/>
              </a:spcBef>
              <a:spcAft>
                <a:spcPts val="0"/>
              </a:spcAft>
              <a:defRPr/>
            </a:pPr>
            <a:endParaRPr lang="en-US" dirty="0" smtClean="0"/>
          </a:p>
          <a:p>
            <a:pPr marL="609600" indent="-609600" fontAlgn="auto">
              <a:lnSpc>
                <a:spcPct val="90000"/>
              </a:lnSpc>
              <a:spcBef>
                <a:spcPts val="0"/>
              </a:spcBef>
              <a:spcAft>
                <a:spcPts val="0"/>
              </a:spcAft>
              <a:buFont typeface="Wingdings" pitchFamily="2" charset="2"/>
              <a:buNone/>
              <a:defRPr/>
            </a:pPr>
            <a:r>
              <a:rPr lang="en-US" dirty="0" smtClean="0">
                <a:latin typeface="Arial" pitchFamily="34" charset="0"/>
              </a:rPr>
              <a:t>a three-circle audit will assist in designing curriculum and instruction that will better  prepare ALL students for success</a:t>
            </a:r>
          </a:p>
          <a:p>
            <a:pPr fontAlgn="auto">
              <a:spcBef>
                <a:spcPts val="0"/>
              </a:spcBef>
              <a:spcAft>
                <a:spcPts val="0"/>
              </a:spcAft>
              <a:defRPr/>
            </a:pPr>
            <a:r>
              <a:rPr lang="en-US" b="1" dirty="0" smtClean="0">
                <a:latin typeface="Arial" charset="0"/>
                <a:cs typeface="Arial" charset="0"/>
              </a:rPr>
              <a:t> </a:t>
            </a:r>
            <a:endParaRPr lang="en-US" dirty="0" smtClean="0">
              <a:latin typeface="Arial" charset="0"/>
              <a:cs typeface="Arial" charset="0"/>
            </a:endParaRPr>
          </a:p>
          <a:p>
            <a:pPr fontAlgn="auto">
              <a:spcBef>
                <a:spcPts val="0"/>
              </a:spcBef>
              <a:spcAft>
                <a:spcPts val="0"/>
              </a:spcAft>
              <a:defRPr/>
            </a:pPr>
            <a:r>
              <a:rPr lang="en-US" dirty="0" smtClean="0">
                <a:latin typeface="Arial" charset="0"/>
                <a:cs typeface="Arial" charset="0"/>
              </a:rPr>
              <a:t>Power Standards have been written to guide teachers as they cluster objectives used to design standards-based learning experiences students as opposed to teaching objectives in isolation. Power Standards represent the “safety net” of objectives each teacher needs to make sure that every student learns prior to leaving the current grade. </a:t>
            </a:r>
          </a:p>
          <a:p>
            <a:pPr fontAlgn="auto">
              <a:spcBef>
                <a:spcPts val="0"/>
              </a:spcBef>
              <a:spcAft>
                <a:spcPts val="0"/>
              </a:spcAft>
              <a:defRPr/>
            </a:pPr>
            <a:r>
              <a:rPr lang="en-US" dirty="0" smtClean="0">
                <a:latin typeface="Arial" charset="0"/>
                <a:cs typeface="Arial" charset="0"/>
              </a:rPr>
              <a:t>When teachers were first assembled to write power standards, they were asked to review the performance descriptors and the objectives within each standard. </a:t>
            </a:r>
          </a:p>
          <a:p>
            <a:pPr fontAlgn="auto">
              <a:spcBef>
                <a:spcPts val="0"/>
              </a:spcBef>
              <a:spcAft>
                <a:spcPts val="0"/>
              </a:spcAft>
              <a:defRPr/>
            </a:pPr>
            <a:endParaRPr lang="en-US" dirty="0" smtClean="0">
              <a:latin typeface="Arial" charset="0"/>
              <a:cs typeface="Arial" charset="0"/>
            </a:endParaRPr>
          </a:p>
          <a:p>
            <a:pPr fontAlgn="auto">
              <a:spcBef>
                <a:spcPts val="0"/>
              </a:spcBef>
              <a:spcAft>
                <a:spcPts val="0"/>
              </a:spcAft>
              <a:defRPr/>
            </a:pPr>
            <a:r>
              <a:rPr lang="en-US" dirty="0" smtClean="0">
                <a:latin typeface="Arial" charset="0"/>
                <a:cs typeface="Arial" charset="0"/>
              </a:rPr>
              <a:t> </a:t>
            </a:r>
          </a:p>
          <a:p>
            <a:pPr marL="609600" indent="-609600" fontAlgn="auto">
              <a:lnSpc>
                <a:spcPct val="90000"/>
              </a:lnSpc>
              <a:spcBef>
                <a:spcPts val="0"/>
              </a:spcBef>
              <a:spcAft>
                <a:spcPts val="0"/>
              </a:spcAft>
              <a:buFont typeface="Wingdings" pitchFamily="2" charset="2"/>
              <a:buNone/>
              <a:defRPr/>
            </a:pP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228600" indent="-228600" fontAlgn="auto">
              <a:spcBef>
                <a:spcPct val="0"/>
              </a:spcBef>
              <a:spcAft>
                <a:spcPts val="0"/>
              </a:spcAft>
              <a:defRPr/>
            </a:pPr>
            <a:r>
              <a:rPr lang="en-US" dirty="0" smtClean="0"/>
              <a:t>With the individuals at your table, discuss the answers to each of these and be able to explain your response..</a:t>
            </a:r>
          </a:p>
          <a:p>
            <a:pPr marL="228600" indent="-228600" fontAlgn="auto">
              <a:spcBef>
                <a:spcPct val="0"/>
              </a:spcBef>
              <a:spcAft>
                <a:spcPts val="0"/>
              </a:spcAft>
              <a:defRPr/>
            </a:pPr>
            <a:endParaRPr lang="en-US" dirty="0" smtClean="0"/>
          </a:p>
          <a:p>
            <a:pPr marL="228600" indent="-228600" fontAlgn="auto">
              <a:spcBef>
                <a:spcPct val="0"/>
              </a:spcBef>
              <a:spcAft>
                <a:spcPts val="0"/>
              </a:spcAft>
              <a:buFontTx/>
              <a:buAutoNum type="arabicPeriod"/>
              <a:defRPr/>
            </a:pPr>
            <a:r>
              <a:rPr lang="en-US" dirty="0" smtClean="0"/>
              <a:t> 1</a:t>
            </a:r>
          </a:p>
          <a:p>
            <a:pPr marL="228600" indent="-228600" fontAlgn="auto">
              <a:spcBef>
                <a:spcPct val="0"/>
              </a:spcBef>
              <a:spcAft>
                <a:spcPts val="0"/>
              </a:spcAft>
              <a:buFontTx/>
              <a:buAutoNum type="arabicPeriod"/>
              <a:defRPr/>
            </a:pPr>
            <a:r>
              <a:rPr lang="en-US" dirty="0" smtClean="0"/>
              <a:t> 2</a:t>
            </a:r>
          </a:p>
          <a:p>
            <a:pPr marL="228600" indent="-228600" fontAlgn="auto">
              <a:spcBef>
                <a:spcPct val="0"/>
              </a:spcBef>
              <a:spcAft>
                <a:spcPts val="0"/>
              </a:spcAft>
              <a:buFontTx/>
              <a:buAutoNum type="arabicPeriod"/>
              <a:defRPr/>
            </a:pPr>
            <a:r>
              <a:rPr lang="en-US" dirty="0" smtClean="0"/>
              <a:t> 3</a:t>
            </a:r>
          </a:p>
          <a:p>
            <a:pPr marL="228600" indent="-228600" fontAlgn="auto">
              <a:spcBef>
                <a:spcPct val="0"/>
              </a:spcBef>
              <a:spcAft>
                <a:spcPts val="0"/>
              </a:spcAft>
              <a:defRPr/>
            </a:pPr>
            <a:r>
              <a:rPr lang="en-US" dirty="0" smtClean="0"/>
              <a:t>4.   3</a:t>
            </a:r>
          </a:p>
          <a:p>
            <a:pPr marL="228600" indent="-228600" fontAlgn="auto">
              <a:spcBef>
                <a:spcPct val="0"/>
              </a:spcBef>
              <a:spcAft>
                <a:spcPts val="0"/>
              </a:spcAft>
              <a:defRPr/>
            </a:pPr>
            <a:r>
              <a:rPr lang="en-US" dirty="0" smtClean="0"/>
              <a:t>5.   3</a:t>
            </a:r>
          </a:p>
          <a:p>
            <a:pPr marL="228600" indent="-228600" fontAlgn="auto">
              <a:spcBef>
                <a:spcPct val="0"/>
              </a:spcBef>
              <a:spcAft>
                <a:spcPts val="0"/>
              </a:spcAft>
              <a:defRPr/>
            </a:pPr>
            <a:r>
              <a:rPr lang="en-US" dirty="0" smtClean="0"/>
              <a:t>6.   2 or 3</a:t>
            </a:r>
          </a:p>
          <a:p>
            <a:pPr marL="228600" indent="-228600" fontAlgn="auto">
              <a:spcBef>
                <a:spcPct val="0"/>
              </a:spcBef>
              <a:spcAft>
                <a:spcPts val="0"/>
              </a:spcAft>
              <a:defRPr/>
            </a:pPr>
            <a:r>
              <a:rPr lang="en-US" dirty="0" smtClean="0"/>
              <a:t>7.   1</a:t>
            </a:r>
          </a:p>
          <a:p>
            <a:pPr marL="228600" indent="-228600" fontAlgn="auto">
              <a:spcBef>
                <a:spcPct val="0"/>
              </a:spcBef>
              <a:spcAft>
                <a:spcPts val="0"/>
              </a:spcAft>
              <a:defRPr/>
            </a:pPr>
            <a:r>
              <a:rPr lang="en-US" dirty="0" smtClean="0"/>
              <a:t>8.   1</a:t>
            </a:r>
          </a:p>
          <a:p>
            <a:pPr marL="228600" indent="-228600" fontAlgn="auto">
              <a:spcBef>
                <a:spcPct val="0"/>
              </a:spcBef>
              <a:spcAft>
                <a:spcPts val="0"/>
              </a:spcAft>
              <a:defRPr/>
            </a:pPr>
            <a:r>
              <a:rPr lang="en-US" dirty="0" smtClean="0"/>
              <a:t>9.   3</a:t>
            </a:r>
          </a:p>
          <a:p>
            <a:pPr fontAlgn="auto">
              <a:spcBef>
                <a:spcPts val="0"/>
              </a:spcBef>
              <a:spcAft>
                <a:spcPts val="0"/>
              </a:spcAft>
              <a:defRPr/>
            </a:pPr>
            <a:endParaRPr lang="en-US" dirty="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CEAB13-F1EC-4C94-9813-65CE0058771E}" type="slidenum">
              <a:rPr lang="en-US"/>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latin typeface="Arial" charset="0"/>
              <a:cs typeface="Arial" charset="0"/>
            </a:endParaRPr>
          </a:p>
          <a:p>
            <a:pPr>
              <a:spcBef>
                <a:spcPct val="0"/>
              </a:spcBef>
            </a:pPr>
            <a:r>
              <a:rPr lang="en-US" smtClean="0">
                <a:latin typeface="Arial" charset="0"/>
                <a:cs typeface="Arial" charset="0"/>
              </a:rPr>
              <a:t>These were released in late summer 2007.</a:t>
            </a:r>
          </a:p>
          <a:p>
            <a:pPr>
              <a:spcBef>
                <a:spcPct val="0"/>
              </a:spcBef>
            </a:pPr>
            <a:r>
              <a:rPr lang="en-US" smtClean="0">
                <a:latin typeface="Arial" charset="0"/>
                <a:cs typeface="Arial" charset="0"/>
              </a:rPr>
              <a:t>These guides represent a triangulation of the integration of content, learning skills and technology standards. </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At the heart of the triangle is student achievement.  </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Each guide contains an academic prompt (performance assessment) called FAT-P.</a:t>
            </a:r>
          </a:p>
          <a:p>
            <a:pPr>
              <a:spcBef>
                <a:spcPct val="0"/>
              </a:spcBef>
            </a:pPr>
            <a:r>
              <a:rPr lang="en-US" smtClean="0">
                <a:latin typeface="Arial" charset="0"/>
                <a:cs typeface="Arial" charset="0"/>
              </a:rPr>
              <a:t>Format</a:t>
            </a:r>
          </a:p>
          <a:p>
            <a:pPr>
              <a:spcBef>
                <a:spcPct val="0"/>
              </a:spcBef>
            </a:pPr>
            <a:r>
              <a:rPr lang="en-US" smtClean="0">
                <a:latin typeface="Arial" charset="0"/>
                <a:cs typeface="Arial" charset="0"/>
              </a:rPr>
              <a:t>Audience</a:t>
            </a:r>
          </a:p>
          <a:p>
            <a:pPr>
              <a:spcBef>
                <a:spcPct val="0"/>
              </a:spcBef>
            </a:pPr>
            <a:r>
              <a:rPr lang="en-US" smtClean="0">
                <a:latin typeface="Arial" charset="0"/>
                <a:cs typeface="Arial" charset="0"/>
              </a:rPr>
              <a:t>Topic</a:t>
            </a:r>
          </a:p>
          <a:p>
            <a:pPr>
              <a:spcBef>
                <a:spcPct val="0"/>
              </a:spcBef>
            </a:pPr>
            <a:r>
              <a:rPr lang="en-US" smtClean="0">
                <a:latin typeface="Arial" charset="0"/>
                <a:cs typeface="Arial" charset="0"/>
              </a:rPr>
              <a:t>Purpose</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In our work with teachers we have learned that objectives can be </a:t>
            </a:r>
            <a:r>
              <a:rPr lang="en-US" b="1" smtClean="0">
                <a:latin typeface="Arial" charset="0"/>
                <a:cs typeface="Arial" charset="0"/>
              </a:rPr>
              <a:t>clustered, bundled or chunked </a:t>
            </a:r>
            <a:r>
              <a:rPr lang="en-US" smtClean="0">
                <a:latin typeface="Arial" charset="0"/>
                <a:cs typeface="Arial" charset="0"/>
              </a:rPr>
              <a:t>in several different ways within a grade level, and each separate grouping provides different types of learning experiences for students. In other words, there is no one correct way to cluster or chunk the objectives in any subject at any grade level. When teachers from two or more content areas work collaboratively to integrate their content, learning skills and technology tools objectives, the outcome can be very dynamic authentic learning experiences for students.</a:t>
            </a:r>
          </a:p>
          <a:p>
            <a:pPr>
              <a:spcBef>
                <a:spcPct val="0"/>
              </a:spcBef>
            </a:pPr>
            <a:endParaRPr lang="en-US" smtClean="0">
              <a:latin typeface="Arial" charset="0"/>
              <a:cs typeface="Arial" charset="0"/>
            </a:endParaRPr>
          </a:p>
          <a:p>
            <a:pPr eaLnBrk="0" hangingPunct="0"/>
            <a:r>
              <a:rPr lang="en-US" smtClean="0">
                <a:latin typeface="Arial" charset="0"/>
                <a:cs typeface="Arial" charset="0"/>
              </a:rPr>
              <a:t>The teachers were given two questions: </a:t>
            </a:r>
          </a:p>
          <a:p>
            <a:pPr eaLnBrk="0" hangingPunct="0"/>
            <a:r>
              <a:rPr lang="en-US" smtClean="0">
                <a:latin typeface="Arial" charset="0"/>
                <a:cs typeface="Arial" charset="0"/>
              </a:rPr>
              <a:t>What essential understandings and skills do students need? </a:t>
            </a:r>
          </a:p>
          <a:p>
            <a:pPr eaLnBrk="0" hangingPunct="0"/>
            <a:r>
              <a:rPr lang="en-US" smtClean="0">
                <a:latin typeface="Arial" charset="0"/>
                <a:cs typeface="Arial" charset="0"/>
              </a:rPr>
              <a:t>Which objectives can be clustered or incorporated into others? </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 </a:t>
            </a:r>
          </a:p>
          <a:p>
            <a:pPr>
              <a:spcBef>
                <a:spcPct val="0"/>
              </a:spcBef>
            </a:pPr>
            <a:endParaRPr lang="en-US" smtClean="0">
              <a:latin typeface="Arial" charset="0"/>
              <a:cs typeface="Arial" charset="0"/>
            </a:endParaRPr>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AE64A92-3E9D-47A7-8485-DAC50C9217EE}" type="slidenum">
              <a:rPr lang="en-US"/>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Introduced various assessment resources and trainings during the 07-08 school year. </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Stiggins training – classroom assessment FOR learning started in August 2007 – finished in January 2009</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Acuity-bench mark assessments released 08-09</a:t>
            </a:r>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D9BB511-DB3E-4698-894C-B0EF12987F03}" type="slidenum">
              <a:rPr lang="en-US"/>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Are we there yet????  As you conduct walkthroughs and visits to classrooms. Are you seeing standards-based instruction or textbook driven instruction?</a:t>
            </a:r>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6938A5-1309-4978-95B1-F7AC4C69CD00}" type="slidenum">
              <a:rPr lang="en-US"/>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Refer to handout-cultural shifts in a PLC  - pages 187-189  Learning By Doing</a:t>
            </a:r>
          </a:p>
          <a:p>
            <a:pPr>
              <a:spcBef>
                <a:spcPct val="0"/>
              </a:spcBef>
            </a:pPr>
            <a:endParaRPr lang="en-US" smtClean="0">
              <a:latin typeface="Arial" charset="0"/>
              <a:cs typeface="Arial" charset="0"/>
            </a:endParaRPr>
          </a:p>
          <a:p>
            <a:pPr>
              <a:spcBef>
                <a:spcPct val="0"/>
              </a:spcBef>
            </a:pPr>
            <a:r>
              <a:rPr lang="en-US" sz="3600" smtClean="0"/>
              <a:t>Establish professional learning communities to create cultural shifts</a:t>
            </a:r>
          </a:p>
          <a:p>
            <a:pPr lvl="1">
              <a:spcBef>
                <a:spcPct val="0"/>
              </a:spcBef>
            </a:pPr>
            <a:r>
              <a:rPr lang="en-US" sz="2000" b="1" smtClean="0"/>
              <a:t>Fundamental purpose </a:t>
            </a:r>
            <a:r>
              <a:rPr lang="en-US" sz="2000" smtClean="0"/>
              <a:t>– teaching to learning</a:t>
            </a:r>
          </a:p>
          <a:p>
            <a:pPr lvl="1">
              <a:spcBef>
                <a:spcPct val="0"/>
              </a:spcBef>
            </a:pPr>
            <a:r>
              <a:rPr lang="en-US" sz="2000" b="1" smtClean="0"/>
              <a:t>Use of assessments- </a:t>
            </a:r>
            <a:r>
              <a:rPr lang="en-US" sz="2000" smtClean="0"/>
              <a:t>infrequent summative to frequent common formative assessments</a:t>
            </a:r>
          </a:p>
          <a:p>
            <a:pPr lvl="1">
              <a:spcBef>
                <a:spcPct val="0"/>
              </a:spcBef>
            </a:pPr>
            <a:r>
              <a:rPr lang="en-US" sz="2000" b="1" smtClean="0"/>
              <a:t>Response when students do not </a:t>
            </a:r>
            <a:r>
              <a:rPr lang="en-US" sz="2000" smtClean="0"/>
              <a:t>learn-assistance</a:t>
            </a:r>
            <a:r>
              <a:rPr lang="en-US" sz="2000" b="1" smtClean="0"/>
              <a:t> </a:t>
            </a:r>
            <a:r>
              <a:rPr lang="en-US" sz="2000" smtClean="0"/>
              <a:t>from individual teacher to systemic support and response</a:t>
            </a:r>
          </a:p>
          <a:p>
            <a:pPr lvl="1">
              <a:spcBef>
                <a:spcPct val="0"/>
              </a:spcBef>
            </a:pPr>
            <a:r>
              <a:rPr lang="en-US" sz="2000" b="1" smtClean="0"/>
              <a:t>Work of teachers-</a:t>
            </a:r>
            <a:r>
              <a:rPr lang="en-US" sz="2000" smtClean="0"/>
              <a:t>isolation to collaboration- provider of knowledge to facilitator of learning</a:t>
            </a:r>
            <a:endParaRPr lang="en-US" sz="2000" b="1" smtClean="0"/>
          </a:p>
          <a:p>
            <a:pPr lvl="1">
              <a:spcBef>
                <a:spcPct val="0"/>
              </a:spcBef>
            </a:pPr>
            <a:r>
              <a:rPr lang="en-US" sz="2000" b="1" smtClean="0"/>
              <a:t>Focus</a:t>
            </a:r>
            <a:r>
              <a:rPr lang="en-US" sz="2000" smtClean="0"/>
              <a:t> –from external  assistance to internal acceptance and ownership to improve the school</a:t>
            </a:r>
          </a:p>
          <a:p>
            <a:pPr lvl="1">
              <a:spcBef>
                <a:spcPct val="0"/>
              </a:spcBef>
            </a:pPr>
            <a:r>
              <a:rPr lang="en-US" sz="2000" b="1" smtClean="0"/>
              <a:t>School culture </a:t>
            </a:r>
            <a:r>
              <a:rPr lang="en-US" sz="2000" smtClean="0"/>
              <a:t>-language of complaint to the language of commitment</a:t>
            </a:r>
          </a:p>
          <a:p>
            <a:pPr lvl="1">
              <a:spcBef>
                <a:spcPct val="0"/>
              </a:spcBef>
            </a:pPr>
            <a:r>
              <a:rPr lang="en-US" sz="2000" b="1" smtClean="0"/>
              <a:t>Professional development</a:t>
            </a:r>
            <a:r>
              <a:rPr lang="en-US" sz="2000" smtClean="0"/>
              <a:t>-external training to job-embedded learning and action research</a:t>
            </a:r>
          </a:p>
          <a:p>
            <a:pPr>
              <a:spcBef>
                <a:spcPct val="0"/>
              </a:spcBef>
            </a:pPr>
            <a:r>
              <a:rPr lang="en-US" smtClean="0">
                <a:latin typeface="Arial" charset="0"/>
                <a:cs typeface="Arial" charset="0"/>
              </a:rPr>
              <a:t> </a:t>
            </a:r>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8F72B3-97F8-4C48-8B2B-71EF8B87D9D3}" type="slidenum">
              <a:rPr lang="en-US"/>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fontAlgn="auto">
              <a:spcBef>
                <a:spcPts val="0"/>
              </a:spcBef>
              <a:spcAft>
                <a:spcPts val="0"/>
              </a:spcAft>
              <a:defRPr/>
            </a:pPr>
            <a:r>
              <a:rPr lang="en-US" b="1" dirty="0" smtClean="0"/>
              <a:t>Stage 1 </a:t>
            </a:r>
            <a:r>
              <a:rPr lang="en-US" dirty="0" smtClean="0"/>
              <a:t>– What are the learning targets?  Statements of intended learning (DECONSTRUCT THE STANDARDS) </a:t>
            </a:r>
          </a:p>
          <a:p>
            <a:pPr fontAlgn="auto">
              <a:spcBef>
                <a:spcPts val="0"/>
              </a:spcBef>
              <a:spcAft>
                <a:spcPts val="0"/>
              </a:spcAft>
              <a:defRPr/>
            </a:pPr>
            <a:r>
              <a:rPr lang="en-US" dirty="0" smtClean="0"/>
              <a:t>Do the students understand the learning targets?  </a:t>
            </a:r>
          </a:p>
          <a:p>
            <a:pPr fontAlgn="auto">
              <a:spcBef>
                <a:spcPts val="0"/>
              </a:spcBef>
              <a:spcAft>
                <a:spcPts val="0"/>
              </a:spcAft>
              <a:defRPr/>
            </a:pPr>
            <a:endParaRPr lang="en-US" dirty="0" smtClean="0"/>
          </a:p>
          <a:p>
            <a:pPr fontAlgn="auto">
              <a:spcBef>
                <a:spcPts val="0"/>
              </a:spcBef>
              <a:spcAft>
                <a:spcPts val="0"/>
              </a:spcAft>
              <a:defRPr/>
            </a:pPr>
            <a:r>
              <a:rPr lang="en-US" b="1" dirty="0" smtClean="0"/>
              <a:t>Stage 2 – </a:t>
            </a:r>
            <a:r>
              <a:rPr lang="en-US" dirty="0" smtClean="0"/>
              <a:t>Do the assessments match the learning targets? </a:t>
            </a:r>
          </a:p>
          <a:p>
            <a:pPr fontAlgn="auto">
              <a:spcBef>
                <a:spcPts val="0"/>
              </a:spcBef>
              <a:spcAft>
                <a:spcPts val="0"/>
              </a:spcAft>
              <a:defRPr/>
            </a:pPr>
            <a:r>
              <a:rPr lang="en-US" dirty="0" smtClean="0"/>
              <a:t>Are  assessment formats used appropriate to provide additional evidence of learning? </a:t>
            </a:r>
          </a:p>
          <a:p>
            <a:pPr fontAlgn="auto">
              <a:spcBef>
                <a:spcPts val="0"/>
              </a:spcBef>
              <a:spcAft>
                <a:spcPts val="0"/>
              </a:spcAft>
              <a:defRPr/>
            </a:pPr>
            <a:r>
              <a:rPr lang="en-US" dirty="0" smtClean="0"/>
              <a:t>Are students asked to exhibit their understanding through authentic performance tasks? </a:t>
            </a:r>
          </a:p>
          <a:p>
            <a:pPr fontAlgn="auto">
              <a:spcBef>
                <a:spcPts val="0"/>
              </a:spcBef>
              <a:spcAft>
                <a:spcPts val="0"/>
              </a:spcAft>
              <a:defRPr/>
            </a:pPr>
            <a:r>
              <a:rPr lang="en-US" dirty="0" smtClean="0"/>
              <a:t>Are appropriate criterion-based scoring tools used to evaluate student performances and products (rubrics)? </a:t>
            </a:r>
          </a:p>
          <a:p>
            <a:pPr fontAlgn="auto">
              <a:spcBef>
                <a:spcPts val="0"/>
              </a:spcBef>
              <a:spcAft>
                <a:spcPts val="0"/>
              </a:spcAft>
              <a:defRPr/>
            </a:pPr>
            <a:r>
              <a:rPr lang="en-US" dirty="0" smtClean="0"/>
              <a:t>Are the assessments used as feedback for students and teachers, as well as for evaluation—In other words, is the student a partner in the learning process, a critical component of assessment for learning.</a:t>
            </a:r>
          </a:p>
          <a:p>
            <a:pPr fontAlgn="auto">
              <a:spcBef>
                <a:spcPts val="0"/>
              </a:spcBef>
              <a:spcAft>
                <a:spcPts val="0"/>
              </a:spcAft>
              <a:defRPr/>
            </a:pPr>
            <a:endParaRPr lang="en-US" dirty="0" smtClean="0"/>
          </a:p>
          <a:p>
            <a:pPr fontAlgn="auto">
              <a:spcBef>
                <a:spcPts val="0"/>
              </a:spcBef>
              <a:spcAft>
                <a:spcPts val="0"/>
              </a:spcAft>
              <a:defRPr/>
            </a:pPr>
            <a:r>
              <a:rPr lang="en-US" sz="1100" b="1" dirty="0" smtClean="0"/>
              <a:t>Stage 3 </a:t>
            </a:r>
            <a:r>
              <a:rPr lang="en-US" sz="1100" dirty="0" smtClean="0"/>
              <a:t>– Is the learning plan intentional (aimed at specific learning targets)  and engaging? </a:t>
            </a:r>
          </a:p>
          <a:p>
            <a:pPr fontAlgn="auto">
              <a:spcBef>
                <a:spcPts val="0"/>
              </a:spcBef>
              <a:spcAft>
                <a:spcPts val="0"/>
              </a:spcAft>
              <a:defRPr/>
            </a:pPr>
            <a:r>
              <a:rPr lang="en-US" sz="1100" dirty="0" smtClean="0"/>
              <a:t>Will the students know where they are going (learning goals), why the material is important (reason for learning) and what is required of them (Performance requirements and evaluative criteria). </a:t>
            </a:r>
          </a:p>
          <a:p>
            <a:pPr fontAlgn="auto">
              <a:spcBef>
                <a:spcPts val="0"/>
              </a:spcBef>
              <a:spcAft>
                <a:spcPts val="0"/>
              </a:spcAft>
              <a:defRPr/>
            </a:pPr>
            <a:r>
              <a:rPr lang="en-US" sz="1100" dirty="0" smtClean="0"/>
              <a:t>Are there sufficient opportunities to rethink, rehearse, revise and refine their work? </a:t>
            </a:r>
          </a:p>
          <a:p>
            <a:pPr fontAlgn="auto">
              <a:spcBef>
                <a:spcPts val="0"/>
              </a:spcBef>
              <a:spcAft>
                <a:spcPts val="0"/>
              </a:spcAft>
              <a:defRPr/>
            </a:pPr>
            <a:r>
              <a:rPr lang="en-US" sz="1100" dirty="0" smtClean="0"/>
              <a:t>Is the learning plan tailored and flexible to address the interests and learning styles of all students? </a:t>
            </a:r>
          </a:p>
          <a:p>
            <a:pPr fontAlgn="auto">
              <a:spcBef>
                <a:spcPts val="0"/>
              </a:spcBef>
              <a:spcAft>
                <a:spcPts val="0"/>
              </a:spcAft>
              <a:defRPr/>
            </a:pPr>
            <a:r>
              <a:rPr lang="en-US" sz="1100" dirty="0" smtClean="0"/>
              <a:t>Is it organized and sequenced to maximize engagement </a:t>
            </a:r>
            <a:r>
              <a:rPr lang="en-US" dirty="0" smtClean="0"/>
              <a:t>and effectiveness?</a:t>
            </a:r>
            <a:endParaRPr lang="en-US" dirty="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93BF169-38B6-42BB-84DE-51070D5D065E}"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p:txBody>
          <a:bodyPr wrap="square" numCol="1" anchor="t" anchorCtr="0" compatLnSpc="1">
            <a:prstTxWarp prst="textNoShape">
              <a:avLst/>
            </a:prstTxWarp>
          </a:bodyPr>
          <a:lstStyle/>
          <a:p>
            <a:pPr fontAlgn="auto">
              <a:spcBef>
                <a:spcPct val="0"/>
              </a:spcBef>
              <a:spcAft>
                <a:spcPts val="0"/>
              </a:spcAft>
              <a:defRPr/>
            </a:pPr>
            <a:r>
              <a:rPr lang="en-US" dirty="0" smtClean="0">
                <a:latin typeface="Arial" charset="0"/>
              </a:rPr>
              <a:t>Dr. Norman Webb, out of the University of Wisconsin, was paid to complete a depth of knowledge and alignment study of the content standards and objectives. </a:t>
            </a:r>
          </a:p>
          <a:p>
            <a:pPr fontAlgn="auto">
              <a:spcBef>
                <a:spcPct val="0"/>
              </a:spcBef>
              <a:spcAft>
                <a:spcPts val="0"/>
              </a:spcAft>
              <a:defRPr/>
            </a:pPr>
            <a:r>
              <a:rPr lang="en-US" dirty="0" smtClean="0">
                <a:latin typeface="Arial" charset="0"/>
              </a:rPr>
              <a:t>Refer to handout on DOK levels.</a:t>
            </a:r>
          </a:p>
          <a:p>
            <a:pPr fontAlgn="auto">
              <a:spcBef>
                <a:spcPct val="0"/>
              </a:spcBef>
              <a:spcAft>
                <a:spcPts val="0"/>
              </a:spcAft>
              <a:defRPr/>
            </a:pPr>
            <a:endParaRPr lang="en-US" dirty="0" smtClean="0">
              <a:latin typeface="Arial" charset="0"/>
            </a:endParaRPr>
          </a:p>
          <a:p>
            <a:pPr fontAlgn="auto">
              <a:spcBef>
                <a:spcPct val="0"/>
              </a:spcBef>
              <a:spcAft>
                <a:spcPts val="0"/>
              </a:spcAft>
              <a:defRPr/>
            </a:pPr>
            <a:r>
              <a:rPr lang="en-US" dirty="0" smtClean="0">
                <a:latin typeface="Arial" pitchFamily="34" charset="0"/>
              </a:rPr>
              <a:t>Depth of Knowledge, or DOK, is a way to think about</a:t>
            </a:r>
            <a:r>
              <a:rPr lang="en-US" b="1" dirty="0" smtClean="0">
                <a:latin typeface="Arial" pitchFamily="34" charset="0"/>
              </a:rPr>
              <a:t> content complexity, not content difficulty. </a:t>
            </a:r>
            <a:r>
              <a:rPr lang="en-US" dirty="0" smtClean="0">
                <a:latin typeface="Arial" pitchFamily="34" charset="0"/>
              </a:rPr>
              <a:t>That is the first thing people must wrap their heads around. Complexity is different from difficulty. For example, if students have not seen the word or content before, it might be difficult for them, but it is not complex.</a:t>
            </a:r>
          </a:p>
          <a:p>
            <a:pPr fontAlgn="auto">
              <a:lnSpc>
                <a:spcPct val="80000"/>
              </a:lnSpc>
              <a:spcBef>
                <a:spcPts val="0"/>
              </a:spcBef>
              <a:spcAft>
                <a:spcPts val="0"/>
              </a:spcAft>
              <a:defRPr/>
            </a:pPr>
            <a:endParaRPr lang="en-US" b="1" dirty="0" smtClean="0">
              <a:latin typeface="Arial" pitchFamily="34" charset="0"/>
            </a:endParaRPr>
          </a:p>
          <a:p>
            <a:pPr fontAlgn="auto">
              <a:lnSpc>
                <a:spcPct val="80000"/>
              </a:lnSpc>
              <a:spcBef>
                <a:spcPts val="0"/>
              </a:spcBef>
              <a:spcAft>
                <a:spcPts val="0"/>
              </a:spcAft>
              <a:defRPr/>
            </a:pPr>
            <a:r>
              <a:rPr lang="en-US" b="1" dirty="0" smtClean="0">
                <a:latin typeface="Arial" pitchFamily="34" charset="0"/>
              </a:rPr>
              <a:t>Level 1-</a:t>
            </a:r>
            <a:r>
              <a:rPr lang="en-US" dirty="0" smtClean="0"/>
              <a:t>Skill a behavior or sequence of behaviors learned through practice and easily performed</a:t>
            </a:r>
            <a:endParaRPr lang="en-US" b="1" dirty="0" smtClean="0">
              <a:latin typeface="Arial" pitchFamily="34" charset="0"/>
            </a:endParaRPr>
          </a:p>
          <a:p>
            <a:pPr fontAlgn="auto">
              <a:spcBef>
                <a:spcPct val="0"/>
              </a:spcBef>
              <a:spcAft>
                <a:spcPts val="0"/>
              </a:spcAft>
              <a:defRPr/>
            </a:pPr>
            <a:r>
              <a:rPr lang="en-US" b="1" dirty="0" smtClean="0">
                <a:latin typeface="Arial" pitchFamily="34" charset="0"/>
              </a:rPr>
              <a:t>Level 2 </a:t>
            </a:r>
            <a:r>
              <a:rPr lang="en-US" dirty="0" smtClean="0">
                <a:latin typeface="Arial" pitchFamily="34" charset="0"/>
              </a:rPr>
              <a:t>– is about using a skill or a concept, i.e. Paraphrase. Conceptual understanding generally refers to the integration and application of concepts and other ideas within a content area. Procedural understanding denotes knowledge about skills and sequence of steps, when and how these should be used appropriately, and their efficient and accurate applications.</a:t>
            </a:r>
          </a:p>
          <a:p>
            <a:pPr fontAlgn="auto">
              <a:spcBef>
                <a:spcPct val="0"/>
              </a:spcBef>
              <a:spcAft>
                <a:spcPts val="0"/>
              </a:spcAft>
              <a:defRPr/>
            </a:pPr>
            <a:r>
              <a:rPr lang="en-US" b="1" dirty="0" smtClean="0">
                <a:latin typeface="Arial" pitchFamily="34" charset="0"/>
              </a:rPr>
              <a:t>Level 3</a:t>
            </a:r>
            <a:r>
              <a:rPr lang="en-US" dirty="0" smtClean="0">
                <a:latin typeface="Arial" pitchFamily="34" charset="0"/>
              </a:rPr>
              <a:t> DOK requires strategic thinking. Analysis and other examples are given here. Non-routine problem solving like in reading and determining author’s purpose is Level 3.</a:t>
            </a:r>
          </a:p>
          <a:p>
            <a:pPr fontAlgn="auto">
              <a:spcBef>
                <a:spcPct val="0"/>
              </a:spcBef>
              <a:spcAft>
                <a:spcPts val="0"/>
              </a:spcAft>
              <a:defRPr/>
            </a:pPr>
            <a:r>
              <a:rPr lang="en-US" b="1" dirty="0" smtClean="0">
                <a:latin typeface="Arial" pitchFamily="34" charset="0"/>
              </a:rPr>
              <a:t>Level 4  </a:t>
            </a:r>
            <a:r>
              <a:rPr lang="en-US" dirty="0" smtClean="0">
                <a:latin typeface="Arial" pitchFamily="34" charset="0"/>
              </a:rPr>
              <a:t>DOK</a:t>
            </a:r>
            <a:r>
              <a:rPr lang="en-US" b="1" dirty="0" smtClean="0">
                <a:latin typeface="Arial" pitchFamily="34" charset="0"/>
              </a:rPr>
              <a:t> </a:t>
            </a:r>
            <a:r>
              <a:rPr lang="en-US" dirty="0" smtClean="0">
                <a:latin typeface="Arial" pitchFamily="34" charset="0"/>
              </a:rPr>
              <a:t>requires extended thinking usually requires work over a period of time, including gathering information, analyzing findings, preparing reports, and presenting findings. </a:t>
            </a:r>
          </a:p>
          <a:p>
            <a:pPr fontAlgn="auto">
              <a:spcBef>
                <a:spcPct val="0"/>
              </a:spcBef>
              <a:spcAft>
                <a:spcPts val="0"/>
              </a:spcAft>
              <a:defRPr/>
            </a:pPr>
            <a:endParaRPr lang="en-US" dirty="0" smtClean="0">
              <a:latin typeface="Arial" charset="0"/>
            </a:endParaRPr>
          </a:p>
          <a:p>
            <a:pPr marL="633222" indent="-514350" fontAlgn="auto">
              <a:spcBef>
                <a:spcPts val="0"/>
              </a:spcBef>
              <a:spcAft>
                <a:spcPts val="0"/>
              </a:spcAft>
              <a:buFont typeface="Wingdings 2"/>
              <a:buNone/>
              <a:defRPr/>
            </a:pPr>
            <a:r>
              <a:rPr lang="en-US" b="1" dirty="0" smtClean="0"/>
              <a:t>Ensure classroom instruction and assessments for learning match the DOK of the  CSO – to ensure preparation for WESTEST 2.</a:t>
            </a:r>
          </a:p>
          <a:p>
            <a:pPr fontAlgn="auto">
              <a:spcBef>
                <a:spcPct val="0"/>
              </a:spcBef>
              <a:spcAft>
                <a:spcPts val="0"/>
              </a:spcAft>
              <a:defRPr/>
            </a:pPr>
            <a:endParaRPr lang="en-US" dirty="0"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We must understand that DOK is not about the difficulty of the objective, rather, it is about the intended outcome or the complexity of the mental processing that must occur in order to get to the intended outcome.  Consider the example of adding 4 + 4.   This is easy.  Students can do this by rote.  It’s a DOK 1.</a:t>
            </a:r>
          </a:p>
          <a:p>
            <a:pPr>
              <a:spcBef>
                <a:spcPct val="0"/>
              </a:spcBef>
            </a:pPr>
            <a:endParaRPr lang="en-US" smtClean="0"/>
          </a:p>
          <a:p>
            <a:pPr>
              <a:spcBef>
                <a:spcPct val="0"/>
              </a:spcBef>
            </a:pPr>
            <a:r>
              <a:rPr lang="en-US" smtClean="0"/>
              <a:t>Increasing the difficulty of the problem by asking a student to add 4,678 + 7,530 does not increase the complexity.   To solve this problem requires a child to recall the sequence of steps.  The level of cognitive difficulty is still a DOK 1.  It’s still recall.  Knowing the rules of adding larger numbers -  increasing the difficulty of the addition problem - does not affect the intended outcome.  We still want the student to be able to add, just larger numbers.</a:t>
            </a:r>
          </a:p>
          <a:p>
            <a:pPr>
              <a:spcBef>
                <a:spcPct val="0"/>
              </a:spcBef>
            </a:pPr>
            <a:endParaRPr lang="en-US"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0F85C8D-BBE8-430D-A824-C7A7B11DD454}" type="slidenum">
              <a:rPr lang="en-US"/>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Please refer to your handout on DOK levels:</a:t>
            </a:r>
          </a:p>
          <a:p>
            <a:pPr>
              <a:spcBef>
                <a:spcPct val="0"/>
              </a:spcBef>
            </a:pPr>
            <a:endParaRPr lang="en-US" smtClean="0"/>
          </a:p>
          <a:p>
            <a:pPr>
              <a:spcBef>
                <a:spcPct val="0"/>
              </a:spcBef>
            </a:pPr>
            <a:r>
              <a:rPr lang="en-US" smtClean="0"/>
              <a:t>Verbs alone do not determine the DOK’s level. This is an example of the same verb being used for different objectives. Use chart to determine DOK.  </a:t>
            </a:r>
          </a:p>
          <a:p>
            <a:pPr>
              <a:spcBef>
                <a:spcPct val="0"/>
              </a:spcBef>
            </a:pPr>
            <a:r>
              <a:rPr lang="en-US" smtClean="0"/>
              <a:t>Same  verb – three DOK levels Key= 3,2,1. </a:t>
            </a:r>
          </a:p>
          <a:p>
            <a:pPr>
              <a:spcBef>
                <a:spcPct val="0"/>
              </a:spcBef>
            </a:pPr>
            <a:r>
              <a:rPr lang="en-US" smtClean="0">
                <a:cs typeface="Times New Roman" pitchFamily="18" charset="0"/>
              </a:rPr>
              <a:t>3 =(requires deep understanding of rock cycle and a determination of how best to represent it)</a:t>
            </a:r>
          </a:p>
          <a:p>
            <a:pPr>
              <a:spcBef>
                <a:spcPct val="0"/>
              </a:spcBef>
            </a:pPr>
            <a:r>
              <a:rPr lang="en-US" smtClean="0">
                <a:cs typeface="Times New Roman" pitchFamily="18" charset="0"/>
              </a:rPr>
              <a:t>2 = (requires cognitive processing to determine the differences in the two rock types) </a:t>
            </a:r>
          </a:p>
          <a:p>
            <a:pPr>
              <a:spcBef>
                <a:spcPct val="0"/>
              </a:spcBef>
            </a:pPr>
            <a:r>
              <a:rPr lang="en-US" smtClean="0">
                <a:cs typeface="Times New Roman" pitchFamily="18" charset="0"/>
              </a:rPr>
              <a:t>1 = (simple recall)</a:t>
            </a:r>
          </a:p>
          <a:p>
            <a:pPr>
              <a:spcBef>
                <a:spcPct val="0"/>
              </a:spcBef>
            </a:pPr>
            <a:endParaRPr lang="en-US" smtClean="0">
              <a:cs typeface="Times New Roman" pitchFamily="18" charset="0"/>
            </a:endParaRPr>
          </a:p>
          <a:p>
            <a:pPr>
              <a:spcBef>
                <a:spcPct val="0"/>
              </a:spcBef>
            </a:pPr>
            <a:endParaRPr lang="en-US" smtClean="0">
              <a:cs typeface="Times New Roman" pitchFamily="18" charset="0"/>
            </a:endParaRPr>
          </a:p>
          <a:p>
            <a:pPr>
              <a:spcBef>
                <a:spcPct val="0"/>
              </a:spcBef>
            </a:pPr>
            <a:endParaRPr lang="en-US" smtClean="0"/>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A02E95-3114-48E8-A372-389FB810B3DF}" type="slidenum">
              <a:rPr lang="en-US"/>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p:txBody>
          <a:bodyPr wrap="square" numCol="1" anchor="t" anchorCtr="0" compatLnSpc="1">
            <a:prstTxWarp prst="textNoShape">
              <a:avLst/>
            </a:prstTxWarp>
          </a:bodyPr>
          <a:lstStyle/>
          <a:p>
            <a:pPr fontAlgn="auto">
              <a:spcBef>
                <a:spcPct val="0"/>
              </a:spcBef>
              <a:spcAft>
                <a:spcPts val="0"/>
              </a:spcAft>
              <a:defRPr/>
            </a:pPr>
            <a:r>
              <a:rPr lang="en-US" dirty="0" smtClean="0"/>
              <a:t>Once the DOK is determined, the CSOs must be deconstructed to identify all learning targets within the objective. Identifying learning targets, will enable the teachers to determine which part of the objective students do not understand.  This is a visual representation of the deconstruction process.</a:t>
            </a:r>
          </a:p>
          <a:p>
            <a:pPr fontAlgn="auto">
              <a:spcBef>
                <a:spcPct val="0"/>
              </a:spcBef>
              <a:spcAft>
                <a:spcPts val="0"/>
              </a:spcAft>
              <a:defRPr/>
            </a:pPr>
            <a:endParaRPr lang="en-US" dirty="0" smtClean="0"/>
          </a:p>
          <a:p>
            <a:pPr fontAlgn="auto">
              <a:spcBef>
                <a:spcPct val="0"/>
              </a:spcBef>
              <a:spcAft>
                <a:spcPts val="0"/>
              </a:spcAft>
              <a:defRPr/>
            </a:pPr>
            <a:r>
              <a:rPr lang="en-US" b="1" dirty="0" smtClean="0"/>
              <a:t>Learning targets- </a:t>
            </a:r>
            <a:r>
              <a:rPr lang="en-US" dirty="0" smtClean="0"/>
              <a:t>instructional objectives that are broken down into component parts that enable students to build toward the mastery of the objective –</a:t>
            </a:r>
            <a:endParaRPr lang="en-US" b="1" dirty="0" smtClean="0"/>
          </a:p>
          <a:p>
            <a:pPr fontAlgn="auto">
              <a:spcBef>
                <a:spcPct val="0"/>
              </a:spcBef>
              <a:spcAft>
                <a:spcPts val="0"/>
              </a:spcAft>
              <a:defRPr/>
            </a:pPr>
            <a:r>
              <a:rPr lang="en-US" b="1" dirty="0" smtClean="0"/>
              <a:t>4 types of learning targets</a:t>
            </a:r>
          </a:p>
          <a:p>
            <a:pPr fontAlgn="auto">
              <a:spcBef>
                <a:spcPct val="0"/>
              </a:spcBef>
              <a:spcAft>
                <a:spcPts val="0"/>
              </a:spcAft>
              <a:defRPr/>
            </a:pPr>
            <a:endParaRPr lang="en-US" dirty="0" smtClean="0"/>
          </a:p>
          <a:p>
            <a:pPr fontAlgn="auto">
              <a:spcBef>
                <a:spcPct val="0"/>
              </a:spcBef>
              <a:spcAft>
                <a:spcPts val="0"/>
              </a:spcAft>
              <a:defRPr/>
            </a:pPr>
            <a:r>
              <a:rPr lang="en-US" dirty="0" smtClean="0"/>
              <a:t>Let’s practice……</a:t>
            </a:r>
          </a:p>
          <a:p>
            <a:pPr fontAlgn="auto">
              <a:spcBef>
                <a:spcPct val="0"/>
              </a:spcBef>
              <a:spcAft>
                <a:spcPts val="0"/>
              </a:spcAft>
              <a:defRPr/>
            </a:pPr>
            <a:r>
              <a:rPr lang="en-US" dirty="0" smtClean="0"/>
              <a:t>Objective: </a:t>
            </a:r>
            <a:r>
              <a:rPr lang="en-US" b="1" dirty="0" smtClean="0"/>
              <a:t>Students will comprehend fictional, informational, and task-oriented text.</a:t>
            </a:r>
          </a:p>
          <a:p>
            <a:pPr fontAlgn="auto">
              <a:spcBef>
                <a:spcPct val="0"/>
              </a:spcBef>
              <a:spcAft>
                <a:spcPts val="0"/>
              </a:spcAft>
              <a:defRPr/>
            </a:pPr>
            <a:r>
              <a:rPr lang="en-US" b="1" dirty="0" smtClean="0"/>
              <a:t>Determine the DOK – 2</a:t>
            </a:r>
          </a:p>
          <a:p>
            <a:pPr fontAlgn="auto">
              <a:spcBef>
                <a:spcPct val="0"/>
              </a:spcBef>
              <a:spcAft>
                <a:spcPts val="0"/>
              </a:spcAft>
              <a:defRPr/>
            </a:pPr>
            <a:r>
              <a:rPr lang="en-US" b="1" dirty="0" smtClean="0"/>
              <a:t>Identify the learning targets </a:t>
            </a:r>
            <a:r>
              <a:rPr lang="en-US" dirty="0" smtClean="0"/>
              <a:t>– circle verbs – underline nouns</a:t>
            </a:r>
          </a:p>
          <a:p>
            <a:pPr marL="228600" indent="-228600" fontAlgn="auto">
              <a:spcBef>
                <a:spcPct val="0"/>
              </a:spcBef>
              <a:spcAft>
                <a:spcPts val="0"/>
              </a:spcAft>
              <a:buFontTx/>
              <a:buAutoNum type="arabicPeriod"/>
              <a:defRPr/>
            </a:pPr>
            <a:r>
              <a:rPr lang="en-US" dirty="0" smtClean="0"/>
              <a:t>Teachers will need to define comprehend. </a:t>
            </a:r>
          </a:p>
          <a:p>
            <a:pPr marL="685800" lvl="1" indent="-228600" fontAlgn="auto">
              <a:spcBef>
                <a:spcPct val="0"/>
              </a:spcBef>
              <a:spcAft>
                <a:spcPts val="0"/>
              </a:spcAft>
              <a:buFontTx/>
              <a:buAutoNum type="alphaLcPeriod"/>
              <a:defRPr/>
            </a:pPr>
            <a:r>
              <a:rPr lang="en-US" dirty="0" smtClean="0"/>
              <a:t>Identify main idea and supporting details to be able to summarize material</a:t>
            </a:r>
          </a:p>
          <a:p>
            <a:pPr marL="685800" lvl="1" indent="-228600" fontAlgn="auto">
              <a:spcBef>
                <a:spcPct val="0"/>
              </a:spcBef>
              <a:spcAft>
                <a:spcPts val="0"/>
              </a:spcAft>
              <a:buFontTx/>
              <a:buAutoNum type="alphaLcPeriod"/>
              <a:defRPr/>
            </a:pPr>
            <a:r>
              <a:rPr lang="en-US" dirty="0" smtClean="0"/>
              <a:t>Sequencing skills</a:t>
            </a:r>
          </a:p>
          <a:p>
            <a:pPr marL="685800" lvl="1" indent="-228600" fontAlgn="auto">
              <a:spcBef>
                <a:spcPct val="0"/>
              </a:spcBef>
              <a:spcAft>
                <a:spcPts val="0"/>
              </a:spcAft>
              <a:buFontTx/>
              <a:buAutoNum type="alphaLcPeriod"/>
              <a:defRPr/>
            </a:pPr>
            <a:r>
              <a:rPr lang="en-US" dirty="0" smtClean="0"/>
              <a:t>Make inferences</a:t>
            </a:r>
          </a:p>
          <a:p>
            <a:pPr marL="685800" lvl="1" indent="-228600" fontAlgn="auto">
              <a:spcBef>
                <a:spcPct val="0"/>
              </a:spcBef>
              <a:spcAft>
                <a:spcPts val="0"/>
              </a:spcAft>
              <a:buFontTx/>
              <a:buAutoNum type="alphaLcPeriod"/>
              <a:defRPr/>
            </a:pPr>
            <a:r>
              <a:rPr lang="en-US" dirty="0" smtClean="0"/>
              <a:t>Draw conclusions</a:t>
            </a:r>
          </a:p>
          <a:p>
            <a:pPr marL="685800" lvl="1" indent="-228600" fontAlgn="auto">
              <a:spcBef>
                <a:spcPct val="0"/>
              </a:spcBef>
              <a:spcAft>
                <a:spcPts val="0"/>
              </a:spcAft>
              <a:buFontTx/>
              <a:buAutoNum type="alphaLcPeriod"/>
              <a:defRPr/>
            </a:pPr>
            <a:r>
              <a:rPr lang="en-US" dirty="0" smtClean="0"/>
              <a:t>Make predications</a:t>
            </a:r>
          </a:p>
          <a:p>
            <a:pPr marL="685800" lvl="1" indent="-228600" fontAlgn="auto">
              <a:spcBef>
                <a:spcPct val="0"/>
              </a:spcBef>
              <a:spcAft>
                <a:spcPts val="0"/>
              </a:spcAft>
              <a:buFontTx/>
              <a:buAutoNum type="alphaLcPeriod"/>
              <a:defRPr/>
            </a:pPr>
            <a:r>
              <a:rPr lang="en-US" dirty="0" smtClean="0"/>
              <a:t>Identify patterns in text-(problem/solution or cause/effect) to facilitate comprehension</a:t>
            </a:r>
          </a:p>
          <a:p>
            <a:pPr marL="228600" indent="-228600" fontAlgn="auto">
              <a:spcBef>
                <a:spcPct val="0"/>
              </a:spcBef>
              <a:spcAft>
                <a:spcPts val="0"/>
              </a:spcAft>
              <a:buFontTx/>
              <a:buAutoNum type="arabicPeriod"/>
              <a:defRPr/>
            </a:pPr>
            <a:r>
              <a:rPr lang="en-US" dirty="0" smtClean="0"/>
              <a:t>Teachers will need to determine what type of fictional, informational and task-oriented text will be covered this year.</a:t>
            </a:r>
          </a:p>
          <a:p>
            <a:pPr marL="228600" indent="-228600" fontAlgn="auto">
              <a:spcBef>
                <a:spcPct val="0"/>
              </a:spcBef>
              <a:spcAft>
                <a:spcPts val="0"/>
              </a:spcAft>
              <a:buFontTx/>
              <a:buAutoNum type="arabicPeriod"/>
              <a:defRPr/>
            </a:pPr>
            <a:r>
              <a:rPr lang="en-US" dirty="0" smtClean="0"/>
              <a:t>Teachers will need to determine if other objectives address comprehensions skills and/or literary genres.  If so, could these objectives be clustered and taught as a unit.</a:t>
            </a:r>
          </a:p>
          <a:p>
            <a:pPr marL="228600" indent="-228600" fontAlgn="auto">
              <a:spcBef>
                <a:spcPct val="0"/>
              </a:spcBef>
              <a:spcAft>
                <a:spcPts val="0"/>
              </a:spcAft>
              <a:buFontTx/>
              <a:buAutoNum type="arabicPeriod"/>
              <a:defRPr/>
            </a:pPr>
            <a:r>
              <a:rPr lang="en-US" dirty="0" smtClean="0"/>
              <a:t>Teachers will need to determine if there are vocabulary skills (context clues) needed to facilitate comprehension. </a:t>
            </a:r>
          </a:p>
          <a:p>
            <a:pPr marL="228600" indent="-228600" fontAlgn="auto">
              <a:spcBef>
                <a:spcPct val="0"/>
              </a:spcBef>
              <a:spcAft>
                <a:spcPts val="0"/>
              </a:spcAft>
              <a:defRPr/>
            </a:pPr>
            <a:r>
              <a:rPr lang="en-US" dirty="0" smtClean="0"/>
              <a:t>      (embedded learning within the objective)</a:t>
            </a:r>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FE9E731-108F-4AB4-AC03-4D925AA91D10}" type="slidenum">
              <a:rPr lang="en-US"/>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Use example from Stiggins book-pages 57-58</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Once the CSOs are deconstructed, the learning targets should be expressed in student and parent friendly language.</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“I Can” statements</a:t>
            </a:r>
          </a:p>
          <a:p>
            <a:pPr>
              <a:spcBef>
                <a:spcPct val="0"/>
              </a:spcBef>
            </a:pPr>
            <a:endParaRPr lang="en-US" smtClean="0"/>
          </a:p>
          <a:p>
            <a:pPr>
              <a:spcBef>
                <a:spcPct val="0"/>
              </a:spcBef>
            </a:pPr>
            <a:r>
              <a:rPr lang="en-US" smtClean="0"/>
              <a:t>How can you involve students and parent in this process?</a:t>
            </a:r>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87D737-566B-4F3C-9848-49BF33ED4B19}" type="slidenum">
              <a:rPr lang="en-US"/>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What a powerful learning experience and parent involvement activity !  This meets requirements for how to help your student with academics. </a:t>
            </a:r>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B5CAE0E-7D83-45F3-9368-2870146F611E}" type="slidenum">
              <a:rPr lang="en-US"/>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example, for the objective we just reviewed– </a:t>
            </a:r>
          </a:p>
          <a:p>
            <a:pPr>
              <a:spcBef>
                <a:spcPct val="0"/>
              </a:spcBef>
            </a:pPr>
            <a:r>
              <a:rPr lang="en-US" b="1" smtClean="0"/>
              <a:t>Students will comprehend fictional, informational, and task-oriented text.</a:t>
            </a:r>
          </a:p>
          <a:p>
            <a:pPr>
              <a:spcBef>
                <a:spcPct val="0"/>
              </a:spcBef>
            </a:pPr>
            <a:endParaRPr lang="en-US" b="1" smtClean="0"/>
          </a:p>
          <a:p>
            <a:pPr>
              <a:spcBef>
                <a:spcPct val="0"/>
              </a:spcBef>
            </a:pPr>
            <a:r>
              <a:rPr lang="en-US" smtClean="0"/>
              <a:t>Would the following assessment be appropriate?  </a:t>
            </a:r>
            <a:r>
              <a:rPr lang="en-US" b="1" smtClean="0"/>
              <a:t>Create a diorama of a scene in the story</a:t>
            </a:r>
            <a:r>
              <a:rPr lang="en-US" smtClean="0"/>
              <a:t>.</a:t>
            </a:r>
          </a:p>
          <a:p>
            <a:pPr>
              <a:spcBef>
                <a:spcPct val="0"/>
              </a:spcBef>
            </a:pPr>
            <a:endParaRPr lang="en-US" smtClean="0"/>
          </a:p>
          <a:p>
            <a:pPr>
              <a:spcBef>
                <a:spcPct val="0"/>
              </a:spcBef>
            </a:pPr>
            <a:r>
              <a:rPr lang="en-US" smtClean="0"/>
              <a:t>Why or why not?   Would it be a “fun” project?  Is it aligned with the CSO?</a:t>
            </a:r>
          </a:p>
          <a:p>
            <a:pPr>
              <a:spcBef>
                <a:spcPct val="0"/>
              </a:spcBef>
            </a:pPr>
            <a:endParaRPr lang="en-US" smtClean="0"/>
          </a:p>
          <a:p>
            <a:pPr>
              <a:spcBef>
                <a:spcPct val="0"/>
              </a:spcBef>
            </a:pPr>
            <a:r>
              <a:rPr lang="en-US" smtClean="0"/>
              <a:t>Does the objective indicate the student will create a product?  No</a:t>
            </a:r>
          </a:p>
          <a:p>
            <a:pPr>
              <a:spcBef>
                <a:spcPct val="0"/>
              </a:spcBef>
            </a:pPr>
            <a:r>
              <a:rPr lang="en-US" smtClean="0"/>
              <a:t>Common problem – teachers want to add more and different knowledge and skills  than what the CSO is actually requiring</a:t>
            </a:r>
          </a:p>
          <a:p>
            <a:pPr>
              <a:spcBef>
                <a:spcPct val="0"/>
              </a:spcBef>
            </a:pPr>
            <a:endParaRPr lang="en-US" smtClean="0"/>
          </a:p>
          <a:p>
            <a:pPr>
              <a:spcBef>
                <a:spcPct val="0"/>
              </a:spcBef>
            </a:pPr>
            <a:r>
              <a:rPr lang="en-US" b="1" smtClean="0"/>
              <a:t>Write an ending to the story</a:t>
            </a:r>
            <a:r>
              <a:rPr lang="en-US" smtClean="0"/>
              <a:t> – is this an appropriate assessment?</a:t>
            </a:r>
          </a:p>
          <a:p>
            <a:pPr>
              <a:spcBef>
                <a:spcPct val="0"/>
              </a:spcBef>
            </a:pPr>
            <a:r>
              <a:rPr lang="en-US" smtClean="0"/>
              <a:t>What knowledge and reasoning skills would the student have to master to demonstrate proficiency? </a:t>
            </a:r>
          </a:p>
          <a:p>
            <a:pPr>
              <a:spcBef>
                <a:spcPct val="0"/>
              </a:spcBef>
            </a:pPr>
            <a:endParaRPr lang="en-US"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400967-81E8-45D4-A2AA-1E7CC8019DDC}" type="slidenum">
              <a:rPr lang="en-US"/>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the objective we just reviewed– </a:t>
            </a:r>
          </a:p>
          <a:p>
            <a:pPr>
              <a:spcBef>
                <a:spcPct val="0"/>
              </a:spcBef>
            </a:pPr>
            <a:r>
              <a:rPr lang="en-US" b="1" smtClean="0"/>
              <a:t>Students will comprehend fictional, informational, and task-oriented text.</a:t>
            </a:r>
          </a:p>
          <a:p>
            <a:pPr>
              <a:spcBef>
                <a:spcPct val="0"/>
              </a:spcBef>
            </a:pPr>
            <a:endParaRPr lang="en-US" b="1" smtClean="0"/>
          </a:p>
          <a:p>
            <a:pPr>
              <a:spcBef>
                <a:spcPct val="0"/>
              </a:spcBef>
            </a:pPr>
            <a:r>
              <a:rPr lang="en-US" smtClean="0"/>
              <a:t>Which of the assessment methods are most appropriate?</a:t>
            </a:r>
          </a:p>
          <a:p>
            <a:pPr>
              <a:spcBef>
                <a:spcPct val="0"/>
              </a:spcBef>
            </a:pPr>
            <a:endParaRPr lang="en-US" smtClean="0"/>
          </a:p>
          <a:p>
            <a:pPr>
              <a:spcBef>
                <a:spcPct val="0"/>
              </a:spcBef>
            </a:pPr>
            <a:r>
              <a:rPr lang="en-US" smtClean="0"/>
              <a:t>Would a one time assessment be adequate to cover this objective?</a:t>
            </a:r>
          </a:p>
          <a:p>
            <a:pPr>
              <a:spcBef>
                <a:spcPct val="0"/>
              </a:spcBef>
            </a:pPr>
            <a:endParaRPr lang="en-US" smtClean="0"/>
          </a:p>
          <a:p>
            <a:pPr>
              <a:spcBef>
                <a:spcPct val="0"/>
              </a:spcBef>
            </a:pPr>
            <a:r>
              <a:rPr lang="en-US" smtClean="0"/>
              <a:t>Therefore, it is imperative teachers understand the new CSOs can not be addresses in on time sessions and just “checked off” as having been taught.  It may have been taught, but what evidence do you have that it was learned?</a:t>
            </a:r>
          </a:p>
          <a:p>
            <a:pPr>
              <a:spcBef>
                <a:spcPct val="0"/>
              </a:spcBef>
            </a:pPr>
            <a:endParaRPr lang="en-US"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A3E6A9-DDFF-4858-94DA-070FA790687D}" type="slidenum">
              <a:rPr lang="en-US"/>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C1EDDB-66AC-4928-8AD2-9FEE7F80C630}" type="slidenum">
              <a:rPr lang="en-US"/>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Does your current method of grading involve the use of evaluative or descriptive feedback?</a:t>
            </a:r>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1BD478-206F-4020-B81F-A97CC1029539}" type="slidenum">
              <a:rPr lang="en-US"/>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6D838EF-9A61-40D6-A8AB-7430611A34EC}" type="slidenum">
              <a:rPr lang="en-US"/>
              <a:pPr/>
              <a:t>36</a:t>
            </a:fld>
            <a:endParaRPr lang="en-US"/>
          </a:p>
        </p:txBody>
      </p:sp>
      <p:sp>
        <p:nvSpPr>
          <p:cNvPr id="778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584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fontAlgn="auto">
              <a:spcBef>
                <a:spcPct val="0"/>
              </a:spcBef>
              <a:spcAft>
                <a:spcPts val="0"/>
              </a:spcAft>
              <a:defRPr/>
            </a:pPr>
            <a:r>
              <a:rPr lang="en-US" dirty="0" smtClean="0"/>
              <a:t>Training materials were developed for this by the Office of Instruction in 2007.</a:t>
            </a:r>
          </a:p>
          <a:p>
            <a:pPr fontAlgn="auto">
              <a:spcBef>
                <a:spcPct val="0"/>
              </a:spcBef>
              <a:spcAft>
                <a:spcPts val="0"/>
              </a:spcAft>
              <a:defRPr/>
            </a:pPr>
            <a:endParaRPr lang="en-US" dirty="0" smtClean="0"/>
          </a:p>
          <a:p>
            <a:pPr fontAlgn="auto">
              <a:spcBef>
                <a:spcPct val="0"/>
              </a:spcBef>
              <a:spcAft>
                <a:spcPts val="0"/>
              </a:spcAft>
              <a:defRPr/>
            </a:pPr>
            <a:r>
              <a:rPr lang="en-US" dirty="0" smtClean="0"/>
              <a:t>The learning in the outer two circles should fold into the inner circle-of enduring understandings. </a:t>
            </a:r>
          </a:p>
          <a:p>
            <a:pPr fontAlgn="auto">
              <a:spcBef>
                <a:spcPct val="0"/>
              </a:spcBef>
              <a:spcAft>
                <a:spcPts val="0"/>
              </a:spcAft>
              <a:defRPr/>
            </a:pPr>
            <a:r>
              <a:rPr lang="en-US" b="1" dirty="0" smtClean="0"/>
              <a:t>Enduring understandings- </a:t>
            </a:r>
            <a:r>
              <a:rPr lang="en-US" dirty="0" smtClean="0"/>
              <a:t>Knowledge and skills </a:t>
            </a:r>
          </a:p>
          <a:p>
            <a:pPr fontAlgn="auto">
              <a:spcBef>
                <a:spcPct val="0"/>
              </a:spcBef>
              <a:spcAft>
                <a:spcPts val="0"/>
              </a:spcAft>
              <a:buFont typeface="Wingdings" pitchFamily="2" charset="2"/>
              <a:buChar char="ü"/>
              <a:defRPr/>
            </a:pPr>
            <a:r>
              <a:rPr lang="en-US" dirty="0" smtClean="0"/>
              <a:t>of value beyond a single test date</a:t>
            </a:r>
          </a:p>
          <a:p>
            <a:pPr fontAlgn="auto">
              <a:spcBef>
                <a:spcPct val="0"/>
              </a:spcBef>
              <a:spcAft>
                <a:spcPts val="0"/>
              </a:spcAft>
              <a:buFont typeface="Wingdings" pitchFamily="2" charset="2"/>
              <a:buChar char="ü"/>
              <a:defRPr/>
            </a:pPr>
            <a:r>
              <a:rPr lang="en-US" dirty="0" smtClean="0"/>
              <a:t>Used in multiple disciplines</a:t>
            </a:r>
          </a:p>
          <a:p>
            <a:pPr fontAlgn="auto">
              <a:spcBef>
                <a:spcPct val="0"/>
              </a:spcBef>
              <a:spcAft>
                <a:spcPts val="0"/>
              </a:spcAft>
              <a:buFont typeface="Wingdings" pitchFamily="2" charset="2"/>
              <a:buChar char="ü"/>
              <a:defRPr/>
            </a:pPr>
            <a:r>
              <a:rPr lang="en-US" dirty="0" smtClean="0"/>
              <a:t>Necessary for success in the next grade level</a:t>
            </a:r>
          </a:p>
          <a:p>
            <a:pPr fontAlgn="auto">
              <a:spcBef>
                <a:spcPct val="0"/>
              </a:spcBef>
              <a:spcAft>
                <a:spcPts val="0"/>
              </a:spcAft>
              <a:defRPr/>
            </a:pPr>
            <a:endParaRPr lang="en-US" dirty="0" smtClean="0"/>
          </a:p>
          <a:p>
            <a:pPr marL="609600" indent="-609600" fontAlgn="auto">
              <a:lnSpc>
                <a:spcPct val="90000"/>
              </a:lnSpc>
              <a:spcBef>
                <a:spcPts val="0"/>
              </a:spcBef>
              <a:spcAft>
                <a:spcPts val="0"/>
              </a:spcAft>
              <a:buFont typeface="Wingdings" pitchFamily="2" charset="2"/>
              <a:buNone/>
              <a:defRPr/>
            </a:pPr>
            <a:r>
              <a:rPr lang="en-US" dirty="0" smtClean="0">
                <a:latin typeface="Arial" pitchFamily="34" charset="0"/>
              </a:rPr>
              <a:t>a three-circle audit will assist in designing curriculum and instruction that will better  prepare ALL students for success</a:t>
            </a:r>
          </a:p>
          <a:p>
            <a:pPr fontAlgn="auto">
              <a:spcBef>
                <a:spcPts val="0"/>
              </a:spcBef>
              <a:spcAft>
                <a:spcPts val="0"/>
              </a:spcAft>
              <a:defRPr/>
            </a:pPr>
            <a:r>
              <a:rPr lang="en-US" b="1" dirty="0" smtClean="0">
                <a:latin typeface="Arial" charset="0"/>
                <a:cs typeface="Arial" charset="0"/>
              </a:rPr>
              <a:t> </a:t>
            </a:r>
            <a:endParaRPr lang="en-US" dirty="0" smtClean="0">
              <a:latin typeface="Arial" charset="0"/>
              <a:cs typeface="Arial" charset="0"/>
            </a:endParaRPr>
          </a:p>
          <a:p>
            <a:pPr fontAlgn="auto">
              <a:spcBef>
                <a:spcPts val="0"/>
              </a:spcBef>
              <a:spcAft>
                <a:spcPts val="0"/>
              </a:spcAft>
              <a:defRPr/>
            </a:pPr>
            <a:r>
              <a:rPr lang="en-US" dirty="0" smtClean="0">
                <a:latin typeface="Arial" charset="0"/>
                <a:cs typeface="Arial" charset="0"/>
              </a:rPr>
              <a:t>Power Standards have been written to guide teachers as they cluster objectives used to design standards-based learning experiences students as opposed to teaching objectives in isolation. Power Standards represent the “safety net” of objectives each teacher needs to make sure that every student learns prior to leaving the current grade. </a:t>
            </a:r>
          </a:p>
          <a:p>
            <a:pPr fontAlgn="auto">
              <a:spcBef>
                <a:spcPts val="0"/>
              </a:spcBef>
              <a:spcAft>
                <a:spcPts val="0"/>
              </a:spcAft>
              <a:defRPr/>
            </a:pPr>
            <a:r>
              <a:rPr lang="en-US" dirty="0" smtClean="0">
                <a:latin typeface="Arial" charset="0"/>
                <a:cs typeface="Arial" charset="0"/>
              </a:rPr>
              <a:t>When teachers were first assembled to write power standards, they were asked to review the performance descriptors and the objectives within each standard. </a:t>
            </a:r>
          </a:p>
          <a:p>
            <a:pPr fontAlgn="auto">
              <a:spcBef>
                <a:spcPts val="0"/>
              </a:spcBef>
              <a:spcAft>
                <a:spcPts val="0"/>
              </a:spcAft>
              <a:defRPr/>
            </a:pPr>
            <a:endParaRPr lang="en-US" dirty="0" smtClean="0">
              <a:latin typeface="Arial" charset="0"/>
              <a:cs typeface="Arial" charset="0"/>
            </a:endParaRPr>
          </a:p>
          <a:p>
            <a:pPr fontAlgn="auto">
              <a:spcBef>
                <a:spcPts val="0"/>
              </a:spcBef>
              <a:spcAft>
                <a:spcPts val="0"/>
              </a:spcAft>
              <a:defRPr/>
            </a:pPr>
            <a:r>
              <a:rPr lang="en-US" dirty="0" smtClean="0">
                <a:latin typeface="Arial" charset="0"/>
                <a:cs typeface="Arial" charset="0"/>
              </a:rPr>
              <a:t> </a:t>
            </a:r>
          </a:p>
          <a:p>
            <a:pPr marL="609600" indent="-609600" fontAlgn="auto">
              <a:lnSpc>
                <a:spcPct val="90000"/>
              </a:lnSpc>
              <a:spcBef>
                <a:spcPts val="0"/>
              </a:spcBef>
              <a:spcAft>
                <a:spcPts val="0"/>
              </a:spcAft>
              <a:buFont typeface="Wingdings" pitchFamily="2" charset="2"/>
              <a:buNone/>
              <a:defRPr/>
            </a:pPr>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What would classroom learning look like if teachers did not use textbooks, worksheets or pencils for one day?</a:t>
            </a:r>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7E1FD2B-9D6A-4E07-81C8-1BC62BBC574F}" type="slidenum">
              <a:rPr lang="en-US"/>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FC2E685-FA65-436C-BAC8-1EB532C05268}" type="slidenum">
              <a:rPr lang="en-US"/>
              <a:pPr/>
              <a:t>38</a:t>
            </a:fld>
            <a:endParaRPr lang="en-US"/>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r>
              <a:rPr lang="en-US" smtClean="0">
                <a:latin typeface="Arial" charset="0"/>
              </a:rPr>
              <a:t>This </a:t>
            </a:r>
            <a:r>
              <a:rPr lang="en-US" b="1" smtClean="0">
                <a:latin typeface="Arial" charset="0"/>
              </a:rPr>
              <a:t>Concept Map</a:t>
            </a:r>
            <a:r>
              <a:rPr lang="en-US" smtClean="0">
                <a:latin typeface="Arial" charset="0"/>
              </a:rPr>
              <a:t> comes from one of several books written by Carol Ann Tomlinson. </a:t>
            </a:r>
          </a:p>
          <a:p>
            <a:pPr>
              <a:spcBef>
                <a:spcPct val="0"/>
              </a:spcBef>
            </a:pPr>
            <a:endParaRPr lang="en-US" smtClean="0">
              <a:latin typeface="Arial" charset="0"/>
            </a:endParaRPr>
          </a:p>
          <a:p>
            <a:pPr>
              <a:spcBef>
                <a:spcPct val="0"/>
              </a:spcBef>
            </a:pPr>
            <a:r>
              <a:rPr lang="en-US" smtClean="0">
                <a:latin typeface="Arial" charset="0"/>
              </a:rPr>
              <a:t>Content – What? </a:t>
            </a:r>
          </a:p>
          <a:p>
            <a:pPr>
              <a:spcBef>
                <a:spcPct val="0"/>
              </a:spcBef>
            </a:pPr>
            <a:r>
              <a:rPr lang="en-US" smtClean="0">
                <a:latin typeface="Arial" charset="0"/>
              </a:rPr>
              <a:t>Process – How they access. </a:t>
            </a:r>
          </a:p>
          <a:p>
            <a:pPr>
              <a:spcBef>
                <a:spcPct val="0"/>
              </a:spcBef>
            </a:pPr>
            <a:r>
              <a:rPr lang="en-US" smtClean="0">
                <a:latin typeface="Arial" charset="0"/>
              </a:rPr>
              <a:t>Product-How they demonstrate learning.</a:t>
            </a:r>
          </a:p>
          <a:p>
            <a:pPr>
              <a:spcBef>
                <a:spcPct val="0"/>
              </a:spcBef>
            </a:pPr>
            <a:endParaRPr lang="en-US" smtClean="0">
              <a:latin typeface="Arial" charset="0"/>
            </a:endParaRPr>
          </a:p>
          <a:p>
            <a:pPr>
              <a:spcBef>
                <a:spcPct val="0"/>
              </a:spcBef>
            </a:pPr>
            <a:r>
              <a:rPr lang="en-US" smtClean="0">
                <a:latin typeface="Arial" charset="0"/>
              </a:rPr>
              <a:t>We have to then ask ourselves-Are we attending to readiness, interest and learning profile?</a:t>
            </a:r>
            <a:endParaRPr lang="en-US" b="1" smtClean="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0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C0F7663-6ACD-4356-826B-A8BCAA130000}" type="slidenum">
              <a:rPr lang="en-US"/>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8600"/>
            <a:ext cx="7772400" cy="990600"/>
          </a:xfrm>
        </p:spPr>
        <p:txBody>
          <a:bodyPr/>
          <a:lstStyle>
            <a:lvl1pPr algn="ctr">
              <a:defRPr sz="36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600200" y="1524000"/>
            <a:ext cx="5943600" cy="838200"/>
          </a:xfrm>
        </p:spPr>
        <p:txBody>
          <a:bodyPr/>
          <a:lstStyle>
            <a:lvl1pPr marL="0" indent="0" algn="ctr">
              <a:buFontTx/>
              <a:buNone/>
              <a:defRPr sz="2400"/>
            </a:lvl1pPr>
          </a:lstStyle>
          <a:p>
            <a:r>
              <a:rPr lang="en-US" smtClean="0"/>
              <a:t>Click to edit Master subtitle style</a:t>
            </a:r>
            <a:endParaRPr lang="en-US"/>
          </a:p>
        </p:txBody>
      </p:sp>
      <p:sp>
        <p:nvSpPr>
          <p:cNvPr id="4" name="Rectangle 4"/>
          <p:cNvSpPr>
            <a:spLocks noGrp="1" noChangeArrowheads="1"/>
          </p:cNvSpPr>
          <p:nvPr>
            <p:ph type="dt" sz="half" idx="10"/>
          </p:nvPr>
        </p:nvSpPr>
        <p:spPr>
          <a:xfrm>
            <a:off x="104775" y="6400800"/>
            <a:ext cx="2133600" cy="38100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400800"/>
            <a:ext cx="2895600" cy="381000"/>
          </a:xfrm>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934200" y="6400800"/>
            <a:ext cx="2133600" cy="381000"/>
          </a:xfrm>
        </p:spPr>
        <p:txBody>
          <a:bodyPr/>
          <a:lstStyle>
            <a:lvl1pPr>
              <a:defRPr/>
            </a:lvl1pPr>
          </a:lstStyle>
          <a:p>
            <a:pPr>
              <a:defRPr/>
            </a:pPr>
            <a:fld id="{D163CB81-B4D8-417E-9837-60911B7E3C9A}"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0BFAC6-8EAA-4A40-ADE2-E524DB94C32F}"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63D310-D7D6-4B1C-8B64-74902B292323}"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738313"/>
            <a:ext cx="411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38313"/>
            <a:ext cx="411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9BB751-290D-4BBC-9E80-BD9AE76D5DFA}"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F373A9C-B75D-4DC5-AC91-9361756B85E7}"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A9AE7BC-ADE7-4328-8A79-EC34A2E28FC9}"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8F1D0D-BE35-4D33-A2F2-669D675569E2}"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5B1AE3-9C34-476D-A8B1-37D6B9C850AF}"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CEB429B-E1D3-402C-A3E3-81AAB7023E12}"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1963BD-F041-4024-B0E4-E23DC037D41E}"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9238" y="152400"/>
            <a:ext cx="2163762" cy="6081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152400"/>
            <a:ext cx="6342063"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59B3BB-4D26-4079-B7AE-BD04C6202F96}"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775" y="152400"/>
            <a:ext cx="6400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738313"/>
            <a:ext cx="83820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119063" y="6400800"/>
            <a:ext cx="2133600"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400800"/>
            <a:ext cx="2895600"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934200" y="6400800"/>
            <a:ext cx="2133600"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A989F69-98E3-4BC3-9801-7325F897262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fade/>
  </p:transition>
  <p:txStyles>
    <p:titleStyle>
      <a:lvl1pPr algn="l" rtl="0" fontAlgn="base">
        <a:spcBef>
          <a:spcPct val="0"/>
        </a:spcBef>
        <a:spcAft>
          <a:spcPct val="0"/>
        </a:spcAft>
        <a:defRPr sz="3200">
          <a:solidFill>
            <a:schemeClr val="tx1"/>
          </a:solidFill>
          <a:latin typeface="+mj-lt"/>
          <a:ea typeface="+mj-ea"/>
          <a:cs typeface="+mj-cs"/>
        </a:defRPr>
      </a:lvl1pPr>
      <a:lvl2pPr algn="l" rtl="0" fontAlgn="base">
        <a:spcBef>
          <a:spcPct val="0"/>
        </a:spcBef>
        <a:spcAft>
          <a:spcPct val="0"/>
        </a:spcAft>
        <a:defRPr sz="3200">
          <a:solidFill>
            <a:schemeClr val="tx1"/>
          </a:solidFill>
          <a:latin typeface="Arial" charset="0"/>
          <a:cs typeface="Arial" charset="0"/>
        </a:defRPr>
      </a:lvl2pPr>
      <a:lvl3pPr algn="l" rtl="0" fontAlgn="base">
        <a:spcBef>
          <a:spcPct val="0"/>
        </a:spcBef>
        <a:spcAft>
          <a:spcPct val="0"/>
        </a:spcAft>
        <a:defRPr sz="3200">
          <a:solidFill>
            <a:schemeClr val="tx1"/>
          </a:solidFill>
          <a:latin typeface="Arial" charset="0"/>
          <a:cs typeface="Arial" charset="0"/>
        </a:defRPr>
      </a:lvl3pPr>
      <a:lvl4pPr algn="l" rtl="0" fontAlgn="base">
        <a:spcBef>
          <a:spcPct val="0"/>
        </a:spcBef>
        <a:spcAft>
          <a:spcPct val="0"/>
        </a:spcAft>
        <a:defRPr sz="3200">
          <a:solidFill>
            <a:schemeClr val="tx1"/>
          </a:solidFill>
          <a:latin typeface="Arial" charset="0"/>
          <a:cs typeface="Arial" charset="0"/>
        </a:defRPr>
      </a:lvl4pPr>
      <a:lvl5pPr algn="l" rtl="0" fontAlgn="base">
        <a:spcBef>
          <a:spcPct val="0"/>
        </a:spcBef>
        <a:spcAft>
          <a:spcPct val="0"/>
        </a:spcAft>
        <a:defRPr sz="3200">
          <a:solidFill>
            <a:schemeClr val="tx1"/>
          </a:solidFill>
          <a:latin typeface="Arial" charset="0"/>
          <a:cs typeface="Arial" charset="0"/>
        </a:defRPr>
      </a:lvl5pPr>
      <a:lvl6pPr marL="457200" algn="l" rtl="0" eaLnBrk="1" fontAlgn="base" hangingPunct="1">
        <a:spcBef>
          <a:spcPct val="0"/>
        </a:spcBef>
        <a:spcAft>
          <a:spcPct val="0"/>
        </a:spcAft>
        <a:defRPr sz="3200">
          <a:solidFill>
            <a:schemeClr val="tx1"/>
          </a:solidFill>
          <a:latin typeface="Arial" charset="0"/>
          <a:cs typeface="Arial" charset="0"/>
        </a:defRPr>
      </a:lvl6pPr>
      <a:lvl7pPr marL="914400" algn="l" rtl="0" eaLnBrk="1" fontAlgn="base" hangingPunct="1">
        <a:spcBef>
          <a:spcPct val="0"/>
        </a:spcBef>
        <a:spcAft>
          <a:spcPct val="0"/>
        </a:spcAft>
        <a:defRPr sz="3200">
          <a:solidFill>
            <a:schemeClr val="tx1"/>
          </a:solidFill>
          <a:latin typeface="Arial" charset="0"/>
          <a:cs typeface="Arial" charset="0"/>
        </a:defRPr>
      </a:lvl7pPr>
      <a:lvl8pPr marL="1371600" algn="l" rtl="0" eaLnBrk="1" fontAlgn="base" hangingPunct="1">
        <a:spcBef>
          <a:spcPct val="0"/>
        </a:spcBef>
        <a:spcAft>
          <a:spcPct val="0"/>
        </a:spcAft>
        <a:defRPr sz="3200">
          <a:solidFill>
            <a:schemeClr val="tx1"/>
          </a:solidFill>
          <a:latin typeface="Arial" charset="0"/>
          <a:cs typeface="Arial" charset="0"/>
        </a:defRPr>
      </a:lvl8pPr>
      <a:lvl9pPr marL="1828800" algn="l" rtl="0" eaLnBrk="1" fontAlgn="base" hangingPunct="1">
        <a:spcBef>
          <a:spcPct val="0"/>
        </a:spcBef>
        <a:spcAft>
          <a:spcPct val="0"/>
        </a:spcAft>
        <a:defRPr sz="3200">
          <a:solidFill>
            <a:schemeClr val="tx1"/>
          </a:solidFill>
          <a:latin typeface="Arial" charset="0"/>
          <a:cs typeface="Arial"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cs typeface="+mn-cs"/>
        </a:defRPr>
      </a:lvl2pPr>
      <a:lvl3pPr marL="1143000" indent="-228600" algn="l" rtl="0" fontAlgn="base">
        <a:spcBef>
          <a:spcPct val="20000"/>
        </a:spcBef>
        <a:spcAft>
          <a:spcPct val="0"/>
        </a:spcAft>
        <a:buChar char="•"/>
        <a:defRPr sz="2000">
          <a:solidFill>
            <a:schemeClr val="tx1"/>
          </a:solidFill>
          <a:latin typeface="+mn-lt"/>
          <a:cs typeface="+mn-cs"/>
        </a:defRPr>
      </a:lvl3pPr>
      <a:lvl4pPr marL="1600200" indent="-228600" algn="l" rtl="0" fontAlgn="base">
        <a:spcBef>
          <a:spcPct val="20000"/>
        </a:spcBef>
        <a:spcAft>
          <a:spcPct val="0"/>
        </a:spcAft>
        <a:buChar char="–"/>
        <a:defRPr>
          <a:solidFill>
            <a:schemeClr val="tx1"/>
          </a:solidFill>
          <a:latin typeface="+mn-lt"/>
          <a:cs typeface="+mn-cs"/>
        </a:defRPr>
      </a:lvl4pPr>
      <a:lvl5pPr marL="2057400" indent="-228600" algn="l" rtl="0" fontAlgn="base">
        <a:spcBef>
          <a:spcPct val="20000"/>
        </a:spcBef>
        <a:spcAft>
          <a:spcPct val="0"/>
        </a:spcAft>
        <a:buChar char="»"/>
        <a:defRPr>
          <a:solidFill>
            <a:schemeClr val="tx1"/>
          </a:solidFill>
          <a:latin typeface="+mn-lt"/>
          <a:cs typeface="+mn-cs"/>
        </a:defRPr>
      </a:lvl5pPr>
      <a:lvl6pPr marL="2514600" indent="-228600" algn="l" rtl="0" eaLnBrk="1" fontAlgn="base" hangingPunct="1">
        <a:spcBef>
          <a:spcPct val="20000"/>
        </a:spcBef>
        <a:spcAft>
          <a:spcPct val="0"/>
        </a:spcAft>
        <a:buChar char="»"/>
        <a:defRPr>
          <a:solidFill>
            <a:schemeClr val="tx1"/>
          </a:solidFill>
          <a:latin typeface="+mn-lt"/>
          <a:cs typeface="+mn-cs"/>
        </a:defRPr>
      </a:lvl6pPr>
      <a:lvl7pPr marL="2971800" indent="-228600" algn="l" rtl="0" eaLnBrk="1" fontAlgn="base" hangingPunct="1">
        <a:spcBef>
          <a:spcPct val="20000"/>
        </a:spcBef>
        <a:spcAft>
          <a:spcPct val="0"/>
        </a:spcAft>
        <a:buChar char="»"/>
        <a:defRPr>
          <a:solidFill>
            <a:schemeClr val="tx1"/>
          </a:solidFill>
          <a:latin typeface="+mn-lt"/>
          <a:cs typeface="+mn-cs"/>
        </a:defRPr>
      </a:lvl7pPr>
      <a:lvl8pPr marL="3429000" indent="-228600" algn="l" rtl="0" eaLnBrk="1" fontAlgn="base" hangingPunct="1">
        <a:spcBef>
          <a:spcPct val="20000"/>
        </a:spcBef>
        <a:spcAft>
          <a:spcPct val="0"/>
        </a:spcAft>
        <a:buChar char="»"/>
        <a:defRPr>
          <a:solidFill>
            <a:schemeClr val="tx1"/>
          </a:solidFill>
          <a:latin typeface="+mn-lt"/>
          <a:cs typeface="+mn-cs"/>
        </a:defRPr>
      </a:lvl8pPr>
      <a:lvl9pPr marL="3886200" indent="-228600" algn="l" rtl="0" eaLnBrk="1" fontAlgn="base" hangingPunct="1">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veis.k12.wv.us/Teach21/public/cso/cso.cfm"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wveis.k12.wv.us/Teach21/public/PS/mainmenuPS.cfm"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vde.state.wv.us/instructionalguide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vde.state.wv.us/teach21/documents/21CenturyAssessment.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veis.k12.wv.us/Teach21/public/PS/mainmenuPS.cfm"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en-US" smtClean="0"/>
              <a:t/>
            </a:r>
            <a:br>
              <a:rPr lang="en-US" smtClean="0"/>
            </a:br>
            <a:r>
              <a:rPr lang="en-US" smtClean="0"/>
              <a:t>Standards Based Instruction</a:t>
            </a:r>
          </a:p>
        </p:txBody>
      </p:sp>
      <p:sp>
        <p:nvSpPr>
          <p:cNvPr id="3075" name="Subtitle 2"/>
          <p:cNvSpPr>
            <a:spLocks noGrp="1"/>
          </p:cNvSpPr>
          <p:nvPr>
            <p:ph type="subTitle" idx="1"/>
          </p:nvPr>
        </p:nvSpPr>
        <p:spPr>
          <a:xfrm>
            <a:off x="1600200" y="1371600"/>
            <a:ext cx="5943600" cy="1524000"/>
          </a:xfrm>
        </p:spPr>
        <p:txBody>
          <a:bodyPr/>
          <a:lstStyle/>
          <a:p>
            <a:r>
              <a:rPr lang="en-US" smtClean="0"/>
              <a:t>Presented by:</a:t>
            </a:r>
          </a:p>
          <a:p>
            <a:r>
              <a:rPr lang="en-US" smtClean="0"/>
              <a:t>Jan Stanley and Erin Sullivan</a:t>
            </a:r>
          </a:p>
          <a:p>
            <a:r>
              <a:rPr lang="en-US" smtClean="0"/>
              <a:t>March 2009</a:t>
            </a:r>
          </a:p>
          <a:p>
            <a:endParaRPr lang="en-US" smtClean="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z="3600" smtClean="0"/>
              <a:t>Three Ways to Improve Student Learning</a:t>
            </a:r>
          </a:p>
        </p:txBody>
      </p:sp>
      <p:sp>
        <p:nvSpPr>
          <p:cNvPr id="4099" name="Content Placeholder 2"/>
          <p:cNvSpPr>
            <a:spLocks noGrp="1"/>
          </p:cNvSpPr>
          <p:nvPr>
            <p:ph sz="quarter" idx="1"/>
          </p:nvPr>
        </p:nvSpPr>
        <p:spPr>
          <a:xfrm>
            <a:off x="301625" y="1828800"/>
            <a:ext cx="8504238" cy="4270375"/>
          </a:xfrm>
        </p:spPr>
        <p:txBody>
          <a:bodyPr/>
          <a:lstStyle/>
          <a:p>
            <a:r>
              <a:rPr lang="en-US" smtClean="0"/>
              <a:t>Raise the level of rigor in the content standards and objectives</a:t>
            </a:r>
          </a:p>
          <a:p>
            <a:pPr>
              <a:buFont typeface="Wingdings 2" pitchFamily="18" charset="2"/>
              <a:buNone/>
            </a:pPr>
            <a:endParaRPr lang="en-US" smtClean="0"/>
          </a:p>
          <a:p>
            <a:r>
              <a:rPr lang="en-US" smtClean="0"/>
              <a:t>Increase the skill and knowledge of teachers in teaching the content</a:t>
            </a:r>
          </a:p>
          <a:p>
            <a:endParaRPr lang="en-US" smtClean="0"/>
          </a:p>
          <a:p>
            <a:r>
              <a:rPr lang="en-US" smtClean="0"/>
              <a:t>Engage students in active learning designed around the standards for content, learning skills and technology tools.</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990600" y="1719618"/>
          <a:ext cx="7086600" cy="4283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23" name="Rectangle 2"/>
          <p:cNvSpPr>
            <a:spLocks noGrp="1" noChangeArrowheads="1"/>
          </p:cNvSpPr>
          <p:nvPr>
            <p:ph type="title"/>
          </p:nvPr>
        </p:nvSpPr>
        <p:spPr>
          <a:xfrm>
            <a:off x="457200" y="304800"/>
            <a:ext cx="6048375" cy="1295400"/>
          </a:xfrm>
        </p:spPr>
        <p:txBody>
          <a:bodyPr/>
          <a:lstStyle/>
          <a:p>
            <a:r>
              <a:rPr lang="en-US" sz="3600" smtClean="0"/>
              <a:t>What are the cultural shifts?</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67000"/>
            <a:ext cx="8226425" cy="1952625"/>
          </a:xfrm>
        </p:spPr>
        <p:txBody>
          <a:bodyPr/>
          <a:lstStyle/>
          <a:p>
            <a:pPr algn="ctr"/>
            <a:r>
              <a:rPr lang="en-US" sz="4800" smtClean="0"/>
              <a:t>What are our goals?</a:t>
            </a:r>
            <a:br>
              <a:rPr lang="en-US" sz="4800" smtClean="0"/>
            </a:br>
            <a:endParaRPr lang="en-US" sz="4800" smtClean="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28600" y="274638"/>
            <a:ext cx="8412163" cy="1143000"/>
          </a:xfrm>
        </p:spPr>
        <p:txBody>
          <a:bodyPr/>
          <a:lstStyle/>
          <a:p>
            <a:r>
              <a:rPr lang="en-US" smtClean="0"/>
              <a:t>21</a:t>
            </a:r>
            <a:r>
              <a:rPr lang="en-US" baseline="30000" smtClean="0"/>
              <a:t>st</a:t>
            </a:r>
            <a:r>
              <a:rPr lang="en-US" smtClean="0"/>
              <a:t> century learning for all students</a:t>
            </a:r>
          </a:p>
        </p:txBody>
      </p:sp>
      <p:pic>
        <p:nvPicPr>
          <p:cNvPr id="7171" name="Picture 113" descr="P21 Framework Rainbow"/>
          <p:cNvPicPr>
            <a:picLocks noGrp="1" noChangeAspect="1" noChangeArrowheads="1"/>
          </p:cNvPicPr>
          <p:nvPr>
            <p:ph idx="1"/>
          </p:nvPr>
        </p:nvPicPr>
        <p:blipFill>
          <a:blip r:embed="rId3"/>
          <a:srcRect/>
          <a:stretch>
            <a:fillRect/>
          </a:stretch>
        </p:blipFill>
        <p:spPr>
          <a:xfrm>
            <a:off x="0" y="1692275"/>
            <a:ext cx="9144000" cy="5165725"/>
          </a:xfrm>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415925" y="457200"/>
            <a:ext cx="8437563" cy="788988"/>
          </a:xfrm>
        </p:spPr>
        <p:txBody>
          <a:bodyPr>
            <a:normAutofit fontScale="90000"/>
          </a:bodyPr>
          <a:lstStyle/>
          <a:p>
            <a:pPr>
              <a:defRPr/>
            </a:pPr>
            <a:r>
              <a:rPr lang="en-US" dirty="0" smtClean="0"/>
              <a:t>Increase the rigor and relevance</a:t>
            </a:r>
            <a:br>
              <a:rPr lang="en-US" dirty="0" smtClean="0"/>
            </a:br>
            <a:r>
              <a:rPr lang="en-US" dirty="0" smtClean="0"/>
              <a:t> in learning</a:t>
            </a:r>
          </a:p>
        </p:txBody>
      </p:sp>
      <p:sp>
        <p:nvSpPr>
          <p:cNvPr id="8195" name="Line 1027"/>
          <p:cNvSpPr>
            <a:spLocks noChangeShapeType="1"/>
          </p:cNvSpPr>
          <p:nvPr/>
        </p:nvSpPr>
        <p:spPr bwMode="auto">
          <a:xfrm>
            <a:off x="2438400" y="1905000"/>
            <a:ext cx="0" cy="2743200"/>
          </a:xfrm>
          <a:prstGeom prst="line">
            <a:avLst/>
          </a:prstGeom>
          <a:noFill/>
          <a:ln w="9525">
            <a:solidFill>
              <a:schemeClr val="tx1"/>
            </a:solidFill>
            <a:round/>
            <a:headEnd/>
            <a:tailEnd/>
          </a:ln>
        </p:spPr>
        <p:txBody>
          <a:bodyPr wrap="none"/>
          <a:lstStyle/>
          <a:p>
            <a:endParaRPr lang="en-US"/>
          </a:p>
        </p:txBody>
      </p:sp>
      <p:sp>
        <p:nvSpPr>
          <p:cNvPr id="8196" name="Line 1028"/>
          <p:cNvSpPr>
            <a:spLocks noChangeShapeType="1"/>
          </p:cNvSpPr>
          <p:nvPr/>
        </p:nvSpPr>
        <p:spPr bwMode="auto">
          <a:xfrm>
            <a:off x="2438400" y="5486400"/>
            <a:ext cx="6019800" cy="0"/>
          </a:xfrm>
          <a:prstGeom prst="line">
            <a:avLst/>
          </a:prstGeom>
          <a:noFill/>
          <a:ln w="9525">
            <a:solidFill>
              <a:schemeClr val="tx1"/>
            </a:solidFill>
            <a:round/>
            <a:headEnd/>
            <a:tailEnd/>
          </a:ln>
        </p:spPr>
        <p:txBody>
          <a:bodyPr wrap="none"/>
          <a:lstStyle/>
          <a:p>
            <a:endParaRPr lang="en-US"/>
          </a:p>
        </p:txBody>
      </p:sp>
      <p:sp>
        <p:nvSpPr>
          <p:cNvPr id="8197" name="Line 1029"/>
          <p:cNvSpPr>
            <a:spLocks noChangeShapeType="1"/>
          </p:cNvSpPr>
          <p:nvPr/>
        </p:nvSpPr>
        <p:spPr bwMode="auto">
          <a:xfrm>
            <a:off x="2438400" y="4419600"/>
            <a:ext cx="0" cy="1066800"/>
          </a:xfrm>
          <a:prstGeom prst="line">
            <a:avLst/>
          </a:prstGeom>
          <a:noFill/>
          <a:ln w="9525">
            <a:solidFill>
              <a:schemeClr val="tx1"/>
            </a:solidFill>
            <a:round/>
            <a:headEnd/>
            <a:tailEnd/>
          </a:ln>
        </p:spPr>
        <p:txBody>
          <a:bodyPr wrap="none"/>
          <a:lstStyle/>
          <a:p>
            <a:endParaRPr lang="en-US"/>
          </a:p>
        </p:txBody>
      </p:sp>
      <p:sp>
        <p:nvSpPr>
          <p:cNvPr id="8198" name="Line 1030"/>
          <p:cNvSpPr>
            <a:spLocks noChangeShapeType="1"/>
          </p:cNvSpPr>
          <p:nvPr/>
        </p:nvSpPr>
        <p:spPr bwMode="auto">
          <a:xfrm>
            <a:off x="1600200" y="4800600"/>
            <a:ext cx="0" cy="0"/>
          </a:xfrm>
          <a:prstGeom prst="line">
            <a:avLst/>
          </a:prstGeom>
          <a:noFill/>
          <a:ln w="9525">
            <a:solidFill>
              <a:schemeClr val="tx1"/>
            </a:solidFill>
            <a:round/>
            <a:headEnd/>
            <a:tailEnd/>
          </a:ln>
        </p:spPr>
        <p:txBody>
          <a:bodyPr wrap="none"/>
          <a:lstStyle/>
          <a:p>
            <a:endParaRPr lang="en-US"/>
          </a:p>
        </p:txBody>
      </p:sp>
      <p:sp>
        <p:nvSpPr>
          <p:cNvPr id="8199" name="Text Box 1031"/>
          <p:cNvSpPr txBox="1">
            <a:spLocks noChangeArrowheads="1"/>
          </p:cNvSpPr>
          <p:nvPr/>
        </p:nvSpPr>
        <p:spPr bwMode="auto">
          <a:xfrm>
            <a:off x="288925" y="1336675"/>
            <a:ext cx="1082675" cy="457200"/>
          </a:xfrm>
          <a:prstGeom prst="rect">
            <a:avLst/>
          </a:prstGeom>
          <a:noFill/>
          <a:ln w="9525">
            <a:noFill/>
            <a:miter lim="800000"/>
            <a:headEnd/>
            <a:tailEnd/>
          </a:ln>
        </p:spPr>
        <p:txBody>
          <a:bodyPr>
            <a:spAutoFit/>
          </a:bodyPr>
          <a:lstStyle/>
          <a:p>
            <a:endParaRPr lang="en-US">
              <a:latin typeface="Cambria" pitchFamily="18" charset="0"/>
            </a:endParaRPr>
          </a:p>
        </p:txBody>
      </p:sp>
      <p:sp>
        <p:nvSpPr>
          <p:cNvPr id="8200" name="Line 1032"/>
          <p:cNvSpPr>
            <a:spLocks noChangeShapeType="1"/>
          </p:cNvSpPr>
          <p:nvPr/>
        </p:nvSpPr>
        <p:spPr bwMode="auto">
          <a:xfrm flipV="1">
            <a:off x="5334000" y="1828800"/>
            <a:ext cx="0" cy="3657600"/>
          </a:xfrm>
          <a:prstGeom prst="line">
            <a:avLst/>
          </a:prstGeom>
          <a:noFill/>
          <a:ln w="9525">
            <a:solidFill>
              <a:schemeClr val="tx1"/>
            </a:solidFill>
            <a:prstDash val="sysDot"/>
            <a:round/>
            <a:headEnd/>
            <a:tailEnd/>
          </a:ln>
        </p:spPr>
        <p:txBody>
          <a:bodyPr wrap="none"/>
          <a:lstStyle/>
          <a:p>
            <a:endParaRPr lang="en-US"/>
          </a:p>
        </p:txBody>
      </p:sp>
      <p:sp>
        <p:nvSpPr>
          <p:cNvPr id="8201" name="Line 1033"/>
          <p:cNvSpPr>
            <a:spLocks noChangeShapeType="1"/>
          </p:cNvSpPr>
          <p:nvPr/>
        </p:nvSpPr>
        <p:spPr bwMode="auto">
          <a:xfrm>
            <a:off x="2438400" y="3733800"/>
            <a:ext cx="5943600" cy="0"/>
          </a:xfrm>
          <a:prstGeom prst="line">
            <a:avLst/>
          </a:prstGeom>
          <a:noFill/>
          <a:ln w="9525">
            <a:solidFill>
              <a:schemeClr val="tx1"/>
            </a:solidFill>
            <a:prstDash val="sysDot"/>
            <a:round/>
            <a:headEnd/>
            <a:tailEnd/>
          </a:ln>
        </p:spPr>
        <p:txBody>
          <a:bodyPr wrap="none"/>
          <a:lstStyle/>
          <a:p>
            <a:endParaRPr lang="en-US"/>
          </a:p>
        </p:txBody>
      </p:sp>
      <p:sp>
        <p:nvSpPr>
          <p:cNvPr id="8202" name="Text Box 1034"/>
          <p:cNvSpPr txBox="1">
            <a:spLocks noChangeArrowheads="1"/>
          </p:cNvSpPr>
          <p:nvPr/>
        </p:nvSpPr>
        <p:spPr bwMode="auto">
          <a:xfrm>
            <a:off x="2667000" y="4232275"/>
            <a:ext cx="2362200" cy="731838"/>
          </a:xfrm>
          <a:prstGeom prst="rect">
            <a:avLst/>
          </a:prstGeom>
          <a:noFill/>
          <a:ln w="9525">
            <a:noFill/>
            <a:miter lim="800000"/>
            <a:headEnd/>
            <a:tailEnd/>
          </a:ln>
        </p:spPr>
        <p:txBody>
          <a:bodyPr>
            <a:spAutoFit/>
          </a:bodyPr>
          <a:lstStyle/>
          <a:p>
            <a:pPr algn="ctr"/>
            <a:r>
              <a:rPr lang="en-US" b="1">
                <a:latin typeface="Cambria" pitchFamily="18" charset="0"/>
              </a:rPr>
              <a:t>A</a:t>
            </a:r>
          </a:p>
          <a:p>
            <a:pPr algn="ctr"/>
            <a:r>
              <a:rPr lang="en-US" b="1">
                <a:latin typeface="Cambria" pitchFamily="18" charset="0"/>
              </a:rPr>
              <a:t>Acquisition</a:t>
            </a:r>
          </a:p>
        </p:txBody>
      </p:sp>
      <p:sp>
        <p:nvSpPr>
          <p:cNvPr id="8203" name="Text Box 1035"/>
          <p:cNvSpPr txBox="1">
            <a:spLocks noChangeArrowheads="1"/>
          </p:cNvSpPr>
          <p:nvPr/>
        </p:nvSpPr>
        <p:spPr bwMode="auto">
          <a:xfrm>
            <a:off x="5791200" y="4232275"/>
            <a:ext cx="2590800" cy="731838"/>
          </a:xfrm>
          <a:prstGeom prst="rect">
            <a:avLst/>
          </a:prstGeom>
          <a:noFill/>
          <a:ln w="9525">
            <a:noFill/>
            <a:miter lim="800000"/>
            <a:headEnd/>
            <a:tailEnd/>
          </a:ln>
        </p:spPr>
        <p:txBody>
          <a:bodyPr>
            <a:spAutoFit/>
          </a:bodyPr>
          <a:lstStyle/>
          <a:p>
            <a:pPr algn="ctr"/>
            <a:r>
              <a:rPr lang="en-US" b="1">
                <a:latin typeface="Cambria" pitchFamily="18" charset="0"/>
              </a:rPr>
              <a:t>B</a:t>
            </a:r>
          </a:p>
          <a:p>
            <a:pPr algn="ctr"/>
            <a:r>
              <a:rPr lang="en-US" b="1">
                <a:latin typeface="Cambria" pitchFamily="18" charset="0"/>
              </a:rPr>
              <a:t>Application</a:t>
            </a:r>
          </a:p>
        </p:txBody>
      </p:sp>
      <p:sp>
        <p:nvSpPr>
          <p:cNvPr id="8204" name="Text Box 1036"/>
          <p:cNvSpPr txBox="1">
            <a:spLocks noChangeArrowheads="1"/>
          </p:cNvSpPr>
          <p:nvPr/>
        </p:nvSpPr>
        <p:spPr bwMode="auto">
          <a:xfrm>
            <a:off x="2514600" y="2479675"/>
            <a:ext cx="2590800" cy="731838"/>
          </a:xfrm>
          <a:prstGeom prst="rect">
            <a:avLst/>
          </a:prstGeom>
          <a:noFill/>
          <a:ln w="9525">
            <a:noFill/>
            <a:miter lim="800000"/>
            <a:headEnd/>
            <a:tailEnd/>
          </a:ln>
        </p:spPr>
        <p:txBody>
          <a:bodyPr>
            <a:spAutoFit/>
          </a:bodyPr>
          <a:lstStyle/>
          <a:p>
            <a:pPr algn="ctr"/>
            <a:r>
              <a:rPr lang="en-US" b="1">
                <a:latin typeface="Cambria" pitchFamily="18" charset="0"/>
              </a:rPr>
              <a:t>C</a:t>
            </a:r>
          </a:p>
          <a:p>
            <a:pPr algn="ctr"/>
            <a:r>
              <a:rPr lang="en-US" b="1">
                <a:latin typeface="Cambria" pitchFamily="18" charset="0"/>
              </a:rPr>
              <a:t>Assimilation</a:t>
            </a:r>
          </a:p>
        </p:txBody>
      </p:sp>
      <p:sp>
        <p:nvSpPr>
          <p:cNvPr id="8205" name="Text Box 1037"/>
          <p:cNvSpPr txBox="1">
            <a:spLocks noChangeArrowheads="1"/>
          </p:cNvSpPr>
          <p:nvPr/>
        </p:nvSpPr>
        <p:spPr bwMode="auto">
          <a:xfrm>
            <a:off x="5943600" y="2479675"/>
            <a:ext cx="2362200" cy="731838"/>
          </a:xfrm>
          <a:prstGeom prst="rect">
            <a:avLst/>
          </a:prstGeom>
          <a:noFill/>
          <a:ln w="9525">
            <a:noFill/>
            <a:miter lim="800000"/>
            <a:headEnd/>
            <a:tailEnd/>
          </a:ln>
        </p:spPr>
        <p:txBody>
          <a:bodyPr>
            <a:spAutoFit/>
          </a:bodyPr>
          <a:lstStyle/>
          <a:p>
            <a:pPr algn="ctr"/>
            <a:r>
              <a:rPr lang="en-US" b="1">
                <a:latin typeface="Cambria" pitchFamily="18" charset="0"/>
              </a:rPr>
              <a:t>D</a:t>
            </a:r>
          </a:p>
          <a:p>
            <a:pPr algn="ctr"/>
            <a:r>
              <a:rPr lang="en-US" b="1">
                <a:latin typeface="Cambria" pitchFamily="18" charset="0"/>
              </a:rPr>
              <a:t>Adaptation</a:t>
            </a:r>
          </a:p>
        </p:txBody>
      </p:sp>
      <p:sp>
        <p:nvSpPr>
          <p:cNvPr id="8206" name="AutoShape 1038"/>
          <p:cNvSpPr>
            <a:spLocks noChangeArrowheads="1"/>
          </p:cNvSpPr>
          <p:nvPr/>
        </p:nvSpPr>
        <p:spPr bwMode="auto">
          <a:xfrm rot="3147118">
            <a:off x="5042694" y="2555081"/>
            <a:ext cx="700088" cy="2162175"/>
          </a:xfrm>
          <a:prstGeom prst="upArrow">
            <a:avLst>
              <a:gd name="adj1" fmla="val 50000"/>
              <a:gd name="adj2" fmla="val 85018"/>
            </a:avLst>
          </a:prstGeom>
          <a:solidFill>
            <a:schemeClr val="accent1">
              <a:alpha val="50195"/>
            </a:schemeClr>
          </a:solidFill>
          <a:ln w="9525">
            <a:solidFill>
              <a:schemeClr val="tx1"/>
            </a:solidFill>
            <a:miter lim="800000"/>
            <a:headEnd/>
            <a:tailEnd/>
          </a:ln>
        </p:spPr>
        <p:txBody>
          <a:bodyPr wrap="none" anchor="ctr"/>
          <a:lstStyle/>
          <a:p>
            <a:endParaRPr lang="en-US">
              <a:latin typeface="Cambria" pitchFamily="18" charset="0"/>
            </a:endParaRPr>
          </a:p>
        </p:txBody>
      </p:sp>
      <p:sp>
        <p:nvSpPr>
          <p:cNvPr id="8207" name="Text Box 1039"/>
          <p:cNvSpPr txBox="1">
            <a:spLocks noChangeArrowheads="1"/>
          </p:cNvSpPr>
          <p:nvPr/>
        </p:nvSpPr>
        <p:spPr bwMode="auto">
          <a:xfrm>
            <a:off x="228600" y="2057400"/>
            <a:ext cx="609600" cy="3743325"/>
          </a:xfrm>
          <a:prstGeom prst="rect">
            <a:avLst/>
          </a:prstGeom>
          <a:noFill/>
          <a:ln w="9525">
            <a:noFill/>
            <a:miter lim="800000"/>
            <a:headEnd/>
            <a:tailEnd/>
          </a:ln>
        </p:spPr>
        <p:txBody>
          <a:bodyPr>
            <a:spAutoFit/>
          </a:bodyPr>
          <a:lstStyle/>
          <a:p>
            <a:r>
              <a:rPr lang="en-US" b="1">
                <a:solidFill>
                  <a:srgbClr val="990000"/>
                </a:solidFill>
                <a:latin typeface="Cambria" pitchFamily="18" charset="0"/>
              </a:rPr>
              <a:t>K</a:t>
            </a:r>
          </a:p>
          <a:p>
            <a:r>
              <a:rPr lang="en-US" b="1">
                <a:solidFill>
                  <a:srgbClr val="990000"/>
                </a:solidFill>
                <a:latin typeface="Cambria" pitchFamily="18" charset="0"/>
              </a:rPr>
              <a:t>N</a:t>
            </a:r>
          </a:p>
          <a:p>
            <a:r>
              <a:rPr lang="en-US" b="1">
                <a:solidFill>
                  <a:srgbClr val="990000"/>
                </a:solidFill>
                <a:latin typeface="Cambria" pitchFamily="18" charset="0"/>
              </a:rPr>
              <a:t>O</a:t>
            </a:r>
          </a:p>
          <a:p>
            <a:r>
              <a:rPr lang="en-US" b="1">
                <a:solidFill>
                  <a:srgbClr val="990000"/>
                </a:solidFill>
                <a:latin typeface="Cambria" pitchFamily="18" charset="0"/>
              </a:rPr>
              <a:t>W</a:t>
            </a:r>
          </a:p>
          <a:p>
            <a:r>
              <a:rPr lang="en-US" b="1">
                <a:solidFill>
                  <a:srgbClr val="990000"/>
                </a:solidFill>
                <a:latin typeface="Cambria" pitchFamily="18" charset="0"/>
              </a:rPr>
              <a:t>L</a:t>
            </a:r>
          </a:p>
          <a:p>
            <a:r>
              <a:rPr lang="en-US" b="1">
                <a:solidFill>
                  <a:srgbClr val="990000"/>
                </a:solidFill>
                <a:latin typeface="Cambria" pitchFamily="18" charset="0"/>
              </a:rPr>
              <a:t>E</a:t>
            </a:r>
          </a:p>
          <a:p>
            <a:r>
              <a:rPr lang="en-US" b="1">
                <a:solidFill>
                  <a:srgbClr val="990000"/>
                </a:solidFill>
                <a:latin typeface="Cambria" pitchFamily="18" charset="0"/>
              </a:rPr>
              <a:t>D</a:t>
            </a:r>
          </a:p>
          <a:p>
            <a:r>
              <a:rPr lang="en-US" b="1">
                <a:solidFill>
                  <a:srgbClr val="990000"/>
                </a:solidFill>
                <a:latin typeface="Cambria" pitchFamily="18" charset="0"/>
              </a:rPr>
              <a:t>G</a:t>
            </a:r>
          </a:p>
          <a:p>
            <a:r>
              <a:rPr lang="en-US" b="1">
                <a:solidFill>
                  <a:srgbClr val="990000"/>
                </a:solidFill>
                <a:latin typeface="Cambria" pitchFamily="18" charset="0"/>
              </a:rPr>
              <a:t>E</a:t>
            </a:r>
          </a:p>
          <a:p>
            <a:endParaRPr lang="en-US" b="1">
              <a:solidFill>
                <a:srgbClr val="990000"/>
              </a:solidFill>
              <a:latin typeface="Cambria" pitchFamily="18" charset="0"/>
            </a:endParaRPr>
          </a:p>
        </p:txBody>
      </p:sp>
      <p:sp>
        <p:nvSpPr>
          <p:cNvPr id="8208" name="Text Box 1040"/>
          <p:cNvSpPr txBox="1">
            <a:spLocks noChangeArrowheads="1"/>
          </p:cNvSpPr>
          <p:nvPr/>
        </p:nvSpPr>
        <p:spPr bwMode="auto">
          <a:xfrm>
            <a:off x="685800" y="2133600"/>
            <a:ext cx="744538" cy="3378200"/>
          </a:xfrm>
          <a:prstGeom prst="rect">
            <a:avLst/>
          </a:prstGeom>
          <a:noFill/>
          <a:ln w="9525">
            <a:noFill/>
            <a:miter lim="800000"/>
            <a:headEnd/>
            <a:tailEnd/>
          </a:ln>
        </p:spPr>
        <p:txBody>
          <a:bodyPr>
            <a:spAutoFit/>
          </a:bodyPr>
          <a:lstStyle/>
          <a:p>
            <a:r>
              <a:rPr lang="en-US" b="1">
                <a:solidFill>
                  <a:srgbClr val="990000"/>
                </a:solidFill>
                <a:latin typeface="Cambria" pitchFamily="18" charset="0"/>
              </a:rPr>
              <a:t>T</a:t>
            </a:r>
          </a:p>
          <a:p>
            <a:r>
              <a:rPr lang="en-US" b="1">
                <a:solidFill>
                  <a:srgbClr val="990000"/>
                </a:solidFill>
                <a:latin typeface="Cambria" pitchFamily="18" charset="0"/>
              </a:rPr>
              <a:t>A</a:t>
            </a:r>
          </a:p>
          <a:p>
            <a:r>
              <a:rPr lang="en-US" b="1">
                <a:solidFill>
                  <a:srgbClr val="990000"/>
                </a:solidFill>
                <a:latin typeface="Cambria" pitchFamily="18" charset="0"/>
              </a:rPr>
              <a:t>X</a:t>
            </a:r>
          </a:p>
          <a:p>
            <a:r>
              <a:rPr lang="en-US" b="1">
                <a:solidFill>
                  <a:srgbClr val="990000"/>
                </a:solidFill>
                <a:latin typeface="Cambria" pitchFamily="18" charset="0"/>
              </a:rPr>
              <a:t>O</a:t>
            </a:r>
          </a:p>
          <a:p>
            <a:r>
              <a:rPr lang="en-US" b="1">
                <a:solidFill>
                  <a:srgbClr val="990000"/>
                </a:solidFill>
                <a:latin typeface="Cambria" pitchFamily="18" charset="0"/>
              </a:rPr>
              <a:t>N</a:t>
            </a:r>
          </a:p>
          <a:p>
            <a:r>
              <a:rPr lang="en-US" b="1">
                <a:solidFill>
                  <a:srgbClr val="990000"/>
                </a:solidFill>
                <a:latin typeface="Cambria" pitchFamily="18" charset="0"/>
              </a:rPr>
              <a:t>O</a:t>
            </a:r>
          </a:p>
          <a:p>
            <a:r>
              <a:rPr lang="en-US" b="1">
                <a:solidFill>
                  <a:srgbClr val="990000"/>
                </a:solidFill>
                <a:latin typeface="Cambria" pitchFamily="18" charset="0"/>
              </a:rPr>
              <a:t>M</a:t>
            </a:r>
          </a:p>
          <a:p>
            <a:r>
              <a:rPr lang="en-US" b="1">
                <a:solidFill>
                  <a:srgbClr val="990000"/>
                </a:solidFill>
                <a:latin typeface="Cambria" pitchFamily="18" charset="0"/>
              </a:rPr>
              <a:t>Y</a:t>
            </a:r>
          </a:p>
          <a:p>
            <a:endParaRPr lang="en-US" b="1">
              <a:solidFill>
                <a:srgbClr val="990000"/>
              </a:solidFill>
              <a:latin typeface="Cambria" pitchFamily="18" charset="0"/>
            </a:endParaRPr>
          </a:p>
        </p:txBody>
      </p:sp>
      <p:sp>
        <p:nvSpPr>
          <p:cNvPr id="8209" name="Text Box 1041"/>
          <p:cNvSpPr txBox="1">
            <a:spLocks noChangeArrowheads="1"/>
          </p:cNvSpPr>
          <p:nvPr/>
        </p:nvSpPr>
        <p:spPr bwMode="auto">
          <a:xfrm>
            <a:off x="2057400" y="2133600"/>
            <a:ext cx="206375" cy="457200"/>
          </a:xfrm>
          <a:prstGeom prst="rect">
            <a:avLst/>
          </a:prstGeom>
          <a:noFill/>
          <a:ln w="9525">
            <a:noFill/>
            <a:miter lim="800000"/>
            <a:headEnd/>
            <a:tailEnd/>
          </a:ln>
        </p:spPr>
        <p:txBody>
          <a:bodyPr>
            <a:spAutoFit/>
          </a:bodyPr>
          <a:lstStyle/>
          <a:p>
            <a:pPr>
              <a:spcBef>
                <a:spcPct val="50000"/>
              </a:spcBef>
            </a:pPr>
            <a:endParaRPr lang="en-US">
              <a:latin typeface="Cambria" pitchFamily="18" charset="0"/>
            </a:endParaRPr>
          </a:p>
        </p:txBody>
      </p:sp>
      <p:sp>
        <p:nvSpPr>
          <p:cNvPr id="8210" name="Text Box 1042"/>
          <p:cNvSpPr txBox="1">
            <a:spLocks noChangeArrowheads="1"/>
          </p:cNvSpPr>
          <p:nvPr/>
        </p:nvSpPr>
        <p:spPr bwMode="auto">
          <a:xfrm>
            <a:off x="2209800" y="2362200"/>
            <a:ext cx="381000" cy="2781300"/>
          </a:xfrm>
          <a:prstGeom prst="rect">
            <a:avLst/>
          </a:prstGeom>
          <a:noFill/>
          <a:ln w="9525">
            <a:noFill/>
            <a:miter lim="800000"/>
            <a:headEnd/>
            <a:tailEnd/>
          </a:ln>
        </p:spPr>
        <p:txBody>
          <a:bodyPr>
            <a:spAutoFit/>
          </a:bodyPr>
          <a:lstStyle/>
          <a:p>
            <a:r>
              <a:rPr lang="en-US" sz="1600">
                <a:latin typeface="Cambria" pitchFamily="18" charset="0"/>
              </a:rPr>
              <a:t>6</a:t>
            </a:r>
          </a:p>
          <a:p>
            <a:endParaRPr lang="en-US" sz="1600">
              <a:latin typeface="Cambria" pitchFamily="18" charset="0"/>
            </a:endParaRPr>
          </a:p>
          <a:p>
            <a:r>
              <a:rPr lang="en-US" sz="1600">
                <a:latin typeface="Cambria" pitchFamily="18" charset="0"/>
              </a:rPr>
              <a:t>5</a:t>
            </a:r>
          </a:p>
          <a:p>
            <a:endParaRPr lang="en-US" sz="1600">
              <a:latin typeface="Cambria" pitchFamily="18" charset="0"/>
            </a:endParaRPr>
          </a:p>
          <a:p>
            <a:r>
              <a:rPr lang="en-US" sz="1600">
                <a:latin typeface="Cambria" pitchFamily="18" charset="0"/>
              </a:rPr>
              <a:t>4</a:t>
            </a:r>
          </a:p>
          <a:p>
            <a:endParaRPr lang="en-US" sz="1600">
              <a:latin typeface="Cambria" pitchFamily="18" charset="0"/>
            </a:endParaRPr>
          </a:p>
          <a:p>
            <a:r>
              <a:rPr lang="en-US" sz="1600">
                <a:latin typeface="Cambria" pitchFamily="18" charset="0"/>
              </a:rPr>
              <a:t>3</a:t>
            </a:r>
          </a:p>
          <a:p>
            <a:endParaRPr lang="en-US" sz="1600">
              <a:latin typeface="Cambria" pitchFamily="18" charset="0"/>
            </a:endParaRPr>
          </a:p>
          <a:p>
            <a:r>
              <a:rPr lang="en-US" sz="1600">
                <a:latin typeface="Cambria" pitchFamily="18" charset="0"/>
              </a:rPr>
              <a:t>2</a:t>
            </a:r>
          </a:p>
          <a:p>
            <a:endParaRPr lang="en-US" sz="1600">
              <a:latin typeface="Cambria" pitchFamily="18" charset="0"/>
            </a:endParaRPr>
          </a:p>
          <a:p>
            <a:r>
              <a:rPr lang="en-US" sz="1600">
                <a:latin typeface="Cambria" pitchFamily="18" charset="0"/>
              </a:rPr>
              <a:t>1</a:t>
            </a:r>
          </a:p>
        </p:txBody>
      </p:sp>
      <p:sp>
        <p:nvSpPr>
          <p:cNvPr id="8211" name="Text Box 1043"/>
          <p:cNvSpPr txBox="1">
            <a:spLocks noChangeArrowheads="1"/>
          </p:cNvSpPr>
          <p:nvPr/>
        </p:nvSpPr>
        <p:spPr bwMode="auto">
          <a:xfrm>
            <a:off x="1143000" y="2373313"/>
            <a:ext cx="1166813" cy="304800"/>
          </a:xfrm>
          <a:prstGeom prst="rect">
            <a:avLst/>
          </a:prstGeom>
          <a:noFill/>
          <a:ln w="9525">
            <a:noFill/>
            <a:miter lim="800000"/>
            <a:headEnd/>
            <a:tailEnd/>
          </a:ln>
        </p:spPr>
        <p:txBody>
          <a:bodyPr>
            <a:spAutoFit/>
          </a:bodyPr>
          <a:lstStyle/>
          <a:p>
            <a:r>
              <a:rPr lang="en-US" sz="1400">
                <a:latin typeface="Cambria" pitchFamily="18" charset="0"/>
              </a:rPr>
              <a:t>Evaluation</a:t>
            </a:r>
          </a:p>
        </p:txBody>
      </p:sp>
      <p:sp>
        <p:nvSpPr>
          <p:cNvPr id="8212" name="Text Box 1044"/>
          <p:cNvSpPr txBox="1">
            <a:spLocks noChangeArrowheads="1"/>
          </p:cNvSpPr>
          <p:nvPr/>
        </p:nvSpPr>
        <p:spPr bwMode="auto">
          <a:xfrm>
            <a:off x="1143000" y="2830513"/>
            <a:ext cx="1231900" cy="304800"/>
          </a:xfrm>
          <a:prstGeom prst="rect">
            <a:avLst/>
          </a:prstGeom>
          <a:noFill/>
          <a:ln w="9525">
            <a:noFill/>
            <a:miter lim="800000"/>
            <a:headEnd/>
            <a:tailEnd/>
          </a:ln>
        </p:spPr>
        <p:txBody>
          <a:bodyPr>
            <a:spAutoFit/>
          </a:bodyPr>
          <a:lstStyle/>
          <a:p>
            <a:r>
              <a:rPr lang="en-US" sz="1400">
                <a:latin typeface="Cambria" pitchFamily="18" charset="0"/>
              </a:rPr>
              <a:t>Synthesis</a:t>
            </a:r>
          </a:p>
        </p:txBody>
      </p:sp>
      <p:sp>
        <p:nvSpPr>
          <p:cNvPr id="8213" name="Text Box 1045"/>
          <p:cNvSpPr txBox="1">
            <a:spLocks noChangeArrowheads="1"/>
          </p:cNvSpPr>
          <p:nvPr/>
        </p:nvSpPr>
        <p:spPr bwMode="auto">
          <a:xfrm>
            <a:off x="1143000" y="3363913"/>
            <a:ext cx="1020763" cy="304800"/>
          </a:xfrm>
          <a:prstGeom prst="rect">
            <a:avLst/>
          </a:prstGeom>
          <a:noFill/>
          <a:ln w="9525">
            <a:noFill/>
            <a:miter lim="800000"/>
            <a:headEnd/>
            <a:tailEnd/>
          </a:ln>
        </p:spPr>
        <p:txBody>
          <a:bodyPr>
            <a:spAutoFit/>
          </a:bodyPr>
          <a:lstStyle/>
          <a:p>
            <a:r>
              <a:rPr lang="en-US" sz="1400">
                <a:latin typeface="Cambria" pitchFamily="18" charset="0"/>
              </a:rPr>
              <a:t>Analysis</a:t>
            </a:r>
          </a:p>
        </p:txBody>
      </p:sp>
      <p:sp>
        <p:nvSpPr>
          <p:cNvPr id="8214" name="Text Box 1046"/>
          <p:cNvSpPr txBox="1">
            <a:spLocks noChangeArrowheads="1"/>
          </p:cNvSpPr>
          <p:nvPr/>
        </p:nvSpPr>
        <p:spPr bwMode="auto">
          <a:xfrm>
            <a:off x="1143000" y="3856038"/>
            <a:ext cx="1328738" cy="304800"/>
          </a:xfrm>
          <a:prstGeom prst="rect">
            <a:avLst/>
          </a:prstGeom>
          <a:noFill/>
          <a:ln w="9525">
            <a:noFill/>
            <a:miter lim="800000"/>
            <a:headEnd/>
            <a:tailEnd/>
          </a:ln>
        </p:spPr>
        <p:txBody>
          <a:bodyPr>
            <a:spAutoFit/>
          </a:bodyPr>
          <a:lstStyle/>
          <a:p>
            <a:r>
              <a:rPr lang="en-US" sz="1400">
                <a:latin typeface="Cambria" pitchFamily="18" charset="0"/>
              </a:rPr>
              <a:t>Application</a:t>
            </a:r>
          </a:p>
        </p:txBody>
      </p:sp>
      <p:sp>
        <p:nvSpPr>
          <p:cNvPr id="8215" name="Text Box 1047"/>
          <p:cNvSpPr txBox="1">
            <a:spLocks noChangeArrowheads="1"/>
          </p:cNvSpPr>
          <p:nvPr/>
        </p:nvSpPr>
        <p:spPr bwMode="auto">
          <a:xfrm>
            <a:off x="1042988" y="4343400"/>
            <a:ext cx="1331912" cy="314325"/>
          </a:xfrm>
          <a:prstGeom prst="rect">
            <a:avLst/>
          </a:prstGeom>
          <a:noFill/>
          <a:ln w="9525">
            <a:noFill/>
            <a:miter lim="800000"/>
            <a:headEnd/>
            <a:tailEnd/>
          </a:ln>
        </p:spPr>
        <p:txBody>
          <a:bodyPr>
            <a:spAutoFit/>
          </a:bodyPr>
          <a:lstStyle/>
          <a:p>
            <a:r>
              <a:rPr lang="en-US" sz="1400">
                <a:latin typeface="Cambria" pitchFamily="18" charset="0"/>
              </a:rPr>
              <a:t>Understanding</a:t>
            </a:r>
          </a:p>
        </p:txBody>
      </p:sp>
      <p:sp>
        <p:nvSpPr>
          <p:cNvPr id="8216" name="Text Box 1048"/>
          <p:cNvSpPr txBox="1">
            <a:spLocks noChangeArrowheads="1"/>
          </p:cNvSpPr>
          <p:nvPr/>
        </p:nvSpPr>
        <p:spPr bwMode="auto">
          <a:xfrm>
            <a:off x="1143000" y="4800600"/>
            <a:ext cx="1311275" cy="304800"/>
          </a:xfrm>
          <a:prstGeom prst="rect">
            <a:avLst/>
          </a:prstGeom>
          <a:noFill/>
          <a:ln w="9525">
            <a:noFill/>
            <a:miter lim="800000"/>
            <a:headEnd/>
            <a:tailEnd/>
          </a:ln>
        </p:spPr>
        <p:txBody>
          <a:bodyPr>
            <a:spAutoFit/>
          </a:bodyPr>
          <a:lstStyle/>
          <a:p>
            <a:r>
              <a:rPr lang="en-US" sz="1400">
                <a:latin typeface="Cambria" pitchFamily="18" charset="0"/>
              </a:rPr>
              <a:t>Awareness</a:t>
            </a:r>
          </a:p>
        </p:txBody>
      </p:sp>
      <p:sp>
        <p:nvSpPr>
          <p:cNvPr id="8217" name="Text Box 1049"/>
          <p:cNvSpPr txBox="1">
            <a:spLocks noChangeArrowheads="1"/>
          </p:cNvSpPr>
          <p:nvPr/>
        </p:nvSpPr>
        <p:spPr bwMode="auto">
          <a:xfrm>
            <a:off x="2357438" y="5943600"/>
            <a:ext cx="2976562" cy="708025"/>
          </a:xfrm>
          <a:prstGeom prst="rect">
            <a:avLst/>
          </a:prstGeom>
          <a:noFill/>
          <a:ln w="9525">
            <a:noFill/>
            <a:miter lim="800000"/>
            <a:headEnd/>
            <a:tailEnd/>
          </a:ln>
        </p:spPr>
        <p:txBody>
          <a:bodyPr>
            <a:spAutoFit/>
          </a:bodyPr>
          <a:lstStyle/>
          <a:p>
            <a:r>
              <a:rPr lang="en-US" sz="2000" b="1">
                <a:solidFill>
                  <a:srgbClr val="990000"/>
                </a:solidFill>
                <a:latin typeface="Cambria" pitchFamily="18" charset="0"/>
              </a:rPr>
              <a:t>                           APPLICATION MODEL </a:t>
            </a:r>
          </a:p>
        </p:txBody>
      </p:sp>
      <p:sp>
        <p:nvSpPr>
          <p:cNvPr id="8218" name="Text Box 1050"/>
          <p:cNvSpPr txBox="1">
            <a:spLocks noChangeArrowheads="1"/>
          </p:cNvSpPr>
          <p:nvPr/>
        </p:nvSpPr>
        <p:spPr bwMode="auto">
          <a:xfrm flipH="1">
            <a:off x="2911475" y="5562600"/>
            <a:ext cx="4860925" cy="336550"/>
          </a:xfrm>
          <a:prstGeom prst="rect">
            <a:avLst/>
          </a:prstGeom>
          <a:noFill/>
          <a:ln w="9525">
            <a:noFill/>
            <a:miter lim="800000"/>
            <a:headEnd/>
            <a:tailEnd/>
          </a:ln>
        </p:spPr>
        <p:txBody>
          <a:bodyPr>
            <a:spAutoFit/>
          </a:bodyPr>
          <a:lstStyle/>
          <a:p>
            <a:endParaRPr lang="en-US" sz="1600">
              <a:latin typeface="Cambria" pitchFamily="18" charset="0"/>
            </a:endParaRPr>
          </a:p>
        </p:txBody>
      </p:sp>
      <p:sp>
        <p:nvSpPr>
          <p:cNvPr id="8219" name="Text Box 1051"/>
          <p:cNvSpPr txBox="1">
            <a:spLocks noChangeArrowheads="1"/>
          </p:cNvSpPr>
          <p:nvPr/>
        </p:nvSpPr>
        <p:spPr bwMode="auto">
          <a:xfrm>
            <a:off x="2667000" y="5410200"/>
            <a:ext cx="5791200" cy="336550"/>
          </a:xfrm>
          <a:prstGeom prst="rect">
            <a:avLst/>
          </a:prstGeom>
          <a:noFill/>
          <a:ln w="9525">
            <a:noFill/>
            <a:miter lim="800000"/>
            <a:headEnd/>
            <a:tailEnd/>
          </a:ln>
        </p:spPr>
        <p:txBody>
          <a:bodyPr>
            <a:spAutoFit/>
          </a:bodyPr>
          <a:lstStyle/>
          <a:p>
            <a:r>
              <a:rPr lang="en-US" sz="1600">
                <a:latin typeface="Cambria" pitchFamily="18" charset="0"/>
              </a:rPr>
              <a:t>1	          2	                   3	     4	           5</a:t>
            </a:r>
          </a:p>
        </p:txBody>
      </p:sp>
      <p:sp>
        <p:nvSpPr>
          <p:cNvPr id="8220" name="Text Box 1052"/>
          <p:cNvSpPr txBox="1">
            <a:spLocks noChangeArrowheads="1"/>
          </p:cNvSpPr>
          <p:nvPr/>
        </p:nvSpPr>
        <p:spPr bwMode="auto">
          <a:xfrm>
            <a:off x="2438400" y="5715000"/>
            <a:ext cx="1066800" cy="304800"/>
          </a:xfrm>
          <a:prstGeom prst="rect">
            <a:avLst/>
          </a:prstGeom>
          <a:noFill/>
          <a:ln w="9525">
            <a:noFill/>
            <a:miter lim="800000"/>
            <a:headEnd/>
            <a:tailEnd/>
          </a:ln>
        </p:spPr>
        <p:txBody>
          <a:bodyPr>
            <a:spAutoFit/>
          </a:bodyPr>
          <a:lstStyle/>
          <a:p>
            <a:r>
              <a:rPr lang="en-US" sz="1400">
                <a:latin typeface="Cambria" pitchFamily="18" charset="0"/>
              </a:rPr>
              <a:t>Knowledge</a:t>
            </a:r>
          </a:p>
        </p:txBody>
      </p:sp>
      <p:sp>
        <p:nvSpPr>
          <p:cNvPr id="8221" name="Text Box 1053"/>
          <p:cNvSpPr txBox="1">
            <a:spLocks noChangeArrowheads="1"/>
          </p:cNvSpPr>
          <p:nvPr/>
        </p:nvSpPr>
        <p:spPr bwMode="auto">
          <a:xfrm>
            <a:off x="3810000" y="5715000"/>
            <a:ext cx="1295400" cy="517525"/>
          </a:xfrm>
          <a:prstGeom prst="rect">
            <a:avLst/>
          </a:prstGeom>
          <a:noFill/>
          <a:ln w="9525">
            <a:noFill/>
            <a:miter lim="800000"/>
            <a:headEnd/>
            <a:tailEnd/>
          </a:ln>
        </p:spPr>
        <p:txBody>
          <a:bodyPr>
            <a:spAutoFit/>
          </a:bodyPr>
          <a:lstStyle/>
          <a:p>
            <a:r>
              <a:rPr lang="en-US" sz="1400">
                <a:latin typeface="Cambria" pitchFamily="18" charset="0"/>
              </a:rPr>
              <a:t>Apply in</a:t>
            </a:r>
          </a:p>
          <a:p>
            <a:r>
              <a:rPr lang="en-US" sz="1400">
                <a:latin typeface="Cambria" pitchFamily="18" charset="0"/>
              </a:rPr>
              <a:t>discipline</a:t>
            </a:r>
          </a:p>
        </p:txBody>
      </p:sp>
      <p:sp>
        <p:nvSpPr>
          <p:cNvPr id="8222" name="Text Box 1054"/>
          <p:cNvSpPr txBox="1">
            <a:spLocks noChangeArrowheads="1"/>
          </p:cNvSpPr>
          <p:nvPr/>
        </p:nvSpPr>
        <p:spPr bwMode="auto">
          <a:xfrm>
            <a:off x="5181600" y="5638800"/>
            <a:ext cx="1219200" cy="730250"/>
          </a:xfrm>
          <a:prstGeom prst="rect">
            <a:avLst/>
          </a:prstGeom>
          <a:noFill/>
          <a:ln w="9525">
            <a:noFill/>
            <a:miter lim="800000"/>
            <a:headEnd/>
            <a:tailEnd/>
          </a:ln>
        </p:spPr>
        <p:txBody>
          <a:bodyPr>
            <a:spAutoFit/>
          </a:bodyPr>
          <a:lstStyle/>
          <a:p>
            <a:r>
              <a:rPr lang="en-US" sz="1400">
                <a:latin typeface="Cambria" pitchFamily="18" charset="0"/>
              </a:rPr>
              <a:t>Apply</a:t>
            </a:r>
          </a:p>
          <a:p>
            <a:r>
              <a:rPr lang="en-US" sz="1400">
                <a:latin typeface="Cambria" pitchFamily="18" charset="0"/>
              </a:rPr>
              <a:t> across</a:t>
            </a:r>
          </a:p>
          <a:p>
            <a:r>
              <a:rPr lang="en-US" sz="1400">
                <a:latin typeface="Cambria" pitchFamily="18" charset="0"/>
              </a:rPr>
              <a:t>disciplines</a:t>
            </a:r>
          </a:p>
        </p:txBody>
      </p:sp>
      <p:sp>
        <p:nvSpPr>
          <p:cNvPr id="8223" name="Text Box 1055"/>
          <p:cNvSpPr txBox="1">
            <a:spLocks noChangeArrowheads="1"/>
          </p:cNvSpPr>
          <p:nvPr/>
        </p:nvSpPr>
        <p:spPr bwMode="auto">
          <a:xfrm>
            <a:off x="6324600" y="5638800"/>
            <a:ext cx="1143000" cy="942975"/>
          </a:xfrm>
          <a:prstGeom prst="rect">
            <a:avLst/>
          </a:prstGeom>
          <a:noFill/>
          <a:ln w="9525">
            <a:noFill/>
            <a:miter lim="800000"/>
            <a:headEnd/>
            <a:tailEnd/>
          </a:ln>
        </p:spPr>
        <p:txBody>
          <a:bodyPr>
            <a:spAutoFit/>
          </a:bodyPr>
          <a:lstStyle/>
          <a:p>
            <a:r>
              <a:rPr lang="en-US" sz="1400">
                <a:latin typeface="Cambria" pitchFamily="18" charset="0"/>
              </a:rPr>
              <a:t>Apply to</a:t>
            </a:r>
          </a:p>
          <a:p>
            <a:r>
              <a:rPr lang="en-US" sz="1400">
                <a:latin typeface="Cambria" pitchFamily="18" charset="0"/>
              </a:rPr>
              <a:t>real world</a:t>
            </a:r>
          </a:p>
          <a:p>
            <a:r>
              <a:rPr lang="en-US" sz="1400">
                <a:latin typeface="Cambria" pitchFamily="18" charset="0"/>
              </a:rPr>
              <a:t>predictable </a:t>
            </a:r>
          </a:p>
          <a:p>
            <a:r>
              <a:rPr lang="en-US" sz="1400">
                <a:latin typeface="Cambria" pitchFamily="18" charset="0"/>
              </a:rPr>
              <a:t>situations</a:t>
            </a:r>
          </a:p>
        </p:txBody>
      </p:sp>
      <p:sp>
        <p:nvSpPr>
          <p:cNvPr id="8224" name="Text Box 1056"/>
          <p:cNvSpPr txBox="1">
            <a:spLocks noChangeArrowheads="1"/>
          </p:cNvSpPr>
          <p:nvPr/>
        </p:nvSpPr>
        <p:spPr bwMode="auto">
          <a:xfrm>
            <a:off x="7391400" y="5638800"/>
            <a:ext cx="1595438" cy="730250"/>
          </a:xfrm>
          <a:prstGeom prst="rect">
            <a:avLst/>
          </a:prstGeom>
          <a:noFill/>
          <a:ln w="9525">
            <a:noFill/>
            <a:miter lim="800000"/>
            <a:headEnd/>
            <a:tailEnd/>
          </a:ln>
        </p:spPr>
        <p:txBody>
          <a:bodyPr>
            <a:spAutoFit/>
          </a:bodyPr>
          <a:lstStyle/>
          <a:p>
            <a:r>
              <a:rPr lang="en-US" sz="1400">
                <a:latin typeface="Cambria" pitchFamily="18" charset="0"/>
              </a:rPr>
              <a:t>Apply to real-world</a:t>
            </a:r>
          </a:p>
          <a:p>
            <a:r>
              <a:rPr lang="en-US" sz="1400">
                <a:latin typeface="Cambria" pitchFamily="18" charset="0"/>
              </a:rPr>
              <a:t>unpredictable </a:t>
            </a:r>
          </a:p>
          <a:p>
            <a:r>
              <a:rPr lang="en-US" sz="1400">
                <a:latin typeface="Cambria" pitchFamily="18" charset="0"/>
              </a:rPr>
              <a:t>situations</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a:xfrm>
            <a:off x="457200" y="1752600"/>
            <a:ext cx="8077200" cy="4522788"/>
          </a:xfrm>
        </p:spPr>
        <p:txBody>
          <a:bodyPr>
            <a:normAutofit fontScale="32500" lnSpcReduction="20000"/>
          </a:bodyPr>
          <a:lstStyle/>
          <a:p>
            <a:pPr algn="ctr">
              <a:buFontTx/>
              <a:buNone/>
              <a:defRPr/>
            </a:pPr>
            <a:r>
              <a:rPr lang="en-US" sz="8600" b="1" dirty="0" smtClean="0"/>
              <a:t>Teacher’s roles</a:t>
            </a:r>
          </a:p>
          <a:p>
            <a:pPr algn="ctr">
              <a:buFontTx/>
              <a:buNone/>
              <a:defRPr/>
            </a:pPr>
            <a:endParaRPr lang="en-US" b="1" dirty="0" smtClean="0"/>
          </a:p>
          <a:p>
            <a:pPr>
              <a:defRPr/>
            </a:pPr>
            <a:r>
              <a:rPr lang="en-US" sz="7400" dirty="0" smtClean="0"/>
              <a:t>Design instruction that is based on the WV content, learning skill and technology tool standards, </a:t>
            </a:r>
            <a:r>
              <a:rPr lang="en-US" sz="7400" b="1" dirty="0" smtClean="0"/>
              <a:t>as opposed to the adopted textbook</a:t>
            </a:r>
            <a:r>
              <a:rPr lang="en-US" sz="7400" dirty="0" smtClean="0"/>
              <a:t>.</a:t>
            </a:r>
          </a:p>
          <a:p>
            <a:pPr>
              <a:buFontTx/>
              <a:buNone/>
              <a:defRPr/>
            </a:pPr>
            <a:endParaRPr lang="en-US" sz="6000" dirty="0" smtClean="0"/>
          </a:p>
          <a:p>
            <a:pPr>
              <a:defRPr/>
            </a:pPr>
            <a:r>
              <a:rPr lang="en-US" sz="7400" dirty="0" smtClean="0"/>
              <a:t>Model appropriate behaviors to build relationships that support Quadrant D learning and assessment as in the rigor and relevance framework.</a:t>
            </a:r>
          </a:p>
          <a:p>
            <a:pPr>
              <a:defRPr/>
            </a:pPr>
            <a:endParaRPr lang="en-US" sz="6000" dirty="0" smtClean="0"/>
          </a:p>
          <a:p>
            <a:pPr>
              <a:defRPr/>
            </a:pPr>
            <a:r>
              <a:rPr lang="en-US" sz="6000" dirty="0" smtClean="0"/>
              <a:t> </a:t>
            </a:r>
            <a:r>
              <a:rPr lang="en-US" sz="7400" dirty="0" smtClean="0"/>
              <a:t>Ask more questions than providing answers.</a:t>
            </a:r>
          </a:p>
          <a:p>
            <a:pPr>
              <a:defRPr/>
            </a:pPr>
            <a:endParaRPr lang="en-US" sz="6000" dirty="0" smtClean="0"/>
          </a:p>
          <a:p>
            <a:pPr>
              <a:defRPr/>
            </a:pPr>
            <a:r>
              <a:rPr lang="en-US" sz="6000" dirty="0" smtClean="0"/>
              <a:t> </a:t>
            </a:r>
            <a:r>
              <a:rPr lang="en-US" sz="7400" dirty="0" smtClean="0"/>
              <a:t>Make student tasks relevant.</a:t>
            </a:r>
          </a:p>
          <a:p>
            <a:pPr>
              <a:defRPr/>
            </a:pPr>
            <a:endParaRPr lang="en-US" dirty="0" smtClean="0"/>
          </a:p>
          <a:p>
            <a:pPr>
              <a:buFontTx/>
              <a:buNone/>
              <a:defRPr/>
            </a:pPr>
            <a:r>
              <a:rPr lang="en-US" dirty="0" smtClean="0"/>
              <a:t>  </a:t>
            </a:r>
          </a:p>
        </p:txBody>
      </p:sp>
      <p:sp>
        <p:nvSpPr>
          <p:cNvPr id="9219" name="Title 1"/>
          <p:cNvSpPr>
            <a:spLocks noGrp="1"/>
          </p:cNvSpPr>
          <p:nvPr>
            <p:ph type="title"/>
          </p:nvPr>
        </p:nvSpPr>
        <p:spPr>
          <a:xfrm>
            <a:off x="304800" y="274638"/>
            <a:ext cx="7696200" cy="1143000"/>
          </a:xfrm>
        </p:spPr>
        <p:txBody>
          <a:bodyPr/>
          <a:lstStyle/>
          <a:p>
            <a:r>
              <a:rPr lang="en-US" smtClean="0"/>
              <a:t>Implement standards based </a:t>
            </a:r>
            <a:br>
              <a:rPr lang="en-US" smtClean="0"/>
            </a:br>
            <a:r>
              <a:rPr lang="en-US" smtClean="0"/>
              <a:t>instruction in all classrooms</a:t>
            </a: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457200" y="1981200"/>
            <a:ext cx="8229600" cy="4144963"/>
          </a:xfrm>
        </p:spPr>
        <p:txBody>
          <a:bodyPr/>
          <a:lstStyle/>
          <a:p>
            <a:pPr algn="ctr">
              <a:buFontTx/>
              <a:buNone/>
            </a:pPr>
            <a:r>
              <a:rPr lang="en-US" b="1" smtClean="0"/>
              <a:t>Students’ Roles</a:t>
            </a:r>
          </a:p>
          <a:p>
            <a:pPr algn="ctr">
              <a:buFontTx/>
              <a:buNone/>
            </a:pPr>
            <a:endParaRPr lang="en-US" b="1" smtClean="0"/>
          </a:p>
          <a:p>
            <a:r>
              <a:rPr lang="en-US" smtClean="0"/>
              <a:t>Work effectively in groups. </a:t>
            </a:r>
          </a:p>
          <a:p>
            <a:r>
              <a:rPr lang="en-US" smtClean="0"/>
              <a:t>Voice understanding of classroom, school, community and professional expectations and goals.</a:t>
            </a:r>
          </a:p>
          <a:p>
            <a:r>
              <a:rPr lang="en-US" smtClean="0"/>
              <a:t>Connect learning with real-world applications.</a:t>
            </a:r>
          </a:p>
          <a:p>
            <a:r>
              <a:rPr lang="en-US" smtClean="0"/>
              <a:t>Extend learning beyond requirements of task.</a:t>
            </a:r>
          </a:p>
          <a:p>
            <a:endParaRPr lang="en-US" smtClean="0"/>
          </a:p>
        </p:txBody>
      </p:sp>
      <p:sp>
        <p:nvSpPr>
          <p:cNvPr id="10243" name="Title 1"/>
          <p:cNvSpPr>
            <a:spLocks noGrp="1"/>
          </p:cNvSpPr>
          <p:nvPr>
            <p:ph type="title"/>
          </p:nvPr>
        </p:nvSpPr>
        <p:spPr>
          <a:xfrm>
            <a:off x="477838" y="274638"/>
            <a:ext cx="8229600" cy="1143000"/>
          </a:xfrm>
        </p:spPr>
        <p:txBody>
          <a:bodyPr/>
          <a:lstStyle/>
          <a:p>
            <a:r>
              <a:rPr lang="en-US" smtClean="0"/>
              <a:t>Implement standards based </a:t>
            </a:r>
            <a:br>
              <a:rPr lang="en-US" smtClean="0"/>
            </a:br>
            <a:r>
              <a:rPr lang="en-US" smtClean="0"/>
              <a:t>instruction in all classrooms</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90600" y="2667000"/>
            <a:ext cx="7315200" cy="2590800"/>
          </a:xfrm>
        </p:spPr>
        <p:txBody>
          <a:bodyPr/>
          <a:lstStyle/>
          <a:p>
            <a:pPr algn="ctr"/>
            <a:r>
              <a:rPr lang="en-US" smtClean="0"/>
              <a:t>What steps has WVDE taken to prepare administrators and teachers?</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52400"/>
            <a:ext cx="6048375" cy="1143000"/>
          </a:xfrm>
        </p:spPr>
        <p:txBody>
          <a:bodyPr/>
          <a:lstStyle/>
          <a:p>
            <a:r>
              <a:rPr lang="en-US" smtClean="0"/>
              <a:t>District Leadership Conferences</a:t>
            </a:r>
          </a:p>
        </p:txBody>
      </p:sp>
      <p:sp>
        <p:nvSpPr>
          <p:cNvPr id="12291" name="Content Placeholder 2"/>
          <p:cNvSpPr>
            <a:spLocks noGrp="1"/>
          </p:cNvSpPr>
          <p:nvPr>
            <p:ph idx="1"/>
          </p:nvPr>
        </p:nvSpPr>
        <p:spPr>
          <a:xfrm>
            <a:off x="0" y="1738313"/>
            <a:ext cx="9144000" cy="4495800"/>
          </a:xfrm>
        </p:spPr>
        <p:txBody>
          <a:bodyPr/>
          <a:lstStyle/>
          <a:p>
            <a:r>
              <a:rPr lang="en-US" smtClean="0"/>
              <a:t>2003-2004-September/March/July/October</a:t>
            </a:r>
          </a:p>
          <a:p>
            <a:pPr lvl="1"/>
            <a:r>
              <a:rPr lang="en-US" smtClean="0"/>
              <a:t>Effective Schools - Transformations for Successful Schools</a:t>
            </a:r>
          </a:p>
          <a:p>
            <a:pPr lvl="1"/>
            <a:r>
              <a:rPr lang="en-US" smtClean="0"/>
              <a:t>Accept the Mission of “Learning for ALL”</a:t>
            </a:r>
          </a:p>
          <a:p>
            <a:pPr lvl="1"/>
            <a:r>
              <a:rPr lang="en-US" smtClean="0"/>
              <a:t>Accountability for Learning - Assessment Practices</a:t>
            </a:r>
          </a:p>
          <a:p>
            <a:pPr lvl="1"/>
            <a:r>
              <a:rPr lang="en-US" smtClean="0"/>
              <a:t>Urgency for Change - 10 Standards for System Change</a:t>
            </a:r>
          </a:p>
          <a:p>
            <a:pPr lvl="1"/>
            <a:r>
              <a:rPr lang="en-US" smtClean="0"/>
              <a:t>Building a Culture of Core Beliefs</a:t>
            </a:r>
          </a:p>
          <a:p>
            <a:pPr lvl="1"/>
            <a:r>
              <a:rPr lang="en-US" smtClean="0"/>
              <a:t>Assuring Access to a High Quality Curriculum</a:t>
            </a:r>
          </a:p>
          <a:p>
            <a:pPr lvl="1"/>
            <a:r>
              <a:rPr lang="en-US" smtClean="0"/>
              <a:t>Developing a Pre-K Standards Based Mathematics Curriculum</a:t>
            </a:r>
          </a:p>
          <a:p>
            <a:pPr lvl="1"/>
            <a:r>
              <a:rPr lang="en-US" smtClean="0"/>
              <a:t>Formative Assessment and Benchmarking</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04800" y="0"/>
            <a:ext cx="6096000" cy="1143000"/>
          </a:xfrm>
        </p:spPr>
        <p:txBody>
          <a:bodyPr/>
          <a:lstStyle/>
          <a:p>
            <a:r>
              <a:rPr lang="en-US" smtClean="0"/>
              <a:t>District Leadership Conferences</a:t>
            </a:r>
          </a:p>
        </p:txBody>
      </p:sp>
      <p:sp>
        <p:nvSpPr>
          <p:cNvPr id="13315" name="Content Placeholder 2"/>
          <p:cNvSpPr>
            <a:spLocks noGrp="1"/>
          </p:cNvSpPr>
          <p:nvPr>
            <p:ph idx="1"/>
          </p:nvPr>
        </p:nvSpPr>
        <p:spPr>
          <a:xfrm>
            <a:off x="0" y="990600"/>
            <a:ext cx="9144000" cy="5867400"/>
          </a:xfrm>
        </p:spPr>
        <p:txBody>
          <a:bodyPr/>
          <a:lstStyle/>
          <a:p>
            <a:r>
              <a:rPr lang="en-US" smtClean="0"/>
              <a:t>2005 – January/April/June</a:t>
            </a:r>
          </a:p>
          <a:p>
            <a:pPr lvl="1"/>
            <a:r>
              <a:rPr lang="en-US" smtClean="0"/>
              <a:t>Creating Engaging Instruction for All Students</a:t>
            </a:r>
          </a:p>
          <a:p>
            <a:pPr lvl="1"/>
            <a:r>
              <a:rPr lang="en-US" smtClean="0"/>
              <a:t>Enhancing Teacher Efficacy</a:t>
            </a:r>
          </a:p>
          <a:p>
            <a:pPr lvl="1"/>
            <a:r>
              <a:rPr lang="en-US" smtClean="0"/>
              <a:t>Creating a Culture of High Expectations</a:t>
            </a:r>
          </a:p>
          <a:p>
            <a:pPr lvl="1"/>
            <a:r>
              <a:rPr lang="en-US" smtClean="0"/>
              <a:t>Standards Based Instruction in the Classroom</a:t>
            </a:r>
          </a:p>
          <a:p>
            <a:pPr lvl="1"/>
            <a:r>
              <a:rPr lang="en-US" smtClean="0"/>
              <a:t>Making Differentiation Work</a:t>
            </a:r>
          </a:p>
          <a:p>
            <a:pPr lvl="1"/>
            <a:r>
              <a:rPr lang="en-US" smtClean="0"/>
              <a:t>Making the Most of Understanding by Design</a:t>
            </a:r>
          </a:p>
          <a:p>
            <a:pPr lvl="1"/>
            <a:r>
              <a:rPr lang="en-US" smtClean="0"/>
              <a:t>Building Bridges/Creating Cultures</a:t>
            </a:r>
          </a:p>
          <a:p>
            <a:pPr lvl="1"/>
            <a:r>
              <a:rPr lang="en-US" smtClean="0"/>
              <a:t>Transforming the Entire System to Meet Student Needs</a:t>
            </a:r>
          </a:p>
          <a:p>
            <a:pPr lvl="1"/>
            <a:r>
              <a:rPr lang="en-US" smtClean="0"/>
              <a:t>Data Based Decisions: Developing and Implementing a Formative Assessment System</a:t>
            </a:r>
          </a:p>
          <a:p>
            <a:pPr lvl="1"/>
            <a:r>
              <a:rPr lang="en-US" smtClean="0"/>
              <a:t>Leadership Spirit-Creating a Culture of Success</a:t>
            </a:r>
          </a:p>
          <a:p>
            <a:pPr lvl="1"/>
            <a:r>
              <a:rPr lang="en-US" smtClean="0"/>
              <a:t>Characteristics of Quality Professional Development</a:t>
            </a:r>
          </a:p>
          <a:p>
            <a:pPr lvl="1"/>
            <a:endParaRPr lang="en-US" smtClean="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04775" y="152400"/>
            <a:ext cx="6400800" cy="838200"/>
          </a:xfrm>
        </p:spPr>
        <p:txBody>
          <a:bodyPr/>
          <a:lstStyle/>
          <a:p>
            <a:r>
              <a:rPr lang="en-US" smtClean="0"/>
              <a:t>District Leadership Conferences</a:t>
            </a:r>
          </a:p>
        </p:txBody>
      </p:sp>
      <p:sp>
        <p:nvSpPr>
          <p:cNvPr id="14339" name="Content Placeholder 2"/>
          <p:cNvSpPr>
            <a:spLocks noGrp="1"/>
          </p:cNvSpPr>
          <p:nvPr>
            <p:ph idx="1"/>
          </p:nvPr>
        </p:nvSpPr>
        <p:spPr>
          <a:xfrm>
            <a:off x="381000" y="838200"/>
            <a:ext cx="8382000" cy="5715000"/>
          </a:xfrm>
        </p:spPr>
        <p:txBody>
          <a:bodyPr/>
          <a:lstStyle/>
          <a:p>
            <a:r>
              <a:rPr lang="en-US" smtClean="0"/>
              <a:t>2005-2006 – November/April</a:t>
            </a:r>
          </a:p>
          <a:p>
            <a:pPr lvl="1"/>
            <a:r>
              <a:rPr lang="en-US" smtClean="0"/>
              <a:t>Developing the 21</a:t>
            </a:r>
            <a:r>
              <a:rPr lang="en-US" baseline="30000" smtClean="0"/>
              <a:t>st</a:t>
            </a:r>
            <a:r>
              <a:rPr lang="en-US" smtClean="0"/>
              <a:t> Century Learner Through  Systems Thinking</a:t>
            </a:r>
          </a:p>
          <a:p>
            <a:pPr lvl="1"/>
            <a:r>
              <a:rPr lang="en-US" smtClean="0"/>
              <a:t>Improving Schools From Within-Leadership for “Learning for All”</a:t>
            </a:r>
          </a:p>
          <a:p>
            <a:pPr lvl="1"/>
            <a:r>
              <a:rPr lang="en-US" smtClean="0"/>
              <a:t>Structured Quality Campus Based Professional Development</a:t>
            </a:r>
          </a:p>
          <a:p>
            <a:pPr lvl="1"/>
            <a:r>
              <a:rPr lang="en-US" smtClean="0"/>
              <a:t>Creating Successful Learning Communities</a:t>
            </a:r>
          </a:p>
          <a:p>
            <a:pPr lvl="1"/>
            <a:r>
              <a:rPr lang="en-US" smtClean="0"/>
              <a:t>Developing the 21</a:t>
            </a:r>
            <a:r>
              <a:rPr lang="en-US" baseline="30000" smtClean="0"/>
              <a:t>st</a:t>
            </a:r>
            <a:r>
              <a:rPr lang="en-US" smtClean="0"/>
              <a:t> Century Learner: Implications for Instructional Practice</a:t>
            </a:r>
          </a:p>
          <a:p>
            <a:pPr lvl="1"/>
            <a:r>
              <a:rPr lang="en-US" smtClean="0"/>
              <a:t>Implementing Formative Assessments to Improve Instruction</a:t>
            </a:r>
          </a:p>
          <a:p>
            <a:pPr lvl="1"/>
            <a:r>
              <a:rPr lang="en-US" smtClean="0"/>
              <a:t>Creating Classroom Assessments For Learning</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District Leadership Conferences</a:t>
            </a:r>
          </a:p>
        </p:txBody>
      </p:sp>
      <p:sp>
        <p:nvSpPr>
          <p:cNvPr id="15363" name="Content Placeholder 2"/>
          <p:cNvSpPr>
            <a:spLocks noGrp="1"/>
          </p:cNvSpPr>
          <p:nvPr>
            <p:ph idx="1"/>
          </p:nvPr>
        </p:nvSpPr>
        <p:spPr/>
        <p:txBody>
          <a:bodyPr/>
          <a:lstStyle/>
          <a:p>
            <a:r>
              <a:rPr lang="en-US" smtClean="0"/>
              <a:t>2007-April</a:t>
            </a:r>
          </a:p>
          <a:p>
            <a:pPr lvl="1"/>
            <a:r>
              <a:rPr lang="en-US" smtClean="0"/>
              <a:t>Leading the Journey to Excellence in Assessment</a:t>
            </a:r>
          </a:p>
          <a:p>
            <a:pPr lvl="1"/>
            <a:r>
              <a:rPr lang="en-US" smtClean="0"/>
              <a:t>Leading With Your Plan: From Planning to Action</a:t>
            </a:r>
          </a:p>
          <a:p>
            <a:pPr lvl="1"/>
            <a:r>
              <a:rPr lang="en-US" smtClean="0"/>
              <a:t>Integrating the Elements of 21</a:t>
            </a:r>
            <a:r>
              <a:rPr lang="en-US" baseline="30000" smtClean="0"/>
              <a:t>st</a:t>
            </a:r>
            <a:r>
              <a:rPr lang="en-US" smtClean="0"/>
              <a:t> Century Learning With Your Strategic Plan</a:t>
            </a:r>
          </a:p>
          <a:p>
            <a:pPr lvl="1"/>
            <a:r>
              <a:rPr lang="en-US" smtClean="0"/>
              <a:t>What Does 21</a:t>
            </a:r>
            <a:r>
              <a:rPr lang="en-US" baseline="30000" smtClean="0"/>
              <a:t>st</a:t>
            </a:r>
            <a:r>
              <a:rPr lang="en-US" smtClean="0"/>
              <a:t> Century Classroom Assessment Look Like?</a:t>
            </a:r>
          </a:p>
          <a:p>
            <a:pPr lvl="1"/>
            <a:r>
              <a:rPr lang="en-US" smtClean="0"/>
              <a:t>21</a:t>
            </a:r>
            <a:r>
              <a:rPr lang="en-US" baseline="30000" smtClean="0"/>
              <a:t>st</a:t>
            </a:r>
            <a:r>
              <a:rPr lang="en-US" smtClean="0"/>
              <a:t> Century Teacher Professional Development</a:t>
            </a:r>
          </a:p>
          <a:p>
            <a:pPr lvl="1"/>
            <a:r>
              <a:rPr lang="en-US" smtClean="0"/>
              <a:t>Who Took My Chalk?</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District Leadership Conferences</a:t>
            </a:r>
          </a:p>
        </p:txBody>
      </p:sp>
      <p:sp>
        <p:nvSpPr>
          <p:cNvPr id="16387" name="Content Placeholder 2"/>
          <p:cNvSpPr>
            <a:spLocks noGrp="1"/>
          </p:cNvSpPr>
          <p:nvPr>
            <p:ph idx="1"/>
          </p:nvPr>
        </p:nvSpPr>
        <p:spPr>
          <a:xfrm>
            <a:off x="381000" y="1738313"/>
            <a:ext cx="8382000" cy="4738687"/>
          </a:xfrm>
        </p:spPr>
        <p:txBody>
          <a:bodyPr/>
          <a:lstStyle/>
          <a:p>
            <a:r>
              <a:rPr lang="en-US" smtClean="0"/>
              <a:t>2007-2008-December/March</a:t>
            </a:r>
          </a:p>
          <a:p>
            <a:pPr lvl="1"/>
            <a:r>
              <a:rPr lang="en-US" smtClean="0"/>
              <a:t>Education and Learning in the 21</a:t>
            </a:r>
            <a:r>
              <a:rPr lang="en-US" baseline="30000" smtClean="0"/>
              <a:t>st</a:t>
            </a:r>
            <a:r>
              <a:rPr lang="en-US" smtClean="0"/>
              <a:t> Century: How, Why and What Do We Need to Do Differently?</a:t>
            </a:r>
          </a:p>
          <a:p>
            <a:pPr lvl="1"/>
            <a:r>
              <a:rPr lang="en-US" smtClean="0"/>
              <a:t>What Does 21</a:t>
            </a:r>
            <a:r>
              <a:rPr lang="en-US" baseline="30000" smtClean="0"/>
              <a:t>st</a:t>
            </a:r>
            <a:r>
              <a:rPr lang="en-US" smtClean="0"/>
              <a:t> Century Learning Look Like Through the Eyes of the Learner?</a:t>
            </a:r>
          </a:p>
          <a:p>
            <a:pPr lvl="1"/>
            <a:r>
              <a:rPr lang="en-US" smtClean="0"/>
              <a:t>The Competitive Edge: Equipping Students With 21</a:t>
            </a:r>
            <a:r>
              <a:rPr lang="en-US" baseline="30000" smtClean="0"/>
              <a:t>st</a:t>
            </a:r>
            <a:r>
              <a:rPr lang="en-US" smtClean="0"/>
              <a:t> Century Skills</a:t>
            </a:r>
          </a:p>
          <a:p>
            <a:pPr lvl="1"/>
            <a:r>
              <a:rPr lang="en-US" smtClean="0"/>
              <a:t>Beyond the Bake Sale: Partnering With Parents to Promote Student Success</a:t>
            </a:r>
          </a:p>
          <a:p>
            <a:pPr lvl="1"/>
            <a:r>
              <a:rPr lang="en-US" smtClean="0"/>
              <a:t>21</a:t>
            </a:r>
            <a:r>
              <a:rPr lang="en-US" baseline="30000" smtClean="0"/>
              <a:t>st</a:t>
            </a:r>
            <a:r>
              <a:rPr lang="en-US" smtClean="0"/>
              <a:t> Century Skills: The Project Approach</a:t>
            </a:r>
          </a:p>
          <a:p>
            <a:pPr lvl="1"/>
            <a:r>
              <a:rPr lang="en-US" smtClean="0"/>
              <a:t>Creating a Classroom of Thinkers</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04800" y="0"/>
            <a:ext cx="6096000" cy="1143000"/>
          </a:xfrm>
        </p:spPr>
        <p:txBody>
          <a:bodyPr/>
          <a:lstStyle/>
          <a:p>
            <a:r>
              <a:rPr lang="en-US" smtClean="0"/>
              <a:t>District Leadership Conferences</a:t>
            </a:r>
          </a:p>
        </p:txBody>
      </p:sp>
      <p:sp>
        <p:nvSpPr>
          <p:cNvPr id="17411" name="Content Placeholder 2"/>
          <p:cNvSpPr>
            <a:spLocks noGrp="1"/>
          </p:cNvSpPr>
          <p:nvPr>
            <p:ph idx="1"/>
          </p:nvPr>
        </p:nvSpPr>
        <p:spPr>
          <a:xfrm>
            <a:off x="381000" y="914400"/>
            <a:ext cx="8382000" cy="5319713"/>
          </a:xfrm>
        </p:spPr>
        <p:txBody>
          <a:bodyPr/>
          <a:lstStyle/>
          <a:p>
            <a:r>
              <a:rPr lang="en-US" smtClean="0"/>
              <a:t>2008-October</a:t>
            </a:r>
          </a:p>
          <a:p>
            <a:pPr lvl="1"/>
            <a:r>
              <a:rPr lang="en-US" smtClean="0"/>
              <a:t>Teaming to Promote 21</a:t>
            </a:r>
            <a:r>
              <a:rPr lang="en-US" baseline="30000" smtClean="0"/>
              <a:t>st</a:t>
            </a:r>
            <a:r>
              <a:rPr lang="en-US" smtClean="0"/>
              <a:t> Century Learning</a:t>
            </a:r>
          </a:p>
          <a:p>
            <a:pPr lvl="1"/>
            <a:r>
              <a:rPr lang="en-US" smtClean="0"/>
              <a:t>Professional Learning Communities</a:t>
            </a:r>
          </a:p>
          <a:p>
            <a:pPr lvl="1"/>
            <a:r>
              <a:rPr lang="en-US" smtClean="0"/>
              <a:t>Building Bee Hives: Creating Communities That Bring Sweet Rewards</a:t>
            </a:r>
          </a:p>
          <a:p>
            <a:pPr lvl="1"/>
            <a:r>
              <a:rPr lang="en-US" smtClean="0"/>
              <a:t>PLCs: Managing and Monitoring the Implementation</a:t>
            </a:r>
          </a:p>
          <a:p>
            <a:pPr lvl="1"/>
            <a:r>
              <a:rPr lang="en-US" smtClean="0"/>
              <a:t>Making Commitments That Matter</a:t>
            </a:r>
          </a:p>
          <a:p>
            <a:pPr lvl="1"/>
            <a:r>
              <a:rPr lang="en-US" smtClean="0"/>
              <a:t>Creating and Sustaining High Performing Teams</a:t>
            </a:r>
          </a:p>
          <a:p>
            <a:pPr lvl="1"/>
            <a:r>
              <a:rPr lang="en-US" smtClean="0"/>
              <a:t>Role of PLCs in New Teacher Induction and Mentoring</a:t>
            </a:r>
          </a:p>
          <a:p>
            <a:pPr lvl="1"/>
            <a:r>
              <a:rPr lang="en-US" smtClean="0"/>
              <a:t>Inquiry Based Learning for Educators</a:t>
            </a:r>
          </a:p>
          <a:p>
            <a:pPr lvl="1"/>
            <a:r>
              <a:rPr lang="en-US" smtClean="0"/>
              <a:t>Professional Learning Communities in Action</a:t>
            </a:r>
          </a:p>
          <a:p>
            <a:pPr lvl="1"/>
            <a:r>
              <a:rPr lang="en-US" smtClean="0"/>
              <a:t>Project Based Learning Implementation</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62000" y="1447800"/>
            <a:ext cx="7696200" cy="4343400"/>
          </a:xfrm>
        </p:spPr>
        <p:txBody>
          <a:bodyPr/>
          <a:lstStyle/>
          <a:p>
            <a:pPr algn="ctr"/>
            <a:r>
              <a:rPr lang="en-US" smtClean="0"/>
              <a:t>What resources have been developed?</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45"/>
          <p:cNvSpPr>
            <a:spLocks noChangeArrowheads="1"/>
          </p:cNvSpPr>
          <p:nvPr/>
        </p:nvSpPr>
        <p:spPr bwMode="auto">
          <a:xfrm>
            <a:off x="627063" y="457200"/>
            <a:ext cx="8059737" cy="1447800"/>
          </a:xfrm>
          <a:prstGeom prst="rect">
            <a:avLst/>
          </a:prstGeom>
          <a:solidFill>
            <a:srgbClr val="FFFFFF"/>
          </a:solidFill>
          <a:ln w="9525">
            <a:noFill/>
            <a:miter lim="800000"/>
            <a:headEnd/>
            <a:tailEnd/>
          </a:ln>
        </p:spPr>
        <p:txBody>
          <a:bodyPr wrap="none" anchor="ctr"/>
          <a:lstStyle/>
          <a:p>
            <a:endParaRPr lang="en-US"/>
          </a:p>
        </p:txBody>
      </p:sp>
      <p:sp>
        <p:nvSpPr>
          <p:cNvPr id="19459" name="Rectangle 144"/>
          <p:cNvSpPr>
            <a:spLocks noChangeArrowheads="1"/>
          </p:cNvSpPr>
          <p:nvPr/>
        </p:nvSpPr>
        <p:spPr bwMode="auto">
          <a:xfrm>
            <a:off x="0" y="0"/>
            <a:ext cx="9144000" cy="6858000"/>
          </a:xfrm>
          <a:prstGeom prst="rect">
            <a:avLst/>
          </a:prstGeom>
          <a:solidFill>
            <a:srgbClr val="FFFFFF"/>
          </a:solidFill>
          <a:ln w="9525">
            <a:noFill/>
            <a:miter lim="800000"/>
            <a:headEnd/>
            <a:tailEnd/>
          </a:ln>
        </p:spPr>
        <p:txBody>
          <a:bodyPr wrap="none" anchor="ctr"/>
          <a:lstStyle/>
          <a:p>
            <a:endParaRPr lang="en-US"/>
          </a:p>
        </p:txBody>
      </p:sp>
      <p:sp>
        <p:nvSpPr>
          <p:cNvPr id="19460" name="Rectangle 143"/>
          <p:cNvSpPr>
            <a:spLocks noChangeArrowheads="1"/>
          </p:cNvSpPr>
          <p:nvPr/>
        </p:nvSpPr>
        <p:spPr bwMode="auto">
          <a:xfrm>
            <a:off x="5029200" y="2819400"/>
            <a:ext cx="3581400" cy="3368675"/>
          </a:xfrm>
          <a:prstGeom prst="rect">
            <a:avLst/>
          </a:prstGeom>
          <a:solidFill>
            <a:srgbClr val="FFFFFF"/>
          </a:solidFill>
          <a:ln w="9525">
            <a:noFill/>
            <a:miter lim="800000"/>
            <a:headEnd/>
            <a:tailEnd/>
          </a:ln>
        </p:spPr>
        <p:txBody>
          <a:bodyPr wrap="none" anchor="ctr"/>
          <a:lstStyle/>
          <a:p>
            <a:endParaRPr lang="en-US"/>
          </a:p>
        </p:txBody>
      </p:sp>
      <p:grpSp>
        <p:nvGrpSpPr>
          <p:cNvPr id="19461" name="Group 13"/>
          <p:cNvGrpSpPr>
            <a:grpSpLocks/>
          </p:cNvGrpSpPr>
          <p:nvPr/>
        </p:nvGrpSpPr>
        <p:grpSpPr bwMode="auto">
          <a:xfrm>
            <a:off x="1468438" y="381000"/>
            <a:ext cx="6608762" cy="5297488"/>
            <a:chOff x="336" y="48"/>
            <a:chExt cx="4848" cy="3504"/>
          </a:xfrm>
        </p:grpSpPr>
        <p:sp>
          <p:nvSpPr>
            <p:cNvPr id="62478" name="Rectangle 14"/>
            <p:cNvSpPr>
              <a:spLocks noChangeArrowheads="1"/>
            </p:cNvSpPr>
            <p:nvPr/>
          </p:nvSpPr>
          <p:spPr bwMode="auto">
            <a:xfrm>
              <a:off x="720" y="1047"/>
              <a:ext cx="4078" cy="192"/>
            </a:xfrm>
            <a:prstGeom prst="rect">
              <a:avLst/>
            </a:prstGeom>
            <a:solidFill>
              <a:srgbClr val="FFD175"/>
            </a:solidFill>
            <a:ln w="9525" algn="ctr">
              <a:solidFill>
                <a:schemeClr val="tx1"/>
              </a:solidFill>
              <a:miter lim="800000"/>
              <a:headEnd/>
              <a:tailEnd/>
            </a:ln>
            <a:effectLst>
              <a:outerShdw dist="177800" dir="5400000" algn="ctr" rotWithShape="0">
                <a:schemeClr val="bg2"/>
              </a:outerShdw>
            </a:effectLst>
          </p:spPr>
          <p:txBody>
            <a:bodyPr wrap="none" anchor="ctr"/>
            <a:lstStyle/>
            <a:p>
              <a:pPr>
                <a:defRPr/>
              </a:pPr>
              <a:endParaRPr lang="en-US"/>
            </a:p>
          </p:txBody>
        </p:sp>
        <p:sp>
          <p:nvSpPr>
            <p:cNvPr id="19470" name="AutoShape 15"/>
            <p:cNvSpPr>
              <a:spLocks noChangeArrowheads="1"/>
            </p:cNvSpPr>
            <p:nvPr/>
          </p:nvSpPr>
          <p:spPr bwMode="auto">
            <a:xfrm>
              <a:off x="336" y="48"/>
              <a:ext cx="4848" cy="768"/>
            </a:xfrm>
            <a:prstGeom prst="triangle">
              <a:avLst>
                <a:gd name="adj" fmla="val 50000"/>
              </a:avLst>
            </a:prstGeom>
            <a:solidFill>
              <a:srgbClr val="FFD175"/>
            </a:solidFill>
            <a:ln w="9525">
              <a:solidFill>
                <a:schemeClr val="tx1"/>
              </a:solidFill>
              <a:miter lim="800000"/>
              <a:headEnd/>
              <a:tailEnd/>
            </a:ln>
          </p:spPr>
          <p:txBody>
            <a:bodyPr wrap="none" anchor="ctr"/>
            <a:lstStyle/>
            <a:p>
              <a:endParaRPr lang="en-US"/>
            </a:p>
          </p:txBody>
        </p:sp>
        <p:sp>
          <p:nvSpPr>
            <p:cNvPr id="19471" name="Rectangle 16"/>
            <p:cNvSpPr>
              <a:spLocks noChangeArrowheads="1"/>
            </p:cNvSpPr>
            <p:nvPr/>
          </p:nvSpPr>
          <p:spPr bwMode="auto">
            <a:xfrm>
              <a:off x="576" y="816"/>
              <a:ext cx="4320" cy="240"/>
            </a:xfrm>
            <a:prstGeom prst="rect">
              <a:avLst/>
            </a:prstGeom>
            <a:solidFill>
              <a:srgbClr val="FFF4DD"/>
            </a:solidFill>
            <a:ln w="9525" algn="ctr">
              <a:solidFill>
                <a:schemeClr val="tx1"/>
              </a:solidFill>
              <a:miter lim="800000"/>
              <a:headEnd/>
              <a:tailEnd/>
            </a:ln>
          </p:spPr>
          <p:txBody>
            <a:bodyPr wrap="none" anchor="ctr"/>
            <a:lstStyle/>
            <a:p>
              <a:endParaRPr lang="en-US"/>
            </a:p>
          </p:txBody>
        </p:sp>
        <p:grpSp>
          <p:nvGrpSpPr>
            <p:cNvPr id="19472" name="Group 17"/>
            <p:cNvGrpSpPr>
              <a:grpSpLocks/>
            </p:cNvGrpSpPr>
            <p:nvPr/>
          </p:nvGrpSpPr>
          <p:grpSpPr bwMode="auto">
            <a:xfrm>
              <a:off x="672" y="864"/>
              <a:ext cx="144" cy="144"/>
              <a:chOff x="672" y="864"/>
              <a:chExt cx="144" cy="144"/>
            </a:xfrm>
          </p:grpSpPr>
          <p:sp>
            <p:nvSpPr>
              <p:cNvPr id="19583" name="Line 1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84" name="Line 1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85" name="Line 2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86" name="Line 2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3" name="Group 22"/>
            <p:cNvGrpSpPr>
              <a:grpSpLocks/>
            </p:cNvGrpSpPr>
            <p:nvPr/>
          </p:nvGrpSpPr>
          <p:grpSpPr bwMode="auto">
            <a:xfrm>
              <a:off x="960" y="864"/>
              <a:ext cx="144" cy="144"/>
              <a:chOff x="672" y="864"/>
              <a:chExt cx="144" cy="144"/>
            </a:xfrm>
          </p:grpSpPr>
          <p:sp>
            <p:nvSpPr>
              <p:cNvPr id="19579" name="Line 2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80" name="Line 2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81" name="Line 2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82" name="Line 2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4" name="Group 27"/>
            <p:cNvGrpSpPr>
              <a:grpSpLocks/>
            </p:cNvGrpSpPr>
            <p:nvPr/>
          </p:nvGrpSpPr>
          <p:grpSpPr bwMode="auto">
            <a:xfrm>
              <a:off x="1248" y="864"/>
              <a:ext cx="144" cy="144"/>
              <a:chOff x="672" y="864"/>
              <a:chExt cx="144" cy="144"/>
            </a:xfrm>
          </p:grpSpPr>
          <p:sp>
            <p:nvSpPr>
              <p:cNvPr id="19575" name="Line 2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76" name="Line 2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77" name="Line 3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78" name="Line 3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5" name="Group 32"/>
            <p:cNvGrpSpPr>
              <a:grpSpLocks/>
            </p:cNvGrpSpPr>
            <p:nvPr/>
          </p:nvGrpSpPr>
          <p:grpSpPr bwMode="auto">
            <a:xfrm>
              <a:off x="1536" y="864"/>
              <a:ext cx="144" cy="144"/>
              <a:chOff x="672" y="864"/>
              <a:chExt cx="144" cy="144"/>
            </a:xfrm>
          </p:grpSpPr>
          <p:sp>
            <p:nvSpPr>
              <p:cNvPr id="19571" name="Line 3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72" name="Line 3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73" name="Line 3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74" name="Line 3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6" name="Group 37"/>
            <p:cNvGrpSpPr>
              <a:grpSpLocks/>
            </p:cNvGrpSpPr>
            <p:nvPr/>
          </p:nvGrpSpPr>
          <p:grpSpPr bwMode="auto">
            <a:xfrm>
              <a:off x="1824" y="864"/>
              <a:ext cx="144" cy="144"/>
              <a:chOff x="672" y="864"/>
              <a:chExt cx="144" cy="144"/>
            </a:xfrm>
          </p:grpSpPr>
          <p:sp>
            <p:nvSpPr>
              <p:cNvPr id="19567" name="Line 3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68" name="Line 3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69" name="Line 4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70" name="Line 4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7" name="Group 42"/>
            <p:cNvGrpSpPr>
              <a:grpSpLocks/>
            </p:cNvGrpSpPr>
            <p:nvPr/>
          </p:nvGrpSpPr>
          <p:grpSpPr bwMode="auto">
            <a:xfrm>
              <a:off x="2112" y="864"/>
              <a:ext cx="144" cy="144"/>
              <a:chOff x="672" y="864"/>
              <a:chExt cx="144" cy="144"/>
            </a:xfrm>
          </p:grpSpPr>
          <p:sp>
            <p:nvSpPr>
              <p:cNvPr id="19563" name="Line 4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64" name="Line 4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65" name="Line 4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66" name="Line 4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8" name="Group 47"/>
            <p:cNvGrpSpPr>
              <a:grpSpLocks/>
            </p:cNvGrpSpPr>
            <p:nvPr/>
          </p:nvGrpSpPr>
          <p:grpSpPr bwMode="auto">
            <a:xfrm>
              <a:off x="2400" y="864"/>
              <a:ext cx="144" cy="144"/>
              <a:chOff x="672" y="864"/>
              <a:chExt cx="144" cy="144"/>
            </a:xfrm>
          </p:grpSpPr>
          <p:sp>
            <p:nvSpPr>
              <p:cNvPr id="19559" name="Line 4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60" name="Line 4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61" name="Line 5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62" name="Line 5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79" name="Group 52"/>
            <p:cNvGrpSpPr>
              <a:grpSpLocks/>
            </p:cNvGrpSpPr>
            <p:nvPr/>
          </p:nvGrpSpPr>
          <p:grpSpPr bwMode="auto">
            <a:xfrm>
              <a:off x="2688" y="864"/>
              <a:ext cx="144" cy="144"/>
              <a:chOff x="672" y="864"/>
              <a:chExt cx="144" cy="144"/>
            </a:xfrm>
          </p:grpSpPr>
          <p:sp>
            <p:nvSpPr>
              <p:cNvPr id="19555" name="Line 5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56" name="Line 5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57" name="Line 5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58" name="Line 5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0" name="Group 57"/>
            <p:cNvGrpSpPr>
              <a:grpSpLocks/>
            </p:cNvGrpSpPr>
            <p:nvPr/>
          </p:nvGrpSpPr>
          <p:grpSpPr bwMode="auto">
            <a:xfrm>
              <a:off x="2976" y="864"/>
              <a:ext cx="144" cy="144"/>
              <a:chOff x="672" y="864"/>
              <a:chExt cx="144" cy="144"/>
            </a:xfrm>
          </p:grpSpPr>
          <p:sp>
            <p:nvSpPr>
              <p:cNvPr id="19551" name="Line 5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52" name="Line 5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53" name="Line 6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54" name="Line 6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1" name="Group 62"/>
            <p:cNvGrpSpPr>
              <a:grpSpLocks/>
            </p:cNvGrpSpPr>
            <p:nvPr/>
          </p:nvGrpSpPr>
          <p:grpSpPr bwMode="auto">
            <a:xfrm>
              <a:off x="3264" y="864"/>
              <a:ext cx="144" cy="144"/>
              <a:chOff x="672" y="864"/>
              <a:chExt cx="144" cy="144"/>
            </a:xfrm>
          </p:grpSpPr>
          <p:sp>
            <p:nvSpPr>
              <p:cNvPr id="19547" name="Line 6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48" name="Line 6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49" name="Line 6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50" name="Line 6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2" name="Group 67"/>
            <p:cNvGrpSpPr>
              <a:grpSpLocks/>
            </p:cNvGrpSpPr>
            <p:nvPr/>
          </p:nvGrpSpPr>
          <p:grpSpPr bwMode="auto">
            <a:xfrm>
              <a:off x="3552" y="864"/>
              <a:ext cx="144" cy="144"/>
              <a:chOff x="672" y="864"/>
              <a:chExt cx="144" cy="144"/>
            </a:xfrm>
          </p:grpSpPr>
          <p:sp>
            <p:nvSpPr>
              <p:cNvPr id="19543" name="Line 6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44" name="Line 6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45" name="Line 7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46" name="Line 7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3" name="Group 72"/>
            <p:cNvGrpSpPr>
              <a:grpSpLocks/>
            </p:cNvGrpSpPr>
            <p:nvPr/>
          </p:nvGrpSpPr>
          <p:grpSpPr bwMode="auto">
            <a:xfrm>
              <a:off x="3840" y="864"/>
              <a:ext cx="144" cy="144"/>
              <a:chOff x="672" y="864"/>
              <a:chExt cx="144" cy="144"/>
            </a:xfrm>
          </p:grpSpPr>
          <p:sp>
            <p:nvSpPr>
              <p:cNvPr id="19539" name="Line 7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40" name="Line 7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41" name="Line 7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42" name="Line 7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4" name="Group 77"/>
            <p:cNvGrpSpPr>
              <a:grpSpLocks/>
            </p:cNvGrpSpPr>
            <p:nvPr/>
          </p:nvGrpSpPr>
          <p:grpSpPr bwMode="auto">
            <a:xfrm>
              <a:off x="4128" y="864"/>
              <a:ext cx="144" cy="144"/>
              <a:chOff x="672" y="864"/>
              <a:chExt cx="144" cy="144"/>
            </a:xfrm>
          </p:grpSpPr>
          <p:sp>
            <p:nvSpPr>
              <p:cNvPr id="19535" name="Line 7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36" name="Line 7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37" name="Line 8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38" name="Line 8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5" name="Group 82"/>
            <p:cNvGrpSpPr>
              <a:grpSpLocks/>
            </p:cNvGrpSpPr>
            <p:nvPr/>
          </p:nvGrpSpPr>
          <p:grpSpPr bwMode="auto">
            <a:xfrm>
              <a:off x="4416" y="864"/>
              <a:ext cx="144" cy="144"/>
              <a:chOff x="672" y="864"/>
              <a:chExt cx="144" cy="144"/>
            </a:xfrm>
          </p:grpSpPr>
          <p:sp>
            <p:nvSpPr>
              <p:cNvPr id="19531" name="Line 83"/>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32" name="Line 84"/>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33" name="Line 85"/>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34" name="Line 86"/>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6" name="Group 87"/>
            <p:cNvGrpSpPr>
              <a:grpSpLocks/>
            </p:cNvGrpSpPr>
            <p:nvPr/>
          </p:nvGrpSpPr>
          <p:grpSpPr bwMode="auto">
            <a:xfrm>
              <a:off x="4656" y="864"/>
              <a:ext cx="144" cy="144"/>
              <a:chOff x="672" y="864"/>
              <a:chExt cx="144" cy="144"/>
            </a:xfrm>
          </p:grpSpPr>
          <p:sp>
            <p:nvSpPr>
              <p:cNvPr id="19527" name="Line 88"/>
              <p:cNvSpPr>
                <a:spLocks noChangeShapeType="1"/>
              </p:cNvSpPr>
              <p:nvPr/>
            </p:nvSpPr>
            <p:spPr bwMode="auto">
              <a:xfrm>
                <a:off x="672" y="864"/>
                <a:ext cx="0" cy="144"/>
              </a:xfrm>
              <a:prstGeom prst="line">
                <a:avLst/>
              </a:prstGeom>
              <a:noFill/>
              <a:ln w="9525">
                <a:solidFill>
                  <a:schemeClr val="tx1"/>
                </a:solidFill>
                <a:round/>
                <a:headEnd/>
                <a:tailEnd/>
              </a:ln>
            </p:spPr>
            <p:txBody>
              <a:bodyPr wrap="none" anchor="ctr"/>
              <a:lstStyle/>
              <a:p>
                <a:endParaRPr lang="en-US"/>
              </a:p>
            </p:txBody>
          </p:sp>
          <p:sp>
            <p:nvSpPr>
              <p:cNvPr id="19528" name="Line 89"/>
              <p:cNvSpPr>
                <a:spLocks noChangeShapeType="1"/>
              </p:cNvSpPr>
              <p:nvPr/>
            </p:nvSpPr>
            <p:spPr bwMode="auto">
              <a:xfrm>
                <a:off x="720" y="864"/>
                <a:ext cx="0" cy="144"/>
              </a:xfrm>
              <a:prstGeom prst="line">
                <a:avLst/>
              </a:prstGeom>
              <a:noFill/>
              <a:ln w="9525">
                <a:solidFill>
                  <a:schemeClr val="tx1"/>
                </a:solidFill>
                <a:round/>
                <a:headEnd/>
                <a:tailEnd/>
              </a:ln>
            </p:spPr>
            <p:txBody>
              <a:bodyPr wrap="none" anchor="ctr"/>
              <a:lstStyle/>
              <a:p>
                <a:endParaRPr lang="en-US"/>
              </a:p>
            </p:txBody>
          </p:sp>
          <p:sp>
            <p:nvSpPr>
              <p:cNvPr id="19529" name="Line 90"/>
              <p:cNvSpPr>
                <a:spLocks noChangeShapeType="1"/>
              </p:cNvSpPr>
              <p:nvPr/>
            </p:nvSpPr>
            <p:spPr bwMode="auto">
              <a:xfrm>
                <a:off x="768" y="864"/>
                <a:ext cx="0" cy="144"/>
              </a:xfrm>
              <a:prstGeom prst="line">
                <a:avLst/>
              </a:prstGeom>
              <a:noFill/>
              <a:ln w="9525">
                <a:solidFill>
                  <a:schemeClr val="tx1"/>
                </a:solidFill>
                <a:round/>
                <a:headEnd/>
                <a:tailEnd/>
              </a:ln>
            </p:spPr>
            <p:txBody>
              <a:bodyPr wrap="none" anchor="ctr"/>
              <a:lstStyle/>
              <a:p>
                <a:endParaRPr lang="en-US"/>
              </a:p>
            </p:txBody>
          </p:sp>
          <p:sp>
            <p:nvSpPr>
              <p:cNvPr id="19530" name="Line 91"/>
              <p:cNvSpPr>
                <a:spLocks noChangeShapeType="1"/>
              </p:cNvSpPr>
              <p:nvPr/>
            </p:nvSpPr>
            <p:spPr bwMode="auto">
              <a:xfrm>
                <a:off x="816" y="864"/>
                <a:ext cx="0" cy="144"/>
              </a:xfrm>
              <a:prstGeom prst="line">
                <a:avLst/>
              </a:prstGeom>
              <a:noFill/>
              <a:ln w="9525">
                <a:solidFill>
                  <a:schemeClr val="tx1"/>
                </a:solidFill>
                <a:round/>
                <a:headEnd/>
                <a:tailEnd/>
              </a:ln>
            </p:spPr>
            <p:txBody>
              <a:bodyPr wrap="none" anchor="ctr"/>
              <a:lstStyle/>
              <a:p>
                <a:endParaRPr lang="en-US"/>
              </a:p>
            </p:txBody>
          </p:sp>
        </p:grpSp>
        <p:grpSp>
          <p:nvGrpSpPr>
            <p:cNvPr id="19487" name="Group 92"/>
            <p:cNvGrpSpPr>
              <a:grpSpLocks/>
            </p:cNvGrpSpPr>
            <p:nvPr/>
          </p:nvGrpSpPr>
          <p:grpSpPr bwMode="auto">
            <a:xfrm>
              <a:off x="1824" y="1248"/>
              <a:ext cx="768" cy="2304"/>
              <a:chOff x="2014" y="1104"/>
              <a:chExt cx="770" cy="2304"/>
            </a:xfrm>
          </p:grpSpPr>
          <p:sp>
            <p:nvSpPr>
              <p:cNvPr id="19518" name="Rectangle 93"/>
              <p:cNvSpPr>
                <a:spLocks noChangeArrowheads="1"/>
              </p:cNvSpPr>
              <p:nvPr/>
            </p:nvSpPr>
            <p:spPr bwMode="auto">
              <a:xfrm>
                <a:off x="2208" y="1488"/>
                <a:ext cx="384" cy="1738"/>
              </a:xfrm>
              <a:prstGeom prst="rect">
                <a:avLst/>
              </a:prstGeom>
              <a:solidFill>
                <a:srgbClr val="FFD175"/>
              </a:solidFill>
              <a:ln w="9525">
                <a:solidFill>
                  <a:schemeClr val="tx1"/>
                </a:solidFill>
                <a:miter lim="800000"/>
                <a:headEnd/>
                <a:tailEnd/>
              </a:ln>
            </p:spPr>
            <p:txBody>
              <a:bodyPr wrap="none" anchor="ctr"/>
              <a:lstStyle/>
              <a:p>
                <a:endParaRPr lang="en-US"/>
              </a:p>
            </p:txBody>
          </p:sp>
          <p:sp>
            <p:nvSpPr>
              <p:cNvPr id="19519" name="Rectangle 94"/>
              <p:cNvSpPr>
                <a:spLocks noChangeArrowheads="1"/>
              </p:cNvSpPr>
              <p:nvPr/>
            </p:nvSpPr>
            <p:spPr bwMode="auto">
              <a:xfrm>
                <a:off x="2016" y="1296"/>
                <a:ext cx="768" cy="96"/>
              </a:xfrm>
              <a:prstGeom prst="rect">
                <a:avLst/>
              </a:prstGeom>
              <a:solidFill>
                <a:srgbClr val="FFD175"/>
              </a:solidFill>
              <a:ln w="9525">
                <a:solidFill>
                  <a:schemeClr val="tx1"/>
                </a:solidFill>
                <a:miter lim="800000"/>
                <a:headEnd/>
                <a:tailEnd/>
              </a:ln>
            </p:spPr>
            <p:txBody>
              <a:bodyPr wrap="none" anchor="ctr"/>
              <a:lstStyle/>
              <a:p>
                <a:endParaRPr lang="en-US"/>
              </a:p>
            </p:txBody>
          </p:sp>
          <p:sp>
            <p:nvSpPr>
              <p:cNvPr id="19520" name="AutoShape 95"/>
              <p:cNvSpPr>
                <a:spLocks noChangeArrowheads="1"/>
              </p:cNvSpPr>
              <p:nvPr/>
            </p:nvSpPr>
            <p:spPr bwMode="auto">
              <a:xfrm>
                <a:off x="2025" y="1392"/>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D175"/>
              </a:solidFill>
              <a:ln w="9525">
                <a:solidFill>
                  <a:schemeClr val="tx1"/>
                </a:solidFill>
                <a:miter lim="800000"/>
                <a:headEnd/>
                <a:tailEnd/>
              </a:ln>
            </p:spPr>
            <p:txBody>
              <a:bodyPr wrap="none" anchor="ctr"/>
              <a:lstStyle/>
              <a:p>
                <a:endParaRPr lang="en-US"/>
              </a:p>
            </p:txBody>
          </p:sp>
          <p:sp>
            <p:nvSpPr>
              <p:cNvPr id="19521" name="Rectangle 96"/>
              <p:cNvSpPr>
                <a:spLocks noChangeArrowheads="1"/>
              </p:cNvSpPr>
              <p:nvPr/>
            </p:nvSpPr>
            <p:spPr bwMode="auto">
              <a:xfrm>
                <a:off x="2208" y="1440"/>
                <a:ext cx="384" cy="48"/>
              </a:xfrm>
              <a:prstGeom prst="rect">
                <a:avLst/>
              </a:prstGeom>
              <a:solidFill>
                <a:srgbClr val="FFD175"/>
              </a:solidFill>
              <a:ln w="9525" algn="ctr">
                <a:solidFill>
                  <a:schemeClr val="tx1"/>
                </a:solidFill>
                <a:miter lim="800000"/>
                <a:headEnd/>
                <a:tailEnd/>
              </a:ln>
            </p:spPr>
            <p:txBody>
              <a:bodyPr wrap="none" anchor="ctr"/>
              <a:lstStyle/>
              <a:p>
                <a:endParaRPr lang="en-US"/>
              </a:p>
            </p:txBody>
          </p:sp>
          <p:sp>
            <p:nvSpPr>
              <p:cNvPr id="19522" name="AutoShape 97"/>
              <p:cNvSpPr>
                <a:spLocks noChangeArrowheads="1"/>
              </p:cNvSpPr>
              <p:nvPr/>
            </p:nvSpPr>
            <p:spPr bwMode="auto">
              <a:xfrm>
                <a:off x="2016" y="1248"/>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523" name="Rectangle 98"/>
              <p:cNvSpPr>
                <a:spLocks noChangeArrowheads="1"/>
              </p:cNvSpPr>
              <p:nvPr/>
            </p:nvSpPr>
            <p:spPr bwMode="auto">
              <a:xfrm>
                <a:off x="2016" y="1104"/>
                <a:ext cx="768" cy="144"/>
              </a:xfrm>
              <a:prstGeom prst="rect">
                <a:avLst/>
              </a:prstGeom>
              <a:solidFill>
                <a:srgbClr val="FFD175"/>
              </a:solidFill>
              <a:ln w="9525">
                <a:solidFill>
                  <a:schemeClr val="tx1"/>
                </a:solidFill>
                <a:miter lim="800000"/>
                <a:headEnd/>
                <a:tailEnd/>
              </a:ln>
            </p:spPr>
            <p:txBody>
              <a:bodyPr wrap="none" anchor="ctr"/>
              <a:lstStyle/>
              <a:p>
                <a:endParaRPr lang="en-US"/>
              </a:p>
            </p:txBody>
          </p:sp>
          <p:sp>
            <p:nvSpPr>
              <p:cNvPr id="19524" name="Rectangle 99"/>
              <p:cNvSpPr>
                <a:spLocks noChangeArrowheads="1"/>
              </p:cNvSpPr>
              <p:nvPr/>
            </p:nvSpPr>
            <p:spPr bwMode="auto">
              <a:xfrm rot="10800000">
                <a:off x="2015" y="3285"/>
                <a:ext cx="768" cy="123"/>
              </a:xfrm>
              <a:prstGeom prst="rect">
                <a:avLst/>
              </a:prstGeom>
              <a:solidFill>
                <a:srgbClr val="FFD175"/>
              </a:solidFill>
              <a:ln w="9525">
                <a:solidFill>
                  <a:schemeClr val="tx1"/>
                </a:solidFill>
                <a:miter lim="800000"/>
                <a:headEnd/>
                <a:tailEnd/>
              </a:ln>
            </p:spPr>
            <p:txBody>
              <a:bodyPr wrap="none" anchor="ctr"/>
              <a:lstStyle/>
              <a:p>
                <a:endParaRPr lang="en-US"/>
              </a:p>
            </p:txBody>
          </p:sp>
          <p:sp>
            <p:nvSpPr>
              <p:cNvPr id="19525" name="AutoShape 100"/>
              <p:cNvSpPr>
                <a:spLocks noChangeArrowheads="1"/>
              </p:cNvSpPr>
              <p:nvPr/>
            </p:nvSpPr>
            <p:spPr bwMode="auto">
              <a:xfrm rot="10800000">
                <a:off x="2014" y="3237"/>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526" name="Rectangle 101"/>
              <p:cNvSpPr>
                <a:spLocks noChangeArrowheads="1"/>
              </p:cNvSpPr>
              <p:nvPr/>
            </p:nvSpPr>
            <p:spPr bwMode="auto">
              <a:xfrm rot="10800000">
                <a:off x="2207" y="3189"/>
                <a:ext cx="384" cy="48"/>
              </a:xfrm>
              <a:prstGeom prst="rect">
                <a:avLst/>
              </a:prstGeom>
              <a:noFill/>
              <a:ln w="9525" algn="ctr">
                <a:solidFill>
                  <a:schemeClr val="tx1"/>
                </a:solidFill>
                <a:miter lim="800000"/>
                <a:headEnd/>
                <a:tailEnd/>
              </a:ln>
            </p:spPr>
            <p:txBody>
              <a:bodyPr wrap="none" anchor="ctr"/>
              <a:lstStyle/>
              <a:p>
                <a:endParaRPr lang="en-US"/>
              </a:p>
            </p:txBody>
          </p:sp>
        </p:grpSp>
        <p:grpSp>
          <p:nvGrpSpPr>
            <p:cNvPr id="19488" name="Group 102"/>
            <p:cNvGrpSpPr>
              <a:grpSpLocks/>
            </p:cNvGrpSpPr>
            <p:nvPr/>
          </p:nvGrpSpPr>
          <p:grpSpPr bwMode="auto">
            <a:xfrm>
              <a:off x="2928" y="1248"/>
              <a:ext cx="768" cy="2304"/>
              <a:chOff x="2014" y="1104"/>
              <a:chExt cx="770" cy="2304"/>
            </a:xfrm>
          </p:grpSpPr>
          <p:sp>
            <p:nvSpPr>
              <p:cNvPr id="19509" name="Rectangle 103"/>
              <p:cNvSpPr>
                <a:spLocks noChangeArrowheads="1"/>
              </p:cNvSpPr>
              <p:nvPr/>
            </p:nvSpPr>
            <p:spPr bwMode="auto">
              <a:xfrm>
                <a:off x="2208" y="1488"/>
                <a:ext cx="384" cy="1738"/>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10" name="Rectangle 104"/>
              <p:cNvSpPr>
                <a:spLocks noChangeArrowheads="1"/>
              </p:cNvSpPr>
              <p:nvPr/>
            </p:nvSpPr>
            <p:spPr bwMode="auto">
              <a:xfrm>
                <a:off x="2016" y="1296"/>
                <a:ext cx="768" cy="96"/>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11" name="AutoShape 105"/>
              <p:cNvSpPr>
                <a:spLocks noChangeArrowheads="1"/>
              </p:cNvSpPr>
              <p:nvPr/>
            </p:nvSpPr>
            <p:spPr bwMode="auto">
              <a:xfrm>
                <a:off x="2025" y="1392"/>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4DD"/>
              </a:solidFill>
              <a:ln w="9525">
                <a:solidFill>
                  <a:schemeClr val="tx1"/>
                </a:solidFill>
                <a:miter lim="800000"/>
                <a:headEnd/>
                <a:tailEnd/>
              </a:ln>
            </p:spPr>
            <p:txBody>
              <a:bodyPr wrap="none" anchor="ctr"/>
              <a:lstStyle/>
              <a:p>
                <a:endParaRPr lang="en-US"/>
              </a:p>
            </p:txBody>
          </p:sp>
          <p:sp>
            <p:nvSpPr>
              <p:cNvPr id="19512" name="Rectangle 106"/>
              <p:cNvSpPr>
                <a:spLocks noChangeArrowheads="1"/>
              </p:cNvSpPr>
              <p:nvPr/>
            </p:nvSpPr>
            <p:spPr bwMode="auto">
              <a:xfrm>
                <a:off x="2208" y="1440"/>
                <a:ext cx="384" cy="48"/>
              </a:xfrm>
              <a:prstGeom prst="rect">
                <a:avLst/>
              </a:prstGeom>
              <a:solidFill>
                <a:srgbClr val="FFF4DD"/>
              </a:solidFill>
              <a:ln w="9525" algn="ctr">
                <a:solidFill>
                  <a:schemeClr val="tx1"/>
                </a:solidFill>
                <a:miter lim="800000"/>
                <a:headEnd/>
                <a:tailEnd/>
              </a:ln>
            </p:spPr>
            <p:txBody>
              <a:bodyPr wrap="none" anchor="ctr"/>
              <a:lstStyle/>
              <a:p>
                <a:endParaRPr lang="en-US"/>
              </a:p>
            </p:txBody>
          </p:sp>
          <p:sp>
            <p:nvSpPr>
              <p:cNvPr id="19513" name="AutoShape 107"/>
              <p:cNvSpPr>
                <a:spLocks noChangeArrowheads="1"/>
              </p:cNvSpPr>
              <p:nvPr/>
            </p:nvSpPr>
            <p:spPr bwMode="auto">
              <a:xfrm>
                <a:off x="2016" y="1248"/>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514" name="Rectangle 108"/>
              <p:cNvSpPr>
                <a:spLocks noChangeArrowheads="1"/>
              </p:cNvSpPr>
              <p:nvPr/>
            </p:nvSpPr>
            <p:spPr bwMode="auto">
              <a:xfrm>
                <a:off x="2016" y="1104"/>
                <a:ext cx="768" cy="144"/>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15" name="Rectangle 109"/>
              <p:cNvSpPr>
                <a:spLocks noChangeArrowheads="1"/>
              </p:cNvSpPr>
              <p:nvPr/>
            </p:nvSpPr>
            <p:spPr bwMode="auto">
              <a:xfrm rot="10800000">
                <a:off x="2015" y="3285"/>
                <a:ext cx="768" cy="123"/>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16" name="AutoShape 110"/>
              <p:cNvSpPr>
                <a:spLocks noChangeArrowheads="1"/>
              </p:cNvSpPr>
              <p:nvPr/>
            </p:nvSpPr>
            <p:spPr bwMode="auto">
              <a:xfrm rot="10800000">
                <a:off x="2014" y="3237"/>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517" name="Rectangle 111"/>
              <p:cNvSpPr>
                <a:spLocks noChangeArrowheads="1"/>
              </p:cNvSpPr>
              <p:nvPr/>
            </p:nvSpPr>
            <p:spPr bwMode="auto">
              <a:xfrm rot="10800000">
                <a:off x="2207" y="3189"/>
                <a:ext cx="384" cy="48"/>
              </a:xfrm>
              <a:prstGeom prst="rect">
                <a:avLst/>
              </a:prstGeom>
              <a:noFill/>
              <a:ln w="9525" algn="ctr">
                <a:solidFill>
                  <a:schemeClr val="tx1"/>
                </a:solidFill>
                <a:miter lim="800000"/>
                <a:headEnd/>
                <a:tailEnd/>
              </a:ln>
            </p:spPr>
            <p:txBody>
              <a:bodyPr wrap="none" anchor="ctr"/>
              <a:lstStyle/>
              <a:p>
                <a:endParaRPr lang="en-US"/>
              </a:p>
            </p:txBody>
          </p:sp>
        </p:grpSp>
        <p:grpSp>
          <p:nvGrpSpPr>
            <p:cNvPr id="19489" name="Group 112"/>
            <p:cNvGrpSpPr>
              <a:grpSpLocks/>
            </p:cNvGrpSpPr>
            <p:nvPr/>
          </p:nvGrpSpPr>
          <p:grpSpPr bwMode="auto">
            <a:xfrm>
              <a:off x="4032" y="1248"/>
              <a:ext cx="768" cy="2304"/>
              <a:chOff x="2014" y="1104"/>
              <a:chExt cx="770" cy="2304"/>
            </a:xfrm>
          </p:grpSpPr>
          <p:sp>
            <p:nvSpPr>
              <p:cNvPr id="19500" name="Rectangle 113"/>
              <p:cNvSpPr>
                <a:spLocks noChangeArrowheads="1"/>
              </p:cNvSpPr>
              <p:nvPr/>
            </p:nvSpPr>
            <p:spPr bwMode="auto">
              <a:xfrm>
                <a:off x="2208" y="1488"/>
                <a:ext cx="384" cy="1738"/>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01" name="Rectangle 114"/>
              <p:cNvSpPr>
                <a:spLocks noChangeArrowheads="1"/>
              </p:cNvSpPr>
              <p:nvPr/>
            </p:nvSpPr>
            <p:spPr bwMode="auto">
              <a:xfrm>
                <a:off x="2016" y="1296"/>
                <a:ext cx="768" cy="96"/>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02" name="AutoShape 115"/>
              <p:cNvSpPr>
                <a:spLocks noChangeArrowheads="1"/>
              </p:cNvSpPr>
              <p:nvPr/>
            </p:nvSpPr>
            <p:spPr bwMode="auto">
              <a:xfrm>
                <a:off x="2025" y="1392"/>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4DD"/>
              </a:solidFill>
              <a:ln w="9525">
                <a:solidFill>
                  <a:schemeClr val="tx1"/>
                </a:solidFill>
                <a:miter lim="800000"/>
                <a:headEnd/>
                <a:tailEnd/>
              </a:ln>
            </p:spPr>
            <p:txBody>
              <a:bodyPr wrap="none" anchor="ctr"/>
              <a:lstStyle/>
              <a:p>
                <a:endParaRPr lang="en-US"/>
              </a:p>
            </p:txBody>
          </p:sp>
          <p:sp>
            <p:nvSpPr>
              <p:cNvPr id="19503" name="Rectangle 116"/>
              <p:cNvSpPr>
                <a:spLocks noChangeArrowheads="1"/>
              </p:cNvSpPr>
              <p:nvPr/>
            </p:nvSpPr>
            <p:spPr bwMode="auto">
              <a:xfrm>
                <a:off x="2208" y="1440"/>
                <a:ext cx="384" cy="48"/>
              </a:xfrm>
              <a:prstGeom prst="rect">
                <a:avLst/>
              </a:prstGeom>
              <a:solidFill>
                <a:srgbClr val="FFF4DD"/>
              </a:solidFill>
              <a:ln w="9525" algn="ctr">
                <a:solidFill>
                  <a:schemeClr val="tx1"/>
                </a:solidFill>
                <a:miter lim="800000"/>
                <a:headEnd/>
                <a:tailEnd/>
              </a:ln>
            </p:spPr>
            <p:txBody>
              <a:bodyPr wrap="none" anchor="ctr"/>
              <a:lstStyle/>
              <a:p>
                <a:endParaRPr lang="en-US"/>
              </a:p>
            </p:txBody>
          </p:sp>
          <p:sp>
            <p:nvSpPr>
              <p:cNvPr id="19504" name="AutoShape 117"/>
              <p:cNvSpPr>
                <a:spLocks noChangeArrowheads="1"/>
              </p:cNvSpPr>
              <p:nvPr/>
            </p:nvSpPr>
            <p:spPr bwMode="auto">
              <a:xfrm>
                <a:off x="2016" y="1248"/>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505" name="Rectangle 118"/>
              <p:cNvSpPr>
                <a:spLocks noChangeArrowheads="1"/>
              </p:cNvSpPr>
              <p:nvPr/>
            </p:nvSpPr>
            <p:spPr bwMode="auto">
              <a:xfrm>
                <a:off x="2016" y="1104"/>
                <a:ext cx="768" cy="144"/>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06" name="Rectangle 119"/>
              <p:cNvSpPr>
                <a:spLocks noChangeArrowheads="1"/>
              </p:cNvSpPr>
              <p:nvPr/>
            </p:nvSpPr>
            <p:spPr bwMode="auto">
              <a:xfrm rot="10800000">
                <a:off x="2015" y="3285"/>
                <a:ext cx="768" cy="123"/>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507" name="AutoShape 120"/>
              <p:cNvSpPr>
                <a:spLocks noChangeArrowheads="1"/>
              </p:cNvSpPr>
              <p:nvPr/>
            </p:nvSpPr>
            <p:spPr bwMode="auto">
              <a:xfrm rot="10800000">
                <a:off x="2014" y="3237"/>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508" name="Rectangle 121"/>
              <p:cNvSpPr>
                <a:spLocks noChangeArrowheads="1"/>
              </p:cNvSpPr>
              <p:nvPr/>
            </p:nvSpPr>
            <p:spPr bwMode="auto">
              <a:xfrm rot="10800000">
                <a:off x="2207" y="3189"/>
                <a:ext cx="384" cy="48"/>
              </a:xfrm>
              <a:prstGeom prst="rect">
                <a:avLst/>
              </a:prstGeom>
              <a:noFill/>
              <a:ln w="9525" algn="ctr">
                <a:solidFill>
                  <a:schemeClr val="tx1"/>
                </a:solidFill>
                <a:miter lim="800000"/>
                <a:headEnd/>
                <a:tailEnd/>
              </a:ln>
            </p:spPr>
            <p:txBody>
              <a:bodyPr wrap="none" anchor="ctr"/>
              <a:lstStyle/>
              <a:p>
                <a:endParaRPr lang="en-US"/>
              </a:p>
            </p:txBody>
          </p:sp>
        </p:grpSp>
        <p:grpSp>
          <p:nvGrpSpPr>
            <p:cNvPr id="19490" name="Group 122"/>
            <p:cNvGrpSpPr>
              <a:grpSpLocks/>
            </p:cNvGrpSpPr>
            <p:nvPr/>
          </p:nvGrpSpPr>
          <p:grpSpPr bwMode="auto">
            <a:xfrm>
              <a:off x="720" y="1248"/>
              <a:ext cx="768" cy="2304"/>
              <a:chOff x="2014" y="1104"/>
              <a:chExt cx="770" cy="2304"/>
            </a:xfrm>
          </p:grpSpPr>
          <p:sp>
            <p:nvSpPr>
              <p:cNvPr id="19491" name="Rectangle 123"/>
              <p:cNvSpPr>
                <a:spLocks noChangeArrowheads="1"/>
              </p:cNvSpPr>
              <p:nvPr/>
            </p:nvSpPr>
            <p:spPr bwMode="auto">
              <a:xfrm>
                <a:off x="2208" y="1488"/>
                <a:ext cx="384" cy="1738"/>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492" name="Rectangle 124"/>
              <p:cNvSpPr>
                <a:spLocks noChangeArrowheads="1"/>
              </p:cNvSpPr>
              <p:nvPr/>
            </p:nvSpPr>
            <p:spPr bwMode="auto">
              <a:xfrm>
                <a:off x="2016" y="1296"/>
                <a:ext cx="768" cy="96"/>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493" name="AutoShape 125"/>
              <p:cNvSpPr>
                <a:spLocks noChangeArrowheads="1"/>
              </p:cNvSpPr>
              <p:nvPr/>
            </p:nvSpPr>
            <p:spPr bwMode="auto">
              <a:xfrm>
                <a:off x="2025" y="1392"/>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4DD"/>
              </a:solidFill>
              <a:ln w="9525">
                <a:solidFill>
                  <a:schemeClr val="tx1"/>
                </a:solidFill>
                <a:miter lim="800000"/>
                <a:headEnd/>
                <a:tailEnd/>
              </a:ln>
            </p:spPr>
            <p:txBody>
              <a:bodyPr wrap="none" anchor="ctr"/>
              <a:lstStyle/>
              <a:p>
                <a:endParaRPr lang="en-US"/>
              </a:p>
            </p:txBody>
          </p:sp>
          <p:sp>
            <p:nvSpPr>
              <p:cNvPr id="19494" name="Rectangle 126"/>
              <p:cNvSpPr>
                <a:spLocks noChangeArrowheads="1"/>
              </p:cNvSpPr>
              <p:nvPr/>
            </p:nvSpPr>
            <p:spPr bwMode="auto">
              <a:xfrm>
                <a:off x="2208" y="1440"/>
                <a:ext cx="384" cy="48"/>
              </a:xfrm>
              <a:prstGeom prst="rect">
                <a:avLst/>
              </a:prstGeom>
              <a:solidFill>
                <a:srgbClr val="FFF4DD"/>
              </a:solidFill>
              <a:ln w="9525" algn="ctr">
                <a:solidFill>
                  <a:schemeClr val="tx1"/>
                </a:solidFill>
                <a:miter lim="800000"/>
                <a:headEnd/>
                <a:tailEnd/>
              </a:ln>
            </p:spPr>
            <p:txBody>
              <a:bodyPr wrap="none" anchor="ctr"/>
              <a:lstStyle/>
              <a:p>
                <a:endParaRPr lang="en-US"/>
              </a:p>
            </p:txBody>
          </p:sp>
          <p:sp>
            <p:nvSpPr>
              <p:cNvPr id="19495" name="AutoShape 127"/>
              <p:cNvSpPr>
                <a:spLocks noChangeArrowheads="1"/>
              </p:cNvSpPr>
              <p:nvPr/>
            </p:nvSpPr>
            <p:spPr bwMode="auto">
              <a:xfrm>
                <a:off x="2016" y="1248"/>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496" name="Rectangle 128"/>
              <p:cNvSpPr>
                <a:spLocks noChangeArrowheads="1"/>
              </p:cNvSpPr>
              <p:nvPr/>
            </p:nvSpPr>
            <p:spPr bwMode="auto">
              <a:xfrm>
                <a:off x="2016" y="1104"/>
                <a:ext cx="768" cy="144"/>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497" name="Rectangle 129"/>
              <p:cNvSpPr>
                <a:spLocks noChangeArrowheads="1"/>
              </p:cNvSpPr>
              <p:nvPr/>
            </p:nvSpPr>
            <p:spPr bwMode="auto">
              <a:xfrm rot="10800000">
                <a:off x="2015" y="3285"/>
                <a:ext cx="768" cy="123"/>
              </a:xfrm>
              <a:prstGeom prst="rect">
                <a:avLst/>
              </a:prstGeom>
              <a:solidFill>
                <a:srgbClr val="FFF4DD"/>
              </a:solidFill>
              <a:ln w="9525">
                <a:solidFill>
                  <a:schemeClr val="tx1"/>
                </a:solidFill>
                <a:miter lim="800000"/>
                <a:headEnd/>
                <a:tailEnd/>
              </a:ln>
            </p:spPr>
            <p:txBody>
              <a:bodyPr wrap="none" anchor="ctr"/>
              <a:lstStyle/>
              <a:p>
                <a:endParaRPr lang="en-US"/>
              </a:p>
            </p:txBody>
          </p:sp>
          <p:sp>
            <p:nvSpPr>
              <p:cNvPr id="19498" name="AutoShape 130"/>
              <p:cNvSpPr>
                <a:spLocks noChangeArrowheads="1"/>
              </p:cNvSpPr>
              <p:nvPr/>
            </p:nvSpPr>
            <p:spPr bwMode="auto">
              <a:xfrm rot="10800000">
                <a:off x="2014" y="3237"/>
                <a:ext cx="759" cy="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6 w 21600"/>
                  <a:gd name="T13" fmla="*/ 4500 h 21600"/>
                  <a:gd name="T14" fmla="*/ 17104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solidFill>
                  <a:schemeClr val="tx1"/>
                </a:solidFill>
                <a:miter lim="800000"/>
                <a:headEnd/>
                <a:tailEnd/>
              </a:ln>
            </p:spPr>
            <p:txBody>
              <a:bodyPr wrap="none" anchor="ctr"/>
              <a:lstStyle/>
              <a:p>
                <a:endParaRPr lang="en-US"/>
              </a:p>
            </p:txBody>
          </p:sp>
          <p:sp>
            <p:nvSpPr>
              <p:cNvPr id="19499" name="Rectangle 131"/>
              <p:cNvSpPr>
                <a:spLocks noChangeArrowheads="1"/>
              </p:cNvSpPr>
              <p:nvPr/>
            </p:nvSpPr>
            <p:spPr bwMode="auto">
              <a:xfrm rot="10800000">
                <a:off x="2207" y="3189"/>
                <a:ext cx="384" cy="48"/>
              </a:xfrm>
              <a:prstGeom prst="rect">
                <a:avLst/>
              </a:prstGeom>
              <a:noFill/>
              <a:ln w="9525" algn="ctr">
                <a:solidFill>
                  <a:schemeClr val="tx1"/>
                </a:solidFill>
                <a:miter lim="800000"/>
                <a:headEnd/>
                <a:tailEnd/>
              </a:ln>
            </p:spPr>
            <p:txBody>
              <a:bodyPr wrap="none" anchor="ctr"/>
              <a:lstStyle/>
              <a:p>
                <a:endParaRPr lang="en-US"/>
              </a:p>
            </p:txBody>
          </p:sp>
        </p:grpSp>
      </p:grpSp>
      <p:sp>
        <p:nvSpPr>
          <p:cNvPr id="19462" name="Text Box 137"/>
          <p:cNvSpPr txBox="1">
            <a:spLocks noChangeArrowheads="1"/>
          </p:cNvSpPr>
          <p:nvPr/>
        </p:nvSpPr>
        <p:spPr bwMode="auto">
          <a:xfrm rot="-5400000">
            <a:off x="4360069" y="3907631"/>
            <a:ext cx="2438400" cy="261938"/>
          </a:xfrm>
          <a:prstGeom prst="rect">
            <a:avLst/>
          </a:prstGeom>
          <a:noFill/>
          <a:ln w="9525" algn="ctr">
            <a:noFill/>
            <a:miter lim="800000"/>
            <a:headEnd/>
            <a:tailEnd/>
          </a:ln>
        </p:spPr>
        <p:txBody>
          <a:bodyPr>
            <a:spAutoFit/>
          </a:bodyPr>
          <a:lstStyle/>
          <a:p>
            <a:pPr>
              <a:spcBef>
                <a:spcPct val="50000"/>
              </a:spcBef>
            </a:pPr>
            <a:r>
              <a:rPr lang="en-US" sz="1100" b="1"/>
              <a:t>SCHOOL EFFECTIVENESS</a:t>
            </a:r>
          </a:p>
        </p:txBody>
      </p:sp>
      <p:sp>
        <p:nvSpPr>
          <p:cNvPr id="19463" name="Text Box 132"/>
          <p:cNvSpPr txBox="1">
            <a:spLocks noChangeArrowheads="1"/>
          </p:cNvSpPr>
          <p:nvPr/>
        </p:nvSpPr>
        <p:spPr bwMode="auto">
          <a:xfrm>
            <a:off x="1295400" y="5676900"/>
            <a:ext cx="6694488" cy="708025"/>
          </a:xfrm>
          <a:prstGeom prst="rect">
            <a:avLst/>
          </a:prstGeom>
          <a:solidFill>
            <a:srgbClr val="FFD175"/>
          </a:solidFill>
          <a:ln w="9525" algn="ctr">
            <a:solidFill>
              <a:schemeClr val="tx2"/>
            </a:solidFill>
            <a:miter lim="800000"/>
            <a:headEnd/>
            <a:tailEnd/>
          </a:ln>
        </p:spPr>
        <p:txBody>
          <a:bodyPr>
            <a:spAutoFit/>
          </a:bodyPr>
          <a:lstStyle/>
          <a:p>
            <a:pPr algn="ctr">
              <a:spcBef>
                <a:spcPct val="50000"/>
              </a:spcBef>
            </a:pPr>
            <a:r>
              <a:rPr lang="en-US" sz="1600" b="1"/>
              <a:t>CULTURE OF COMMON BELIEFS &amp; VALUES</a:t>
            </a:r>
          </a:p>
          <a:p>
            <a:pPr algn="ctr">
              <a:spcBef>
                <a:spcPct val="50000"/>
              </a:spcBef>
            </a:pPr>
            <a:r>
              <a:rPr lang="en-US" sz="1600" b="1"/>
              <a:t>Dedicated to “Learning for ALL…Whatever It Takes”</a:t>
            </a:r>
          </a:p>
        </p:txBody>
      </p:sp>
      <p:sp>
        <p:nvSpPr>
          <p:cNvPr id="19464" name="Text Box 133"/>
          <p:cNvSpPr txBox="1">
            <a:spLocks noChangeArrowheads="1"/>
          </p:cNvSpPr>
          <p:nvPr/>
        </p:nvSpPr>
        <p:spPr bwMode="auto">
          <a:xfrm>
            <a:off x="1447800" y="762000"/>
            <a:ext cx="6694488" cy="784225"/>
          </a:xfrm>
          <a:prstGeom prst="rect">
            <a:avLst/>
          </a:prstGeom>
          <a:solidFill>
            <a:srgbClr val="FFD175"/>
          </a:solidFill>
          <a:ln w="9525" algn="ctr">
            <a:solidFill>
              <a:schemeClr val="tx2"/>
            </a:solidFill>
            <a:miter lim="800000"/>
            <a:headEnd/>
            <a:tailEnd/>
          </a:ln>
        </p:spPr>
        <p:txBody>
          <a:bodyPr>
            <a:spAutoFit/>
          </a:bodyPr>
          <a:lstStyle/>
          <a:p>
            <a:pPr algn="ctr">
              <a:spcBef>
                <a:spcPct val="50000"/>
              </a:spcBef>
            </a:pPr>
            <a:r>
              <a:rPr lang="en-US"/>
              <a:t>HIGH   PERFORMING   DISTRICTS, </a:t>
            </a:r>
          </a:p>
          <a:p>
            <a:pPr algn="ctr">
              <a:spcBef>
                <a:spcPct val="50000"/>
              </a:spcBef>
            </a:pPr>
            <a:r>
              <a:rPr lang="en-US"/>
              <a:t>SCHOOLS  AND CLASSROOMS</a:t>
            </a:r>
          </a:p>
        </p:txBody>
      </p:sp>
      <p:sp>
        <p:nvSpPr>
          <p:cNvPr id="19465" name="Text Box 134"/>
          <p:cNvSpPr txBox="1">
            <a:spLocks noChangeArrowheads="1"/>
          </p:cNvSpPr>
          <p:nvPr/>
        </p:nvSpPr>
        <p:spPr bwMode="auto">
          <a:xfrm>
            <a:off x="2057400" y="1905000"/>
            <a:ext cx="5486400" cy="307975"/>
          </a:xfrm>
          <a:prstGeom prst="rect">
            <a:avLst/>
          </a:prstGeom>
          <a:noFill/>
          <a:ln w="9525" algn="ctr">
            <a:noFill/>
            <a:miter lim="800000"/>
            <a:headEnd/>
            <a:tailEnd/>
          </a:ln>
        </p:spPr>
        <p:txBody>
          <a:bodyPr>
            <a:spAutoFit/>
          </a:bodyPr>
          <a:lstStyle/>
          <a:p>
            <a:pPr algn="ctr">
              <a:spcBef>
                <a:spcPct val="50000"/>
              </a:spcBef>
            </a:pPr>
            <a:r>
              <a:rPr lang="en-US" sz="1400" b="1"/>
              <a:t>SYSTEMIC CONTINUOUS IMPROVEMENT PROCESS</a:t>
            </a:r>
          </a:p>
        </p:txBody>
      </p:sp>
      <p:sp>
        <p:nvSpPr>
          <p:cNvPr id="19466" name="Text Box 135"/>
          <p:cNvSpPr txBox="1">
            <a:spLocks noChangeArrowheads="1"/>
          </p:cNvSpPr>
          <p:nvPr/>
        </p:nvSpPr>
        <p:spPr bwMode="auto">
          <a:xfrm rot="-5400000">
            <a:off x="1276350" y="3943350"/>
            <a:ext cx="2514600" cy="266700"/>
          </a:xfrm>
          <a:prstGeom prst="rect">
            <a:avLst/>
          </a:prstGeom>
          <a:noFill/>
          <a:ln w="9525" algn="ctr">
            <a:noFill/>
            <a:miter lim="800000"/>
            <a:headEnd/>
            <a:tailEnd/>
          </a:ln>
        </p:spPr>
        <p:txBody>
          <a:bodyPr>
            <a:spAutoFit/>
          </a:bodyPr>
          <a:lstStyle/>
          <a:p>
            <a:pPr>
              <a:spcBef>
                <a:spcPct val="50000"/>
              </a:spcBef>
            </a:pPr>
            <a:r>
              <a:rPr lang="en-US" sz="1100" b="1"/>
              <a:t>CURRICULLUM MANAGEMENT</a:t>
            </a:r>
          </a:p>
        </p:txBody>
      </p:sp>
      <p:sp>
        <p:nvSpPr>
          <p:cNvPr id="19467" name="Text Box 136"/>
          <p:cNvSpPr txBox="1">
            <a:spLocks noChangeArrowheads="1"/>
          </p:cNvSpPr>
          <p:nvPr/>
        </p:nvSpPr>
        <p:spPr bwMode="auto">
          <a:xfrm rot="-5400000">
            <a:off x="2767807" y="3869531"/>
            <a:ext cx="2514600" cy="261937"/>
          </a:xfrm>
          <a:prstGeom prst="rect">
            <a:avLst/>
          </a:prstGeom>
          <a:noFill/>
          <a:ln w="9525" algn="ctr">
            <a:noFill/>
            <a:miter lim="800000"/>
            <a:headEnd/>
            <a:tailEnd/>
          </a:ln>
        </p:spPr>
        <p:txBody>
          <a:bodyPr>
            <a:spAutoFit/>
          </a:bodyPr>
          <a:lstStyle/>
          <a:p>
            <a:pPr>
              <a:spcBef>
                <a:spcPct val="50000"/>
              </a:spcBef>
            </a:pPr>
            <a:r>
              <a:rPr lang="en-US" sz="1100" b="1"/>
              <a:t>INSTRUCTIONAL PRACTICES</a:t>
            </a:r>
          </a:p>
        </p:txBody>
      </p:sp>
      <p:sp>
        <p:nvSpPr>
          <p:cNvPr id="19468" name="Text Box 138"/>
          <p:cNvSpPr txBox="1">
            <a:spLocks noChangeArrowheads="1"/>
          </p:cNvSpPr>
          <p:nvPr/>
        </p:nvSpPr>
        <p:spPr bwMode="auto">
          <a:xfrm rot="-5400000">
            <a:off x="5809457" y="3904456"/>
            <a:ext cx="2438400" cy="268287"/>
          </a:xfrm>
          <a:prstGeom prst="rect">
            <a:avLst/>
          </a:prstGeom>
          <a:noFill/>
          <a:ln w="9525" algn="ctr">
            <a:noFill/>
            <a:miter lim="800000"/>
            <a:headEnd/>
            <a:tailEnd/>
          </a:ln>
        </p:spPr>
        <p:txBody>
          <a:bodyPr>
            <a:spAutoFit/>
          </a:bodyPr>
          <a:lstStyle/>
          <a:p>
            <a:pPr>
              <a:spcBef>
                <a:spcPct val="50000"/>
              </a:spcBef>
            </a:pPr>
            <a:r>
              <a:rPr lang="en-US" sz="1100" b="1"/>
              <a:t>STUDENT/PARENT SUPPORT</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7"/>
          <p:cNvSpPr>
            <a:spLocks noGrp="1"/>
          </p:cNvSpPr>
          <p:nvPr>
            <p:ph sz="half" idx="1"/>
          </p:nvPr>
        </p:nvSpPr>
        <p:spPr>
          <a:xfrm>
            <a:off x="304800" y="2057400"/>
            <a:ext cx="3886200" cy="4068763"/>
          </a:xfrm>
        </p:spPr>
        <p:txBody>
          <a:bodyPr/>
          <a:lstStyle/>
          <a:p>
            <a:pPr marL="0" indent="0">
              <a:buFontTx/>
              <a:buNone/>
            </a:pPr>
            <a:r>
              <a:rPr lang="en-US" sz="2400" b="1" smtClean="0"/>
              <a:t>Prior CSO</a:t>
            </a:r>
          </a:p>
          <a:p>
            <a:pPr marL="0" indent="0">
              <a:buFontTx/>
              <a:buNone/>
            </a:pPr>
            <a:r>
              <a:rPr lang="en-US" sz="2400" smtClean="0"/>
              <a:t>RLA.4.1.10 Determine a purpose for reading across the curriculum.</a:t>
            </a:r>
          </a:p>
        </p:txBody>
      </p:sp>
      <p:sp>
        <p:nvSpPr>
          <p:cNvPr id="9" name="Content Placeholder 8"/>
          <p:cNvSpPr>
            <a:spLocks noGrp="1"/>
          </p:cNvSpPr>
          <p:nvPr>
            <p:ph sz="half" idx="2"/>
          </p:nvPr>
        </p:nvSpPr>
        <p:spPr>
          <a:xfrm>
            <a:off x="4572000" y="1981200"/>
            <a:ext cx="4217988" cy="4481513"/>
          </a:xfrm>
        </p:spPr>
        <p:txBody>
          <a:bodyPr>
            <a:normAutofit/>
          </a:bodyPr>
          <a:lstStyle/>
          <a:p>
            <a:pPr marL="0" indent="0">
              <a:buFontTx/>
              <a:buNone/>
              <a:defRPr/>
            </a:pPr>
            <a:r>
              <a:rPr lang="en-US" sz="2400" b="1" dirty="0" smtClean="0"/>
              <a:t>Revised CSO</a:t>
            </a:r>
            <a:endParaRPr lang="en-US" sz="2400" dirty="0" smtClean="0"/>
          </a:p>
          <a:p>
            <a:pPr marL="0" indent="0">
              <a:buFontTx/>
              <a:buNone/>
              <a:defRPr/>
            </a:pPr>
            <a:r>
              <a:rPr lang="en-US" sz="2400" dirty="0" smtClean="0"/>
              <a:t>RLA.O.4.1.09 determine author’s purposes in literacy and informational texts and use supporting material to justify author’s intent:</a:t>
            </a:r>
          </a:p>
          <a:p>
            <a:pPr lvl="1">
              <a:defRPr/>
            </a:pPr>
            <a:r>
              <a:rPr lang="en-US" sz="2000" dirty="0" smtClean="0"/>
              <a:t>To persuade</a:t>
            </a:r>
          </a:p>
          <a:p>
            <a:pPr lvl="1">
              <a:defRPr/>
            </a:pPr>
            <a:r>
              <a:rPr lang="en-US" sz="2000" dirty="0" smtClean="0"/>
              <a:t>To entertain</a:t>
            </a:r>
          </a:p>
          <a:p>
            <a:pPr lvl="1">
              <a:defRPr/>
            </a:pPr>
            <a:r>
              <a:rPr lang="en-US" sz="2000" dirty="0" smtClean="0"/>
              <a:t>To inform</a:t>
            </a:r>
          </a:p>
          <a:p>
            <a:pPr lvl="1">
              <a:defRPr/>
            </a:pPr>
            <a:r>
              <a:rPr lang="en-US" sz="2000" dirty="0" smtClean="0"/>
              <a:t>To determine a specific viewpoint</a:t>
            </a:r>
          </a:p>
          <a:p>
            <a:pPr>
              <a:defRPr/>
            </a:pPr>
            <a:endParaRPr lang="en-US" dirty="0"/>
          </a:p>
        </p:txBody>
      </p:sp>
      <p:sp>
        <p:nvSpPr>
          <p:cNvPr id="14338" name="Title 1"/>
          <p:cNvSpPr>
            <a:spLocks noGrp="1"/>
          </p:cNvSpPr>
          <p:nvPr>
            <p:ph type="title"/>
          </p:nvPr>
        </p:nvSpPr>
        <p:spPr>
          <a:xfrm>
            <a:off x="228600" y="274638"/>
            <a:ext cx="6553200" cy="909637"/>
          </a:xfrm>
        </p:spPr>
        <p:txBody>
          <a:bodyPr>
            <a:normAutofit fontScale="90000"/>
          </a:bodyPr>
          <a:lstStyle/>
          <a:p>
            <a:pPr>
              <a:defRPr/>
            </a:pPr>
            <a:r>
              <a:rPr lang="en-US" dirty="0" smtClean="0"/>
              <a:t>Revised the CSOs</a:t>
            </a:r>
            <a:br>
              <a:rPr lang="en-US" dirty="0" smtClean="0"/>
            </a:br>
            <a:r>
              <a:rPr lang="en-US" sz="2400" dirty="0" smtClean="0">
                <a:hlinkClick r:id="rId3"/>
              </a:rPr>
              <a:t>http://wveis.k12.wv.us/Teach21/public/cso/cso.cfm</a:t>
            </a:r>
            <a:endParaRPr lang="en-US" sz="2400" b="1" dirty="0" smtClean="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88925" y="304800"/>
            <a:ext cx="8550275" cy="1282700"/>
          </a:xfrm>
        </p:spPr>
        <p:txBody>
          <a:bodyPr/>
          <a:lstStyle/>
          <a:p>
            <a:r>
              <a:rPr lang="en-US" sz="3600" smtClean="0"/>
              <a:t>Three Circle Audit</a:t>
            </a:r>
            <a:br>
              <a:rPr lang="en-US" sz="3600" smtClean="0"/>
            </a:br>
            <a:r>
              <a:rPr lang="en-US" sz="1800" smtClean="0">
                <a:hlinkClick r:id="rId3"/>
              </a:rPr>
              <a:t>http://wveis.k12.wv.us/Teach21/public/PS/mainmenuPS.cfm</a:t>
            </a:r>
            <a:endParaRPr lang="en-US" sz="1800" smtClean="0"/>
          </a:p>
        </p:txBody>
      </p:sp>
      <p:sp>
        <p:nvSpPr>
          <p:cNvPr id="15363" name="WordArt 3"/>
          <p:cNvSpPr>
            <a:spLocks noChangeArrowheads="1" noChangeShapeType="1" noTextEdit="1"/>
          </p:cNvSpPr>
          <p:nvPr/>
        </p:nvSpPr>
        <p:spPr bwMode="auto">
          <a:xfrm>
            <a:off x="4419600" y="1981200"/>
            <a:ext cx="3733800" cy="45720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none" fromWordArt="1">
            <a:prstTxWarp prst="textPlain">
              <a:avLst>
                <a:gd name="adj" fmla="val 50000"/>
              </a:avLst>
            </a:prstTxWarp>
            <a:scene3d>
              <a:camera prst="orthographicFront"/>
              <a:lightRig rig="flat" dir="t">
                <a:rot lat="0" lon="0" rev="18900000"/>
              </a:lightRig>
            </a:scene3d>
            <a:sp3d extrusionH="31750" contourW="6350" prstMaterial="powder">
              <a:contourClr>
                <a:schemeClr val="accent3">
                  <a:tint val="100000"/>
                  <a:shade val="100000"/>
                  <a:satMod val="100000"/>
                  <a:hueMod val="100000"/>
                </a:schemeClr>
              </a:contourClr>
            </a:sp3d>
          </a:bodyPr>
          <a:lstStyle/>
          <a:p>
            <a:pPr>
              <a:defRPr/>
            </a:pPr>
            <a:r>
              <a:rPr lang="en-US" sz="2400" b="1" kern="10" dirty="0">
                <a:ln/>
                <a:solidFill>
                  <a:srgbClr val="FFFF00"/>
                </a:solidFill>
              </a:rPr>
              <a:t>Worth Being Familiar With...</a:t>
            </a:r>
            <a:endParaRPr lang="en-US" sz="2400" b="1" kern="10" dirty="0">
              <a:ln/>
              <a:solidFill>
                <a:srgbClr val="FFFF00"/>
              </a:solidFill>
            </a:endParaRPr>
          </a:p>
        </p:txBody>
      </p:sp>
      <p:sp>
        <p:nvSpPr>
          <p:cNvPr id="15364" name="WordArt 4"/>
          <p:cNvSpPr>
            <a:spLocks noChangeArrowheads="1" noChangeShapeType="1" noTextEdit="1"/>
          </p:cNvSpPr>
          <p:nvPr/>
        </p:nvSpPr>
        <p:spPr bwMode="auto">
          <a:xfrm>
            <a:off x="4648200" y="2971800"/>
            <a:ext cx="3352801" cy="990600"/>
          </a:xfrm>
          <a:prstGeom prst="rect">
            <a:avLst/>
          </a:prstGeom>
          <a:ln>
            <a:noFill/>
          </a:ln>
        </p:spPr>
        <p:txBody>
          <a:bodyPr wrap="none" fromWordArt="1">
            <a:prstTxWarp prst="textPlain">
              <a:avLst>
                <a:gd name="adj" fmla="val 50000"/>
              </a:avLst>
            </a:prstTxWarp>
          </a:bodyPr>
          <a:lstStyle/>
          <a:p>
            <a:pPr>
              <a:defRPr/>
            </a:pPr>
            <a:r>
              <a:rPr lang="en-US" sz="2000" kern="10" dirty="0">
                <a:ln w="18415" cmpd="sng">
                  <a:noFill/>
                  <a:prstDash val="solid"/>
                </a:ln>
                <a:solidFill>
                  <a:srgbClr val="FFC000"/>
                </a:solidFill>
                <a:effectLst>
                  <a:outerShdw blurRad="63500" dir="3600000" algn="tl" rotWithShape="0">
                    <a:srgbClr val="000000">
                      <a:alpha val="70000"/>
                    </a:srgbClr>
                  </a:outerShdw>
                </a:effectLst>
                <a:latin typeface="Aharoni" pitchFamily="2" charset="-79"/>
                <a:cs typeface="Aharoni" pitchFamily="2" charset="-79"/>
              </a:rPr>
              <a:t>All Students Should </a:t>
            </a:r>
          </a:p>
          <a:p>
            <a:pPr>
              <a:defRPr/>
            </a:pPr>
            <a:r>
              <a:rPr lang="en-US" sz="2000" kern="10" dirty="0">
                <a:ln w="18415" cmpd="sng">
                  <a:noFill/>
                  <a:prstDash val="solid"/>
                </a:ln>
                <a:solidFill>
                  <a:srgbClr val="FFC000"/>
                </a:solidFill>
                <a:effectLst>
                  <a:outerShdw blurRad="63500" dir="3600000" algn="tl" rotWithShape="0">
                    <a:srgbClr val="000000">
                      <a:alpha val="70000"/>
                    </a:srgbClr>
                  </a:outerShdw>
                </a:effectLst>
                <a:latin typeface="Aharoni" pitchFamily="2" charset="-79"/>
                <a:cs typeface="Aharoni" pitchFamily="2" charset="-79"/>
              </a:rPr>
              <a:t>Know and Be Able to Do..</a:t>
            </a:r>
            <a:r>
              <a:rPr lang="en-US" sz="2000" kern="10" dirty="0">
                <a:ln w="18415" cmpd="sng">
                  <a:noFill/>
                  <a:prstDash val="solid"/>
                </a:ln>
                <a:solidFill>
                  <a:srgbClr val="FFFF00"/>
                </a:solidFill>
                <a:effectLst>
                  <a:outerShdw blurRad="63500" dir="3600000" algn="tl" rotWithShape="0">
                    <a:srgbClr val="000000">
                      <a:alpha val="70000"/>
                    </a:srgbClr>
                  </a:outerShdw>
                </a:effectLst>
                <a:latin typeface="Aharoni" pitchFamily="2" charset="-79"/>
                <a:cs typeface="Aharoni" pitchFamily="2" charset="-79"/>
              </a:rPr>
              <a:t>.</a:t>
            </a:r>
          </a:p>
        </p:txBody>
      </p:sp>
      <p:sp>
        <p:nvSpPr>
          <p:cNvPr id="21509" name="WordArt 5"/>
          <p:cNvSpPr>
            <a:spLocks noChangeArrowheads="1" noChangeShapeType="1" noTextEdit="1"/>
          </p:cNvSpPr>
          <p:nvPr/>
        </p:nvSpPr>
        <p:spPr bwMode="auto">
          <a:xfrm>
            <a:off x="5029200" y="4267200"/>
            <a:ext cx="2514600" cy="1905000"/>
          </a:xfrm>
          <a:prstGeom prst="rect">
            <a:avLst/>
          </a:prstGeom>
        </p:spPr>
        <p:txBody>
          <a:bodyPr wrap="none" fromWordArt="1">
            <a:prstTxWarp prst="textSlantUp">
              <a:avLst>
                <a:gd name="adj" fmla="val 32056"/>
              </a:avLst>
            </a:prstTxWarp>
          </a:bodyPr>
          <a:lstStyle/>
          <a:p>
            <a:r>
              <a:rPr lang="en-US" sz="2400" b="1" kern="10">
                <a:ln w="18000">
                  <a:noFill/>
                  <a:miter lim="800000"/>
                  <a:headEnd/>
                  <a:tailEnd/>
                </a:ln>
                <a:solidFill>
                  <a:srgbClr val="FF3300"/>
                </a:solidFill>
                <a:effectLst>
                  <a:outerShdw dist="23000" dir="7020039" algn="tl" rotWithShape="0">
                    <a:srgbClr val="000000">
                      <a:alpha val="50000"/>
                    </a:srgbClr>
                  </a:outerShdw>
                </a:effectLst>
                <a:latin typeface="Georgia"/>
              </a:rPr>
              <a:t>Enduring </a:t>
            </a:r>
          </a:p>
          <a:p>
            <a:r>
              <a:rPr lang="en-US" sz="2400" b="1" kern="10">
                <a:ln w="18000">
                  <a:noFill/>
                  <a:miter lim="800000"/>
                  <a:headEnd/>
                  <a:tailEnd/>
                </a:ln>
                <a:solidFill>
                  <a:srgbClr val="FF3300"/>
                </a:solidFill>
                <a:effectLst>
                  <a:outerShdw dist="23000" dir="7020039" algn="tl" rotWithShape="0">
                    <a:srgbClr val="000000">
                      <a:alpha val="50000"/>
                    </a:srgbClr>
                  </a:outerShdw>
                </a:effectLst>
                <a:latin typeface="Georgia"/>
              </a:rPr>
              <a:t>Understandings</a:t>
            </a:r>
          </a:p>
        </p:txBody>
      </p:sp>
      <p:sp>
        <p:nvSpPr>
          <p:cNvPr id="21510" name="Oval 6"/>
          <p:cNvSpPr>
            <a:spLocks noChangeArrowheads="1"/>
          </p:cNvSpPr>
          <p:nvPr/>
        </p:nvSpPr>
        <p:spPr bwMode="auto">
          <a:xfrm>
            <a:off x="3200400" y="1295400"/>
            <a:ext cx="5943600" cy="5257800"/>
          </a:xfrm>
          <a:prstGeom prst="ellipse">
            <a:avLst/>
          </a:prstGeom>
          <a:noFill/>
          <a:ln w="28575">
            <a:solidFill>
              <a:schemeClr val="tx1"/>
            </a:solidFill>
            <a:miter lim="800000"/>
            <a:headEnd/>
            <a:tailEnd/>
          </a:ln>
        </p:spPr>
        <p:txBody>
          <a:bodyPr wrap="none" anchor="ctr"/>
          <a:lstStyle/>
          <a:p>
            <a:endParaRPr lang="en-US">
              <a:latin typeface="Cambria" pitchFamily="18" charset="0"/>
            </a:endParaRPr>
          </a:p>
        </p:txBody>
      </p:sp>
      <p:sp>
        <p:nvSpPr>
          <p:cNvPr id="21511" name="Oval 7"/>
          <p:cNvSpPr>
            <a:spLocks noChangeArrowheads="1"/>
          </p:cNvSpPr>
          <p:nvPr/>
        </p:nvSpPr>
        <p:spPr bwMode="auto">
          <a:xfrm>
            <a:off x="3962400" y="2438400"/>
            <a:ext cx="4495800" cy="4114800"/>
          </a:xfrm>
          <a:prstGeom prst="ellipse">
            <a:avLst/>
          </a:prstGeom>
          <a:noFill/>
          <a:ln w="28575">
            <a:solidFill>
              <a:schemeClr val="tx1"/>
            </a:solidFill>
            <a:miter lim="800000"/>
            <a:headEnd/>
            <a:tailEnd/>
          </a:ln>
        </p:spPr>
        <p:txBody>
          <a:bodyPr wrap="none" anchor="ctr"/>
          <a:lstStyle/>
          <a:p>
            <a:endParaRPr lang="en-US">
              <a:latin typeface="Cambria" pitchFamily="18" charset="0"/>
            </a:endParaRPr>
          </a:p>
        </p:txBody>
      </p:sp>
      <p:sp>
        <p:nvSpPr>
          <p:cNvPr id="21512" name="Oval 8"/>
          <p:cNvSpPr>
            <a:spLocks noChangeArrowheads="1"/>
          </p:cNvSpPr>
          <p:nvPr/>
        </p:nvSpPr>
        <p:spPr bwMode="auto">
          <a:xfrm>
            <a:off x="4572000" y="4038600"/>
            <a:ext cx="3124200" cy="2514600"/>
          </a:xfrm>
          <a:prstGeom prst="ellipse">
            <a:avLst/>
          </a:prstGeom>
          <a:noFill/>
          <a:ln w="28575">
            <a:solidFill>
              <a:schemeClr val="tx1"/>
            </a:solidFill>
            <a:miter lim="800000"/>
            <a:headEnd/>
            <a:tailEnd/>
          </a:ln>
        </p:spPr>
        <p:txBody>
          <a:bodyPr wrap="none" anchor="ctr"/>
          <a:lstStyle/>
          <a:p>
            <a:endParaRPr lang="en-US" sz="2400">
              <a:latin typeface="Cambria" pitchFamily="18" charset="0"/>
              <a:cs typeface="Times New Roman" pitchFamily="18" charset="0"/>
            </a:endParaRPr>
          </a:p>
        </p:txBody>
      </p:sp>
      <p:sp>
        <p:nvSpPr>
          <p:cNvPr id="21513" name="Rectangle 9"/>
          <p:cNvSpPr>
            <a:spLocks noChangeArrowheads="1"/>
          </p:cNvSpPr>
          <p:nvPr/>
        </p:nvSpPr>
        <p:spPr bwMode="auto">
          <a:xfrm>
            <a:off x="304800" y="1905000"/>
            <a:ext cx="2667000" cy="4340225"/>
          </a:xfrm>
          <a:prstGeom prst="rect">
            <a:avLst/>
          </a:prstGeom>
          <a:noFill/>
          <a:ln w="9525">
            <a:noFill/>
            <a:miter lim="800000"/>
            <a:headEnd/>
            <a:tailEnd/>
          </a:ln>
        </p:spPr>
        <p:txBody>
          <a:bodyPr>
            <a:spAutoFit/>
          </a:bodyPr>
          <a:lstStyle/>
          <a:p>
            <a:pPr>
              <a:buClr>
                <a:schemeClr val="folHlink"/>
              </a:buClr>
              <a:buSzPct val="60000"/>
            </a:pPr>
            <a:r>
              <a:rPr lang="en-US" sz="2000">
                <a:latin typeface="Cambria" pitchFamily="18" charset="0"/>
                <a:cs typeface="Times New Roman" pitchFamily="18" charset="0"/>
              </a:rPr>
              <a:t>Traditional quizzes</a:t>
            </a:r>
          </a:p>
          <a:p>
            <a:pPr>
              <a:buClr>
                <a:schemeClr val="folHlink"/>
              </a:buClr>
              <a:buSzPct val="60000"/>
              <a:buFont typeface="Wingdings" pitchFamily="2" charset="2"/>
              <a:buNone/>
            </a:pPr>
            <a:r>
              <a:rPr lang="en-US" sz="2000">
                <a:latin typeface="Cambria" pitchFamily="18" charset="0"/>
                <a:cs typeface="Times New Roman" pitchFamily="18" charset="0"/>
              </a:rPr>
              <a:t>and tests (selected</a:t>
            </a:r>
          </a:p>
          <a:p>
            <a:pPr>
              <a:buClr>
                <a:schemeClr val="folHlink"/>
              </a:buClr>
              <a:buSzPct val="60000"/>
              <a:buFont typeface="Wingdings" pitchFamily="2" charset="2"/>
              <a:buNone/>
            </a:pPr>
            <a:r>
              <a:rPr lang="en-US" sz="2000">
                <a:latin typeface="Cambria" pitchFamily="18" charset="0"/>
                <a:cs typeface="Times New Roman" pitchFamily="18" charset="0"/>
              </a:rPr>
              <a:t>response)</a:t>
            </a:r>
          </a:p>
          <a:p>
            <a:pPr>
              <a:buClr>
                <a:schemeClr val="folHlink"/>
              </a:buClr>
              <a:buSzPct val="60000"/>
              <a:buFont typeface="Wingdings" pitchFamily="2" charset="2"/>
              <a:buNone/>
            </a:pPr>
            <a:endParaRPr lang="en-US">
              <a:solidFill>
                <a:schemeClr val="hlink"/>
              </a:solidFill>
              <a:latin typeface="Cambria" pitchFamily="18" charset="0"/>
              <a:cs typeface="Times New Roman" pitchFamily="18" charset="0"/>
            </a:endParaRPr>
          </a:p>
          <a:p>
            <a:pPr>
              <a:buClr>
                <a:schemeClr val="folHlink"/>
              </a:buClr>
              <a:buSzPct val="60000"/>
            </a:pPr>
            <a:r>
              <a:rPr lang="en-US" sz="2000">
                <a:latin typeface="Cambria" pitchFamily="18" charset="0"/>
                <a:cs typeface="Times New Roman" pitchFamily="18" charset="0"/>
              </a:rPr>
              <a:t>Quizzes and tests</a:t>
            </a:r>
          </a:p>
          <a:p>
            <a:pPr>
              <a:buClr>
                <a:schemeClr val="folHlink"/>
              </a:buClr>
              <a:buSzPct val="60000"/>
              <a:buFont typeface="Wingdings" pitchFamily="2" charset="2"/>
              <a:buNone/>
            </a:pPr>
            <a:r>
              <a:rPr lang="en-US" sz="2000">
                <a:latin typeface="Cambria" pitchFamily="18" charset="0"/>
                <a:cs typeface="Times New Roman" pitchFamily="18" charset="0"/>
              </a:rPr>
              <a:t>(constructed response)</a:t>
            </a:r>
          </a:p>
          <a:p>
            <a:pPr>
              <a:buClr>
                <a:schemeClr val="folHlink"/>
              </a:buClr>
              <a:buSzPct val="60000"/>
            </a:pPr>
            <a:r>
              <a:rPr lang="en-US" sz="2000">
                <a:latin typeface="Cambria" pitchFamily="18" charset="0"/>
                <a:cs typeface="Times New Roman" pitchFamily="18" charset="0"/>
              </a:rPr>
              <a:t>Performance tasks and projects</a:t>
            </a:r>
          </a:p>
          <a:p>
            <a:pPr>
              <a:buClr>
                <a:schemeClr val="folHlink"/>
              </a:buClr>
              <a:buSzPct val="60000"/>
            </a:pPr>
            <a:endParaRPr lang="en-US">
              <a:solidFill>
                <a:srgbClr val="9900FF"/>
              </a:solidFill>
              <a:latin typeface="Cambria" pitchFamily="18" charset="0"/>
              <a:cs typeface="Times New Roman" pitchFamily="18" charset="0"/>
            </a:endParaRPr>
          </a:p>
          <a:p>
            <a:pPr>
              <a:buClr>
                <a:schemeClr val="folHlink"/>
              </a:buClr>
              <a:buSzPct val="60000"/>
            </a:pPr>
            <a:r>
              <a:rPr lang="en-US" sz="2000">
                <a:latin typeface="Cambria" pitchFamily="18" charset="0"/>
                <a:cs typeface="Times New Roman" pitchFamily="18" charset="0"/>
              </a:rPr>
              <a:t>Performance tasks and projects</a:t>
            </a:r>
          </a:p>
          <a:p>
            <a:pPr>
              <a:buClr>
                <a:schemeClr val="folHlink"/>
              </a:buClr>
              <a:buSzPct val="60000"/>
            </a:pPr>
            <a:r>
              <a:rPr lang="en-US" sz="2000">
                <a:latin typeface="Cambria" pitchFamily="18" charset="0"/>
                <a:cs typeface="Times New Roman" pitchFamily="18" charset="0"/>
              </a:rPr>
              <a:t>(complex, open-ended, authentic)</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890713"/>
          <a:ext cx="9144000" cy="4967287"/>
        </p:xfrm>
        <a:graphic>
          <a:graphicData uri="http://schemas.openxmlformats.org/drawingml/2006/table">
            <a:tbl>
              <a:tblPr firstRow="1" bandRow="1">
                <a:tableStyleId>{93296810-A885-4BE3-A3E7-6D5BEEA58F35}</a:tableStyleId>
              </a:tblPr>
              <a:tblGrid>
                <a:gridCol w="2920706"/>
                <a:gridCol w="3111647"/>
                <a:gridCol w="3111647"/>
              </a:tblGrid>
              <a:tr h="160888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b="0" u="none" strike="noStrike" cap="none" normalizeH="0" baseline="0" dirty="0" smtClean="0">
                          <a:ln>
                            <a:noFill/>
                          </a:ln>
                          <a:effectLst/>
                        </a:rPr>
                        <a:t>1. Identify the years in which Mark Twain was born and died.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b="0" u="none" strike="noStrike" cap="none" normalizeH="0" baseline="0" dirty="0" smtClean="0">
                          <a:ln>
                            <a:noFill/>
                          </a:ln>
                          <a:effectLst/>
                        </a:rPr>
                        <a:t>(English, Grade 8)</a:t>
                      </a:r>
                      <a:endParaRPr kumimoji="0" lang="en-US" sz="1600" b="0" i="0" u="none" strike="noStrike" cap="none" normalizeH="0" baseline="0" dirty="0" smtClean="0">
                        <a:ln>
                          <a:noFill/>
                        </a:ln>
                        <a:solidFill>
                          <a:schemeClr val="hlink"/>
                        </a:solidFill>
                        <a:effectLst/>
                        <a:latin typeface="Tahoma" pitchFamily="34" charset="0"/>
                      </a:endParaRPr>
                    </a:p>
                  </a:txBody>
                  <a:tcPr horzOverflow="overflow">
                    <a:solidFill>
                      <a:srgbClr val="0070C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b="0" u="none" strike="noStrike" cap="none" normalizeH="0" baseline="0" dirty="0" smtClean="0">
                          <a:ln>
                            <a:noFill/>
                          </a:ln>
                          <a:effectLst/>
                        </a:rPr>
                        <a:t>2. Use the Periodic Table to identify the atomic weights of carbon, oxygen, and helium. (Chemistry, Grade 11)</a:t>
                      </a:r>
                      <a:endParaRPr kumimoji="0" lang="en-US" sz="1600" b="0" i="0" u="none" strike="noStrike" cap="none" normalizeH="0" baseline="0" dirty="0" smtClean="0">
                        <a:ln>
                          <a:noFill/>
                        </a:ln>
                        <a:solidFill>
                          <a:schemeClr val="hlink"/>
                        </a:solidFill>
                        <a:effectLst/>
                        <a:latin typeface="Tahoma" pitchFamily="34" charset="0"/>
                      </a:endParaRPr>
                    </a:p>
                  </a:txBody>
                  <a:tcPr horzOverflow="overflow">
                    <a:solidFill>
                      <a:srgbClr val="0070C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b="0" u="none" strike="noStrike" cap="none" normalizeH="0" baseline="0" dirty="0" smtClean="0">
                          <a:ln>
                            <a:noFill/>
                          </a:ln>
                          <a:effectLst/>
                        </a:rPr>
                        <a:t>3. Describe how a bill becomes law at state and national levels.       (Civics, Grade 9) </a:t>
                      </a:r>
                      <a:endParaRPr kumimoji="0" lang="en-US" sz="1600" b="0" i="0" u="none" strike="noStrike" cap="none" normalizeH="0" baseline="0" dirty="0" smtClean="0">
                        <a:ln>
                          <a:noFill/>
                        </a:ln>
                        <a:solidFill>
                          <a:srgbClr val="FF6600"/>
                        </a:solidFill>
                        <a:effectLst/>
                        <a:latin typeface="Tahoma" pitchFamily="34" charset="0"/>
                      </a:endParaRPr>
                    </a:p>
                  </a:txBody>
                  <a:tcPr horzOverflow="overflow">
                    <a:solidFill>
                      <a:srgbClr val="0070C0"/>
                    </a:solidFill>
                  </a:tcPr>
                </a:tc>
              </a:tr>
              <a:tr h="160888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4. Explain how we can use the relationships between sounds and letters to make sense of text.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(Reading, Grade 1)</a:t>
                      </a:r>
                      <a:endParaRPr kumimoji="0" lang="en-US" sz="1600" b="1" i="0" u="none" strike="noStrike" cap="none" normalizeH="0" baseline="0" dirty="0" smtClean="0">
                        <a:ln>
                          <a:noFill/>
                        </a:ln>
                        <a:solidFill>
                          <a:schemeClr val="bg1"/>
                        </a:solidFill>
                        <a:effectLst/>
                        <a:latin typeface="Tahoma" pitchFamily="34" charset="0"/>
                      </a:endParaRPr>
                    </a:p>
                  </a:txBody>
                  <a:tcPr horzOverflow="overflow">
                    <a:solidFill>
                      <a:srgbClr val="0070C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5. Apply the habits of mind used by scientists to engage in scientific inquiry.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(Science, Grade 5)</a:t>
                      </a:r>
                      <a:endParaRPr kumimoji="0" lang="en-US" sz="1600" b="1" i="0" u="none" strike="noStrike" cap="none" normalizeH="0" baseline="0" dirty="0" smtClean="0">
                        <a:ln>
                          <a:noFill/>
                        </a:ln>
                        <a:solidFill>
                          <a:schemeClr val="bg1"/>
                        </a:solidFill>
                        <a:effectLst/>
                        <a:latin typeface="Tahoma" pitchFamily="34" charset="0"/>
                      </a:endParaRPr>
                    </a:p>
                  </a:txBody>
                  <a:tcPr horzOverflow="overflow">
                    <a:solidFill>
                      <a:srgbClr val="0070C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6. Interpret how a primary source document reflects political bias on the part of an author.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(U.S. History, Grade 8)</a:t>
                      </a:r>
                      <a:endParaRPr kumimoji="0" lang="en-US" sz="1600" b="1" i="0" u="none" strike="noStrike" cap="none" normalizeH="0" baseline="0" dirty="0" smtClean="0">
                        <a:ln>
                          <a:noFill/>
                        </a:ln>
                        <a:solidFill>
                          <a:schemeClr val="bg1"/>
                        </a:solidFill>
                        <a:effectLst/>
                        <a:latin typeface="Tahoma" pitchFamily="34" charset="0"/>
                      </a:endParaRPr>
                    </a:p>
                  </a:txBody>
                  <a:tcPr horzOverflow="overflow">
                    <a:solidFill>
                      <a:srgbClr val="0070C0"/>
                    </a:solidFill>
                  </a:tcPr>
                </a:tc>
              </a:tr>
              <a:tr h="174908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7. Describe eating patterns and menus from previous historical eras.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(Health, Grade 4)</a:t>
                      </a:r>
                      <a:endParaRPr kumimoji="0" lang="en-US" sz="1600" b="1" i="0" u="none" strike="noStrike" cap="none" normalizeH="0" baseline="0" dirty="0" smtClean="0">
                        <a:ln>
                          <a:noFill/>
                        </a:ln>
                        <a:solidFill>
                          <a:schemeClr val="bg1"/>
                        </a:solidFill>
                        <a:effectLst/>
                        <a:latin typeface="Tahoma" pitchFamily="34" charset="0"/>
                      </a:endParaRPr>
                    </a:p>
                  </a:txBody>
                  <a:tcPr horzOverflow="overflow">
                    <a:solidFill>
                      <a:srgbClr val="0070C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8. Identify key figures who contributed to the development of modern statistics.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(College-Level Intro. to Statistics Course)</a:t>
                      </a:r>
                      <a:endParaRPr kumimoji="0" lang="en-US" sz="1600" b="1" i="0" u="none" strike="noStrike" cap="none" normalizeH="0" baseline="0" dirty="0" smtClean="0">
                        <a:ln>
                          <a:noFill/>
                        </a:ln>
                        <a:solidFill>
                          <a:schemeClr val="bg1"/>
                        </a:solidFill>
                        <a:effectLst/>
                        <a:latin typeface="Tahoma" pitchFamily="34" charset="0"/>
                      </a:endParaRPr>
                    </a:p>
                  </a:txBody>
                  <a:tcPr horzOverflow="overflow">
                    <a:solidFill>
                      <a:srgbClr val="0070C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600" u="none" strike="noStrike" cap="none" normalizeH="0" baseline="0" dirty="0" smtClean="0">
                          <a:ln>
                            <a:noFill/>
                          </a:ln>
                          <a:solidFill>
                            <a:schemeClr val="bg1"/>
                          </a:solidFill>
                          <a:effectLst/>
                        </a:rPr>
                        <a:t>9. Trace universal patterns, themes, and motifs common to art through the ages. (Humanities, Grade 12)</a:t>
                      </a:r>
                      <a:endParaRPr kumimoji="0" lang="en-US" sz="1600" b="1" i="0" u="none" strike="noStrike" cap="none" normalizeH="0" baseline="0" dirty="0" smtClean="0">
                        <a:ln>
                          <a:noFill/>
                        </a:ln>
                        <a:solidFill>
                          <a:schemeClr val="bg1"/>
                        </a:solidFill>
                        <a:effectLst/>
                        <a:latin typeface="Tahoma" pitchFamily="34" charset="0"/>
                      </a:endParaRPr>
                    </a:p>
                  </a:txBody>
                  <a:tcPr horzOverflow="overflow">
                    <a:solidFill>
                      <a:srgbClr val="0070C0"/>
                    </a:solidFill>
                  </a:tcPr>
                </a:tc>
              </a:tr>
            </a:tbl>
          </a:graphicData>
        </a:graphic>
      </p:graphicFrame>
      <p:sp>
        <p:nvSpPr>
          <p:cNvPr id="22548" name="Title 1"/>
          <p:cNvSpPr>
            <a:spLocks noGrp="1"/>
          </p:cNvSpPr>
          <p:nvPr>
            <p:ph type="title"/>
          </p:nvPr>
        </p:nvSpPr>
        <p:spPr>
          <a:xfrm>
            <a:off x="228600" y="274638"/>
            <a:ext cx="7848600" cy="1143000"/>
          </a:xfrm>
        </p:spPr>
        <p:txBody>
          <a:bodyPr/>
          <a:lstStyle/>
          <a:p>
            <a:r>
              <a:rPr lang="en-US" smtClean="0"/>
              <a:t>Into Which Circle Would You Place</a:t>
            </a:r>
            <a:br>
              <a:rPr lang="en-US" smtClean="0"/>
            </a:br>
            <a:r>
              <a:rPr lang="en-US" smtClean="0"/>
              <a:t> the Following Objectives?</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Teach 21 Triangle"/>
          <p:cNvPicPr>
            <a:picLocks noGrp="1" noChangeAspect="1" noChangeArrowheads="1"/>
          </p:cNvPicPr>
          <p:nvPr>
            <p:ph idx="1"/>
          </p:nvPr>
        </p:nvPicPr>
        <p:blipFill>
          <a:blip r:embed="rId3"/>
          <a:srcRect/>
          <a:stretch>
            <a:fillRect/>
          </a:stretch>
        </p:blipFill>
        <p:spPr>
          <a:xfrm>
            <a:off x="1600200" y="1752600"/>
            <a:ext cx="5638800" cy="4724400"/>
          </a:xfrm>
        </p:spPr>
      </p:pic>
      <p:sp>
        <p:nvSpPr>
          <p:cNvPr id="17410" name="Title 1"/>
          <p:cNvSpPr>
            <a:spLocks noGrp="1"/>
          </p:cNvSpPr>
          <p:nvPr>
            <p:ph type="title"/>
          </p:nvPr>
        </p:nvSpPr>
        <p:spPr>
          <a:xfrm>
            <a:off x="304800" y="457200"/>
            <a:ext cx="8715375" cy="1066800"/>
          </a:xfrm>
        </p:spPr>
        <p:txBody>
          <a:bodyPr>
            <a:normAutofit fontScale="90000"/>
          </a:bodyPr>
          <a:lstStyle/>
          <a:p>
            <a:pPr>
              <a:defRPr/>
            </a:pPr>
            <a:r>
              <a:rPr lang="en-US" dirty="0" smtClean="0"/>
              <a:t>Instructional Guides</a:t>
            </a:r>
            <a:br>
              <a:rPr lang="en-US" dirty="0" smtClean="0"/>
            </a:br>
            <a:r>
              <a:rPr lang="en-US" sz="2400" dirty="0" smtClean="0">
                <a:hlinkClick r:id="rId4"/>
              </a:rPr>
              <a:t>http://wvde.state.wv.us/instructionalguides</a:t>
            </a:r>
            <a:r>
              <a:rPr lang="en-US" sz="2400" dirty="0" smtClean="0"/>
              <a:t> </a:t>
            </a:r>
            <a:br>
              <a:rPr lang="en-US" sz="2400" dirty="0" smtClean="0"/>
            </a:br>
            <a:endParaRPr lang="en-US" sz="2400" dirty="0" smtClean="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28600" y="0"/>
            <a:ext cx="8915400" cy="1371600"/>
          </a:xfrm>
        </p:spPr>
        <p:txBody>
          <a:bodyPr/>
          <a:lstStyle/>
          <a:p>
            <a:r>
              <a:rPr lang="en-US" smtClean="0"/>
              <a:t>Balanced Assessment System</a:t>
            </a:r>
            <a:br>
              <a:rPr lang="en-US" smtClean="0"/>
            </a:br>
            <a:r>
              <a:rPr lang="en-US" sz="1800" smtClean="0">
                <a:hlinkClick r:id="rId3"/>
              </a:rPr>
              <a:t>http://wvde.state.wv.us/teach21/documents/21CenturyAssessment.pdf</a:t>
            </a:r>
            <a:endParaRPr lang="en-US" sz="1800" smtClean="0"/>
          </a:p>
        </p:txBody>
      </p:sp>
      <p:sp>
        <p:nvSpPr>
          <p:cNvPr id="24579" name="Content Placeholder 2"/>
          <p:cNvSpPr>
            <a:spLocks noGrp="1"/>
          </p:cNvSpPr>
          <p:nvPr>
            <p:ph idx="1"/>
          </p:nvPr>
        </p:nvSpPr>
        <p:spPr>
          <a:xfrm>
            <a:off x="385763" y="2598738"/>
            <a:ext cx="8469312" cy="3527425"/>
          </a:xfrm>
        </p:spPr>
        <p:txBody>
          <a:bodyPr/>
          <a:lstStyle/>
          <a:p>
            <a:r>
              <a:rPr lang="en-US" smtClean="0"/>
              <a:t>Summative Assessments</a:t>
            </a:r>
          </a:p>
          <a:p>
            <a:r>
              <a:rPr lang="en-US" smtClean="0"/>
              <a:t>Benchmark Assessments</a:t>
            </a:r>
          </a:p>
          <a:p>
            <a:r>
              <a:rPr lang="en-US" smtClean="0"/>
              <a:t>Formative Assessments </a:t>
            </a:r>
            <a:r>
              <a:rPr lang="en-US" b="1" smtClean="0"/>
              <a:t>OF</a:t>
            </a:r>
            <a:r>
              <a:rPr lang="en-US" smtClean="0"/>
              <a:t> Learning</a:t>
            </a:r>
          </a:p>
          <a:p>
            <a:r>
              <a:rPr lang="en-US" smtClean="0"/>
              <a:t>Formative Assessments/Classroom Assessments </a:t>
            </a:r>
            <a:r>
              <a:rPr lang="en-US" b="1" smtClean="0"/>
              <a:t>FOR</a:t>
            </a:r>
            <a:r>
              <a:rPr lang="en-US" smtClean="0"/>
              <a:t> Learning</a:t>
            </a:r>
          </a:p>
          <a:p>
            <a:endParaRPr lang="en-US" smtClean="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225550" y="1752600"/>
            <a:ext cx="6650038" cy="3352800"/>
          </a:xfrm>
        </p:spPr>
        <p:txBody>
          <a:bodyPr/>
          <a:lstStyle/>
          <a:p>
            <a:pPr algn="ctr"/>
            <a:r>
              <a:rPr lang="en-US" sz="4800" smtClean="0"/>
              <a:t>What are the current steps in the process?</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5613" y="274638"/>
            <a:ext cx="8226425" cy="831850"/>
          </a:xfrm>
        </p:spPr>
        <p:txBody>
          <a:bodyPr/>
          <a:lstStyle/>
          <a:p>
            <a:r>
              <a:rPr lang="en-US" sz="4000" smtClean="0"/>
              <a:t>Work collaboratively</a:t>
            </a:r>
          </a:p>
        </p:txBody>
      </p:sp>
      <p:sp>
        <p:nvSpPr>
          <p:cNvPr id="26627" name="Content Placeholder 2"/>
          <p:cNvSpPr>
            <a:spLocks noGrp="1"/>
          </p:cNvSpPr>
          <p:nvPr>
            <p:ph idx="1"/>
          </p:nvPr>
        </p:nvSpPr>
        <p:spPr>
          <a:xfrm>
            <a:off x="336550" y="1828800"/>
            <a:ext cx="8807450" cy="4648200"/>
          </a:xfrm>
        </p:spPr>
        <p:txBody>
          <a:bodyPr/>
          <a:lstStyle/>
          <a:p>
            <a:r>
              <a:rPr lang="en-US" sz="3600" smtClean="0"/>
              <a:t>Establish professional learning communities to create cultural shifts</a:t>
            </a:r>
          </a:p>
          <a:p>
            <a:pPr lvl="1"/>
            <a:r>
              <a:rPr lang="en-US" sz="2000" smtClean="0"/>
              <a:t>Fundamental purpose</a:t>
            </a:r>
          </a:p>
          <a:p>
            <a:pPr lvl="1"/>
            <a:r>
              <a:rPr lang="en-US" sz="2000" smtClean="0"/>
              <a:t>Use of assessments</a:t>
            </a:r>
          </a:p>
          <a:p>
            <a:pPr lvl="1"/>
            <a:r>
              <a:rPr lang="en-US" sz="2000" smtClean="0"/>
              <a:t>Response when students do not learn</a:t>
            </a:r>
          </a:p>
          <a:p>
            <a:pPr lvl="1"/>
            <a:r>
              <a:rPr lang="en-US" sz="2000" smtClean="0"/>
              <a:t>Work of teachers</a:t>
            </a:r>
          </a:p>
          <a:p>
            <a:pPr lvl="1"/>
            <a:r>
              <a:rPr lang="en-US" sz="2000" smtClean="0"/>
              <a:t>Focus –from external  assistance to internal acceptance and ownership to improve the school</a:t>
            </a:r>
          </a:p>
          <a:p>
            <a:pPr lvl="1"/>
            <a:r>
              <a:rPr lang="en-US" sz="2000" smtClean="0"/>
              <a:t>School culture</a:t>
            </a:r>
          </a:p>
          <a:p>
            <a:pPr lvl="1"/>
            <a:r>
              <a:rPr lang="en-US" sz="2000" smtClean="0"/>
              <a:t>Professional development</a:t>
            </a:r>
          </a:p>
          <a:p>
            <a:r>
              <a:rPr lang="en-US" sz="3600" smtClean="0"/>
              <a:t>Provide time to collaborate</a:t>
            </a:r>
          </a:p>
          <a:p>
            <a:pPr>
              <a:buFontTx/>
              <a:buNone/>
            </a:pPr>
            <a:endParaRPr lang="en-US" sz="3600" smtClean="0"/>
          </a:p>
          <a:p>
            <a:endParaRPr lang="en-US" smtClean="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Placeholder 2"/>
          <p:cNvSpPr>
            <a:spLocks noGrp="1"/>
          </p:cNvSpPr>
          <p:nvPr>
            <p:ph type="body" idx="2"/>
          </p:nvPr>
        </p:nvSpPr>
        <p:spPr>
          <a:xfrm>
            <a:off x="228600" y="1981200"/>
            <a:ext cx="2667000" cy="4144963"/>
          </a:xfrm>
        </p:spPr>
        <p:txBody>
          <a:bodyPr/>
          <a:lstStyle/>
          <a:p>
            <a:pPr algn="ctr"/>
            <a:endParaRPr lang="en-US" sz="4000" smtClean="0"/>
          </a:p>
          <a:p>
            <a:pPr algn="ctr"/>
            <a:endParaRPr lang="en-US" sz="4000" smtClean="0"/>
          </a:p>
          <a:p>
            <a:pPr algn="ctr"/>
            <a:r>
              <a:rPr lang="en-US" sz="4000" smtClean="0"/>
              <a:t>Backward</a:t>
            </a:r>
          </a:p>
          <a:p>
            <a:pPr algn="ctr"/>
            <a:r>
              <a:rPr lang="en-US" sz="4000" smtClean="0"/>
              <a:t>Design</a:t>
            </a:r>
          </a:p>
        </p:txBody>
      </p:sp>
      <p:sp>
        <p:nvSpPr>
          <p:cNvPr id="4" name="Content Placeholder 3"/>
          <p:cNvSpPr>
            <a:spLocks noGrp="1"/>
          </p:cNvSpPr>
          <p:nvPr>
            <p:ph sz="quarter" idx="1"/>
          </p:nvPr>
        </p:nvSpPr>
        <p:spPr>
          <a:xfrm>
            <a:off x="3346450" y="1524000"/>
            <a:ext cx="5416550" cy="4689475"/>
          </a:xfrm>
        </p:spPr>
        <p:txBody>
          <a:bodyPr>
            <a:normAutofit/>
          </a:bodyPr>
          <a:lstStyle/>
          <a:p>
            <a:pPr marL="274320" indent="-274320" fontAlgn="auto">
              <a:spcAft>
                <a:spcPts val="0"/>
              </a:spcAft>
              <a:buFont typeface="Wingdings 2"/>
              <a:buNone/>
              <a:defRPr/>
            </a:pPr>
            <a:endParaRPr lang="en-US" b="1" i="1" dirty="0" smtClean="0"/>
          </a:p>
          <a:p>
            <a:pPr marL="457200" indent="-457200" fontAlgn="auto">
              <a:spcAft>
                <a:spcPts val="0"/>
              </a:spcAft>
              <a:buFont typeface="Wingdings 2"/>
              <a:buAutoNum type="arabicPeriod"/>
              <a:defRPr/>
            </a:pPr>
            <a:r>
              <a:rPr lang="en-US" sz="2400" b="1" dirty="0" smtClean="0"/>
              <a:t>Identify desired results. </a:t>
            </a:r>
          </a:p>
          <a:p>
            <a:pPr marL="457200" indent="-457200" fontAlgn="auto">
              <a:spcAft>
                <a:spcPts val="0"/>
              </a:spcAft>
              <a:buFontTx/>
              <a:buNone/>
              <a:defRPr/>
            </a:pPr>
            <a:r>
              <a:rPr lang="en-US" sz="2400" b="1" dirty="0" smtClean="0"/>
              <a:t>          (learning targets)</a:t>
            </a:r>
            <a:endParaRPr lang="en-US" sz="2400" b="1" dirty="0"/>
          </a:p>
        </p:txBody>
      </p:sp>
      <p:sp>
        <p:nvSpPr>
          <p:cNvPr id="5" name="Curved Right Arrow 4"/>
          <p:cNvSpPr/>
          <p:nvPr/>
        </p:nvSpPr>
        <p:spPr>
          <a:xfrm>
            <a:off x="2784475" y="2514600"/>
            <a:ext cx="762000" cy="1447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7" name="TextBox 6"/>
          <p:cNvSpPr txBox="1"/>
          <p:nvPr/>
        </p:nvSpPr>
        <p:spPr>
          <a:xfrm>
            <a:off x="3575050" y="3200400"/>
            <a:ext cx="5568950" cy="830263"/>
          </a:xfrm>
          <a:prstGeom prst="rect">
            <a:avLst/>
          </a:prstGeom>
          <a:noFill/>
        </p:spPr>
        <p:txBody>
          <a:bodyPr>
            <a:spAutoFit/>
          </a:bodyPr>
          <a:lstStyle/>
          <a:p>
            <a:pPr fontAlgn="auto">
              <a:spcBef>
                <a:spcPts val="0"/>
              </a:spcBef>
              <a:spcAft>
                <a:spcPts val="0"/>
              </a:spcAft>
              <a:defRPr/>
            </a:pPr>
            <a:r>
              <a:rPr lang="en-US" sz="2400" b="1" dirty="0">
                <a:latin typeface="+mn-lt"/>
              </a:rPr>
              <a:t>2. Determine acceptable</a:t>
            </a:r>
          </a:p>
          <a:p>
            <a:pPr fontAlgn="auto">
              <a:spcBef>
                <a:spcPts val="0"/>
              </a:spcBef>
              <a:spcAft>
                <a:spcPts val="0"/>
              </a:spcAft>
              <a:defRPr/>
            </a:pPr>
            <a:r>
              <a:rPr lang="en-US" sz="2400" b="1" dirty="0">
                <a:latin typeface="+mn-lt"/>
              </a:rPr>
              <a:t>  </a:t>
            </a:r>
            <a:r>
              <a:rPr lang="en-US" sz="2400" b="1" dirty="0"/>
              <a:t>evidence. </a:t>
            </a:r>
            <a:r>
              <a:rPr lang="en-US" sz="2400" b="1" dirty="0">
                <a:latin typeface="+mn-lt"/>
              </a:rPr>
              <a:t>(assessments)</a:t>
            </a:r>
          </a:p>
        </p:txBody>
      </p:sp>
      <p:sp>
        <p:nvSpPr>
          <p:cNvPr id="8" name="Curved Left Arrow 7"/>
          <p:cNvSpPr/>
          <p:nvPr/>
        </p:nvSpPr>
        <p:spPr>
          <a:xfrm rot="773090">
            <a:off x="7893050" y="3881438"/>
            <a:ext cx="808038" cy="144938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9" name="TextBox 8"/>
          <p:cNvSpPr txBox="1"/>
          <p:nvPr/>
        </p:nvSpPr>
        <p:spPr>
          <a:xfrm>
            <a:off x="3636963" y="4572000"/>
            <a:ext cx="4633912" cy="1200150"/>
          </a:xfrm>
          <a:prstGeom prst="rect">
            <a:avLst/>
          </a:prstGeom>
          <a:noFill/>
        </p:spPr>
        <p:txBody>
          <a:bodyPr>
            <a:spAutoFit/>
          </a:bodyPr>
          <a:lstStyle/>
          <a:p>
            <a:pPr fontAlgn="auto">
              <a:spcBef>
                <a:spcPts val="0"/>
              </a:spcBef>
              <a:spcAft>
                <a:spcPts val="0"/>
              </a:spcAft>
              <a:defRPr/>
            </a:pPr>
            <a:r>
              <a:rPr lang="en-US" sz="2400" b="1" dirty="0">
                <a:latin typeface="+mn-lt"/>
              </a:rPr>
              <a:t>3. Plan learning experiences    and instruction</a:t>
            </a:r>
            <a:r>
              <a:rPr lang="en-US" sz="2400" b="1" i="1" dirty="0">
                <a:latin typeface="+mn-lt"/>
              </a:rPr>
              <a:t>. </a:t>
            </a:r>
          </a:p>
          <a:p>
            <a:pPr fontAlgn="auto">
              <a:spcBef>
                <a:spcPts val="0"/>
              </a:spcBef>
              <a:spcAft>
                <a:spcPts val="0"/>
              </a:spcAft>
              <a:defRPr/>
            </a:pPr>
            <a:r>
              <a:rPr lang="en-US" sz="2400" b="1" dirty="0">
                <a:latin typeface="+mn-lt"/>
              </a:rPr>
              <a:t>(standards based instruction)</a:t>
            </a:r>
          </a:p>
        </p:txBody>
      </p:sp>
      <p:sp>
        <p:nvSpPr>
          <p:cNvPr id="10" name="Rectangle 9"/>
          <p:cNvSpPr/>
          <p:nvPr/>
        </p:nvSpPr>
        <p:spPr>
          <a:xfrm rot="10800000" flipV="1">
            <a:off x="304800" y="465138"/>
            <a:ext cx="5867400" cy="584200"/>
          </a:xfrm>
          <a:prstGeom prst="rect">
            <a:avLst/>
          </a:prstGeom>
        </p:spPr>
        <p:txBody>
          <a:bodyPr>
            <a:spAutoFit/>
          </a:bodyPr>
          <a:lstStyle/>
          <a:p>
            <a:pPr marL="274320" indent="-274320" algn="ctr" fontAlgn="auto">
              <a:spcBef>
                <a:spcPct val="20000"/>
              </a:spcBef>
              <a:spcAft>
                <a:spcPts val="0"/>
              </a:spcAft>
              <a:defRPr/>
            </a:pPr>
            <a:r>
              <a:rPr lang="en-US" sz="3200" kern="0" dirty="0">
                <a:solidFill>
                  <a:srgbClr val="000000"/>
                </a:solidFill>
                <a:latin typeface="Arial"/>
                <a:cs typeface="Arial"/>
              </a:rPr>
              <a:t>Begin with the end in mind.</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304800" y="533400"/>
            <a:ext cx="7696200" cy="762000"/>
          </a:xfrm>
        </p:spPr>
        <p:txBody>
          <a:bodyPr/>
          <a:lstStyle/>
          <a:p>
            <a:r>
              <a:rPr lang="en-US" smtClean="0"/>
              <a:t>Depth of Knowledge in the CSOs</a:t>
            </a:r>
          </a:p>
        </p:txBody>
      </p:sp>
      <p:sp>
        <p:nvSpPr>
          <p:cNvPr id="28675" name="Rectangle 3"/>
          <p:cNvSpPr>
            <a:spLocks noGrp="1" noChangeArrowheads="1"/>
          </p:cNvSpPr>
          <p:nvPr>
            <p:ph idx="4294967295"/>
          </p:nvPr>
        </p:nvSpPr>
        <p:spPr>
          <a:xfrm>
            <a:off x="152400" y="1600200"/>
            <a:ext cx="8763000" cy="4800600"/>
          </a:xfrm>
        </p:spPr>
        <p:txBody>
          <a:bodyPr/>
          <a:lstStyle/>
          <a:p>
            <a:pPr>
              <a:lnSpc>
                <a:spcPct val="80000"/>
              </a:lnSpc>
            </a:pPr>
            <a:r>
              <a:rPr lang="en-US" sz="2400" b="1" smtClean="0"/>
              <a:t>Level 1</a:t>
            </a:r>
            <a:r>
              <a:rPr lang="en-US" sz="2400" smtClean="0"/>
              <a:t> – Recall, recognition</a:t>
            </a:r>
          </a:p>
          <a:p>
            <a:pPr>
              <a:lnSpc>
                <a:spcPct val="80000"/>
              </a:lnSpc>
            </a:pPr>
            <a:endParaRPr lang="en-US" sz="2400" b="1" smtClean="0"/>
          </a:p>
          <a:p>
            <a:pPr>
              <a:lnSpc>
                <a:spcPct val="80000"/>
              </a:lnSpc>
            </a:pPr>
            <a:r>
              <a:rPr lang="en-US" sz="2400" b="1" smtClean="0"/>
              <a:t>Level 2</a:t>
            </a:r>
            <a:r>
              <a:rPr lang="en-US" sz="2400" smtClean="0"/>
              <a:t> – Application of skills, concepts; conceptual understanding; procedural understanding</a:t>
            </a:r>
          </a:p>
          <a:p>
            <a:pPr>
              <a:lnSpc>
                <a:spcPct val="80000"/>
              </a:lnSpc>
            </a:pPr>
            <a:endParaRPr lang="en-US" sz="2400" b="1" smtClean="0"/>
          </a:p>
          <a:p>
            <a:pPr>
              <a:lnSpc>
                <a:spcPct val="80000"/>
              </a:lnSpc>
            </a:pPr>
            <a:r>
              <a:rPr lang="en-US" sz="2400" b="1" smtClean="0"/>
              <a:t>Level 3</a:t>
            </a:r>
            <a:r>
              <a:rPr lang="en-US" sz="2400" smtClean="0"/>
              <a:t> –Solve problems, draw conclusions given data, arguments, situations and other information; construct mental models translating among different representations; justifying from evidence; summarizing a body of text</a:t>
            </a:r>
          </a:p>
          <a:p>
            <a:pPr>
              <a:lnSpc>
                <a:spcPct val="80000"/>
              </a:lnSpc>
            </a:pPr>
            <a:endParaRPr lang="en-US" sz="2400" b="1" smtClean="0"/>
          </a:p>
          <a:p>
            <a:pPr>
              <a:lnSpc>
                <a:spcPct val="80000"/>
              </a:lnSpc>
            </a:pPr>
            <a:r>
              <a:rPr lang="en-US" sz="2400" b="1" smtClean="0"/>
              <a:t>Level 4</a:t>
            </a:r>
            <a:r>
              <a:rPr lang="en-US" sz="2400" smtClean="0"/>
              <a:t> – Extended thinking; requires integration of knowledge from multiple sources and ability to represent knowledge in a variety of ways; usually requires work over a period of time</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Understanding Depth of Knowledge</a:t>
            </a:r>
          </a:p>
        </p:txBody>
      </p:sp>
      <p:sp>
        <p:nvSpPr>
          <p:cNvPr id="29699" name="Content Placeholder 2"/>
          <p:cNvSpPr>
            <a:spLocks noGrp="1"/>
          </p:cNvSpPr>
          <p:nvPr>
            <p:ph sz="quarter" idx="1"/>
          </p:nvPr>
        </p:nvSpPr>
        <p:spPr>
          <a:xfrm>
            <a:off x="301625" y="1527175"/>
            <a:ext cx="8504238" cy="4572000"/>
          </a:xfrm>
        </p:spPr>
        <p:txBody>
          <a:bodyPr/>
          <a:lstStyle/>
          <a:p>
            <a:pPr>
              <a:lnSpc>
                <a:spcPct val="90000"/>
              </a:lnSpc>
              <a:buClr>
                <a:srgbClr val="FFFF00"/>
              </a:buClr>
              <a:buFont typeface="Wingdings" pitchFamily="2" charset="2"/>
              <a:buChar char="Ø"/>
            </a:pPr>
            <a:endParaRPr lang="en-US" smtClean="0"/>
          </a:p>
          <a:p>
            <a:pPr>
              <a:lnSpc>
                <a:spcPct val="90000"/>
              </a:lnSpc>
              <a:buClr>
                <a:srgbClr val="FFFF00"/>
              </a:buClr>
              <a:buFont typeface="Wingdings" pitchFamily="2" charset="2"/>
              <a:buChar char="Ø"/>
            </a:pPr>
            <a:endParaRPr lang="en-US" smtClean="0"/>
          </a:p>
          <a:p>
            <a:pPr>
              <a:lnSpc>
                <a:spcPct val="90000"/>
              </a:lnSpc>
              <a:buClr>
                <a:srgbClr val="FFFF00"/>
              </a:buClr>
              <a:buFont typeface="Wingdings" pitchFamily="2" charset="2"/>
              <a:buChar char="Ø"/>
            </a:pPr>
            <a:endParaRPr lang="en-US" smtClean="0"/>
          </a:p>
          <a:p>
            <a:pPr>
              <a:lnSpc>
                <a:spcPct val="90000"/>
              </a:lnSpc>
              <a:buClr>
                <a:srgbClr val="FFFF00"/>
              </a:buClr>
              <a:buFont typeface="Wingdings" pitchFamily="2" charset="2"/>
              <a:buChar char="Ø"/>
            </a:pPr>
            <a:r>
              <a:rPr lang="en-US" smtClean="0"/>
              <a:t>DOK </a:t>
            </a:r>
            <a:r>
              <a:rPr lang="en-US" u="sng" smtClean="0"/>
              <a:t>is</a:t>
            </a:r>
            <a:r>
              <a:rPr lang="en-US" smtClean="0"/>
              <a:t> about intended outcome, </a:t>
            </a:r>
            <a:r>
              <a:rPr lang="en-US" u="sng" smtClean="0"/>
              <a:t>not</a:t>
            </a:r>
            <a:r>
              <a:rPr lang="en-US" smtClean="0"/>
              <a:t> difficulty.</a:t>
            </a:r>
          </a:p>
          <a:p>
            <a:pPr>
              <a:lnSpc>
                <a:spcPct val="90000"/>
              </a:lnSpc>
              <a:buClr>
                <a:srgbClr val="FFFF00"/>
              </a:buClr>
              <a:buFont typeface="Wingdings" pitchFamily="2" charset="2"/>
              <a:buChar char="Ø"/>
            </a:pPr>
            <a:endParaRPr lang="en-US" smtClean="0"/>
          </a:p>
          <a:p>
            <a:pPr>
              <a:lnSpc>
                <a:spcPct val="90000"/>
              </a:lnSpc>
              <a:buClr>
                <a:srgbClr val="FFFF00"/>
              </a:buClr>
              <a:buFont typeface="Wingdings" pitchFamily="2" charset="2"/>
              <a:buChar char="Ø"/>
            </a:pPr>
            <a:r>
              <a:rPr lang="en-US" smtClean="0"/>
              <a:t>DOK is a reference to the complexity of  mental processing that must occur to answer a question, perform a task, or generate a product.</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3"/>
          <p:cNvSpPr>
            <a:spLocks noGrp="1"/>
          </p:cNvSpPr>
          <p:nvPr>
            <p:ph type="title"/>
          </p:nvPr>
        </p:nvSpPr>
        <p:spPr>
          <a:xfrm>
            <a:off x="304800" y="228600"/>
            <a:ext cx="8229600" cy="758825"/>
          </a:xfrm>
        </p:spPr>
        <p:txBody>
          <a:bodyPr/>
          <a:lstStyle/>
          <a:p>
            <a:r>
              <a:rPr lang="en-US" smtClean="0"/>
              <a:t>Activity: Determining DOK Level</a:t>
            </a:r>
          </a:p>
        </p:txBody>
      </p:sp>
      <p:sp>
        <p:nvSpPr>
          <p:cNvPr id="3" name="Content Placeholder 2"/>
          <p:cNvSpPr>
            <a:spLocks noGrp="1"/>
          </p:cNvSpPr>
          <p:nvPr>
            <p:ph sz="quarter" idx="1"/>
          </p:nvPr>
        </p:nvSpPr>
        <p:spPr>
          <a:xfrm>
            <a:off x="301625" y="1527175"/>
            <a:ext cx="8504238" cy="4572000"/>
          </a:xfrm>
        </p:spPr>
        <p:txBody>
          <a:bodyPr>
            <a:normAutofit/>
          </a:bodyPr>
          <a:lstStyle/>
          <a:p>
            <a:pPr fontAlgn="auto">
              <a:lnSpc>
                <a:spcPct val="90000"/>
              </a:lnSpc>
              <a:spcAft>
                <a:spcPts val="0"/>
              </a:spcAft>
              <a:buClr>
                <a:srgbClr val="FFFF00"/>
              </a:buClr>
              <a:buFont typeface="Wingdings" pitchFamily="2" charset="2"/>
              <a:buChar char="Ø"/>
              <a:defRPr/>
            </a:pPr>
            <a:endParaRPr lang="en-US" sz="3200" dirty="0" smtClean="0">
              <a:cs typeface="Times New Roman" pitchFamily="18" charset="0"/>
            </a:endParaRPr>
          </a:p>
          <a:p>
            <a:pPr fontAlgn="auto">
              <a:lnSpc>
                <a:spcPct val="90000"/>
              </a:lnSpc>
              <a:spcAft>
                <a:spcPts val="0"/>
              </a:spcAft>
              <a:buClr>
                <a:srgbClr val="FFFF00"/>
              </a:buClr>
              <a:buFont typeface="Wingdings" pitchFamily="2" charset="2"/>
              <a:buChar char="Ø"/>
              <a:defRPr/>
            </a:pPr>
            <a:r>
              <a:rPr lang="en-US" sz="3200" dirty="0" smtClean="0">
                <a:cs typeface="Times New Roman" pitchFamily="18" charset="0"/>
              </a:rPr>
              <a:t>DOK ? </a:t>
            </a:r>
            <a:r>
              <a:rPr lang="en-US" sz="3200" i="1" u="sng" dirty="0" smtClean="0">
                <a:cs typeface="Times New Roman" pitchFamily="18" charset="0"/>
              </a:rPr>
              <a:t>Describe</a:t>
            </a:r>
            <a:r>
              <a:rPr lang="en-US" sz="3200" dirty="0" smtClean="0">
                <a:cs typeface="Times New Roman" pitchFamily="18" charset="0"/>
              </a:rPr>
              <a:t> a model that you might use to represent the relationships that exist within the rock cycle. </a:t>
            </a:r>
          </a:p>
          <a:p>
            <a:pPr fontAlgn="auto">
              <a:lnSpc>
                <a:spcPct val="90000"/>
              </a:lnSpc>
              <a:spcAft>
                <a:spcPts val="0"/>
              </a:spcAft>
              <a:buClr>
                <a:srgbClr val="FFFF00"/>
              </a:buClr>
              <a:buFont typeface="Wingdings" pitchFamily="2" charset="2"/>
              <a:buChar char="Ø"/>
              <a:defRPr/>
            </a:pPr>
            <a:r>
              <a:rPr lang="en-US" sz="3200" dirty="0" smtClean="0">
                <a:cs typeface="Times New Roman" pitchFamily="18" charset="0"/>
              </a:rPr>
              <a:t>DOK ? </a:t>
            </a:r>
            <a:r>
              <a:rPr lang="en-US" sz="3200" i="1" u="sng" dirty="0" smtClean="0">
                <a:cs typeface="Times New Roman" pitchFamily="18" charset="0"/>
              </a:rPr>
              <a:t>Describe</a:t>
            </a:r>
            <a:r>
              <a:rPr lang="en-US" sz="3200" dirty="0" smtClean="0">
                <a:cs typeface="Times New Roman" pitchFamily="18" charset="0"/>
              </a:rPr>
              <a:t> the difference between metamorphic and igneous rocks. </a:t>
            </a:r>
          </a:p>
          <a:p>
            <a:pPr fontAlgn="auto">
              <a:lnSpc>
                <a:spcPct val="90000"/>
              </a:lnSpc>
              <a:spcAft>
                <a:spcPts val="0"/>
              </a:spcAft>
              <a:buClr>
                <a:srgbClr val="FFFF00"/>
              </a:buClr>
              <a:buFont typeface="Wingdings" pitchFamily="2" charset="2"/>
              <a:buChar char="Ø"/>
              <a:defRPr/>
            </a:pPr>
            <a:r>
              <a:rPr lang="en-US" sz="3200" dirty="0" smtClean="0">
                <a:cs typeface="Times New Roman" pitchFamily="18" charset="0"/>
              </a:rPr>
              <a:t>DOK ? </a:t>
            </a:r>
            <a:r>
              <a:rPr lang="en-US" sz="3200" i="1" u="sng" dirty="0" smtClean="0">
                <a:cs typeface="Times New Roman" pitchFamily="18" charset="0"/>
              </a:rPr>
              <a:t>Describe</a:t>
            </a:r>
            <a:r>
              <a:rPr lang="en-US" sz="3200" dirty="0" smtClean="0">
                <a:cs typeface="Times New Roman" pitchFamily="18" charset="0"/>
              </a:rPr>
              <a:t> three characteristics of metamorphic rocks</a:t>
            </a:r>
          </a:p>
          <a:p>
            <a:pPr algn="ctr" fontAlgn="auto">
              <a:lnSpc>
                <a:spcPct val="90000"/>
              </a:lnSpc>
              <a:spcAft>
                <a:spcPts val="0"/>
              </a:spcAft>
              <a:buFont typeface="Wingdings 2" pitchFamily="18" charset="2"/>
              <a:buNone/>
              <a:defRPr/>
            </a:pPr>
            <a:endParaRPr lang="en-US" dirty="0" smtClean="0"/>
          </a:p>
          <a:p>
            <a:pPr algn="ctr" fontAlgn="auto">
              <a:lnSpc>
                <a:spcPct val="90000"/>
              </a:lnSpc>
              <a:spcAft>
                <a:spcPts val="0"/>
              </a:spcAft>
              <a:buFont typeface="Wingdings 2" pitchFamily="18" charset="2"/>
              <a:buNone/>
              <a:defRPr/>
            </a:pPr>
            <a:endParaRPr lang="en-US" dirty="0" smtClean="0"/>
          </a:p>
          <a:p>
            <a:pPr fontAlgn="auto">
              <a:lnSpc>
                <a:spcPct val="90000"/>
              </a:lnSpc>
              <a:spcAft>
                <a:spcPts val="0"/>
              </a:spcAft>
              <a:buFont typeface="Wingdings 2" pitchFamily="18" charset="2"/>
              <a:buNone/>
              <a:defRPr/>
            </a:pPr>
            <a:endParaRPr lang="en-US" dirty="0">
              <a:solidFill>
                <a:schemeClr val="accent1">
                  <a:lumMod val="50000"/>
                </a:schemeClr>
              </a:solidFill>
              <a:latin typeface="Tahoma" pitchFamily="34"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81000" y="381000"/>
          <a:ext cx="8458200" cy="6442075"/>
        </p:xfrm>
        <a:graphic>
          <a:graphicData uri="http://schemas.openxmlformats.org/drawingml/2006/table">
            <a:tbl>
              <a:tblPr firstRow="1" bandRow="1">
                <a:tableStyleId>{5940675A-B579-460E-94D1-54222C63F5DA}</a:tableStyleId>
              </a:tblPr>
              <a:tblGrid>
                <a:gridCol w="2110605"/>
                <a:gridCol w="2110604"/>
                <a:gridCol w="2110605"/>
                <a:gridCol w="2126385"/>
              </a:tblGrid>
              <a:tr h="1447800">
                <a:tc gridSpan="4">
                  <a:txBody>
                    <a:bodyPr/>
                    <a:lstStyle/>
                    <a:p>
                      <a:r>
                        <a:rPr lang="en-US" b="1" dirty="0" smtClean="0"/>
                        <a:t>Standard/Objective:</a:t>
                      </a:r>
                    </a:p>
                    <a:p>
                      <a:r>
                        <a:rPr lang="en-US" dirty="0" smtClean="0"/>
                        <a:t>       </a:t>
                      </a:r>
                    </a:p>
                    <a:p>
                      <a:endParaRPr lang="en-US" dirty="0" smtClean="0"/>
                    </a:p>
                  </a:txBody>
                  <a:tcPr>
                    <a:lnB w="12700" cmpd="sng">
                      <a:noFill/>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537975">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 Type:   </a:t>
                      </a:r>
                      <a:r>
                        <a:rPr lang="en-US" dirty="0" smtClean="0">
                          <a:sym typeface="Wingdings"/>
                        </a:rPr>
                        <a:t>  </a:t>
                      </a:r>
                      <a:r>
                        <a:rPr lang="en-US" dirty="0" smtClean="0"/>
                        <a:t>Knowledge</a:t>
                      </a:r>
                      <a:r>
                        <a:rPr lang="en-US" baseline="0" dirty="0"/>
                        <a:t> </a:t>
                      </a:r>
                      <a:r>
                        <a:rPr lang="en-US" baseline="0" dirty="0" smtClean="0"/>
                        <a:t>    </a:t>
                      </a:r>
                      <a:r>
                        <a:rPr lang="en-US" dirty="0" smtClean="0">
                          <a:sym typeface="Wingdings"/>
                        </a:rPr>
                        <a:t> </a:t>
                      </a:r>
                      <a:r>
                        <a:rPr lang="en-US" dirty="0" smtClean="0"/>
                        <a:t>Reasoning</a:t>
                      </a:r>
                      <a:r>
                        <a:rPr lang="en-US" baseline="0" dirty="0" smtClean="0"/>
                        <a:t>     </a:t>
                      </a:r>
                      <a:r>
                        <a:rPr lang="en-US" dirty="0" smtClean="0">
                          <a:sym typeface="Wingdings"/>
                        </a:rPr>
                        <a:t></a:t>
                      </a:r>
                      <a:r>
                        <a:rPr lang="en-US" dirty="0" smtClean="0"/>
                        <a:t> Performance</a:t>
                      </a:r>
                      <a:r>
                        <a:rPr lang="en-US" baseline="0" dirty="0" smtClean="0"/>
                        <a:t>  Skill</a:t>
                      </a:r>
                      <a:r>
                        <a:rPr lang="en-US" baseline="0" dirty="0"/>
                        <a:t> </a:t>
                      </a:r>
                      <a:r>
                        <a:rPr lang="en-US" baseline="0" dirty="0" smtClean="0"/>
                        <a:t>     </a:t>
                      </a:r>
                      <a:r>
                        <a:rPr lang="en-US" dirty="0" smtClean="0">
                          <a:sym typeface="Wingdings"/>
                        </a:rPr>
                        <a:t> </a:t>
                      </a:r>
                      <a:r>
                        <a:rPr lang="en-US" dirty="0" smtClean="0"/>
                        <a:t>Product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buFont typeface="Wingdings"/>
                        <a:buChar char="o"/>
                      </a:pPr>
                      <a:endParaRPr lang="en-US"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70869">
                <a:tc gridSpan="4">
                  <a:txBody>
                    <a:bodyPr/>
                    <a:lstStyle/>
                    <a:p>
                      <a:pPr algn="ctr"/>
                      <a:r>
                        <a:rPr lang="en-US" b="1" dirty="0" smtClean="0"/>
                        <a:t>Learning Targets</a:t>
                      </a:r>
                    </a:p>
                    <a:p>
                      <a:pPr algn="ctr"/>
                      <a:r>
                        <a:rPr lang="en-US" sz="1600" dirty="0" smtClean="0"/>
                        <a:t>What are the knowledge, reasoning</a:t>
                      </a:r>
                      <a:r>
                        <a:rPr lang="en-US" sz="1600" baseline="0" dirty="0" smtClean="0"/>
                        <a:t>, skill or product targets underpinning this objective?</a:t>
                      </a:r>
                    </a:p>
                    <a:p>
                      <a:pPr algn="ctr"/>
                      <a:endParaRPr lang="en-US" sz="1600" dirty="0"/>
                    </a:p>
                  </a:txBody>
                  <a:tcPr>
                    <a:lnT w="12700" cap="flat" cmpd="sng" algn="ctr">
                      <a:solidFill>
                        <a:schemeClr val="tx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819776">
                <a:tc>
                  <a:txBody>
                    <a:bodyPr/>
                    <a:lstStyle/>
                    <a:p>
                      <a:pPr algn="ctr"/>
                      <a:r>
                        <a:rPr lang="en-US" b="1" dirty="0" smtClean="0"/>
                        <a:t>Knowledge</a:t>
                      </a:r>
                      <a:r>
                        <a:rPr lang="en-US" b="1" baseline="0" dirty="0" smtClean="0"/>
                        <a:t> Targets</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Reasoning Targets</a:t>
                      </a:r>
                    </a:p>
                  </a:txBody>
                  <a:tcPr/>
                </a:tc>
                <a:tc>
                  <a:txBody>
                    <a:bodyPr/>
                    <a:lstStyle/>
                    <a:p>
                      <a:pPr algn="ctr"/>
                      <a:r>
                        <a:rPr lang="en-US" b="1" dirty="0" smtClean="0"/>
                        <a:t>Performance</a:t>
                      </a:r>
                      <a:r>
                        <a:rPr lang="en-US" b="1" baseline="0" dirty="0" smtClean="0"/>
                        <a:t> Skill Targets</a:t>
                      </a:r>
                      <a:endParaRPr lang="en-US" b="1" dirty="0"/>
                    </a:p>
                  </a:txBody>
                  <a:tcPr/>
                </a:tc>
                <a:tc>
                  <a:txBody>
                    <a:bodyPr/>
                    <a:lstStyle/>
                    <a:p>
                      <a:pPr algn="ctr"/>
                      <a:r>
                        <a:rPr lang="en-US" b="1" dirty="0" smtClean="0"/>
                        <a:t>Product</a:t>
                      </a:r>
                      <a:r>
                        <a:rPr lang="en-US" b="1" baseline="0" dirty="0" smtClean="0"/>
                        <a:t> Targets</a:t>
                      </a:r>
                      <a:endParaRPr lang="en-US" b="1" dirty="0"/>
                    </a:p>
                  </a:txBody>
                  <a:tcPr/>
                </a:tc>
              </a:tr>
              <a:tr h="2782630">
                <a:tc>
                  <a:txBody>
                    <a:bodyPr/>
                    <a:lstStyle/>
                    <a:p>
                      <a:endParaRPr lang="en-US" b="1" dirty="0" smtClean="0"/>
                    </a:p>
                    <a:p>
                      <a:r>
                        <a:rPr lang="en-US" b="1" dirty="0" smtClean="0"/>
                        <a:t>What</a:t>
                      </a:r>
                      <a:r>
                        <a:rPr lang="en-US" b="1" baseline="0" dirty="0" smtClean="0"/>
                        <a:t>  must students  know to master this standard?</a:t>
                      </a:r>
                      <a:endParaRPr lang="en-US" b="1" dirty="0"/>
                    </a:p>
                  </a:txBody>
                  <a:tcPr/>
                </a:tc>
                <a:tc>
                  <a:txBody>
                    <a:bodyPr/>
                    <a:lstStyle/>
                    <a:p>
                      <a:endParaRPr lang="en-US" b="1" dirty="0" smtClean="0"/>
                    </a:p>
                    <a:p>
                      <a:r>
                        <a:rPr lang="en-US" b="1" dirty="0" smtClean="0"/>
                        <a:t>How</a:t>
                      </a:r>
                      <a:r>
                        <a:rPr lang="en-US" b="1" baseline="0" dirty="0" smtClean="0"/>
                        <a:t> are students using knowledge to solve a problem, make a decision, form a plan, etc.?</a:t>
                      </a:r>
                      <a:endParaRPr lang="en-US" b="1" dirty="0"/>
                    </a:p>
                  </a:txBody>
                  <a:tcPr/>
                </a:tc>
                <a:tc>
                  <a:txBody>
                    <a:bodyPr/>
                    <a:lstStyle/>
                    <a:p>
                      <a:endParaRPr lang="en-US" b="1" dirty="0" smtClean="0"/>
                    </a:p>
                    <a:p>
                      <a:r>
                        <a:rPr lang="en-US" b="1" dirty="0" smtClean="0"/>
                        <a:t>What </a:t>
                      </a:r>
                      <a:r>
                        <a:rPr lang="en-US" b="1" baseline="0" dirty="0" smtClean="0"/>
                        <a:t> must students be able to do ?  How are they using knowledge and reasoning to perform a task?</a:t>
                      </a:r>
                      <a:endParaRPr lang="en-US" b="1" dirty="0"/>
                    </a:p>
                  </a:txBody>
                  <a:tcPr/>
                </a:tc>
                <a:tc>
                  <a:txBody>
                    <a:bodyPr/>
                    <a:lstStyle/>
                    <a:p>
                      <a:endParaRPr lang="en-US" b="1" dirty="0" smtClean="0"/>
                    </a:p>
                    <a:p>
                      <a:r>
                        <a:rPr lang="en-US" b="1" dirty="0" smtClean="0"/>
                        <a:t>What</a:t>
                      </a:r>
                      <a:r>
                        <a:rPr lang="en-US" b="1" baseline="0" dirty="0" smtClean="0"/>
                        <a:t> are students asked to produce or create?</a:t>
                      </a:r>
                      <a:endParaRPr lang="en-US" b="1"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Students and Parents as Partners</a:t>
            </a:r>
          </a:p>
        </p:txBody>
      </p:sp>
      <p:sp>
        <p:nvSpPr>
          <p:cNvPr id="32771" name="Content Placeholder 2"/>
          <p:cNvSpPr>
            <a:spLocks noGrp="1"/>
          </p:cNvSpPr>
          <p:nvPr>
            <p:ph idx="1"/>
          </p:nvPr>
        </p:nvSpPr>
        <p:spPr>
          <a:xfrm>
            <a:off x="0" y="1447800"/>
            <a:ext cx="8763000" cy="5029200"/>
          </a:xfrm>
        </p:spPr>
        <p:txBody>
          <a:bodyPr/>
          <a:lstStyle/>
          <a:p>
            <a:pPr>
              <a:buFontTx/>
              <a:buNone/>
            </a:pPr>
            <a:r>
              <a:rPr lang="en-US" smtClean="0"/>
              <a:t>   How can we provide clarity to the students and parents concerning the intended learning? (learning targets)</a:t>
            </a:r>
          </a:p>
          <a:p>
            <a:pPr>
              <a:buFontTx/>
              <a:buNone/>
            </a:pPr>
            <a:endParaRPr lang="en-US" sz="1600" smtClean="0"/>
          </a:p>
          <a:p>
            <a:r>
              <a:rPr lang="en-US" smtClean="0"/>
              <a:t>“I can” statements</a:t>
            </a:r>
          </a:p>
          <a:p>
            <a:pPr>
              <a:buFontTx/>
              <a:buNone/>
            </a:pPr>
            <a:endParaRPr lang="en-US" sz="1600" smtClean="0"/>
          </a:p>
          <a:p>
            <a:pPr lvl="1"/>
            <a:r>
              <a:rPr lang="en-US" smtClean="0"/>
              <a:t>I can make inferences.  This means I can use information I already know and information from what I read to draw a reasonable conclusion. (7</a:t>
            </a:r>
            <a:r>
              <a:rPr lang="en-US" baseline="30000" smtClean="0"/>
              <a:t>th</a:t>
            </a:r>
            <a:r>
              <a:rPr lang="en-US" smtClean="0"/>
              <a:t> grade)</a:t>
            </a:r>
          </a:p>
          <a:p>
            <a:pPr lvl="1">
              <a:buFontTx/>
              <a:buNone/>
            </a:pPr>
            <a:endParaRPr lang="en-US" sz="1800" smtClean="0"/>
          </a:p>
          <a:p>
            <a:pPr lvl="1">
              <a:spcBef>
                <a:spcPct val="0"/>
              </a:spcBef>
            </a:pPr>
            <a:r>
              <a:rPr lang="en-US" smtClean="0"/>
              <a:t>I can make inferences.  This means I can use information I already know and make a guess that is based on clues in the text. (2</a:t>
            </a:r>
            <a:r>
              <a:rPr lang="en-US" baseline="30000" smtClean="0"/>
              <a:t>nd</a:t>
            </a:r>
            <a:r>
              <a:rPr lang="en-US" smtClean="0"/>
              <a:t> grade</a:t>
            </a:r>
            <a:r>
              <a:rPr lang="en-US" sz="2000" smtClean="0"/>
              <a:t>)</a:t>
            </a:r>
          </a:p>
          <a:p>
            <a:pPr>
              <a:spcBef>
                <a:spcPct val="0"/>
              </a:spcBef>
              <a:buFontTx/>
              <a:buNone/>
            </a:pPr>
            <a:r>
              <a:rPr lang="en-US" smtClean="0"/>
              <a:t> </a:t>
            </a:r>
            <a:r>
              <a:rPr lang="en-US" sz="2400" smtClean="0"/>
              <a:t>	</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0" y="152400"/>
            <a:ext cx="6629400" cy="1143000"/>
          </a:xfrm>
        </p:spPr>
        <p:txBody>
          <a:bodyPr/>
          <a:lstStyle/>
          <a:p>
            <a:r>
              <a:rPr lang="en-US" smtClean="0"/>
              <a:t>Students and Parents as Partners</a:t>
            </a:r>
          </a:p>
        </p:txBody>
      </p:sp>
      <p:sp>
        <p:nvSpPr>
          <p:cNvPr id="33795" name="Content Placeholder 2"/>
          <p:cNvSpPr>
            <a:spLocks noGrp="1"/>
          </p:cNvSpPr>
          <p:nvPr>
            <p:ph idx="1"/>
          </p:nvPr>
        </p:nvSpPr>
        <p:spPr>
          <a:xfrm>
            <a:off x="381000" y="2286000"/>
            <a:ext cx="8382000" cy="4572000"/>
          </a:xfrm>
        </p:spPr>
        <p:txBody>
          <a:bodyPr/>
          <a:lstStyle/>
          <a:p>
            <a:pPr>
              <a:buFontTx/>
              <a:buNone/>
            </a:pPr>
            <a:r>
              <a:rPr lang="en-US" smtClean="0"/>
              <a:t>We are learning to                 make inferences.</a:t>
            </a:r>
          </a:p>
          <a:p>
            <a:pPr>
              <a:buFontTx/>
              <a:buNone/>
            </a:pPr>
            <a:endParaRPr lang="en-US" smtClean="0"/>
          </a:p>
          <a:p>
            <a:pPr>
              <a:buFontTx/>
              <a:buNone/>
            </a:pPr>
            <a:endParaRPr lang="en-US" smtClean="0"/>
          </a:p>
          <a:p>
            <a:pPr>
              <a:buFontTx/>
              <a:buNone/>
            </a:pPr>
            <a:r>
              <a:rPr lang="en-US" smtClean="0"/>
              <a:t>     We are                              combining information   					we already know with 					details or clues within 					a passage to make a 					guess.</a:t>
            </a:r>
          </a:p>
        </p:txBody>
      </p:sp>
      <p:sp>
        <p:nvSpPr>
          <p:cNvPr id="5" name="Right Arrow 4"/>
          <p:cNvSpPr/>
          <p:nvPr/>
        </p:nvSpPr>
        <p:spPr>
          <a:xfrm>
            <a:off x="3886200" y="23622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Arrow 5"/>
          <p:cNvSpPr/>
          <p:nvPr/>
        </p:nvSpPr>
        <p:spPr>
          <a:xfrm>
            <a:off x="3810000" y="38100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						</a:t>
            </a:r>
            <a:endParaRPr lang="en-US" dirty="0"/>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533400" y="381000"/>
            <a:ext cx="5972175" cy="990600"/>
          </a:xfrm>
        </p:spPr>
        <p:txBody>
          <a:bodyPr/>
          <a:lstStyle/>
          <a:p>
            <a:r>
              <a:rPr lang="en-US" smtClean="0"/>
              <a:t>Matching Assessments to Learning Targets</a:t>
            </a:r>
          </a:p>
        </p:txBody>
      </p:sp>
      <p:sp>
        <p:nvSpPr>
          <p:cNvPr id="34819" name="Content Placeholder 2"/>
          <p:cNvSpPr>
            <a:spLocks noGrp="1"/>
          </p:cNvSpPr>
          <p:nvPr>
            <p:ph idx="1"/>
          </p:nvPr>
        </p:nvSpPr>
        <p:spPr>
          <a:xfrm>
            <a:off x="381000" y="2514600"/>
            <a:ext cx="8382000" cy="3276600"/>
          </a:xfrm>
        </p:spPr>
        <p:txBody>
          <a:bodyPr/>
          <a:lstStyle/>
          <a:p>
            <a:pPr>
              <a:buFontTx/>
              <a:buNone/>
            </a:pPr>
            <a:r>
              <a:rPr lang="en-US" smtClean="0"/>
              <a:t>	</a:t>
            </a:r>
            <a:r>
              <a:rPr lang="en-US" sz="4000" smtClean="0"/>
              <a:t>Accuracy in formative assessments requires matching the kinds of learning targets to the appropriate assessment method.</a:t>
            </a:r>
          </a:p>
          <a:p>
            <a:pPr>
              <a:buFontTx/>
              <a:buNone/>
            </a:pPr>
            <a:endParaRPr lang="en-US" smtClean="0"/>
          </a:p>
          <a:p>
            <a:pPr lvl="1"/>
            <a:endParaRPr lang="en-US" smtClean="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152400"/>
            <a:ext cx="6048375" cy="1143000"/>
          </a:xfrm>
        </p:spPr>
        <p:txBody>
          <a:bodyPr/>
          <a:lstStyle/>
          <a:p>
            <a:r>
              <a:rPr lang="en-US" smtClean="0"/>
              <a:t>Assessment FOR Learning</a:t>
            </a:r>
          </a:p>
        </p:txBody>
      </p:sp>
      <p:sp>
        <p:nvSpPr>
          <p:cNvPr id="35843" name="Content Placeholder 2"/>
          <p:cNvSpPr>
            <a:spLocks noGrp="1"/>
          </p:cNvSpPr>
          <p:nvPr>
            <p:ph idx="1"/>
          </p:nvPr>
        </p:nvSpPr>
        <p:spPr>
          <a:xfrm>
            <a:off x="381000" y="1524000"/>
            <a:ext cx="8382000" cy="4710113"/>
          </a:xfrm>
        </p:spPr>
        <p:txBody>
          <a:bodyPr/>
          <a:lstStyle/>
          <a:p>
            <a:r>
              <a:rPr lang="en-US" b="1" smtClean="0"/>
              <a:t>Access what?-</a:t>
            </a:r>
            <a:r>
              <a:rPr lang="en-US" smtClean="0"/>
              <a:t>small explicit learning targets</a:t>
            </a:r>
          </a:p>
          <a:p>
            <a:r>
              <a:rPr lang="en-US" b="1" smtClean="0"/>
              <a:t>Access how?-</a:t>
            </a:r>
            <a:r>
              <a:rPr lang="en-US" smtClean="0"/>
              <a:t>use a variety of assessment methods to provide evidence of students’ mastery of the learning targets</a:t>
            </a:r>
          </a:p>
          <a:p>
            <a:pPr lvl="1"/>
            <a:r>
              <a:rPr lang="en-US" smtClean="0"/>
              <a:t>Selected response</a:t>
            </a:r>
          </a:p>
          <a:p>
            <a:pPr lvl="1"/>
            <a:r>
              <a:rPr lang="en-US" smtClean="0"/>
              <a:t>Constructed response</a:t>
            </a:r>
          </a:p>
          <a:p>
            <a:pPr lvl="1"/>
            <a:r>
              <a:rPr lang="en-US" smtClean="0"/>
              <a:t>Extended written response</a:t>
            </a:r>
          </a:p>
          <a:p>
            <a:pPr lvl="1"/>
            <a:r>
              <a:rPr lang="en-US" smtClean="0"/>
              <a:t>Performance/product</a:t>
            </a:r>
          </a:p>
          <a:p>
            <a:pPr lvl="1"/>
            <a:r>
              <a:rPr lang="en-US" smtClean="0"/>
              <a:t>Personal communication with students </a:t>
            </a:r>
          </a:p>
          <a:p>
            <a:r>
              <a:rPr lang="en-US" b="1" smtClean="0"/>
              <a:t>Access when?-</a:t>
            </a:r>
            <a:r>
              <a:rPr lang="en-US" smtClean="0"/>
              <a:t>continuous/ongoing</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rrowheads="1"/>
          </p:cNvSpPr>
          <p:nvPr/>
        </p:nvSpPr>
        <p:spPr bwMode="auto">
          <a:xfrm>
            <a:off x="762000" y="2514600"/>
            <a:ext cx="7924800" cy="3170238"/>
          </a:xfrm>
          <a:prstGeom prst="rect">
            <a:avLst/>
          </a:prstGeom>
          <a:noFill/>
          <a:ln w="9525">
            <a:noFill/>
            <a:miter lim="800000"/>
            <a:headEnd/>
            <a:tailEnd/>
          </a:ln>
        </p:spPr>
        <p:txBody>
          <a:bodyPr>
            <a:spAutoFit/>
          </a:bodyPr>
          <a:lstStyle/>
          <a:p>
            <a:r>
              <a:rPr lang="en-US" sz="4000"/>
              <a:t>In assessment FOR learning, </a:t>
            </a:r>
          </a:p>
          <a:p>
            <a:r>
              <a:rPr lang="en-US" sz="4000"/>
              <a:t>both teacher and student use classroom assessment information to modify teaching and learning activities</a:t>
            </a:r>
            <a:r>
              <a:rPr lang="en-US" sz="4000" b="1"/>
              <a:t>.</a:t>
            </a:r>
            <a:endParaRPr lang="en-US" sz="4000"/>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153400" cy="1295400"/>
          </a:xfrm>
        </p:spPr>
        <p:txBody>
          <a:bodyPr/>
          <a:lstStyle/>
          <a:p>
            <a:pPr>
              <a:defRPr/>
            </a:pPr>
            <a:r>
              <a:rPr lang="en-US" dirty="0" smtClean="0"/>
              <a:t>Questions students should </a:t>
            </a:r>
            <a:br>
              <a:rPr lang="en-US" dirty="0" smtClean="0"/>
            </a:br>
            <a:r>
              <a:rPr lang="en-US" dirty="0" smtClean="0"/>
              <a:t>ask teachers  </a:t>
            </a:r>
            <a:r>
              <a:rPr lang="en-US" b="1" dirty="0" smtClean="0">
                <a:solidFill>
                  <a:schemeClr val="accent2">
                    <a:lumMod val="75000"/>
                  </a:schemeClr>
                </a:solidFill>
              </a:rPr>
              <a:t/>
            </a:r>
            <a:br>
              <a:rPr lang="en-US" b="1" dirty="0" smtClean="0">
                <a:solidFill>
                  <a:schemeClr val="accent2">
                    <a:lumMod val="75000"/>
                  </a:schemeClr>
                </a:solidFill>
              </a:rPr>
            </a:br>
            <a:endParaRPr lang="en-US" dirty="0"/>
          </a:p>
        </p:txBody>
      </p:sp>
      <p:sp>
        <p:nvSpPr>
          <p:cNvPr id="3" name="Content Placeholder 2"/>
          <p:cNvSpPr>
            <a:spLocks noGrp="1"/>
          </p:cNvSpPr>
          <p:nvPr>
            <p:ph idx="1"/>
          </p:nvPr>
        </p:nvSpPr>
        <p:spPr>
          <a:xfrm>
            <a:off x="498475" y="1600200"/>
            <a:ext cx="8188325" cy="4800600"/>
          </a:xfrm>
        </p:spPr>
        <p:txBody>
          <a:bodyPr/>
          <a:lstStyle/>
          <a:p>
            <a:pPr algn="ctr">
              <a:lnSpc>
                <a:spcPct val="90000"/>
              </a:lnSpc>
              <a:buFontTx/>
              <a:buNone/>
              <a:defRPr/>
            </a:pPr>
            <a:endParaRPr lang="en-US" sz="2600" b="1" dirty="0" smtClean="0">
              <a:solidFill>
                <a:schemeClr val="accent2">
                  <a:lumMod val="75000"/>
                </a:schemeClr>
              </a:solidFill>
            </a:endParaRPr>
          </a:p>
          <a:p>
            <a:pPr>
              <a:lnSpc>
                <a:spcPct val="90000"/>
              </a:lnSpc>
              <a:buFontTx/>
              <a:buNone/>
              <a:defRPr/>
            </a:pPr>
            <a:r>
              <a:rPr lang="en-US" dirty="0" smtClean="0"/>
              <a:t>    If I have not mastered an objective (summative/benchmark), how will I improve if I don’t know which specific learning targets are keeping me from mastery?</a:t>
            </a:r>
          </a:p>
          <a:p>
            <a:pPr>
              <a:lnSpc>
                <a:spcPct val="90000"/>
              </a:lnSpc>
              <a:buFontTx/>
              <a:buNone/>
              <a:defRPr/>
            </a:pPr>
            <a:endParaRPr lang="en-US" sz="2600" dirty="0" smtClean="0"/>
          </a:p>
          <a:p>
            <a:pPr lvl="1">
              <a:lnSpc>
                <a:spcPct val="90000"/>
              </a:lnSpc>
              <a:defRPr/>
            </a:pPr>
            <a:r>
              <a:rPr lang="en-US" dirty="0" smtClean="0"/>
              <a:t>What </a:t>
            </a:r>
            <a:r>
              <a:rPr lang="en-US" b="1" dirty="0" smtClean="0"/>
              <a:t>knowledge</a:t>
            </a:r>
            <a:r>
              <a:rPr lang="en-US" dirty="0" smtClean="0"/>
              <a:t> do I need to demonstrate the intended learning?</a:t>
            </a:r>
          </a:p>
          <a:p>
            <a:pPr lvl="1">
              <a:lnSpc>
                <a:spcPct val="90000"/>
              </a:lnSpc>
              <a:defRPr/>
            </a:pPr>
            <a:r>
              <a:rPr lang="en-US" dirty="0" smtClean="0"/>
              <a:t>What </a:t>
            </a:r>
            <a:r>
              <a:rPr lang="en-US" b="1" dirty="0" smtClean="0"/>
              <a:t>patterns of reasoning</a:t>
            </a:r>
            <a:r>
              <a:rPr lang="en-US" dirty="0" smtClean="0"/>
              <a:t> do I need to master?</a:t>
            </a:r>
          </a:p>
          <a:p>
            <a:pPr lvl="1">
              <a:lnSpc>
                <a:spcPct val="90000"/>
              </a:lnSpc>
              <a:defRPr/>
            </a:pPr>
            <a:r>
              <a:rPr lang="en-US" dirty="0" smtClean="0"/>
              <a:t>What  </a:t>
            </a:r>
            <a:r>
              <a:rPr lang="en-US" b="1" dirty="0" smtClean="0"/>
              <a:t>performance</a:t>
            </a:r>
            <a:r>
              <a:rPr lang="en-US" dirty="0" smtClean="0"/>
              <a:t> </a:t>
            </a:r>
            <a:r>
              <a:rPr lang="en-US" b="1" dirty="0" smtClean="0"/>
              <a:t>skills</a:t>
            </a:r>
            <a:r>
              <a:rPr lang="en-US" dirty="0" smtClean="0"/>
              <a:t> are required, if any?</a:t>
            </a:r>
          </a:p>
          <a:p>
            <a:pPr lvl="1">
              <a:lnSpc>
                <a:spcPct val="90000"/>
              </a:lnSpc>
              <a:defRPr/>
            </a:pPr>
            <a:r>
              <a:rPr lang="en-US" dirty="0" smtClean="0"/>
              <a:t>What </a:t>
            </a:r>
            <a:r>
              <a:rPr lang="en-US" b="1" dirty="0" smtClean="0"/>
              <a:t>product development</a:t>
            </a:r>
            <a:r>
              <a:rPr lang="en-US" dirty="0" smtClean="0"/>
              <a:t> capabilities must I acquire?</a:t>
            </a:r>
          </a:p>
          <a:p>
            <a:pPr>
              <a:defRPr/>
            </a:pPr>
            <a:endParaRPr lang="en-US" dirty="0"/>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288925" y="304800"/>
            <a:ext cx="8550275" cy="1282700"/>
          </a:xfrm>
        </p:spPr>
        <p:txBody>
          <a:bodyPr/>
          <a:lstStyle/>
          <a:p>
            <a:r>
              <a:rPr lang="en-US" sz="3600" smtClean="0"/>
              <a:t>Three Circle Audit</a:t>
            </a:r>
            <a:br>
              <a:rPr lang="en-US" sz="3600" smtClean="0"/>
            </a:br>
            <a:r>
              <a:rPr lang="en-US" sz="1800" smtClean="0">
                <a:hlinkClick r:id="rId3"/>
              </a:rPr>
              <a:t>http://wveis.k12.wv.us/Teach21/public/PS/mainmenuPS.cfm</a:t>
            </a:r>
            <a:endParaRPr lang="en-US" sz="1800" smtClean="0"/>
          </a:p>
        </p:txBody>
      </p:sp>
      <p:sp>
        <p:nvSpPr>
          <p:cNvPr id="15363" name="WordArt 3"/>
          <p:cNvSpPr>
            <a:spLocks noChangeArrowheads="1" noChangeShapeType="1" noTextEdit="1"/>
          </p:cNvSpPr>
          <p:nvPr/>
        </p:nvSpPr>
        <p:spPr bwMode="auto">
          <a:xfrm>
            <a:off x="4343400" y="1981200"/>
            <a:ext cx="3810000" cy="45720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none" fromWordArt="1">
            <a:prstTxWarp prst="textPlain">
              <a:avLst>
                <a:gd name="adj" fmla="val 50000"/>
              </a:avLst>
            </a:prstTxWarp>
            <a:scene3d>
              <a:camera prst="orthographicFront"/>
              <a:lightRig rig="flat" dir="t">
                <a:rot lat="0" lon="0" rev="18900000"/>
              </a:lightRig>
            </a:scene3d>
            <a:sp3d extrusionH="31750" contourW="6350" prstMaterial="powder">
              <a:contourClr>
                <a:schemeClr val="accent3">
                  <a:tint val="100000"/>
                  <a:shade val="100000"/>
                  <a:satMod val="100000"/>
                  <a:hueMod val="100000"/>
                </a:schemeClr>
              </a:contourClr>
            </a:sp3d>
          </a:bodyPr>
          <a:lstStyle/>
          <a:p>
            <a:pPr>
              <a:defRPr/>
            </a:pPr>
            <a:r>
              <a:rPr lang="en-US" sz="2400" b="1" kern="10" dirty="0">
                <a:ln/>
                <a:solidFill>
                  <a:srgbClr val="FFFF00"/>
                </a:solidFill>
              </a:rPr>
              <a:t>Worth Being Familiar With...</a:t>
            </a:r>
            <a:endParaRPr lang="en-US" sz="2400" b="1" kern="10" dirty="0">
              <a:ln/>
              <a:solidFill>
                <a:srgbClr val="FFFF00"/>
              </a:solidFill>
            </a:endParaRPr>
          </a:p>
        </p:txBody>
      </p:sp>
      <p:sp>
        <p:nvSpPr>
          <p:cNvPr id="15364" name="WordArt 4"/>
          <p:cNvSpPr>
            <a:spLocks noChangeArrowheads="1" noChangeShapeType="1" noTextEdit="1"/>
          </p:cNvSpPr>
          <p:nvPr/>
        </p:nvSpPr>
        <p:spPr bwMode="auto">
          <a:xfrm>
            <a:off x="4648200" y="2971800"/>
            <a:ext cx="3352801" cy="990600"/>
          </a:xfrm>
          <a:prstGeom prst="rect">
            <a:avLst/>
          </a:prstGeom>
          <a:ln>
            <a:noFill/>
          </a:ln>
        </p:spPr>
        <p:txBody>
          <a:bodyPr wrap="none" fromWordArt="1">
            <a:prstTxWarp prst="textPlain">
              <a:avLst>
                <a:gd name="adj" fmla="val 50000"/>
              </a:avLst>
            </a:prstTxWarp>
          </a:bodyPr>
          <a:lstStyle/>
          <a:p>
            <a:pPr>
              <a:defRPr/>
            </a:pPr>
            <a:r>
              <a:rPr lang="en-US" sz="2000" kern="10" dirty="0">
                <a:ln w="18415" cmpd="sng">
                  <a:noFill/>
                  <a:prstDash val="solid"/>
                </a:ln>
                <a:solidFill>
                  <a:srgbClr val="FFC000"/>
                </a:solidFill>
                <a:effectLst>
                  <a:outerShdw blurRad="63500" dir="3600000" algn="tl" rotWithShape="0">
                    <a:srgbClr val="000000">
                      <a:alpha val="70000"/>
                    </a:srgbClr>
                  </a:outerShdw>
                </a:effectLst>
                <a:latin typeface="Aharoni" pitchFamily="2" charset="-79"/>
                <a:cs typeface="Aharoni" pitchFamily="2" charset="-79"/>
              </a:rPr>
              <a:t>All Students Should </a:t>
            </a:r>
          </a:p>
          <a:p>
            <a:pPr>
              <a:defRPr/>
            </a:pPr>
            <a:r>
              <a:rPr lang="en-US" sz="2000" kern="10" dirty="0">
                <a:ln w="18415" cmpd="sng">
                  <a:noFill/>
                  <a:prstDash val="solid"/>
                </a:ln>
                <a:solidFill>
                  <a:srgbClr val="FFC000"/>
                </a:solidFill>
                <a:effectLst>
                  <a:outerShdw blurRad="63500" dir="3600000" algn="tl" rotWithShape="0">
                    <a:srgbClr val="000000">
                      <a:alpha val="70000"/>
                    </a:srgbClr>
                  </a:outerShdw>
                </a:effectLst>
                <a:latin typeface="Aharoni" pitchFamily="2" charset="-79"/>
                <a:cs typeface="Aharoni" pitchFamily="2" charset="-79"/>
              </a:rPr>
              <a:t>Know and Be Able to Do..</a:t>
            </a:r>
            <a:r>
              <a:rPr lang="en-US" sz="2000" kern="10" dirty="0">
                <a:ln w="18415" cmpd="sng">
                  <a:noFill/>
                  <a:prstDash val="solid"/>
                </a:ln>
                <a:solidFill>
                  <a:srgbClr val="FFFF00"/>
                </a:solidFill>
                <a:effectLst>
                  <a:outerShdw blurRad="63500" dir="3600000" algn="tl" rotWithShape="0">
                    <a:srgbClr val="000000">
                      <a:alpha val="70000"/>
                    </a:srgbClr>
                  </a:outerShdw>
                </a:effectLst>
                <a:latin typeface="Aharoni" pitchFamily="2" charset="-79"/>
                <a:cs typeface="Aharoni" pitchFamily="2" charset="-79"/>
              </a:rPr>
              <a:t>.</a:t>
            </a:r>
          </a:p>
        </p:txBody>
      </p:sp>
      <p:sp>
        <p:nvSpPr>
          <p:cNvPr id="38917" name="WordArt 5"/>
          <p:cNvSpPr>
            <a:spLocks noChangeArrowheads="1" noChangeShapeType="1" noTextEdit="1"/>
          </p:cNvSpPr>
          <p:nvPr/>
        </p:nvSpPr>
        <p:spPr bwMode="auto">
          <a:xfrm>
            <a:off x="4876800" y="4191000"/>
            <a:ext cx="2667000" cy="1981200"/>
          </a:xfrm>
          <a:prstGeom prst="rect">
            <a:avLst/>
          </a:prstGeom>
        </p:spPr>
        <p:txBody>
          <a:bodyPr wrap="none" fromWordArt="1">
            <a:prstTxWarp prst="textSlantUp">
              <a:avLst>
                <a:gd name="adj" fmla="val 32056"/>
              </a:avLst>
            </a:prstTxWarp>
          </a:bodyPr>
          <a:lstStyle/>
          <a:p>
            <a:r>
              <a:rPr lang="en-US" sz="2400" b="1" kern="10">
                <a:ln w="18000">
                  <a:noFill/>
                  <a:miter lim="800000"/>
                  <a:headEnd/>
                  <a:tailEnd/>
                </a:ln>
                <a:solidFill>
                  <a:srgbClr val="FF3300"/>
                </a:solidFill>
                <a:effectLst>
                  <a:outerShdw dist="23000" dir="7020039" algn="tl" rotWithShape="0">
                    <a:srgbClr val="000000">
                      <a:alpha val="50000"/>
                    </a:srgbClr>
                  </a:outerShdw>
                </a:effectLst>
                <a:latin typeface="Georgia"/>
              </a:rPr>
              <a:t>Enduring </a:t>
            </a:r>
          </a:p>
          <a:p>
            <a:r>
              <a:rPr lang="en-US" sz="2400" b="1" kern="10">
                <a:ln w="18000">
                  <a:noFill/>
                  <a:miter lim="800000"/>
                  <a:headEnd/>
                  <a:tailEnd/>
                </a:ln>
                <a:solidFill>
                  <a:srgbClr val="FF3300"/>
                </a:solidFill>
                <a:effectLst>
                  <a:outerShdw dist="23000" dir="7020039" algn="tl" rotWithShape="0">
                    <a:srgbClr val="000000">
                      <a:alpha val="50000"/>
                    </a:srgbClr>
                  </a:outerShdw>
                </a:effectLst>
                <a:latin typeface="Georgia"/>
              </a:rPr>
              <a:t>Understandings</a:t>
            </a:r>
          </a:p>
        </p:txBody>
      </p:sp>
      <p:sp>
        <p:nvSpPr>
          <p:cNvPr id="38918" name="Oval 6"/>
          <p:cNvSpPr>
            <a:spLocks noChangeArrowheads="1"/>
          </p:cNvSpPr>
          <p:nvPr/>
        </p:nvSpPr>
        <p:spPr bwMode="auto">
          <a:xfrm>
            <a:off x="3200400" y="1295400"/>
            <a:ext cx="5943600" cy="5257800"/>
          </a:xfrm>
          <a:prstGeom prst="ellipse">
            <a:avLst/>
          </a:prstGeom>
          <a:noFill/>
          <a:ln w="28575">
            <a:solidFill>
              <a:schemeClr val="tx1"/>
            </a:solidFill>
            <a:miter lim="800000"/>
            <a:headEnd/>
            <a:tailEnd/>
          </a:ln>
        </p:spPr>
        <p:txBody>
          <a:bodyPr wrap="none" anchor="ctr"/>
          <a:lstStyle/>
          <a:p>
            <a:endParaRPr lang="en-US">
              <a:latin typeface="Cambria" pitchFamily="18" charset="0"/>
            </a:endParaRPr>
          </a:p>
        </p:txBody>
      </p:sp>
      <p:sp>
        <p:nvSpPr>
          <p:cNvPr id="38919" name="Oval 7"/>
          <p:cNvSpPr>
            <a:spLocks noChangeArrowheads="1"/>
          </p:cNvSpPr>
          <p:nvPr/>
        </p:nvSpPr>
        <p:spPr bwMode="auto">
          <a:xfrm>
            <a:off x="3962400" y="2438400"/>
            <a:ext cx="4495800" cy="4114800"/>
          </a:xfrm>
          <a:prstGeom prst="ellipse">
            <a:avLst/>
          </a:prstGeom>
          <a:noFill/>
          <a:ln w="28575">
            <a:solidFill>
              <a:schemeClr val="tx1"/>
            </a:solidFill>
            <a:miter lim="800000"/>
            <a:headEnd/>
            <a:tailEnd/>
          </a:ln>
        </p:spPr>
        <p:txBody>
          <a:bodyPr wrap="none" anchor="ctr"/>
          <a:lstStyle/>
          <a:p>
            <a:endParaRPr lang="en-US">
              <a:latin typeface="Cambria" pitchFamily="18" charset="0"/>
            </a:endParaRPr>
          </a:p>
        </p:txBody>
      </p:sp>
      <p:sp>
        <p:nvSpPr>
          <p:cNvPr id="38920" name="Oval 8"/>
          <p:cNvSpPr>
            <a:spLocks noChangeArrowheads="1"/>
          </p:cNvSpPr>
          <p:nvPr/>
        </p:nvSpPr>
        <p:spPr bwMode="auto">
          <a:xfrm>
            <a:off x="4572000" y="4038600"/>
            <a:ext cx="3124200" cy="2514600"/>
          </a:xfrm>
          <a:prstGeom prst="ellipse">
            <a:avLst/>
          </a:prstGeom>
          <a:noFill/>
          <a:ln w="28575">
            <a:solidFill>
              <a:schemeClr val="tx1"/>
            </a:solidFill>
            <a:miter lim="800000"/>
            <a:headEnd/>
            <a:tailEnd/>
          </a:ln>
        </p:spPr>
        <p:txBody>
          <a:bodyPr wrap="none" anchor="ctr"/>
          <a:lstStyle/>
          <a:p>
            <a:endParaRPr lang="en-US" sz="2400">
              <a:latin typeface="Cambria" pitchFamily="18" charset="0"/>
              <a:cs typeface="Times New Roman" pitchFamily="18" charset="0"/>
            </a:endParaRPr>
          </a:p>
        </p:txBody>
      </p:sp>
      <p:sp>
        <p:nvSpPr>
          <p:cNvPr id="38921" name="Rectangle 9"/>
          <p:cNvSpPr>
            <a:spLocks noChangeArrowheads="1"/>
          </p:cNvSpPr>
          <p:nvPr/>
        </p:nvSpPr>
        <p:spPr bwMode="auto">
          <a:xfrm>
            <a:off x="304800" y="1905000"/>
            <a:ext cx="2667000" cy="4340225"/>
          </a:xfrm>
          <a:prstGeom prst="rect">
            <a:avLst/>
          </a:prstGeom>
          <a:noFill/>
          <a:ln w="9525">
            <a:noFill/>
            <a:miter lim="800000"/>
            <a:headEnd/>
            <a:tailEnd/>
          </a:ln>
        </p:spPr>
        <p:txBody>
          <a:bodyPr>
            <a:spAutoFit/>
          </a:bodyPr>
          <a:lstStyle/>
          <a:p>
            <a:pPr>
              <a:buClr>
                <a:schemeClr val="folHlink"/>
              </a:buClr>
              <a:buSzPct val="60000"/>
            </a:pPr>
            <a:r>
              <a:rPr lang="en-US" sz="2000">
                <a:latin typeface="Cambria" pitchFamily="18" charset="0"/>
                <a:cs typeface="Times New Roman" pitchFamily="18" charset="0"/>
              </a:rPr>
              <a:t>Traditional quizzes</a:t>
            </a:r>
          </a:p>
          <a:p>
            <a:pPr>
              <a:buClr>
                <a:schemeClr val="folHlink"/>
              </a:buClr>
              <a:buSzPct val="60000"/>
              <a:buFont typeface="Wingdings" pitchFamily="2" charset="2"/>
              <a:buNone/>
            </a:pPr>
            <a:r>
              <a:rPr lang="en-US" sz="2000">
                <a:latin typeface="Cambria" pitchFamily="18" charset="0"/>
                <a:cs typeface="Times New Roman" pitchFamily="18" charset="0"/>
              </a:rPr>
              <a:t>and tests (selected</a:t>
            </a:r>
          </a:p>
          <a:p>
            <a:pPr>
              <a:buClr>
                <a:schemeClr val="folHlink"/>
              </a:buClr>
              <a:buSzPct val="60000"/>
              <a:buFont typeface="Wingdings" pitchFamily="2" charset="2"/>
              <a:buNone/>
            </a:pPr>
            <a:r>
              <a:rPr lang="en-US" sz="2000">
                <a:latin typeface="Cambria" pitchFamily="18" charset="0"/>
                <a:cs typeface="Times New Roman" pitchFamily="18" charset="0"/>
              </a:rPr>
              <a:t>response)</a:t>
            </a:r>
          </a:p>
          <a:p>
            <a:pPr>
              <a:buClr>
                <a:schemeClr val="folHlink"/>
              </a:buClr>
              <a:buSzPct val="60000"/>
              <a:buFont typeface="Wingdings" pitchFamily="2" charset="2"/>
              <a:buNone/>
            </a:pPr>
            <a:endParaRPr lang="en-US">
              <a:solidFill>
                <a:schemeClr val="hlink"/>
              </a:solidFill>
              <a:latin typeface="Cambria" pitchFamily="18" charset="0"/>
              <a:cs typeface="Times New Roman" pitchFamily="18" charset="0"/>
            </a:endParaRPr>
          </a:p>
          <a:p>
            <a:pPr>
              <a:buClr>
                <a:schemeClr val="folHlink"/>
              </a:buClr>
              <a:buSzPct val="60000"/>
            </a:pPr>
            <a:r>
              <a:rPr lang="en-US" sz="2000">
                <a:latin typeface="Cambria" pitchFamily="18" charset="0"/>
                <a:cs typeface="Times New Roman" pitchFamily="18" charset="0"/>
              </a:rPr>
              <a:t>Quizzes and tests</a:t>
            </a:r>
          </a:p>
          <a:p>
            <a:pPr>
              <a:buClr>
                <a:schemeClr val="folHlink"/>
              </a:buClr>
              <a:buSzPct val="60000"/>
              <a:buFont typeface="Wingdings" pitchFamily="2" charset="2"/>
              <a:buNone/>
            </a:pPr>
            <a:r>
              <a:rPr lang="en-US" sz="2000">
                <a:latin typeface="Cambria" pitchFamily="18" charset="0"/>
                <a:cs typeface="Times New Roman" pitchFamily="18" charset="0"/>
              </a:rPr>
              <a:t>(constructed response)</a:t>
            </a:r>
          </a:p>
          <a:p>
            <a:pPr>
              <a:buClr>
                <a:schemeClr val="folHlink"/>
              </a:buClr>
              <a:buSzPct val="60000"/>
            </a:pPr>
            <a:r>
              <a:rPr lang="en-US" sz="2000">
                <a:latin typeface="Cambria" pitchFamily="18" charset="0"/>
                <a:cs typeface="Times New Roman" pitchFamily="18" charset="0"/>
              </a:rPr>
              <a:t>Performance tasks and projects</a:t>
            </a:r>
          </a:p>
          <a:p>
            <a:pPr>
              <a:buClr>
                <a:schemeClr val="folHlink"/>
              </a:buClr>
              <a:buSzPct val="60000"/>
            </a:pPr>
            <a:endParaRPr lang="en-US">
              <a:solidFill>
                <a:srgbClr val="9900FF"/>
              </a:solidFill>
              <a:latin typeface="Cambria" pitchFamily="18" charset="0"/>
              <a:cs typeface="Times New Roman" pitchFamily="18" charset="0"/>
            </a:endParaRPr>
          </a:p>
          <a:p>
            <a:pPr>
              <a:buClr>
                <a:schemeClr val="folHlink"/>
              </a:buClr>
              <a:buSzPct val="60000"/>
            </a:pPr>
            <a:r>
              <a:rPr lang="en-US" sz="2000">
                <a:latin typeface="Cambria" pitchFamily="18" charset="0"/>
                <a:cs typeface="Times New Roman" pitchFamily="18" charset="0"/>
              </a:rPr>
              <a:t>Performance tasks and projects</a:t>
            </a:r>
          </a:p>
          <a:p>
            <a:pPr>
              <a:buClr>
                <a:schemeClr val="folHlink"/>
              </a:buClr>
              <a:buSzPct val="60000"/>
            </a:pPr>
            <a:r>
              <a:rPr lang="en-US" sz="2000">
                <a:latin typeface="Cambria" pitchFamily="18" charset="0"/>
                <a:cs typeface="Times New Roman" pitchFamily="18" charset="0"/>
              </a:rPr>
              <a:t>(complex, open-ended, authentic)</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838200" y="152400"/>
            <a:ext cx="5667375" cy="1143000"/>
          </a:xfrm>
        </p:spPr>
        <p:txBody>
          <a:bodyPr/>
          <a:lstStyle/>
          <a:p>
            <a:r>
              <a:rPr lang="en-US" smtClean="0"/>
              <a:t>Planning Instruction</a:t>
            </a:r>
          </a:p>
        </p:txBody>
      </p:sp>
      <p:sp>
        <p:nvSpPr>
          <p:cNvPr id="3" name="Content Placeholder 2"/>
          <p:cNvSpPr>
            <a:spLocks noGrp="1"/>
          </p:cNvSpPr>
          <p:nvPr>
            <p:ph idx="1"/>
          </p:nvPr>
        </p:nvSpPr>
        <p:spPr>
          <a:xfrm>
            <a:off x="228600" y="1676400"/>
            <a:ext cx="8686800" cy="4800600"/>
          </a:xfrm>
        </p:spPr>
        <p:txBody>
          <a:bodyPr/>
          <a:lstStyle/>
          <a:p>
            <a:pPr marL="265176" indent="-265176" fontAlgn="auto">
              <a:lnSpc>
                <a:spcPct val="90000"/>
              </a:lnSpc>
              <a:spcAft>
                <a:spcPts val="0"/>
              </a:spcAft>
              <a:buClr>
                <a:schemeClr val="tx1"/>
              </a:buClr>
              <a:buFont typeface="Arial" pitchFamily="34" charset="0"/>
              <a:buChar char="•"/>
              <a:defRPr/>
            </a:pPr>
            <a:r>
              <a:rPr lang="en-US" sz="2400" dirty="0"/>
              <a:t>Authentic tasks</a:t>
            </a:r>
          </a:p>
          <a:p>
            <a:pPr marL="265176" indent="-265176" fontAlgn="auto">
              <a:lnSpc>
                <a:spcPct val="90000"/>
              </a:lnSpc>
              <a:spcAft>
                <a:spcPts val="0"/>
              </a:spcAft>
              <a:buClr>
                <a:schemeClr val="tx1"/>
              </a:buClr>
              <a:buFont typeface="Arial" pitchFamily="34" charset="0"/>
              <a:buChar char="•"/>
              <a:defRPr/>
            </a:pPr>
            <a:r>
              <a:rPr lang="en-US" sz="2400" dirty="0" smtClean="0"/>
              <a:t>Quality resources not limited to a textbook</a:t>
            </a:r>
            <a:endParaRPr lang="en-US" sz="2400" dirty="0"/>
          </a:p>
          <a:p>
            <a:pPr marL="265176" indent="-265176" fontAlgn="auto">
              <a:lnSpc>
                <a:spcPct val="90000"/>
              </a:lnSpc>
              <a:spcAft>
                <a:spcPts val="0"/>
              </a:spcAft>
              <a:buClr>
                <a:schemeClr val="tx1"/>
              </a:buClr>
              <a:buFont typeface="Arial" pitchFamily="34" charset="0"/>
              <a:buChar char="•"/>
              <a:defRPr/>
            </a:pPr>
            <a:r>
              <a:rPr lang="en-US" sz="2400" dirty="0"/>
              <a:t>Connecting school with home, culture and community</a:t>
            </a:r>
          </a:p>
          <a:p>
            <a:pPr marL="265176" indent="-265176" fontAlgn="auto">
              <a:lnSpc>
                <a:spcPct val="90000"/>
              </a:lnSpc>
              <a:spcAft>
                <a:spcPts val="0"/>
              </a:spcAft>
              <a:buClr>
                <a:schemeClr val="tx1"/>
              </a:buClr>
              <a:buFont typeface="Arial" pitchFamily="34" charset="0"/>
              <a:buChar char="•"/>
              <a:defRPr/>
            </a:pPr>
            <a:r>
              <a:rPr lang="en-US" sz="2400" dirty="0"/>
              <a:t>Problem-focused learning</a:t>
            </a:r>
          </a:p>
          <a:p>
            <a:pPr marL="265176" indent="-265176" fontAlgn="auto">
              <a:lnSpc>
                <a:spcPct val="90000"/>
              </a:lnSpc>
              <a:spcAft>
                <a:spcPts val="0"/>
              </a:spcAft>
              <a:buClr>
                <a:schemeClr val="tx1"/>
              </a:buClr>
              <a:buFont typeface="Arial" pitchFamily="34" charset="0"/>
              <a:buChar char="•"/>
              <a:defRPr/>
            </a:pPr>
            <a:r>
              <a:rPr lang="en-US" sz="2400" dirty="0" smtClean="0"/>
              <a:t>Cognitive and metacognition in the context of purposeful activities</a:t>
            </a:r>
          </a:p>
          <a:p>
            <a:pPr marL="265176" indent="-265176" fontAlgn="auto">
              <a:lnSpc>
                <a:spcPct val="90000"/>
              </a:lnSpc>
              <a:spcAft>
                <a:spcPts val="0"/>
              </a:spcAft>
              <a:buClr>
                <a:schemeClr val="tx1"/>
              </a:buClr>
              <a:buFont typeface="Arial" pitchFamily="34" charset="0"/>
              <a:buChar char="•"/>
              <a:defRPr/>
            </a:pPr>
            <a:r>
              <a:rPr lang="en-US" sz="2400" dirty="0" smtClean="0"/>
              <a:t>Collaborative work on issues of deep concern to the students</a:t>
            </a:r>
          </a:p>
          <a:p>
            <a:pPr>
              <a:lnSpc>
                <a:spcPct val="90000"/>
              </a:lnSpc>
              <a:buClr>
                <a:schemeClr val="tx1"/>
              </a:buClr>
              <a:buFont typeface="Arial" pitchFamily="34" charset="0"/>
              <a:buChar char="•"/>
              <a:defRPr/>
            </a:pPr>
            <a:r>
              <a:rPr lang="en-US" sz="2400" dirty="0" smtClean="0"/>
              <a:t>Varied social configuration to complete activities</a:t>
            </a:r>
          </a:p>
          <a:p>
            <a:pPr>
              <a:lnSpc>
                <a:spcPct val="90000"/>
              </a:lnSpc>
              <a:buClr>
                <a:schemeClr val="tx1"/>
              </a:buClr>
              <a:buFont typeface="Arial" pitchFamily="34" charset="0"/>
              <a:buChar char="•"/>
              <a:defRPr/>
            </a:pPr>
            <a:r>
              <a:rPr lang="en-US" sz="2400" dirty="0" smtClean="0"/>
              <a:t>Engagement in substantive dialogue, discussion, debate about the substance of content</a:t>
            </a:r>
          </a:p>
          <a:p>
            <a:pPr marL="265176" indent="-265176" fontAlgn="auto">
              <a:lnSpc>
                <a:spcPct val="90000"/>
              </a:lnSpc>
              <a:spcAft>
                <a:spcPts val="0"/>
              </a:spcAft>
              <a:buClr>
                <a:schemeClr val="tx1"/>
              </a:buClr>
              <a:buFont typeface="Wingdings" pitchFamily="2" charset="2"/>
              <a:buChar char="q"/>
              <a:defRPr/>
            </a:pPr>
            <a:endParaRPr lang="en-US" dirty="0" smtClean="0"/>
          </a:p>
          <a:p>
            <a:pPr>
              <a:defRPr/>
            </a:pPr>
            <a:endParaRPr lang="en-US" dirty="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0" y="5943600"/>
            <a:ext cx="9144000" cy="1066800"/>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r>
              <a:rPr lang="en-US">
                <a:solidFill>
                  <a:srgbClr val="000000"/>
                </a:solidFill>
                <a:latin typeface="Times New Roman" pitchFamily="18" charset="0"/>
              </a:rPr>
              <a:t>multiple intelligences anchor activities	varying organizers	varied texts  varied journal prompts		</a:t>
            </a:r>
          </a:p>
          <a:p>
            <a:pPr fontAlgn="auto">
              <a:spcBef>
                <a:spcPts val="0"/>
              </a:spcBef>
              <a:spcAft>
                <a:spcPts val="0"/>
              </a:spcAft>
              <a:defRPr/>
            </a:pPr>
            <a:r>
              <a:rPr lang="en-US">
                <a:solidFill>
                  <a:srgbClr val="000000"/>
                </a:solidFill>
                <a:latin typeface="Times New Roman" pitchFamily="18" charset="0"/>
              </a:rPr>
              <a:t>varied supplementary materials  tiered lessons	independent study	small group instruction					</a:t>
            </a:r>
          </a:p>
          <a:p>
            <a:pPr fontAlgn="auto">
              <a:spcBef>
                <a:spcPts val="0"/>
              </a:spcBef>
              <a:spcAft>
                <a:spcPts val="0"/>
              </a:spcAft>
              <a:defRPr/>
            </a:pPr>
            <a:r>
              <a:rPr lang="en-US">
                <a:solidFill>
                  <a:srgbClr val="000000"/>
                </a:solidFill>
                <a:latin typeface="Times New Roman" pitchFamily="18" charset="0"/>
              </a:rPr>
              <a:t>taped materials	learning contracts	group investigation	   compacting	literature circles</a:t>
            </a:r>
          </a:p>
        </p:txBody>
      </p:sp>
      <p:sp>
        <p:nvSpPr>
          <p:cNvPr id="40963" name="Line 3"/>
          <p:cNvSpPr>
            <a:spLocks noChangeShapeType="1"/>
          </p:cNvSpPr>
          <p:nvPr/>
        </p:nvSpPr>
        <p:spPr bwMode="auto">
          <a:xfrm>
            <a:off x="4800600" y="4175125"/>
            <a:ext cx="0" cy="685800"/>
          </a:xfrm>
          <a:prstGeom prst="line">
            <a:avLst/>
          </a:prstGeom>
          <a:noFill/>
          <a:ln w="9525">
            <a:solidFill>
              <a:schemeClr val="tx1"/>
            </a:solidFill>
            <a:round/>
            <a:headEnd/>
            <a:tailEnd/>
          </a:ln>
        </p:spPr>
        <p:txBody>
          <a:bodyPr/>
          <a:lstStyle/>
          <a:p>
            <a:endParaRPr lang="en-US"/>
          </a:p>
        </p:txBody>
      </p:sp>
      <p:sp>
        <p:nvSpPr>
          <p:cNvPr id="40964" name="Line 4"/>
          <p:cNvSpPr>
            <a:spLocks noChangeShapeType="1"/>
          </p:cNvSpPr>
          <p:nvPr/>
        </p:nvSpPr>
        <p:spPr bwMode="auto">
          <a:xfrm>
            <a:off x="4876800" y="1066800"/>
            <a:ext cx="0" cy="381000"/>
          </a:xfrm>
          <a:prstGeom prst="line">
            <a:avLst/>
          </a:prstGeom>
          <a:noFill/>
          <a:ln w="38100">
            <a:solidFill>
              <a:schemeClr val="tx1"/>
            </a:solidFill>
            <a:round/>
            <a:headEnd/>
            <a:tailEnd type="triangle" w="lg" len="lg"/>
          </a:ln>
        </p:spPr>
        <p:txBody>
          <a:bodyPr/>
          <a:lstStyle/>
          <a:p>
            <a:endParaRPr lang="en-US"/>
          </a:p>
        </p:txBody>
      </p:sp>
      <p:sp>
        <p:nvSpPr>
          <p:cNvPr id="150533" name="Rectangle 5"/>
          <p:cNvSpPr>
            <a:spLocks noChangeArrowheads="1"/>
          </p:cNvSpPr>
          <p:nvPr/>
        </p:nvSpPr>
        <p:spPr bwMode="auto">
          <a:xfrm>
            <a:off x="228600" y="0"/>
            <a:ext cx="8991600" cy="1143000"/>
          </a:xfrm>
          <a:prstGeom prst="rect">
            <a:avLst/>
          </a:prstGeom>
          <a:noFill/>
          <a:ln w="9525">
            <a:noFill/>
            <a:miter lim="800000"/>
            <a:headEnd/>
            <a:tailEnd/>
          </a:ln>
          <a:effectLst/>
        </p:spPr>
        <p:txBody>
          <a:bodyPr anchor="ctr"/>
          <a:lstStyle/>
          <a:p>
            <a:pPr algn="ctr" fontAlgn="auto">
              <a:spcBef>
                <a:spcPts val="0"/>
              </a:spcBef>
              <a:spcAft>
                <a:spcPts val="0"/>
              </a:spcAft>
              <a:defRPr/>
            </a:pPr>
            <a:r>
              <a:rPr lang="en-US" sz="3200" b="1" dirty="0">
                <a:solidFill>
                  <a:schemeClr val="tx2"/>
                </a:solidFill>
                <a:latin typeface="+mn-lt"/>
              </a:rPr>
              <a:t>Differentiation of Instruction</a:t>
            </a:r>
          </a:p>
        </p:txBody>
      </p:sp>
      <p:sp>
        <p:nvSpPr>
          <p:cNvPr id="40966" name="Text Box 6"/>
          <p:cNvSpPr txBox="1">
            <a:spLocks noChangeArrowheads="1"/>
          </p:cNvSpPr>
          <p:nvPr/>
        </p:nvSpPr>
        <p:spPr bwMode="auto">
          <a:xfrm>
            <a:off x="1752600" y="762000"/>
            <a:ext cx="5791200" cy="369888"/>
          </a:xfrm>
          <a:prstGeom prst="rect">
            <a:avLst/>
          </a:prstGeom>
          <a:noFill/>
          <a:ln w="9525">
            <a:noFill/>
            <a:miter lim="800000"/>
            <a:headEnd/>
            <a:tailEnd/>
          </a:ln>
        </p:spPr>
        <p:txBody>
          <a:bodyPr>
            <a:spAutoFit/>
          </a:bodyPr>
          <a:lstStyle/>
          <a:p>
            <a:pPr algn="ctr">
              <a:spcBef>
                <a:spcPct val="50000"/>
              </a:spcBef>
            </a:pPr>
            <a:r>
              <a:rPr lang="en-US" b="1"/>
              <a:t>is a teacher’s response to learners’ needs</a:t>
            </a:r>
          </a:p>
        </p:txBody>
      </p:sp>
      <p:sp>
        <p:nvSpPr>
          <p:cNvPr id="40967" name="Text Box 7"/>
          <p:cNvSpPr txBox="1">
            <a:spLocks noChangeArrowheads="1"/>
          </p:cNvSpPr>
          <p:nvPr/>
        </p:nvSpPr>
        <p:spPr bwMode="auto">
          <a:xfrm>
            <a:off x="304800" y="1371600"/>
            <a:ext cx="8610600" cy="457200"/>
          </a:xfrm>
          <a:prstGeom prst="rect">
            <a:avLst/>
          </a:prstGeom>
          <a:noFill/>
          <a:ln w="9525">
            <a:noFill/>
            <a:miter lim="800000"/>
            <a:headEnd/>
            <a:tailEnd/>
          </a:ln>
        </p:spPr>
        <p:txBody>
          <a:bodyPr>
            <a:spAutoFit/>
          </a:bodyPr>
          <a:lstStyle/>
          <a:p>
            <a:pPr algn="ctr">
              <a:spcBef>
                <a:spcPct val="50000"/>
              </a:spcBef>
            </a:pPr>
            <a:r>
              <a:rPr lang="en-US" sz="2400" b="1"/>
              <a:t>Guided by general principles of differentiation</a:t>
            </a:r>
          </a:p>
        </p:txBody>
      </p:sp>
      <p:sp>
        <p:nvSpPr>
          <p:cNvPr id="40968" name="Line 8"/>
          <p:cNvSpPr>
            <a:spLocks noChangeShapeType="1"/>
          </p:cNvSpPr>
          <p:nvPr/>
        </p:nvSpPr>
        <p:spPr bwMode="auto">
          <a:xfrm flipH="1">
            <a:off x="3581400" y="2133600"/>
            <a:ext cx="609600" cy="685800"/>
          </a:xfrm>
          <a:prstGeom prst="line">
            <a:avLst/>
          </a:prstGeom>
          <a:noFill/>
          <a:ln w="38100">
            <a:solidFill>
              <a:schemeClr val="accent2"/>
            </a:solidFill>
            <a:round/>
            <a:headEnd/>
            <a:tailEnd type="triangle" w="lg" len="lg"/>
          </a:ln>
        </p:spPr>
        <p:txBody>
          <a:bodyPr/>
          <a:lstStyle/>
          <a:p>
            <a:endParaRPr lang="en-US"/>
          </a:p>
        </p:txBody>
      </p:sp>
      <p:sp>
        <p:nvSpPr>
          <p:cNvPr id="40969" name="Line 9"/>
          <p:cNvSpPr>
            <a:spLocks noChangeShapeType="1"/>
          </p:cNvSpPr>
          <p:nvPr/>
        </p:nvSpPr>
        <p:spPr bwMode="auto">
          <a:xfrm>
            <a:off x="5518150" y="2133600"/>
            <a:ext cx="654050" cy="685800"/>
          </a:xfrm>
          <a:prstGeom prst="line">
            <a:avLst/>
          </a:prstGeom>
          <a:noFill/>
          <a:ln w="38100">
            <a:solidFill>
              <a:schemeClr val="accent2"/>
            </a:solidFill>
            <a:round/>
            <a:headEnd/>
            <a:tailEnd type="triangle" w="lg" len="lg"/>
          </a:ln>
        </p:spPr>
        <p:txBody>
          <a:bodyPr/>
          <a:lstStyle/>
          <a:p>
            <a:endParaRPr lang="en-US"/>
          </a:p>
        </p:txBody>
      </p:sp>
      <p:sp>
        <p:nvSpPr>
          <p:cNvPr id="150538" name="Rectangle 10"/>
          <p:cNvSpPr>
            <a:spLocks noChangeArrowheads="1"/>
          </p:cNvSpPr>
          <p:nvPr/>
        </p:nvSpPr>
        <p:spPr bwMode="auto">
          <a:xfrm>
            <a:off x="1219200" y="3794125"/>
            <a:ext cx="2057400" cy="381000"/>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en-US">
              <a:latin typeface="+mn-lt"/>
            </a:endParaRPr>
          </a:p>
        </p:txBody>
      </p:sp>
      <p:sp>
        <p:nvSpPr>
          <p:cNvPr id="40971" name="Text Box 11"/>
          <p:cNvSpPr txBox="1">
            <a:spLocks noChangeArrowheads="1"/>
          </p:cNvSpPr>
          <p:nvPr/>
        </p:nvSpPr>
        <p:spPr bwMode="auto">
          <a:xfrm>
            <a:off x="1600200" y="3810000"/>
            <a:ext cx="1066800" cy="338138"/>
          </a:xfrm>
          <a:prstGeom prst="rect">
            <a:avLst/>
          </a:prstGeom>
          <a:noFill/>
          <a:ln w="9525">
            <a:noFill/>
            <a:miter lim="800000"/>
            <a:headEnd/>
            <a:tailEnd/>
          </a:ln>
        </p:spPr>
        <p:txBody>
          <a:bodyPr>
            <a:spAutoFit/>
          </a:bodyPr>
          <a:lstStyle/>
          <a:p>
            <a:pPr>
              <a:spcBef>
                <a:spcPct val="50000"/>
              </a:spcBef>
            </a:pPr>
            <a:r>
              <a:rPr lang="en-US" sz="1600" b="1">
                <a:solidFill>
                  <a:srgbClr val="000000"/>
                </a:solidFill>
              </a:rPr>
              <a:t>Content</a:t>
            </a:r>
          </a:p>
        </p:txBody>
      </p:sp>
      <p:sp>
        <p:nvSpPr>
          <p:cNvPr id="150540" name="Rectangle 12"/>
          <p:cNvSpPr>
            <a:spLocks noChangeArrowheads="1"/>
          </p:cNvSpPr>
          <p:nvPr/>
        </p:nvSpPr>
        <p:spPr bwMode="auto">
          <a:xfrm>
            <a:off x="3733800" y="3810000"/>
            <a:ext cx="2057400" cy="381000"/>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en-US">
              <a:latin typeface="+mn-lt"/>
            </a:endParaRPr>
          </a:p>
        </p:txBody>
      </p:sp>
      <p:sp>
        <p:nvSpPr>
          <p:cNvPr id="40973" name="Text Box 13"/>
          <p:cNvSpPr txBox="1">
            <a:spLocks noChangeArrowheads="1"/>
          </p:cNvSpPr>
          <p:nvPr/>
        </p:nvSpPr>
        <p:spPr bwMode="auto">
          <a:xfrm>
            <a:off x="4114800" y="3810000"/>
            <a:ext cx="16002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rPr>
              <a:t>Process</a:t>
            </a:r>
          </a:p>
        </p:txBody>
      </p:sp>
      <p:sp>
        <p:nvSpPr>
          <p:cNvPr id="150542" name="Rectangle 14"/>
          <p:cNvSpPr>
            <a:spLocks noChangeArrowheads="1"/>
          </p:cNvSpPr>
          <p:nvPr/>
        </p:nvSpPr>
        <p:spPr bwMode="auto">
          <a:xfrm>
            <a:off x="6477000" y="3794125"/>
            <a:ext cx="2057400" cy="381000"/>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en-US">
              <a:latin typeface="+mn-lt"/>
            </a:endParaRPr>
          </a:p>
        </p:txBody>
      </p:sp>
      <p:sp>
        <p:nvSpPr>
          <p:cNvPr id="40975" name="Text Box 15"/>
          <p:cNvSpPr txBox="1">
            <a:spLocks noChangeArrowheads="1"/>
          </p:cNvSpPr>
          <p:nvPr/>
        </p:nvSpPr>
        <p:spPr bwMode="auto">
          <a:xfrm>
            <a:off x="6858000" y="3810000"/>
            <a:ext cx="16002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rPr>
              <a:t>Product</a:t>
            </a:r>
          </a:p>
        </p:txBody>
      </p:sp>
      <p:sp>
        <p:nvSpPr>
          <p:cNvPr id="40976" name="Line 16"/>
          <p:cNvSpPr>
            <a:spLocks noChangeShapeType="1"/>
          </p:cNvSpPr>
          <p:nvPr/>
        </p:nvSpPr>
        <p:spPr bwMode="auto">
          <a:xfrm flipV="1">
            <a:off x="2209800" y="3565525"/>
            <a:ext cx="0" cy="228600"/>
          </a:xfrm>
          <a:prstGeom prst="line">
            <a:avLst/>
          </a:prstGeom>
          <a:noFill/>
          <a:ln w="9525">
            <a:solidFill>
              <a:schemeClr val="tx1"/>
            </a:solidFill>
            <a:round/>
            <a:headEnd/>
            <a:tailEnd/>
          </a:ln>
        </p:spPr>
        <p:txBody>
          <a:bodyPr/>
          <a:lstStyle/>
          <a:p>
            <a:endParaRPr lang="en-US"/>
          </a:p>
        </p:txBody>
      </p:sp>
      <p:sp>
        <p:nvSpPr>
          <p:cNvPr id="40977" name="Line 17"/>
          <p:cNvSpPr>
            <a:spLocks noChangeShapeType="1"/>
          </p:cNvSpPr>
          <p:nvPr/>
        </p:nvSpPr>
        <p:spPr bwMode="auto">
          <a:xfrm flipV="1">
            <a:off x="4800600" y="3352800"/>
            <a:ext cx="0" cy="457200"/>
          </a:xfrm>
          <a:prstGeom prst="line">
            <a:avLst/>
          </a:prstGeom>
          <a:noFill/>
          <a:ln w="9525">
            <a:solidFill>
              <a:schemeClr val="tx1"/>
            </a:solidFill>
            <a:round/>
            <a:headEnd/>
            <a:tailEnd/>
          </a:ln>
        </p:spPr>
        <p:txBody>
          <a:bodyPr/>
          <a:lstStyle/>
          <a:p>
            <a:endParaRPr lang="en-US"/>
          </a:p>
        </p:txBody>
      </p:sp>
      <p:sp>
        <p:nvSpPr>
          <p:cNvPr id="40978" name="Line 18"/>
          <p:cNvSpPr>
            <a:spLocks noChangeShapeType="1"/>
          </p:cNvSpPr>
          <p:nvPr/>
        </p:nvSpPr>
        <p:spPr bwMode="auto">
          <a:xfrm flipV="1">
            <a:off x="7543800" y="3565525"/>
            <a:ext cx="0" cy="228600"/>
          </a:xfrm>
          <a:prstGeom prst="line">
            <a:avLst/>
          </a:prstGeom>
          <a:noFill/>
          <a:ln w="9525">
            <a:solidFill>
              <a:schemeClr val="tx1"/>
            </a:solidFill>
            <a:round/>
            <a:headEnd/>
            <a:tailEnd/>
          </a:ln>
        </p:spPr>
        <p:txBody>
          <a:bodyPr/>
          <a:lstStyle/>
          <a:p>
            <a:endParaRPr lang="en-US"/>
          </a:p>
        </p:txBody>
      </p:sp>
      <p:sp>
        <p:nvSpPr>
          <p:cNvPr id="40979" name="Line 19"/>
          <p:cNvSpPr>
            <a:spLocks noChangeShapeType="1"/>
          </p:cNvSpPr>
          <p:nvPr/>
        </p:nvSpPr>
        <p:spPr bwMode="auto">
          <a:xfrm>
            <a:off x="2209800" y="3581400"/>
            <a:ext cx="5334000" cy="0"/>
          </a:xfrm>
          <a:prstGeom prst="line">
            <a:avLst/>
          </a:prstGeom>
          <a:noFill/>
          <a:ln w="9525">
            <a:solidFill>
              <a:schemeClr val="tx1"/>
            </a:solidFill>
            <a:round/>
            <a:headEnd/>
            <a:tailEnd/>
          </a:ln>
        </p:spPr>
        <p:txBody>
          <a:bodyPr/>
          <a:lstStyle/>
          <a:p>
            <a:endParaRPr lang="en-US"/>
          </a:p>
        </p:txBody>
      </p:sp>
      <p:sp>
        <p:nvSpPr>
          <p:cNvPr id="150548" name="Rectangle 20"/>
          <p:cNvSpPr>
            <a:spLocks noChangeArrowheads="1"/>
          </p:cNvSpPr>
          <p:nvPr/>
        </p:nvSpPr>
        <p:spPr bwMode="auto">
          <a:xfrm>
            <a:off x="1231900" y="5029200"/>
            <a:ext cx="2057400" cy="441325"/>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en-US">
              <a:latin typeface="+mn-lt"/>
            </a:endParaRPr>
          </a:p>
        </p:txBody>
      </p:sp>
      <p:sp>
        <p:nvSpPr>
          <p:cNvPr id="40981" name="Text Box 21"/>
          <p:cNvSpPr txBox="1">
            <a:spLocks noChangeArrowheads="1"/>
          </p:cNvSpPr>
          <p:nvPr/>
        </p:nvSpPr>
        <p:spPr bwMode="auto">
          <a:xfrm>
            <a:off x="1600200" y="5105400"/>
            <a:ext cx="1600200" cy="338138"/>
          </a:xfrm>
          <a:prstGeom prst="rect">
            <a:avLst/>
          </a:prstGeom>
          <a:solidFill>
            <a:srgbClr val="FFD175"/>
          </a:solidFill>
          <a:ln w="9525">
            <a:noFill/>
            <a:miter lim="800000"/>
            <a:headEnd/>
            <a:tailEnd/>
          </a:ln>
        </p:spPr>
        <p:txBody>
          <a:bodyPr>
            <a:spAutoFit/>
          </a:bodyPr>
          <a:lstStyle/>
          <a:p>
            <a:pPr>
              <a:spcBef>
                <a:spcPct val="50000"/>
              </a:spcBef>
            </a:pPr>
            <a:r>
              <a:rPr lang="en-US" sz="1600" b="1">
                <a:solidFill>
                  <a:srgbClr val="000000"/>
                </a:solidFill>
              </a:rPr>
              <a:t>Readiness</a:t>
            </a:r>
          </a:p>
        </p:txBody>
      </p:sp>
      <p:sp>
        <p:nvSpPr>
          <p:cNvPr id="150550" name="Rectangle 22"/>
          <p:cNvSpPr>
            <a:spLocks noChangeArrowheads="1"/>
          </p:cNvSpPr>
          <p:nvPr/>
        </p:nvSpPr>
        <p:spPr bwMode="auto">
          <a:xfrm>
            <a:off x="3733800" y="5105400"/>
            <a:ext cx="2057400" cy="381000"/>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en-US">
              <a:latin typeface="+mn-lt"/>
            </a:endParaRPr>
          </a:p>
        </p:txBody>
      </p:sp>
      <p:sp>
        <p:nvSpPr>
          <p:cNvPr id="40983" name="Text Box 23"/>
          <p:cNvSpPr txBox="1">
            <a:spLocks noChangeArrowheads="1"/>
          </p:cNvSpPr>
          <p:nvPr/>
        </p:nvSpPr>
        <p:spPr bwMode="auto">
          <a:xfrm>
            <a:off x="4267200" y="5105400"/>
            <a:ext cx="16002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rPr>
              <a:t>Interests</a:t>
            </a:r>
          </a:p>
        </p:txBody>
      </p:sp>
      <p:sp>
        <p:nvSpPr>
          <p:cNvPr id="150552" name="Rectangle 24"/>
          <p:cNvSpPr>
            <a:spLocks noChangeArrowheads="1"/>
          </p:cNvSpPr>
          <p:nvPr/>
        </p:nvSpPr>
        <p:spPr bwMode="auto">
          <a:xfrm>
            <a:off x="6553200" y="5105400"/>
            <a:ext cx="2057400" cy="381000"/>
          </a:xfrm>
          <a:prstGeom prst="rect">
            <a:avLst/>
          </a:prstGeom>
          <a:solidFill>
            <a:srgbClr val="FFD175"/>
          </a:solidFill>
          <a:ln w="9525">
            <a:solidFill>
              <a:schemeClr val="tx1"/>
            </a:solidFill>
            <a:miter lim="800000"/>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en-US">
              <a:latin typeface="+mn-lt"/>
            </a:endParaRPr>
          </a:p>
        </p:txBody>
      </p:sp>
      <p:sp>
        <p:nvSpPr>
          <p:cNvPr id="40985" name="Text Box 25"/>
          <p:cNvSpPr txBox="1">
            <a:spLocks noChangeArrowheads="1"/>
          </p:cNvSpPr>
          <p:nvPr/>
        </p:nvSpPr>
        <p:spPr bwMode="auto">
          <a:xfrm>
            <a:off x="6477000" y="5105400"/>
            <a:ext cx="20574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rPr>
              <a:t>    Learning Profile</a:t>
            </a:r>
          </a:p>
        </p:txBody>
      </p:sp>
      <p:sp>
        <p:nvSpPr>
          <p:cNvPr id="40986" name="Line 26"/>
          <p:cNvSpPr>
            <a:spLocks noChangeShapeType="1"/>
          </p:cNvSpPr>
          <p:nvPr/>
        </p:nvSpPr>
        <p:spPr bwMode="auto">
          <a:xfrm>
            <a:off x="2209800" y="4832350"/>
            <a:ext cx="5334000" cy="0"/>
          </a:xfrm>
          <a:prstGeom prst="line">
            <a:avLst/>
          </a:prstGeom>
          <a:noFill/>
          <a:ln w="9525">
            <a:solidFill>
              <a:schemeClr val="tx1"/>
            </a:solidFill>
            <a:round/>
            <a:headEnd/>
            <a:tailEnd/>
          </a:ln>
        </p:spPr>
        <p:txBody>
          <a:bodyPr/>
          <a:lstStyle/>
          <a:p>
            <a:endParaRPr lang="en-US"/>
          </a:p>
        </p:txBody>
      </p:sp>
      <p:sp>
        <p:nvSpPr>
          <p:cNvPr id="40987" name="Line 27"/>
          <p:cNvSpPr>
            <a:spLocks noChangeShapeType="1"/>
          </p:cNvSpPr>
          <p:nvPr/>
        </p:nvSpPr>
        <p:spPr bwMode="auto">
          <a:xfrm>
            <a:off x="2209800" y="4832350"/>
            <a:ext cx="0" cy="228600"/>
          </a:xfrm>
          <a:prstGeom prst="line">
            <a:avLst/>
          </a:prstGeom>
          <a:noFill/>
          <a:ln w="9525">
            <a:solidFill>
              <a:schemeClr val="tx1"/>
            </a:solidFill>
            <a:round/>
            <a:headEnd/>
            <a:tailEnd/>
          </a:ln>
        </p:spPr>
        <p:txBody>
          <a:bodyPr/>
          <a:lstStyle/>
          <a:p>
            <a:endParaRPr lang="en-US"/>
          </a:p>
        </p:txBody>
      </p:sp>
      <p:sp>
        <p:nvSpPr>
          <p:cNvPr id="40988" name="Line 28"/>
          <p:cNvSpPr>
            <a:spLocks noChangeShapeType="1"/>
          </p:cNvSpPr>
          <p:nvPr/>
        </p:nvSpPr>
        <p:spPr bwMode="auto">
          <a:xfrm>
            <a:off x="4800600" y="4832350"/>
            <a:ext cx="0" cy="228600"/>
          </a:xfrm>
          <a:prstGeom prst="line">
            <a:avLst/>
          </a:prstGeom>
          <a:noFill/>
          <a:ln w="9525">
            <a:solidFill>
              <a:schemeClr val="tx1"/>
            </a:solidFill>
            <a:round/>
            <a:headEnd/>
            <a:tailEnd/>
          </a:ln>
        </p:spPr>
        <p:txBody>
          <a:bodyPr/>
          <a:lstStyle/>
          <a:p>
            <a:endParaRPr lang="en-US"/>
          </a:p>
        </p:txBody>
      </p:sp>
      <p:sp>
        <p:nvSpPr>
          <p:cNvPr id="40989" name="Line 29"/>
          <p:cNvSpPr>
            <a:spLocks noChangeShapeType="1"/>
          </p:cNvSpPr>
          <p:nvPr/>
        </p:nvSpPr>
        <p:spPr bwMode="auto">
          <a:xfrm>
            <a:off x="7543800" y="4832350"/>
            <a:ext cx="0" cy="228600"/>
          </a:xfrm>
          <a:prstGeom prst="line">
            <a:avLst/>
          </a:prstGeom>
          <a:noFill/>
          <a:ln w="9525">
            <a:solidFill>
              <a:schemeClr val="tx1"/>
            </a:solidFill>
            <a:round/>
            <a:headEnd/>
            <a:tailEnd/>
          </a:ln>
        </p:spPr>
        <p:txBody>
          <a:bodyPr/>
          <a:lstStyle/>
          <a:p>
            <a:endParaRPr lang="en-US"/>
          </a:p>
        </p:txBody>
      </p:sp>
      <p:sp>
        <p:nvSpPr>
          <p:cNvPr id="40990" name="Text Box 30"/>
          <p:cNvSpPr txBox="1">
            <a:spLocks noChangeArrowheads="1"/>
          </p:cNvSpPr>
          <p:nvPr/>
        </p:nvSpPr>
        <p:spPr bwMode="auto">
          <a:xfrm>
            <a:off x="2819400" y="4311650"/>
            <a:ext cx="4038600" cy="366713"/>
          </a:xfrm>
          <a:prstGeom prst="rect">
            <a:avLst/>
          </a:prstGeom>
          <a:solidFill>
            <a:schemeClr val="bg1"/>
          </a:solidFill>
          <a:ln w="12700">
            <a:solidFill>
              <a:schemeClr val="tx1"/>
            </a:solidFill>
            <a:miter lim="800000"/>
            <a:headEnd/>
            <a:tailEnd/>
          </a:ln>
        </p:spPr>
        <p:txBody>
          <a:bodyPr>
            <a:spAutoFit/>
          </a:bodyPr>
          <a:lstStyle/>
          <a:p>
            <a:pPr algn="ctr">
              <a:spcBef>
                <a:spcPct val="50000"/>
              </a:spcBef>
            </a:pPr>
            <a:r>
              <a:rPr lang="en-US"/>
              <a:t>According to students’</a:t>
            </a:r>
          </a:p>
        </p:txBody>
      </p:sp>
      <p:sp>
        <p:nvSpPr>
          <p:cNvPr id="40991" name="Line 32"/>
          <p:cNvSpPr>
            <a:spLocks noChangeShapeType="1"/>
          </p:cNvSpPr>
          <p:nvPr/>
        </p:nvSpPr>
        <p:spPr bwMode="auto">
          <a:xfrm>
            <a:off x="2209800" y="5486400"/>
            <a:ext cx="0" cy="228600"/>
          </a:xfrm>
          <a:prstGeom prst="line">
            <a:avLst/>
          </a:prstGeom>
          <a:noFill/>
          <a:ln w="9525">
            <a:solidFill>
              <a:schemeClr val="tx1"/>
            </a:solidFill>
            <a:round/>
            <a:headEnd/>
            <a:tailEnd/>
          </a:ln>
        </p:spPr>
        <p:txBody>
          <a:bodyPr/>
          <a:lstStyle/>
          <a:p>
            <a:endParaRPr lang="en-US"/>
          </a:p>
        </p:txBody>
      </p:sp>
      <p:sp>
        <p:nvSpPr>
          <p:cNvPr id="40992" name="Line 33"/>
          <p:cNvSpPr>
            <a:spLocks noChangeShapeType="1"/>
          </p:cNvSpPr>
          <p:nvPr/>
        </p:nvSpPr>
        <p:spPr bwMode="auto">
          <a:xfrm>
            <a:off x="4800600" y="5486400"/>
            <a:ext cx="0" cy="228600"/>
          </a:xfrm>
          <a:prstGeom prst="line">
            <a:avLst/>
          </a:prstGeom>
          <a:noFill/>
          <a:ln w="9525">
            <a:solidFill>
              <a:schemeClr val="tx1"/>
            </a:solidFill>
            <a:round/>
            <a:headEnd/>
            <a:tailEnd/>
          </a:ln>
        </p:spPr>
        <p:txBody>
          <a:bodyPr/>
          <a:lstStyle/>
          <a:p>
            <a:endParaRPr lang="en-US"/>
          </a:p>
        </p:txBody>
      </p:sp>
      <p:sp>
        <p:nvSpPr>
          <p:cNvPr id="40993" name="Line 34"/>
          <p:cNvSpPr>
            <a:spLocks noChangeShapeType="1"/>
          </p:cNvSpPr>
          <p:nvPr/>
        </p:nvSpPr>
        <p:spPr bwMode="auto">
          <a:xfrm>
            <a:off x="7543800" y="5486400"/>
            <a:ext cx="0" cy="228600"/>
          </a:xfrm>
          <a:prstGeom prst="line">
            <a:avLst/>
          </a:prstGeom>
          <a:noFill/>
          <a:ln w="9525">
            <a:solidFill>
              <a:schemeClr val="tx1"/>
            </a:solidFill>
            <a:round/>
            <a:headEnd/>
            <a:tailEnd/>
          </a:ln>
        </p:spPr>
        <p:txBody>
          <a:bodyPr/>
          <a:lstStyle/>
          <a:p>
            <a:endParaRPr lang="en-US"/>
          </a:p>
        </p:txBody>
      </p:sp>
      <p:sp>
        <p:nvSpPr>
          <p:cNvPr id="40994" name="Line 35"/>
          <p:cNvSpPr>
            <a:spLocks noChangeShapeType="1"/>
          </p:cNvSpPr>
          <p:nvPr/>
        </p:nvSpPr>
        <p:spPr bwMode="auto">
          <a:xfrm flipH="1">
            <a:off x="3352800" y="1828800"/>
            <a:ext cx="1524000" cy="304800"/>
          </a:xfrm>
          <a:prstGeom prst="line">
            <a:avLst/>
          </a:prstGeom>
          <a:noFill/>
          <a:ln w="9525">
            <a:solidFill>
              <a:schemeClr val="tx1"/>
            </a:solidFill>
            <a:round/>
            <a:headEnd/>
            <a:tailEnd type="triangle" w="med" len="med"/>
          </a:ln>
        </p:spPr>
        <p:txBody>
          <a:bodyPr wrap="none"/>
          <a:lstStyle/>
          <a:p>
            <a:endParaRPr lang="en-US"/>
          </a:p>
        </p:txBody>
      </p:sp>
      <p:sp>
        <p:nvSpPr>
          <p:cNvPr id="40995" name="Line 36"/>
          <p:cNvSpPr>
            <a:spLocks noChangeShapeType="1"/>
          </p:cNvSpPr>
          <p:nvPr/>
        </p:nvSpPr>
        <p:spPr bwMode="auto">
          <a:xfrm>
            <a:off x="4876800" y="1828800"/>
            <a:ext cx="1371600" cy="228600"/>
          </a:xfrm>
          <a:prstGeom prst="line">
            <a:avLst/>
          </a:prstGeom>
          <a:noFill/>
          <a:ln w="9525">
            <a:solidFill>
              <a:schemeClr val="tx1"/>
            </a:solidFill>
            <a:round/>
            <a:headEnd/>
            <a:tailEnd type="triangle" w="med" len="med"/>
          </a:ln>
        </p:spPr>
        <p:txBody>
          <a:bodyPr wrap="none"/>
          <a:lstStyle/>
          <a:p>
            <a:endParaRPr lang="en-US"/>
          </a:p>
        </p:txBody>
      </p:sp>
      <p:sp>
        <p:nvSpPr>
          <p:cNvPr id="40996" name="Line 37"/>
          <p:cNvSpPr>
            <a:spLocks noChangeShapeType="1"/>
          </p:cNvSpPr>
          <p:nvPr/>
        </p:nvSpPr>
        <p:spPr bwMode="auto">
          <a:xfrm>
            <a:off x="4876800" y="1752600"/>
            <a:ext cx="0" cy="685800"/>
          </a:xfrm>
          <a:prstGeom prst="line">
            <a:avLst/>
          </a:prstGeom>
          <a:noFill/>
          <a:ln w="9525">
            <a:solidFill>
              <a:schemeClr val="tx1"/>
            </a:solidFill>
            <a:round/>
            <a:headEnd/>
            <a:tailEnd type="triangle" w="med" len="med"/>
          </a:ln>
        </p:spPr>
        <p:txBody>
          <a:bodyPr wrap="none"/>
          <a:lstStyle/>
          <a:p>
            <a:endParaRPr lang="en-US"/>
          </a:p>
        </p:txBody>
      </p:sp>
      <p:sp>
        <p:nvSpPr>
          <p:cNvPr id="40997" name="Oval 38"/>
          <p:cNvSpPr>
            <a:spLocks noChangeArrowheads="1"/>
          </p:cNvSpPr>
          <p:nvPr/>
        </p:nvSpPr>
        <p:spPr bwMode="auto">
          <a:xfrm>
            <a:off x="1219200" y="2057400"/>
            <a:ext cx="2362200" cy="685800"/>
          </a:xfrm>
          <a:prstGeom prst="ellipse">
            <a:avLst/>
          </a:prstGeom>
          <a:solidFill>
            <a:schemeClr val="accent1"/>
          </a:solidFill>
          <a:ln w="9525">
            <a:solidFill>
              <a:schemeClr val="tx1"/>
            </a:solidFill>
            <a:round/>
            <a:headEnd/>
            <a:tailEnd/>
          </a:ln>
        </p:spPr>
        <p:txBody>
          <a:bodyPr wrap="none" anchor="ctr"/>
          <a:lstStyle/>
          <a:p>
            <a:r>
              <a:rPr lang="en-US">
                <a:solidFill>
                  <a:srgbClr val="000000"/>
                </a:solidFill>
                <a:latin typeface="Times New Roman" pitchFamily="18" charset="0"/>
              </a:rPr>
              <a:t>Respectful tasks</a:t>
            </a:r>
          </a:p>
        </p:txBody>
      </p:sp>
      <p:sp>
        <p:nvSpPr>
          <p:cNvPr id="40998" name="Line 39"/>
          <p:cNvSpPr>
            <a:spLocks noChangeShapeType="1"/>
          </p:cNvSpPr>
          <p:nvPr/>
        </p:nvSpPr>
        <p:spPr bwMode="auto">
          <a:xfrm flipH="1">
            <a:off x="2895600" y="1752600"/>
            <a:ext cx="1981200" cy="1295400"/>
          </a:xfrm>
          <a:prstGeom prst="line">
            <a:avLst/>
          </a:prstGeom>
          <a:noFill/>
          <a:ln w="9525">
            <a:solidFill>
              <a:schemeClr val="tx1"/>
            </a:solidFill>
            <a:round/>
            <a:headEnd/>
            <a:tailEnd type="triangle" w="med" len="med"/>
          </a:ln>
        </p:spPr>
        <p:txBody>
          <a:bodyPr wrap="none"/>
          <a:lstStyle/>
          <a:p>
            <a:endParaRPr lang="en-US"/>
          </a:p>
        </p:txBody>
      </p:sp>
      <p:sp>
        <p:nvSpPr>
          <p:cNvPr id="40999" name="Oval 40"/>
          <p:cNvSpPr>
            <a:spLocks noChangeArrowheads="1"/>
          </p:cNvSpPr>
          <p:nvPr/>
        </p:nvSpPr>
        <p:spPr bwMode="auto">
          <a:xfrm>
            <a:off x="533400" y="2819400"/>
            <a:ext cx="2362200" cy="685800"/>
          </a:xfrm>
          <a:prstGeom prst="ellipse">
            <a:avLst/>
          </a:prstGeom>
          <a:solidFill>
            <a:schemeClr val="accent1"/>
          </a:solidFill>
          <a:ln w="9525">
            <a:solidFill>
              <a:schemeClr val="tx1"/>
            </a:solidFill>
            <a:round/>
            <a:headEnd/>
            <a:tailEnd/>
          </a:ln>
        </p:spPr>
        <p:txBody>
          <a:bodyPr wrap="none" anchor="ctr"/>
          <a:lstStyle/>
          <a:p>
            <a:r>
              <a:rPr lang="en-US">
                <a:solidFill>
                  <a:srgbClr val="000000"/>
                </a:solidFill>
                <a:latin typeface="Times New Roman" pitchFamily="18" charset="0"/>
              </a:rPr>
              <a:t>Clear learning goals</a:t>
            </a:r>
          </a:p>
        </p:txBody>
      </p:sp>
      <p:sp>
        <p:nvSpPr>
          <p:cNvPr id="41000" name="Oval 41"/>
          <p:cNvSpPr>
            <a:spLocks noChangeArrowheads="1"/>
          </p:cNvSpPr>
          <p:nvPr/>
        </p:nvSpPr>
        <p:spPr bwMode="auto">
          <a:xfrm>
            <a:off x="3810000" y="2438400"/>
            <a:ext cx="2209800" cy="685800"/>
          </a:xfrm>
          <a:prstGeom prst="ellipse">
            <a:avLst/>
          </a:prstGeom>
          <a:solidFill>
            <a:schemeClr val="accent1"/>
          </a:solidFill>
          <a:ln w="9525">
            <a:solidFill>
              <a:schemeClr val="tx1"/>
            </a:solidFill>
            <a:round/>
            <a:headEnd/>
            <a:tailEnd/>
          </a:ln>
        </p:spPr>
        <p:txBody>
          <a:bodyPr wrap="none" anchor="ctr"/>
          <a:lstStyle/>
          <a:p>
            <a:r>
              <a:rPr lang="en-US">
                <a:solidFill>
                  <a:srgbClr val="000000"/>
                </a:solidFill>
                <a:latin typeface="Times New Roman" pitchFamily="18" charset="0"/>
              </a:rPr>
              <a:t>Flexible grouping</a:t>
            </a:r>
          </a:p>
        </p:txBody>
      </p:sp>
      <p:sp>
        <p:nvSpPr>
          <p:cNvPr id="41001" name="Oval 42"/>
          <p:cNvSpPr>
            <a:spLocks noChangeArrowheads="1"/>
          </p:cNvSpPr>
          <p:nvPr/>
        </p:nvSpPr>
        <p:spPr bwMode="auto">
          <a:xfrm>
            <a:off x="6096000" y="1905000"/>
            <a:ext cx="2438400" cy="762000"/>
          </a:xfrm>
          <a:prstGeom prst="ellipse">
            <a:avLst/>
          </a:prstGeom>
          <a:solidFill>
            <a:schemeClr val="accent1"/>
          </a:solidFill>
          <a:ln w="9525">
            <a:solidFill>
              <a:schemeClr val="tx1"/>
            </a:solidFill>
            <a:round/>
            <a:headEnd/>
            <a:tailEnd/>
          </a:ln>
        </p:spPr>
        <p:txBody>
          <a:bodyPr wrap="none" anchor="ctr"/>
          <a:lstStyle/>
          <a:p>
            <a:r>
              <a:rPr lang="en-US">
                <a:solidFill>
                  <a:srgbClr val="000000"/>
                </a:solidFill>
                <a:latin typeface="Times New Roman" pitchFamily="18" charset="0"/>
              </a:rPr>
              <a:t>Ongoing assessment</a:t>
            </a:r>
          </a:p>
          <a:p>
            <a:r>
              <a:rPr lang="en-US">
                <a:solidFill>
                  <a:srgbClr val="000000"/>
                </a:solidFill>
                <a:latin typeface="Times New Roman" pitchFamily="18" charset="0"/>
              </a:rPr>
              <a:t> and adjustment</a:t>
            </a:r>
          </a:p>
        </p:txBody>
      </p:sp>
      <p:sp>
        <p:nvSpPr>
          <p:cNvPr id="41002" name="Line 43"/>
          <p:cNvSpPr>
            <a:spLocks noChangeShapeType="1"/>
          </p:cNvSpPr>
          <p:nvPr/>
        </p:nvSpPr>
        <p:spPr bwMode="auto">
          <a:xfrm>
            <a:off x="4876800" y="1752600"/>
            <a:ext cx="1676400" cy="1143000"/>
          </a:xfrm>
          <a:prstGeom prst="line">
            <a:avLst/>
          </a:prstGeom>
          <a:noFill/>
          <a:ln w="9525">
            <a:solidFill>
              <a:schemeClr val="tx1"/>
            </a:solidFill>
            <a:round/>
            <a:headEnd/>
            <a:tailEnd type="triangle" w="med" len="med"/>
          </a:ln>
        </p:spPr>
        <p:txBody>
          <a:bodyPr wrap="none"/>
          <a:lstStyle/>
          <a:p>
            <a:endParaRPr lang="en-US"/>
          </a:p>
        </p:txBody>
      </p:sp>
      <p:sp>
        <p:nvSpPr>
          <p:cNvPr id="41003" name="Oval 44"/>
          <p:cNvSpPr>
            <a:spLocks noChangeArrowheads="1"/>
          </p:cNvSpPr>
          <p:nvPr/>
        </p:nvSpPr>
        <p:spPr bwMode="auto">
          <a:xfrm>
            <a:off x="6324600" y="2743200"/>
            <a:ext cx="2438400" cy="685800"/>
          </a:xfrm>
          <a:prstGeom prst="ellipse">
            <a:avLst/>
          </a:prstGeom>
          <a:solidFill>
            <a:schemeClr val="accent1"/>
          </a:solidFill>
          <a:ln w="9525">
            <a:solidFill>
              <a:schemeClr val="tx1"/>
            </a:solidFill>
            <a:round/>
            <a:headEnd/>
            <a:tailEnd/>
          </a:ln>
        </p:spPr>
        <p:txBody>
          <a:bodyPr wrap="none" anchor="ctr"/>
          <a:lstStyle/>
          <a:p>
            <a:r>
              <a:rPr lang="en-US">
                <a:solidFill>
                  <a:srgbClr val="000000"/>
                </a:solidFill>
                <a:latin typeface="Times New Roman" pitchFamily="18" charset="0"/>
              </a:rPr>
              <a:t>Appropriate degrees </a:t>
            </a:r>
          </a:p>
          <a:p>
            <a:r>
              <a:rPr lang="en-US">
                <a:solidFill>
                  <a:srgbClr val="000000"/>
                </a:solidFill>
                <a:latin typeface="Times New Roman" pitchFamily="18" charset="0"/>
              </a:rPr>
              <a:t>of challenge</a:t>
            </a:r>
          </a:p>
        </p:txBody>
      </p:sp>
      <p:sp>
        <p:nvSpPr>
          <p:cNvPr id="41004" name="Text Box 45"/>
          <p:cNvSpPr txBox="1">
            <a:spLocks noChangeArrowheads="1"/>
          </p:cNvSpPr>
          <p:nvPr/>
        </p:nvSpPr>
        <p:spPr bwMode="auto">
          <a:xfrm>
            <a:off x="3810000" y="3048000"/>
            <a:ext cx="2133600" cy="457200"/>
          </a:xfrm>
          <a:prstGeom prst="rect">
            <a:avLst/>
          </a:prstGeom>
          <a:noFill/>
          <a:ln w="9525">
            <a:noFill/>
            <a:miter lim="800000"/>
            <a:headEnd/>
            <a:tailEnd/>
          </a:ln>
        </p:spPr>
        <p:txBody>
          <a:bodyPr>
            <a:spAutoFit/>
          </a:bodyPr>
          <a:lstStyle/>
          <a:p>
            <a:endParaRPr lang="en-US" sz="2400">
              <a:latin typeface="Times New Roman" pitchFamily="18" charset="0"/>
            </a:endParaRPr>
          </a:p>
        </p:txBody>
      </p:sp>
      <p:sp>
        <p:nvSpPr>
          <p:cNvPr id="41005" name="Text Box 46"/>
          <p:cNvSpPr txBox="1">
            <a:spLocks noChangeArrowheads="1"/>
          </p:cNvSpPr>
          <p:nvPr/>
        </p:nvSpPr>
        <p:spPr bwMode="auto">
          <a:xfrm>
            <a:off x="3505200" y="3124200"/>
            <a:ext cx="2971800" cy="366713"/>
          </a:xfrm>
          <a:prstGeom prst="rect">
            <a:avLst/>
          </a:prstGeom>
          <a:noFill/>
          <a:ln w="9525">
            <a:noFill/>
            <a:miter lim="800000"/>
            <a:headEnd/>
            <a:tailEnd/>
          </a:ln>
        </p:spPr>
        <p:txBody>
          <a:bodyPr>
            <a:spAutoFit/>
          </a:bodyPr>
          <a:lstStyle/>
          <a:p>
            <a:r>
              <a:rPr lang="en-US" b="1">
                <a:latin typeface="Times New Roman" pitchFamily="18" charset="0"/>
              </a:rPr>
              <a:t>Teachers can differentiate</a:t>
            </a:r>
          </a:p>
        </p:txBody>
      </p:sp>
      <p:sp>
        <p:nvSpPr>
          <p:cNvPr id="41006" name="Text Box 31"/>
          <p:cNvSpPr txBox="1">
            <a:spLocks noChangeArrowheads="1"/>
          </p:cNvSpPr>
          <p:nvPr/>
        </p:nvSpPr>
        <p:spPr bwMode="auto">
          <a:xfrm>
            <a:off x="1828800" y="5638800"/>
            <a:ext cx="6172200" cy="338138"/>
          </a:xfrm>
          <a:prstGeom prst="rect">
            <a:avLst/>
          </a:prstGeom>
          <a:solidFill>
            <a:schemeClr val="bg1"/>
          </a:solidFill>
          <a:ln w="12700">
            <a:solidFill>
              <a:schemeClr val="tx1"/>
            </a:solidFill>
            <a:miter lim="800000"/>
            <a:headEnd/>
            <a:tailEnd/>
          </a:ln>
        </p:spPr>
        <p:txBody>
          <a:bodyPr>
            <a:spAutoFit/>
          </a:bodyPr>
          <a:lstStyle/>
          <a:p>
            <a:pPr algn="ctr">
              <a:spcBef>
                <a:spcPct val="50000"/>
              </a:spcBef>
            </a:pPr>
            <a:r>
              <a:rPr lang="en-US" sz="1600" b="1"/>
              <a:t>Through a range of instructional strategies</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ChangeArrowheads="1"/>
          </p:cNvSpPr>
          <p:nvPr/>
        </p:nvSpPr>
        <p:spPr bwMode="auto">
          <a:xfrm rot="10800000" flipV="1">
            <a:off x="762000" y="2695575"/>
            <a:ext cx="7848600" cy="2862263"/>
          </a:xfrm>
          <a:prstGeom prst="rect">
            <a:avLst/>
          </a:prstGeom>
          <a:noFill/>
          <a:ln w="9525">
            <a:noFill/>
            <a:miter lim="800000"/>
            <a:headEnd/>
            <a:tailEnd/>
          </a:ln>
        </p:spPr>
        <p:txBody>
          <a:bodyPr>
            <a:spAutoFit/>
          </a:bodyPr>
          <a:lstStyle/>
          <a:p>
            <a:r>
              <a:rPr lang="en-US" sz="3600">
                <a:cs typeface="Times New Roman" pitchFamily="18" charset="0"/>
              </a:rPr>
              <a:t>The illiterate of the 21st century will not be those who cannot read and write, but those who cannot learn, unlearn, and relearn." </a:t>
            </a:r>
            <a:br>
              <a:rPr lang="en-US" sz="3600">
                <a:cs typeface="Times New Roman" pitchFamily="18" charset="0"/>
              </a:rPr>
            </a:br>
            <a:r>
              <a:rPr lang="en-US" sz="3600">
                <a:cs typeface="Times New Roman" pitchFamily="18" charset="0"/>
              </a:rPr>
              <a:t>          --Alvin Toffler, American futurist</a:t>
            </a:r>
            <a:endParaRPr lang="en-US" sz="360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World in hand desig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642</TotalTime>
  <Words>4113</Words>
  <Application>Microsoft Office PowerPoint</Application>
  <PresentationFormat>On-screen Show (4:3)</PresentationFormat>
  <Paragraphs>606</Paragraphs>
  <Slides>39</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Wingdings 2</vt:lpstr>
      <vt:lpstr>Cambria</vt:lpstr>
      <vt:lpstr>Times New Roman</vt:lpstr>
      <vt:lpstr>Wingdings</vt:lpstr>
      <vt:lpstr>Tahoma</vt:lpstr>
      <vt:lpstr>World in hand design template</vt:lpstr>
      <vt:lpstr> Standards Based Instruction</vt:lpstr>
      <vt:lpstr>Three Ways to Improve Student Learning</vt:lpstr>
      <vt:lpstr>What are the cultural shifts?</vt:lpstr>
      <vt:lpstr>What are our goals? </vt:lpstr>
      <vt:lpstr>21st century learning for all students</vt:lpstr>
      <vt:lpstr>Increase the rigor and relevance  in learning</vt:lpstr>
      <vt:lpstr>Implement standards based  instruction in all classrooms</vt:lpstr>
      <vt:lpstr>Implement standards based  instruction in all classrooms</vt:lpstr>
      <vt:lpstr>What steps has WVDE taken to prepare administrators and teachers?</vt:lpstr>
      <vt:lpstr>District Leadership Conferences</vt:lpstr>
      <vt:lpstr>District Leadership Conferences</vt:lpstr>
      <vt:lpstr>District Leadership Conferences</vt:lpstr>
      <vt:lpstr>District Leadership Conferences</vt:lpstr>
      <vt:lpstr>District Leadership Conferences</vt:lpstr>
      <vt:lpstr>District Leadership Conferences</vt:lpstr>
      <vt:lpstr>What resources have been developed?</vt:lpstr>
      <vt:lpstr>Slide 17</vt:lpstr>
      <vt:lpstr>Revised the CSOs http://wveis.k12.wv.us/Teach21/public/cso/cso.cfm</vt:lpstr>
      <vt:lpstr>Three Circle Audit http://wveis.k12.wv.us/Teach21/public/PS/mainmenuPS.cfm</vt:lpstr>
      <vt:lpstr>Into Which Circle Would You Place  the Following Objectives?</vt:lpstr>
      <vt:lpstr>Instructional Guides http://wvde.state.wv.us/instructionalguides  </vt:lpstr>
      <vt:lpstr>Balanced Assessment System http://wvde.state.wv.us/teach21/documents/21CenturyAssessment.pdf</vt:lpstr>
      <vt:lpstr>What are the current steps in the process?</vt:lpstr>
      <vt:lpstr>Work collaboratively</vt:lpstr>
      <vt:lpstr>Slide 25</vt:lpstr>
      <vt:lpstr>Depth of Knowledge in the CSOs</vt:lpstr>
      <vt:lpstr>Understanding Depth of Knowledge</vt:lpstr>
      <vt:lpstr>Activity: Determining DOK Level</vt:lpstr>
      <vt:lpstr>Slide 29</vt:lpstr>
      <vt:lpstr>Students and Parents as Partners</vt:lpstr>
      <vt:lpstr>Students and Parents as Partners</vt:lpstr>
      <vt:lpstr>Matching Assessments to Learning Targets</vt:lpstr>
      <vt:lpstr>Assessment FOR Learning</vt:lpstr>
      <vt:lpstr>Slide 34</vt:lpstr>
      <vt:lpstr>Questions students should  ask teachers   </vt:lpstr>
      <vt:lpstr>Three Circle Audit http://wveis.k12.wv.us/Teach21/public/PS/mainmenuPS.cfm</vt:lpstr>
      <vt:lpstr>Planning Instruction</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jstanley</dc:creator>
  <cp:lastModifiedBy>Administrator</cp:lastModifiedBy>
  <cp:revision>77</cp:revision>
  <dcterms:created xsi:type="dcterms:W3CDTF">2009-01-25T00:04:34Z</dcterms:created>
  <dcterms:modified xsi:type="dcterms:W3CDTF">2009-02-27T17:18:33Z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TC102862171033</vt:lpwstr>
  </property>
</Properties>
</file>