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4" r:id="rId3"/>
    <p:sldId id="260" r:id="rId4"/>
    <p:sldId id="268" r:id="rId5"/>
    <p:sldId id="266" r:id="rId6"/>
    <p:sldId id="261" r:id="rId7"/>
    <p:sldId id="262" r:id="rId8"/>
    <p:sldId id="269" r:id="rId9"/>
    <p:sldId id="275" r:id="rId10"/>
    <p:sldId id="258" r:id="rId11"/>
    <p:sldId id="265" r:id="rId12"/>
    <p:sldId id="270" r:id="rId13"/>
    <p:sldId id="279" r:id="rId14"/>
    <p:sldId id="278" r:id="rId15"/>
    <p:sldId id="271" r:id="rId16"/>
    <p:sldId id="273" r:id="rId17"/>
    <p:sldId id="274" r:id="rId18"/>
    <p:sldId id="276" r:id="rId19"/>
    <p:sldId id="277" r:id="rId20"/>
    <p:sldId id="280" r:id="rId21"/>
    <p:sldId id="259" r:id="rId22"/>
    <p:sldId id="257" r:id="rId23"/>
    <p:sldId id="281" r:id="rId24"/>
    <p:sldId id="282" r:id="rId25"/>
    <p:sldId id="28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6" autoAdjust="0"/>
    <p:restoredTop sz="94660"/>
  </p:normalViewPr>
  <p:slideViewPr>
    <p:cSldViewPr snapToGrid="0">
      <p:cViewPr varScale="1">
        <p:scale>
          <a:sx n="74" d="100"/>
          <a:sy n="74" d="100"/>
        </p:scale>
        <p:origin x="3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99F40B-5991-41C0-9815-A5CBA1AEEE9A}" type="datetimeFigureOut">
              <a:rPr lang="en-US" smtClean="0"/>
              <a:t>9/28/2015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C55E6-9C0C-4C5F-AF61-226729FC5846}"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1385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99F40B-5991-41C0-9815-A5CBA1AEEE9A}" type="datetimeFigureOut">
              <a:rPr lang="en-US" smtClean="0"/>
              <a:t>9/28/2015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C55E6-9C0C-4C5F-AF61-226729FC5846}" type="slidenum">
              <a:rPr lang="en-US" smtClean="0"/>
              <a:t>‹#›</a:t>
            </a:fld>
            <a:endParaRPr lang="en-US"/>
          </a:p>
        </p:txBody>
      </p:sp>
    </p:spTree>
    <p:extLst>
      <p:ext uri="{BB962C8B-B14F-4D97-AF65-F5344CB8AC3E}">
        <p14:creationId xmlns:p14="http://schemas.microsoft.com/office/powerpoint/2010/main" val="1012874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99F40B-5991-41C0-9815-A5CBA1AEEE9A}" type="datetimeFigureOut">
              <a:rPr lang="en-US" smtClean="0"/>
              <a:t>9/28/2015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C55E6-9C0C-4C5F-AF61-226729FC5846}"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0937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99F40B-5991-41C0-9815-A5CBA1AEEE9A}" type="datetimeFigureOut">
              <a:rPr lang="en-US" smtClean="0"/>
              <a:t>9/28/2015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C55E6-9C0C-4C5F-AF61-226729FC5846}" type="slidenum">
              <a:rPr lang="en-US" smtClean="0"/>
              <a:t>‹#›</a:t>
            </a:fld>
            <a:endParaRPr lang="en-US"/>
          </a:p>
        </p:txBody>
      </p:sp>
    </p:spTree>
    <p:extLst>
      <p:ext uri="{BB962C8B-B14F-4D97-AF65-F5344CB8AC3E}">
        <p14:creationId xmlns:p14="http://schemas.microsoft.com/office/powerpoint/2010/main" val="147975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B99F40B-5991-41C0-9815-A5CBA1AEEE9A}" type="datetimeFigureOut">
              <a:rPr lang="en-US" smtClean="0"/>
              <a:t>9/28/2015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AC55E6-9C0C-4C5F-AF61-226729FC5846}" type="slidenum">
              <a:rPr lang="en-US" smtClean="0"/>
              <a:t>‹#›</a:t>
            </a:fld>
            <a:endParaRPr lang="en-US"/>
          </a:p>
        </p:txBody>
      </p:sp>
    </p:spTree>
    <p:extLst>
      <p:ext uri="{BB962C8B-B14F-4D97-AF65-F5344CB8AC3E}">
        <p14:creationId xmlns:p14="http://schemas.microsoft.com/office/powerpoint/2010/main" val="3968424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B99F40B-5991-41C0-9815-A5CBA1AEEE9A}" type="datetimeFigureOut">
              <a:rPr lang="en-US" smtClean="0"/>
              <a:t>9/28/2015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AC55E6-9C0C-4C5F-AF61-226729FC5846}" type="slidenum">
              <a:rPr lang="en-US" smtClean="0"/>
              <a:t>‹#›</a:t>
            </a:fld>
            <a:endParaRPr lang="en-US"/>
          </a:p>
        </p:txBody>
      </p:sp>
    </p:spTree>
    <p:extLst>
      <p:ext uri="{BB962C8B-B14F-4D97-AF65-F5344CB8AC3E}">
        <p14:creationId xmlns:p14="http://schemas.microsoft.com/office/powerpoint/2010/main" val="4142649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B99F40B-5991-41C0-9815-A5CBA1AEEE9A}" type="datetimeFigureOut">
              <a:rPr lang="en-US" smtClean="0"/>
              <a:t>9/28/2015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1AC55E6-9C0C-4C5F-AF61-226729FC5846}" type="slidenum">
              <a:rPr lang="en-US" smtClean="0"/>
              <a:t>‹#›</a:t>
            </a:fld>
            <a:endParaRPr lang="en-US"/>
          </a:p>
        </p:txBody>
      </p:sp>
    </p:spTree>
    <p:extLst>
      <p:ext uri="{BB962C8B-B14F-4D97-AF65-F5344CB8AC3E}">
        <p14:creationId xmlns:p14="http://schemas.microsoft.com/office/powerpoint/2010/main" val="3904882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B99F40B-5991-41C0-9815-A5CBA1AEEE9A}" type="datetimeFigureOut">
              <a:rPr lang="en-US" smtClean="0"/>
              <a:t>9/28/2015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1AC55E6-9C0C-4C5F-AF61-226729FC5846}" type="slidenum">
              <a:rPr lang="en-US" smtClean="0"/>
              <a:t>‹#›</a:t>
            </a:fld>
            <a:endParaRPr lang="en-US"/>
          </a:p>
        </p:txBody>
      </p:sp>
    </p:spTree>
    <p:extLst>
      <p:ext uri="{BB962C8B-B14F-4D97-AF65-F5344CB8AC3E}">
        <p14:creationId xmlns:p14="http://schemas.microsoft.com/office/powerpoint/2010/main" val="2150751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99F40B-5991-41C0-9815-A5CBA1AEEE9A}" type="datetimeFigureOut">
              <a:rPr lang="en-US" smtClean="0"/>
              <a:t>9/28/2015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C55E6-9C0C-4C5F-AF61-226729FC5846}" type="slidenum">
              <a:rPr lang="en-US" smtClean="0"/>
              <a:t>‹#›</a:t>
            </a:fld>
            <a:endParaRPr lang="en-US"/>
          </a:p>
        </p:txBody>
      </p:sp>
    </p:spTree>
    <p:extLst>
      <p:ext uri="{BB962C8B-B14F-4D97-AF65-F5344CB8AC3E}">
        <p14:creationId xmlns:p14="http://schemas.microsoft.com/office/powerpoint/2010/main" val="1767164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99F40B-5991-41C0-9815-A5CBA1AEEE9A}" type="datetimeFigureOut">
              <a:rPr lang="en-US" smtClean="0"/>
              <a:t>9/28/2015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C55E6-9C0C-4C5F-AF61-226729FC5846}" type="slidenum">
              <a:rPr lang="en-US" smtClean="0"/>
              <a:t>‹#›</a:t>
            </a:fld>
            <a:endParaRPr lang="en-US"/>
          </a:p>
        </p:txBody>
      </p:sp>
    </p:spTree>
    <p:extLst>
      <p:ext uri="{BB962C8B-B14F-4D97-AF65-F5344CB8AC3E}">
        <p14:creationId xmlns:p14="http://schemas.microsoft.com/office/powerpoint/2010/main" val="2165451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99F40B-5991-41C0-9815-A5CBA1AEEE9A}" type="datetimeFigureOut">
              <a:rPr lang="en-US" smtClean="0"/>
              <a:t>9/28/2015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C55E6-9C0C-4C5F-AF61-226729FC5846}" type="slidenum">
              <a:rPr lang="en-US" smtClean="0"/>
              <a:t>‹#›</a:t>
            </a:fld>
            <a:endParaRPr lang="en-US"/>
          </a:p>
        </p:txBody>
      </p:sp>
    </p:spTree>
    <p:extLst>
      <p:ext uri="{BB962C8B-B14F-4D97-AF65-F5344CB8AC3E}">
        <p14:creationId xmlns:p14="http://schemas.microsoft.com/office/powerpoint/2010/main" val="3725981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B99F40B-5991-41C0-9815-A5CBA1AEEE9A}" type="datetimeFigureOut">
              <a:rPr lang="en-US" smtClean="0"/>
              <a:t>9/28/2015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1AC55E6-9C0C-4C5F-AF61-226729FC5846}"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41947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Standard Deviation and the Normal Model</a:t>
            </a:r>
            <a:endParaRPr lang="en-US" dirty="0"/>
          </a:p>
        </p:txBody>
      </p:sp>
      <p:sp>
        <p:nvSpPr>
          <p:cNvPr id="3" name="Subtitle 2"/>
          <p:cNvSpPr>
            <a:spLocks noGrp="1"/>
          </p:cNvSpPr>
          <p:nvPr>
            <p:ph type="subTitle" idx="1"/>
          </p:nvPr>
        </p:nvSpPr>
        <p:spPr/>
        <p:txBody>
          <a:bodyPr/>
          <a:lstStyle/>
          <a:p>
            <a:r>
              <a:rPr lang="en-US" dirty="0" smtClean="0"/>
              <a:t>Part 1</a:t>
            </a:r>
          </a:p>
          <a:p>
            <a:r>
              <a:rPr lang="en-US" dirty="0" err="1" smtClean="0"/>
              <a:t>Reshifting</a:t>
            </a:r>
            <a:r>
              <a:rPr lang="en-US" dirty="0" smtClean="0"/>
              <a:t> Data, Rescaling Data, Z-score</a:t>
            </a:r>
            <a:endParaRPr lang="en-US" dirty="0"/>
          </a:p>
        </p:txBody>
      </p:sp>
    </p:spTree>
    <p:extLst>
      <p:ext uri="{BB962C8B-B14F-4D97-AF65-F5344CB8AC3E}">
        <p14:creationId xmlns:p14="http://schemas.microsoft.com/office/powerpoint/2010/main" val="3760484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Deviation as a ruler</a:t>
            </a:r>
            <a:endParaRPr lang="en-US" dirty="0"/>
          </a:p>
        </p:txBody>
      </p:sp>
      <p:sp>
        <p:nvSpPr>
          <p:cNvPr id="3" name="Content Placeholder 2"/>
          <p:cNvSpPr>
            <a:spLocks noGrp="1"/>
          </p:cNvSpPr>
          <p:nvPr>
            <p:ph idx="1"/>
          </p:nvPr>
        </p:nvSpPr>
        <p:spPr/>
        <p:txBody>
          <a:bodyPr/>
          <a:lstStyle/>
          <a:p>
            <a:pPr marL="0" indent="0">
              <a:buNone/>
            </a:pPr>
            <a:r>
              <a:rPr lang="en-US" sz="3200" dirty="0" smtClean="0"/>
              <a:t>Standard deviation is a measure of how wide spread data values are in a distribution. </a:t>
            </a:r>
          </a:p>
          <a:p>
            <a:pPr marL="0" indent="0">
              <a:buNone/>
            </a:pPr>
            <a:r>
              <a:rPr lang="en-US" sz="3200" dirty="0" smtClean="0"/>
              <a:t>Since standard deviation tells us how a collection of values differ, it can be used as a ruler to measure different collections of groups of data.</a:t>
            </a:r>
          </a:p>
          <a:p>
            <a:pPr marL="0" indent="0">
              <a:buNone/>
            </a:pPr>
            <a:r>
              <a:rPr lang="en-US" altLang="en-US" sz="3200" dirty="0" smtClean="0"/>
              <a:t>As the most common measure of variation, the standard deviation plays a crucial role in how we look at data.</a:t>
            </a:r>
          </a:p>
          <a:p>
            <a:endParaRPr lang="en-US" dirty="0"/>
          </a:p>
        </p:txBody>
      </p:sp>
    </p:spTree>
    <p:extLst>
      <p:ext uri="{BB962C8B-B14F-4D97-AF65-F5344CB8AC3E}">
        <p14:creationId xmlns:p14="http://schemas.microsoft.com/office/powerpoint/2010/main" val="373045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2"/>
          <p:cNvSpPr>
            <a:spLocks noGrp="1" noChangeArrowheads="1"/>
          </p:cNvSpPr>
          <p:nvPr>
            <p:ph type="title"/>
          </p:nvPr>
        </p:nvSpPr>
        <p:spPr/>
        <p:txBody>
          <a:bodyPr/>
          <a:lstStyle/>
          <a:p>
            <a:r>
              <a:rPr lang="en-US" altLang="en-US"/>
              <a:t>Standardizing with </a:t>
            </a:r>
            <a:r>
              <a:rPr lang="en-US" altLang="en-US" i="1"/>
              <a:t>z</a:t>
            </a:r>
            <a:r>
              <a:rPr lang="en-US" altLang="en-US"/>
              <a:t>-scores</a:t>
            </a:r>
          </a:p>
        </p:txBody>
      </p:sp>
      <mc:AlternateContent xmlns:mc="http://schemas.openxmlformats.org/markup-compatibility/2006" xmlns:a14="http://schemas.microsoft.com/office/drawing/2010/main">
        <mc:Choice Requires="a14">
          <p:sp>
            <p:nvSpPr>
              <p:cNvPr id="552963" name="Rectangle 3"/>
              <p:cNvSpPr>
                <a:spLocks noGrp="1" noChangeArrowheads="1"/>
              </p:cNvSpPr>
              <p:nvPr>
                <p:ph idx="1"/>
              </p:nvPr>
            </p:nvSpPr>
            <p:spPr>
              <a:ln/>
            </p:spPr>
            <p:txBody>
              <a:bodyPr>
                <a:normAutofit/>
              </a:bodyPr>
              <a:lstStyle/>
              <a:p>
                <a:pPr marL="342900" indent="-342900"/>
                <a:r>
                  <a:rPr lang="en-US" altLang="en-US" sz="3600" dirty="0" smtClean="0"/>
                  <a:t>We compare individual data values to their mean, relative to their standard deviation using the following formula:</a:t>
                </a:r>
              </a:p>
              <a:p>
                <a:pPr marL="342900" indent="-342900"/>
                <a:r>
                  <a:rPr lang="en-US" altLang="en-US" sz="4800" dirty="0" smtClean="0"/>
                  <a:t>Z =  </a:t>
                </a:r>
                <a14:m>
                  <m:oMath xmlns:m="http://schemas.openxmlformats.org/officeDocument/2006/math">
                    <m:f>
                      <m:fPr>
                        <m:ctrlPr>
                          <a:rPr lang="en-US" altLang="en-US" sz="4800" i="1" smtClean="0">
                            <a:latin typeface="Cambria Math" panose="02040503050406030204" pitchFamily="18" charset="0"/>
                          </a:rPr>
                        </m:ctrlPr>
                      </m:fPr>
                      <m:num>
                        <m:r>
                          <a:rPr lang="en-US" altLang="en-US" sz="4800" b="0" i="1" smtClean="0">
                            <a:latin typeface="Cambria Math" panose="02040503050406030204" pitchFamily="18" charset="0"/>
                          </a:rPr>
                          <m:t>(</m:t>
                        </m:r>
                        <m:r>
                          <a:rPr lang="en-US" altLang="en-US" sz="4800" b="0" i="1" smtClean="0">
                            <a:latin typeface="Cambria Math" panose="02040503050406030204" pitchFamily="18" charset="0"/>
                          </a:rPr>
                          <m:t>𝑥</m:t>
                        </m:r>
                        <m:r>
                          <a:rPr lang="en-US" altLang="en-US" sz="4800" b="0" i="1" smtClean="0">
                            <a:latin typeface="Cambria Math" panose="02040503050406030204" pitchFamily="18" charset="0"/>
                          </a:rPr>
                          <m:t> − </m:t>
                        </m:r>
                        <m:acc>
                          <m:accPr>
                            <m:chr m:val="̅"/>
                            <m:ctrlPr>
                              <a:rPr lang="en-US" altLang="en-US" sz="4800" i="1" smtClean="0">
                                <a:latin typeface="Cambria Math" panose="02040503050406030204" pitchFamily="18" charset="0"/>
                              </a:rPr>
                            </m:ctrlPr>
                          </m:accPr>
                          <m:e>
                            <m:r>
                              <a:rPr lang="en-US" altLang="en-US" sz="4800" b="0" i="1" smtClean="0">
                                <a:latin typeface="Cambria Math" panose="02040503050406030204" pitchFamily="18" charset="0"/>
                              </a:rPr>
                              <m:t>𝑥</m:t>
                            </m:r>
                          </m:e>
                        </m:acc>
                        <m:r>
                          <a:rPr lang="en-US" altLang="en-US" sz="4800" b="0" i="1" smtClean="0">
                            <a:latin typeface="Cambria Math" panose="02040503050406030204" pitchFamily="18" charset="0"/>
                          </a:rPr>
                          <m:t>) </m:t>
                        </m:r>
                      </m:num>
                      <m:den>
                        <m:r>
                          <a:rPr lang="en-US" altLang="en-US" sz="4800" b="0" i="1" smtClean="0">
                            <a:latin typeface="Cambria Math" panose="02040503050406030204" pitchFamily="18" charset="0"/>
                          </a:rPr>
                          <m:t>𝑠</m:t>
                        </m:r>
                      </m:den>
                    </m:f>
                  </m:oMath>
                </a14:m>
                <a:endParaRPr lang="en-US" altLang="en-US" sz="4800" dirty="0"/>
              </a:p>
              <a:p>
                <a:pPr marL="342900" indent="-342900"/>
                <a:r>
                  <a:rPr lang="en-US" altLang="en-US" sz="3600" dirty="0" smtClean="0"/>
                  <a:t>We </a:t>
                </a:r>
                <a:r>
                  <a:rPr lang="en-US" altLang="en-US" sz="3600" dirty="0"/>
                  <a:t>call the resulting values </a:t>
                </a:r>
                <a:r>
                  <a:rPr lang="en-US" altLang="en-US" sz="3600" dirty="0">
                    <a:solidFill>
                      <a:schemeClr val="hlink"/>
                    </a:solidFill>
                  </a:rPr>
                  <a:t>standardized values</a:t>
                </a:r>
                <a:r>
                  <a:rPr lang="en-US" altLang="en-US" sz="3600" dirty="0"/>
                  <a:t>, denoted as </a:t>
                </a:r>
                <a:r>
                  <a:rPr lang="en-US" altLang="en-US" sz="3600" i="1" dirty="0"/>
                  <a:t>z</a:t>
                </a:r>
                <a:r>
                  <a:rPr lang="en-US" altLang="en-US" sz="3600" dirty="0"/>
                  <a:t>. They can also be called </a:t>
                </a:r>
                <a:r>
                  <a:rPr lang="en-US" altLang="en-US" sz="3600" i="1" dirty="0">
                    <a:solidFill>
                      <a:schemeClr val="hlink"/>
                    </a:solidFill>
                  </a:rPr>
                  <a:t>z</a:t>
                </a:r>
                <a:r>
                  <a:rPr lang="en-US" altLang="en-US" sz="3600" dirty="0">
                    <a:solidFill>
                      <a:schemeClr val="hlink"/>
                    </a:solidFill>
                  </a:rPr>
                  <a:t>-scores</a:t>
                </a:r>
                <a:r>
                  <a:rPr lang="en-US" altLang="en-US" sz="3600" dirty="0"/>
                  <a:t>.</a:t>
                </a:r>
              </a:p>
            </p:txBody>
          </p:sp>
        </mc:Choice>
        <mc:Fallback xmlns="">
          <p:sp>
            <p:nvSpPr>
              <p:cNvPr id="552963" name="Rectangle 3"/>
              <p:cNvSpPr>
                <a:spLocks noGrp="1" noRot="1" noChangeAspect="1" noMove="1" noResize="1" noEditPoints="1" noAdjustHandles="1" noChangeArrowheads="1" noChangeShapeType="1" noTextEdit="1"/>
              </p:cNvSpPr>
              <p:nvPr>
                <p:ph idx="1"/>
              </p:nvPr>
            </p:nvSpPr>
            <p:spPr>
              <a:blipFill rotWithShape="0">
                <a:blip r:embed="rId2"/>
                <a:stretch>
                  <a:fillRect l="-242" t="-3788" b="-2273"/>
                </a:stretch>
              </a:blipFill>
              <a:ln/>
            </p:spPr>
            <p:txBody>
              <a:bodyPr/>
              <a:lstStyle/>
              <a:p>
                <a:r>
                  <a:rPr lang="en-US">
                    <a:noFill/>
                  </a:rPr>
                  <a:t> </a:t>
                </a:r>
              </a:p>
            </p:txBody>
          </p:sp>
        </mc:Fallback>
      </mc:AlternateContent>
      <p:sp>
        <p:nvSpPr>
          <p:cNvPr id="5" name="Slide Number Placeholder 3"/>
          <p:cNvSpPr>
            <a:spLocks noGrp="1"/>
          </p:cNvSpPr>
          <p:nvPr>
            <p:ph type="sldNum" sz="quarter" idx="12"/>
          </p:nvPr>
        </p:nvSpPr>
        <p:spPr/>
        <p:txBody>
          <a:bodyPr/>
          <a:lstStyle/>
          <a:p>
            <a:r>
              <a:rPr lang="en-US" altLang="en-US"/>
              <a:t>Slide 6- </a:t>
            </a:r>
            <a:fld id="{AEA1B674-4FE5-4956-93CD-4EA18CF48664}" type="slidenum">
              <a:rPr lang="en-US" altLang="en-US"/>
              <a:pPr/>
              <a:t>3</a:t>
            </a:fld>
            <a:endParaRPr lang="en-CA" altLang="en-US"/>
          </a:p>
        </p:txBody>
      </p:sp>
    </p:spTree>
    <p:extLst>
      <p:ext uri="{BB962C8B-B14F-4D97-AF65-F5344CB8AC3E}">
        <p14:creationId xmlns:p14="http://schemas.microsoft.com/office/powerpoint/2010/main" val="3340525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Z-Scores</a:t>
            </a:r>
            <a:endParaRPr lang="en-US" dirty="0"/>
          </a:p>
        </p:txBody>
      </p:sp>
      <p:sp>
        <p:nvSpPr>
          <p:cNvPr id="3" name="Content Placeholder 2"/>
          <p:cNvSpPr>
            <a:spLocks noGrp="1"/>
          </p:cNvSpPr>
          <p:nvPr>
            <p:ph idx="1"/>
          </p:nvPr>
        </p:nvSpPr>
        <p:spPr/>
        <p:txBody>
          <a:bodyPr>
            <a:normAutofit/>
          </a:bodyPr>
          <a:lstStyle/>
          <a:p>
            <a:r>
              <a:rPr lang="en-US" sz="4800" dirty="0" smtClean="0"/>
              <a:t>Data values below the mean have a negative z – score.</a:t>
            </a:r>
          </a:p>
          <a:p>
            <a:r>
              <a:rPr lang="en-US" sz="4800" dirty="0" smtClean="0"/>
              <a:t>Data values above the mean have a positive z – score.</a:t>
            </a:r>
          </a:p>
          <a:p>
            <a:endParaRPr lang="en-US" sz="4800" dirty="0"/>
          </a:p>
        </p:txBody>
      </p:sp>
    </p:spTree>
    <p:extLst>
      <p:ext uri="{BB962C8B-B14F-4D97-AF65-F5344CB8AC3E}">
        <p14:creationId xmlns:p14="http://schemas.microsoft.com/office/powerpoint/2010/main" val="5163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 score Example</a:t>
            </a:r>
            <a:endParaRPr lang="en-US" dirty="0"/>
          </a:p>
        </p:txBody>
      </p:sp>
      <p:sp>
        <p:nvSpPr>
          <p:cNvPr id="3" name="Content Placeholder 2"/>
          <p:cNvSpPr>
            <a:spLocks noGrp="1"/>
          </p:cNvSpPr>
          <p:nvPr>
            <p:ph idx="1"/>
          </p:nvPr>
        </p:nvSpPr>
        <p:spPr>
          <a:xfrm>
            <a:off x="762000" y="1839479"/>
            <a:ext cx="10515600" cy="4351338"/>
          </a:xfrm>
        </p:spPr>
        <p:txBody>
          <a:bodyPr/>
          <a:lstStyle/>
          <a:p>
            <a:pPr marL="0" indent="0">
              <a:buNone/>
            </a:pPr>
            <a:r>
              <a:rPr lang="en-US" dirty="0" smtClean="0"/>
              <a:t>Two Olympic Heptathlon athletes have different scores in different events. How could we compare whether their scores and choose a winner for several events?</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93958395"/>
              </p:ext>
            </p:extLst>
          </p:nvPr>
        </p:nvGraphicFramePr>
        <p:xfrm>
          <a:off x="2170545" y="3139208"/>
          <a:ext cx="6773335" cy="3200400"/>
        </p:xfrm>
        <a:graphic>
          <a:graphicData uri="http://schemas.openxmlformats.org/drawingml/2006/table">
            <a:tbl>
              <a:tblPr firstRow="1" bandRow="1">
                <a:tableStyleId>{5C22544A-7EE6-4342-B048-85BDC9FD1C3A}</a:tableStyleId>
              </a:tblPr>
              <a:tblGrid>
                <a:gridCol w="1354667"/>
                <a:gridCol w="1354667"/>
                <a:gridCol w="1354667"/>
                <a:gridCol w="1354667"/>
                <a:gridCol w="1354667"/>
              </a:tblGrid>
              <a:tr h="522701">
                <a:tc>
                  <a:txBody>
                    <a:bodyPr/>
                    <a:lstStyle/>
                    <a:p>
                      <a:endParaRPr lang="en-US" dirty="0"/>
                    </a:p>
                  </a:txBody>
                  <a:tcPr/>
                </a:tc>
                <a:tc>
                  <a:txBody>
                    <a:bodyPr/>
                    <a:lstStyle/>
                    <a:p>
                      <a:r>
                        <a:rPr lang="en-US" dirty="0" smtClean="0"/>
                        <a:t>Actual</a:t>
                      </a:r>
                      <a:endParaRPr lang="en-US" dirty="0"/>
                    </a:p>
                  </a:txBody>
                  <a:tcPr/>
                </a:tc>
                <a:tc>
                  <a:txBody>
                    <a:bodyPr/>
                    <a:lstStyle/>
                    <a:p>
                      <a:r>
                        <a:rPr lang="en-US" dirty="0" smtClean="0"/>
                        <a:t>Mean</a:t>
                      </a:r>
                      <a:endParaRPr lang="en-US" dirty="0"/>
                    </a:p>
                  </a:txBody>
                  <a:tcPr/>
                </a:tc>
                <a:tc>
                  <a:txBody>
                    <a:bodyPr/>
                    <a:lstStyle/>
                    <a:p>
                      <a:r>
                        <a:rPr lang="en-US" dirty="0" smtClean="0"/>
                        <a:t>Standard</a:t>
                      </a:r>
                      <a:r>
                        <a:rPr lang="en-US" baseline="0" dirty="0" smtClean="0"/>
                        <a:t> Deviation</a:t>
                      </a:r>
                      <a:endParaRPr lang="en-US" dirty="0"/>
                    </a:p>
                  </a:txBody>
                  <a:tcPr/>
                </a:tc>
                <a:tc>
                  <a:txBody>
                    <a:bodyPr/>
                    <a:lstStyle/>
                    <a:p>
                      <a:r>
                        <a:rPr lang="en-US" dirty="0" smtClean="0"/>
                        <a:t>Z-score</a:t>
                      </a:r>
                      <a:endParaRPr lang="en-US" dirty="0"/>
                    </a:p>
                  </a:txBody>
                  <a:tcPr/>
                </a:tc>
              </a:tr>
              <a:tr h="522701">
                <a:tc>
                  <a:txBody>
                    <a:bodyPr/>
                    <a:lstStyle/>
                    <a:p>
                      <a:r>
                        <a:rPr lang="en-US" dirty="0" smtClean="0"/>
                        <a:t>Athlete 1 800 m</a:t>
                      </a:r>
                      <a:endParaRPr lang="en-US" dirty="0"/>
                    </a:p>
                  </a:txBody>
                  <a:tcPr/>
                </a:tc>
                <a:tc>
                  <a:txBody>
                    <a:bodyPr/>
                    <a:lstStyle/>
                    <a:p>
                      <a:r>
                        <a:rPr lang="en-US" dirty="0" smtClean="0"/>
                        <a:t>129.08</a:t>
                      </a:r>
                      <a:endParaRPr lang="en-US" dirty="0"/>
                    </a:p>
                  </a:txBody>
                  <a:tcPr/>
                </a:tc>
                <a:tc>
                  <a:txBody>
                    <a:bodyPr/>
                    <a:lstStyle/>
                    <a:p>
                      <a:r>
                        <a:rPr lang="en-US" dirty="0" smtClean="0"/>
                        <a:t>137</a:t>
                      </a:r>
                      <a:endParaRPr lang="en-US" dirty="0"/>
                    </a:p>
                  </a:txBody>
                  <a:tcPr/>
                </a:tc>
                <a:tc>
                  <a:txBody>
                    <a:bodyPr/>
                    <a:lstStyle/>
                    <a:p>
                      <a:r>
                        <a:rPr lang="en-US" dirty="0" smtClean="0"/>
                        <a:t>5</a:t>
                      </a:r>
                      <a:endParaRPr lang="en-US" dirty="0"/>
                    </a:p>
                  </a:txBody>
                  <a:tcPr/>
                </a:tc>
                <a:tc>
                  <a:txBody>
                    <a:bodyPr/>
                    <a:lstStyle/>
                    <a:p>
                      <a:endParaRPr lang="en-US" dirty="0"/>
                    </a:p>
                  </a:txBody>
                  <a:tcPr/>
                </a:tc>
              </a:tr>
              <a:tr h="522701">
                <a:tc>
                  <a:txBody>
                    <a:bodyPr/>
                    <a:lstStyle/>
                    <a:p>
                      <a:r>
                        <a:rPr lang="en-US" dirty="0" smtClean="0"/>
                        <a:t>Athlete 1 Long</a:t>
                      </a:r>
                      <a:r>
                        <a:rPr lang="en-US" baseline="0" dirty="0" smtClean="0"/>
                        <a:t> Jump</a:t>
                      </a:r>
                      <a:endParaRPr lang="en-US" dirty="0"/>
                    </a:p>
                  </a:txBody>
                  <a:tcPr/>
                </a:tc>
                <a:tc>
                  <a:txBody>
                    <a:bodyPr/>
                    <a:lstStyle/>
                    <a:p>
                      <a:r>
                        <a:rPr lang="en-US" dirty="0" smtClean="0"/>
                        <a:t>5.84</a:t>
                      </a:r>
                      <a:r>
                        <a:rPr lang="en-US" baseline="0" dirty="0" smtClean="0"/>
                        <a:t> m</a:t>
                      </a:r>
                      <a:endParaRPr lang="en-US" dirty="0"/>
                    </a:p>
                  </a:txBody>
                  <a:tcPr/>
                </a:tc>
                <a:tc>
                  <a:txBody>
                    <a:bodyPr/>
                    <a:lstStyle/>
                    <a:p>
                      <a:r>
                        <a:rPr lang="en-US" dirty="0" smtClean="0"/>
                        <a:t>5.98 m</a:t>
                      </a:r>
                      <a:endParaRPr lang="en-US" dirty="0"/>
                    </a:p>
                  </a:txBody>
                  <a:tcPr/>
                </a:tc>
                <a:tc>
                  <a:txBody>
                    <a:bodyPr/>
                    <a:lstStyle/>
                    <a:p>
                      <a:r>
                        <a:rPr lang="en-US" dirty="0" smtClean="0"/>
                        <a:t>.32m</a:t>
                      </a:r>
                      <a:endParaRPr lang="en-US" dirty="0"/>
                    </a:p>
                  </a:txBody>
                  <a:tcPr/>
                </a:tc>
                <a:tc>
                  <a:txBody>
                    <a:bodyPr/>
                    <a:lstStyle/>
                    <a:p>
                      <a:endParaRPr lang="en-US"/>
                    </a:p>
                  </a:txBody>
                  <a:tcPr/>
                </a:tc>
              </a:tr>
              <a:tr h="522701">
                <a:tc>
                  <a:txBody>
                    <a:bodyPr/>
                    <a:lstStyle/>
                    <a:p>
                      <a:r>
                        <a:rPr lang="en-US" dirty="0" smtClean="0"/>
                        <a:t>Athlete 2</a:t>
                      </a:r>
                    </a:p>
                    <a:p>
                      <a:r>
                        <a:rPr lang="en-US" dirty="0" smtClean="0"/>
                        <a:t>800 m</a:t>
                      </a:r>
                      <a:endParaRPr lang="en-US" dirty="0"/>
                    </a:p>
                  </a:txBody>
                  <a:tcPr/>
                </a:tc>
                <a:tc>
                  <a:txBody>
                    <a:bodyPr/>
                    <a:lstStyle/>
                    <a:p>
                      <a:r>
                        <a:rPr lang="en-US" dirty="0" smtClean="0"/>
                        <a:t>130.32</a:t>
                      </a:r>
                      <a:endParaRPr lang="en-US" dirty="0"/>
                    </a:p>
                  </a:txBody>
                  <a:tcPr/>
                </a:tc>
                <a:tc>
                  <a:txBody>
                    <a:bodyPr/>
                    <a:lstStyle/>
                    <a:p>
                      <a:r>
                        <a:rPr lang="en-US" dirty="0" smtClean="0"/>
                        <a:t>137</a:t>
                      </a:r>
                      <a:endParaRPr lang="en-US" dirty="0"/>
                    </a:p>
                  </a:txBody>
                  <a:tcPr/>
                </a:tc>
                <a:tc>
                  <a:txBody>
                    <a:bodyPr/>
                    <a:lstStyle/>
                    <a:p>
                      <a:r>
                        <a:rPr lang="en-US" dirty="0" smtClean="0"/>
                        <a:t>5</a:t>
                      </a:r>
                      <a:endParaRPr lang="en-US" dirty="0"/>
                    </a:p>
                  </a:txBody>
                  <a:tcPr/>
                </a:tc>
                <a:tc>
                  <a:txBody>
                    <a:bodyPr/>
                    <a:lstStyle/>
                    <a:p>
                      <a:endParaRPr lang="en-US"/>
                    </a:p>
                  </a:txBody>
                  <a:tcPr/>
                </a:tc>
              </a:tr>
              <a:tr h="522701">
                <a:tc>
                  <a:txBody>
                    <a:bodyPr/>
                    <a:lstStyle/>
                    <a:p>
                      <a:r>
                        <a:rPr lang="en-US" dirty="0" smtClean="0"/>
                        <a:t>Athlete 2</a:t>
                      </a:r>
                    </a:p>
                    <a:p>
                      <a:r>
                        <a:rPr lang="en-US" dirty="0" smtClean="0"/>
                        <a:t>Long Jump</a:t>
                      </a:r>
                      <a:endParaRPr lang="en-US" dirty="0"/>
                    </a:p>
                  </a:txBody>
                  <a:tcPr/>
                </a:tc>
                <a:tc>
                  <a:txBody>
                    <a:bodyPr/>
                    <a:lstStyle/>
                    <a:p>
                      <a:r>
                        <a:rPr lang="en-US" dirty="0" smtClean="0"/>
                        <a:t>6.59 m</a:t>
                      </a:r>
                      <a:endParaRPr lang="en-US" dirty="0"/>
                    </a:p>
                  </a:txBody>
                  <a:tcPr/>
                </a:tc>
                <a:tc>
                  <a:txBody>
                    <a:bodyPr/>
                    <a:lstStyle/>
                    <a:p>
                      <a:r>
                        <a:rPr lang="en-US" dirty="0" smtClean="0"/>
                        <a:t>5.98 m</a:t>
                      </a:r>
                      <a:endParaRPr lang="en-US" dirty="0"/>
                    </a:p>
                  </a:txBody>
                  <a:tcPr/>
                </a:tc>
                <a:tc>
                  <a:txBody>
                    <a:bodyPr/>
                    <a:lstStyle/>
                    <a:p>
                      <a:r>
                        <a:rPr lang="en-US" dirty="0" smtClean="0"/>
                        <a:t>.23 m</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1365855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Shifting Data – adding or subtracting</a:t>
            </a:r>
            <a:endParaRPr lang="en-US" dirty="0"/>
          </a:p>
        </p:txBody>
      </p:sp>
      <p:sp>
        <p:nvSpPr>
          <p:cNvPr id="3" name="Content Placeholder 2"/>
          <p:cNvSpPr>
            <a:spLocks noGrp="1"/>
          </p:cNvSpPr>
          <p:nvPr>
            <p:ph idx="1"/>
          </p:nvPr>
        </p:nvSpPr>
        <p:spPr/>
        <p:txBody>
          <a:bodyPr/>
          <a:lstStyle/>
          <a:p>
            <a:r>
              <a:rPr lang="en-US" sz="3600" dirty="0" smtClean="0"/>
              <a:t>When Adding or Subtracting a constant to each value, all measures of position (center, percentiles, min, max) will increase (or decrease) by the same constant</a:t>
            </a:r>
          </a:p>
          <a:p>
            <a:r>
              <a:rPr lang="en-US" sz="3600" dirty="0" smtClean="0"/>
              <a:t>When Adding or Subtracting a constant to every data value the measures of spread (IQR, Range, Standard Deviation) are unchanged.</a:t>
            </a:r>
          </a:p>
          <a:p>
            <a:endParaRPr lang="en-US" dirty="0"/>
          </a:p>
        </p:txBody>
      </p:sp>
    </p:spTree>
    <p:extLst>
      <p:ext uri="{BB962C8B-B14F-4D97-AF65-F5344CB8AC3E}">
        <p14:creationId xmlns:p14="http://schemas.microsoft.com/office/powerpoint/2010/main" val="181626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Shifting Data – multiplying or dividing</a:t>
            </a:r>
            <a:endParaRPr lang="en-US" dirty="0"/>
          </a:p>
        </p:txBody>
      </p:sp>
      <p:sp>
        <p:nvSpPr>
          <p:cNvPr id="3" name="Content Placeholder 2"/>
          <p:cNvSpPr>
            <a:spLocks noGrp="1"/>
          </p:cNvSpPr>
          <p:nvPr>
            <p:ph idx="1"/>
          </p:nvPr>
        </p:nvSpPr>
        <p:spPr/>
        <p:txBody>
          <a:bodyPr>
            <a:normAutofit/>
          </a:bodyPr>
          <a:lstStyle/>
          <a:p>
            <a:r>
              <a:rPr lang="en-US" sz="4400" dirty="0" smtClean="0"/>
              <a:t>When we multiply (or divide) all the data values by any constant, all measures of position (mean, median, and percentiles) and measures of spread ( range, IQR, and standard deviation) are multiplied or divided y that same constant.</a:t>
            </a:r>
            <a:endParaRPr lang="en-US" sz="4400" dirty="0"/>
          </a:p>
        </p:txBody>
      </p:sp>
    </p:spTree>
    <p:extLst>
      <p:ext uri="{BB962C8B-B14F-4D97-AF65-F5344CB8AC3E}">
        <p14:creationId xmlns:p14="http://schemas.microsoft.com/office/powerpoint/2010/main" val="13889322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hams	</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A specialty food company sells “gourmet hams” by mail order. The hams vary in size from 4.15 to 7.45 pounds, with a mean weight of 6 pounds and standard deviation of 0.65 pounds. The quartiles and median weights are 5.6, 6.2 and 6.55 pounds. </a:t>
            </a:r>
          </a:p>
          <a:p>
            <a:pPr marL="514350" indent="-514350">
              <a:buAutoNum type="alphaLcParenR"/>
            </a:pPr>
            <a:r>
              <a:rPr lang="en-US" dirty="0" smtClean="0"/>
              <a:t>Find the range and the IQR of the weights</a:t>
            </a:r>
          </a:p>
          <a:p>
            <a:pPr marL="514350" indent="-514350">
              <a:buAutoNum type="alphaLcParenR"/>
            </a:pPr>
            <a:r>
              <a:rPr lang="en-US" dirty="0" smtClean="0"/>
              <a:t>Do you think the distribution of the weights is symmetric or skewed? Why?</a:t>
            </a:r>
          </a:p>
          <a:p>
            <a:pPr marL="514350" indent="-514350">
              <a:buAutoNum type="alphaLcParenR"/>
            </a:pPr>
            <a:r>
              <a:rPr lang="en-US" dirty="0" smtClean="0"/>
              <a:t>If these weights were expressed in ounces what would the mean, standard deviation, quartiles, median, IQR and range be?</a:t>
            </a:r>
          </a:p>
          <a:p>
            <a:pPr marL="514350" indent="-514350">
              <a:buAutoNum type="alphaLcParenR"/>
            </a:pPr>
            <a:r>
              <a:rPr lang="en-US" dirty="0" smtClean="0"/>
              <a:t>When the company ships these hams, the box and packing materials add 30 ounces. What are the mean, standard deviation, quartiles, median, IQR, and range of weights of boxes shipped (in ounces)?</a:t>
            </a:r>
            <a:endParaRPr lang="en-US" dirty="0"/>
          </a:p>
        </p:txBody>
      </p:sp>
    </p:spTree>
    <p:extLst>
      <p:ext uri="{BB962C8B-B14F-4D97-AF65-F5344CB8AC3E}">
        <p14:creationId xmlns:p14="http://schemas.microsoft.com/office/powerpoint/2010/main" val="4028200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SAT to ACT Scores	</a:t>
            </a:r>
            <a:endParaRPr lang="en-US" dirty="0"/>
          </a:p>
        </p:txBody>
      </p:sp>
      <p:sp>
        <p:nvSpPr>
          <p:cNvPr id="3" name="Content Placeholder 2"/>
          <p:cNvSpPr>
            <a:spLocks noGrp="1"/>
          </p:cNvSpPr>
          <p:nvPr>
            <p:ph idx="1"/>
          </p:nvPr>
        </p:nvSpPr>
        <p:spPr/>
        <p:txBody>
          <a:bodyPr>
            <a:normAutofit/>
          </a:bodyPr>
          <a:lstStyle/>
          <a:p>
            <a:r>
              <a:rPr lang="en-US" sz="3600" dirty="0" smtClean="0"/>
              <a:t>Suppose you took the SAT and scored 1850 on the SAT test when the mean on the test was 1500 with a standard deviation of 250. What would an SAT score of 1850 be on the ACT test if during the same time frame the mean ACT test score was 20.8 with a standard deviation of 4.8?</a:t>
            </a:r>
          </a:p>
          <a:p>
            <a:endParaRPr lang="en-US" sz="3600" dirty="0"/>
          </a:p>
        </p:txBody>
      </p:sp>
    </p:spTree>
    <p:extLst>
      <p:ext uri="{BB962C8B-B14F-4D97-AF65-F5344CB8AC3E}">
        <p14:creationId xmlns:p14="http://schemas.microsoft.com/office/powerpoint/2010/main" val="38615356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Standard Deviation and the Normal Model</a:t>
            </a:r>
            <a:endParaRPr lang="en-US" dirty="0"/>
          </a:p>
        </p:txBody>
      </p:sp>
      <p:sp>
        <p:nvSpPr>
          <p:cNvPr id="3" name="Subtitle 2"/>
          <p:cNvSpPr>
            <a:spLocks noGrp="1"/>
          </p:cNvSpPr>
          <p:nvPr>
            <p:ph type="subTitle" idx="1"/>
          </p:nvPr>
        </p:nvSpPr>
        <p:spPr/>
        <p:txBody>
          <a:bodyPr/>
          <a:lstStyle/>
          <a:p>
            <a:r>
              <a:rPr lang="en-US" dirty="0" smtClean="0"/>
              <a:t>Part 2</a:t>
            </a:r>
          </a:p>
          <a:p>
            <a:r>
              <a:rPr lang="en-US" dirty="0" smtClean="0"/>
              <a:t>Normal Distribution and Empirical Rule</a:t>
            </a:r>
            <a:endParaRPr lang="en-US" dirty="0"/>
          </a:p>
        </p:txBody>
      </p:sp>
    </p:spTree>
    <p:extLst>
      <p:ext uri="{BB962C8B-B14F-4D97-AF65-F5344CB8AC3E}">
        <p14:creationId xmlns:p14="http://schemas.microsoft.com/office/powerpoint/2010/main" val="454360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2"/>
          <p:cNvSpPr>
            <a:spLocks noGrp="1" noChangeArrowheads="1"/>
          </p:cNvSpPr>
          <p:nvPr>
            <p:ph type="title"/>
          </p:nvPr>
        </p:nvSpPr>
        <p:spPr/>
        <p:txBody>
          <a:bodyPr/>
          <a:lstStyle/>
          <a:p>
            <a:r>
              <a:rPr lang="en-US" altLang="en-US"/>
              <a:t>Back to </a:t>
            </a:r>
            <a:r>
              <a:rPr lang="en-US" altLang="en-US" i="1"/>
              <a:t>z</a:t>
            </a:r>
            <a:r>
              <a:rPr lang="en-US" altLang="en-US"/>
              <a:t>-scores</a:t>
            </a:r>
          </a:p>
        </p:txBody>
      </p:sp>
      <p:sp>
        <p:nvSpPr>
          <p:cNvPr id="560131" name="Rectangle 3"/>
          <p:cNvSpPr>
            <a:spLocks noGrp="1" noChangeArrowheads="1"/>
          </p:cNvSpPr>
          <p:nvPr>
            <p:ph idx="1"/>
          </p:nvPr>
        </p:nvSpPr>
        <p:spPr>
          <a:ln/>
        </p:spPr>
        <p:txBody>
          <a:bodyPr>
            <a:normAutofit/>
          </a:bodyPr>
          <a:lstStyle/>
          <a:p>
            <a:pPr marL="342900" indent="-342900"/>
            <a:r>
              <a:rPr lang="en-US" altLang="en-US" sz="2800" dirty="0"/>
              <a:t>Standardizing data into </a:t>
            </a:r>
            <a:r>
              <a:rPr lang="en-US" altLang="en-US" sz="2800" i="1" dirty="0"/>
              <a:t>z</a:t>
            </a:r>
            <a:r>
              <a:rPr lang="en-US" altLang="en-US" sz="2800" dirty="0"/>
              <a:t>-scores </a:t>
            </a:r>
            <a:r>
              <a:rPr lang="en-US" altLang="en-US" sz="2800" i="1" dirty="0">
                <a:solidFill>
                  <a:srgbClr val="FF0000"/>
                </a:solidFill>
              </a:rPr>
              <a:t>shifts</a:t>
            </a:r>
            <a:r>
              <a:rPr lang="en-US" altLang="en-US" sz="2800" dirty="0">
                <a:solidFill>
                  <a:srgbClr val="FF0000"/>
                </a:solidFill>
              </a:rPr>
              <a:t> the data by subtracting the mean and </a:t>
            </a:r>
            <a:r>
              <a:rPr lang="en-US" altLang="en-US" sz="2800" i="1" dirty="0">
                <a:solidFill>
                  <a:srgbClr val="FF0000"/>
                </a:solidFill>
              </a:rPr>
              <a:t>rescales</a:t>
            </a:r>
            <a:r>
              <a:rPr lang="en-US" altLang="en-US" sz="2800" dirty="0">
                <a:solidFill>
                  <a:srgbClr val="FF0000"/>
                </a:solidFill>
              </a:rPr>
              <a:t> the values by dividing by their standard deviation.</a:t>
            </a:r>
          </a:p>
          <a:p>
            <a:pPr marL="742950" lvl="1" indent="-285750"/>
            <a:r>
              <a:rPr lang="en-US" altLang="en-US" sz="2800" dirty="0"/>
              <a:t>Standardizing into </a:t>
            </a:r>
            <a:r>
              <a:rPr lang="en-US" altLang="en-US" sz="2800" i="1" dirty="0"/>
              <a:t>z-</a:t>
            </a:r>
            <a:r>
              <a:rPr lang="en-US" altLang="en-US" sz="2800" dirty="0"/>
              <a:t>scores</a:t>
            </a:r>
            <a:r>
              <a:rPr lang="en-US" altLang="en-US" sz="2800" i="1" dirty="0"/>
              <a:t> </a:t>
            </a:r>
            <a:r>
              <a:rPr lang="en-US" altLang="en-US" sz="2800" dirty="0"/>
              <a:t>does not change the </a:t>
            </a:r>
            <a:r>
              <a:rPr lang="en-US" altLang="en-US" sz="2800" dirty="0">
                <a:solidFill>
                  <a:schemeClr val="hlink"/>
                </a:solidFill>
              </a:rPr>
              <a:t>shape</a:t>
            </a:r>
            <a:r>
              <a:rPr lang="en-US" altLang="en-US" sz="2800" dirty="0"/>
              <a:t> of the distribution. </a:t>
            </a:r>
          </a:p>
          <a:p>
            <a:pPr marL="742950" lvl="1" indent="-285750"/>
            <a:r>
              <a:rPr lang="en-US" altLang="en-US" sz="2800" dirty="0"/>
              <a:t>Standardizing into </a:t>
            </a:r>
            <a:r>
              <a:rPr lang="en-US" altLang="en-US" sz="2800" i="1" dirty="0"/>
              <a:t>z-</a:t>
            </a:r>
            <a:r>
              <a:rPr lang="en-US" altLang="en-US" sz="2800" dirty="0"/>
              <a:t>scores</a:t>
            </a:r>
            <a:r>
              <a:rPr lang="en-US" altLang="en-US" sz="2800" i="1" dirty="0"/>
              <a:t> </a:t>
            </a:r>
            <a:r>
              <a:rPr lang="en-US" altLang="en-US" sz="2800" dirty="0"/>
              <a:t>changes the </a:t>
            </a:r>
            <a:r>
              <a:rPr lang="en-US" altLang="en-US" sz="2800" dirty="0">
                <a:solidFill>
                  <a:schemeClr val="hlink"/>
                </a:solidFill>
              </a:rPr>
              <a:t>center</a:t>
            </a:r>
            <a:r>
              <a:rPr lang="en-US" altLang="en-US" sz="2800" dirty="0"/>
              <a:t> by making the mean 0.</a:t>
            </a:r>
          </a:p>
          <a:p>
            <a:pPr marL="742950" lvl="1" indent="-285750"/>
            <a:r>
              <a:rPr lang="en-US" altLang="en-US" sz="2800" dirty="0"/>
              <a:t>Standardizing into </a:t>
            </a:r>
            <a:r>
              <a:rPr lang="en-US" altLang="en-US" sz="2800" i="1" dirty="0"/>
              <a:t>z-</a:t>
            </a:r>
            <a:r>
              <a:rPr lang="en-US" altLang="en-US" sz="2800" dirty="0"/>
              <a:t>scores</a:t>
            </a:r>
            <a:r>
              <a:rPr lang="en-US" altLang="en-US" sz="2800" i="1" dirty="0"/>
              <a:t> </a:t>
            </a:r>
            <a:r>
              <a:rPr lang="en-US" altLang="en-US" sz="2800" dirty="0"/>
              <a:t>changes the </a:t>
            </a:r>
            <a:r>
              <a:rPr lang="en-US" altLang="en-US" sz="2800" dirty="0">
                <a:solidFill>
                  <a:schemeClr val="hlink"/>
                </a:solidFill>
              </a:rPr>
              <a:t>spread</a:t>
            </a:r>
            <a:r>
              <a:rPr lang="en-US" altLang="en-US" sz="2800" dirty="0"/>
              <a:t> by making the standard deviation 1.</a:t>
            </a:r>
          </a:p>
        </p:txBody>
      </p:sp>
      <p:sp>
        <p:nvSpPr>
          <p:cNvPr id="4" name="Slide Number Placeholder 3"/>
          <p:cNvSpPr>
            <a:spLocks noGrp="1"/>
          </p:cNvSpPr>
          <p:nvPr>
            <p:ph type="sldNum" sz="quarter" idx="12"/>
          </p:nvPr>
        </p:nvSpPr>
        <p:spPr/>
        <p:txBody>
          <a:bodyPr/>
          <a:lstStyle/>
          <a:p>
            <a:r>
              <a:rPr lang="en-US" altLang="en-US"/>
              <a:t>Slide 6- </a:t>
            </a:r>
            <a:fld id="{0F643567-0B5D-4C3D-994D-77D42996E0EF}" type="slidenum">
              <a:rPr lang="en-US" altLang="en-US"/>
              <a:pPr/>
              <a:t>11</a:t>
            </a:fld>
            <a:endParaRPr lang="en-CA" altLang="en-US"/>
          </a:p>
        </p:txBody>
      </p:sp>
    </p:spTree>
    <p:extLst>
      <p:ext uri="{BB962C8B-B14F-4D97-AF65-F5344CB8AC3E}">
        <p14:creationId xmlns:p14="http://schemas.microsoft.com/office/powerpoint/2010/main" val="1659578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ltLang="en-US"/>
              <a:t>Slide 6- </a:t>
            </a:r>
            <a:fld id="{6CE0F26C-BFA8-4711-B039-BEE6B0592022}" type="slidenum">
              <a:rPr lang="en-US" altLang="en-US"/>
              <a:pPr/>
              <a:t>12</a:t>
            </a:fld>
            <a:endParaRPr lang="en-CA" altLang="en-US"/>
          </a:p>
        </p:txBody>
      </p:sp>
      <p:sp>
        <p:nvSpPr>
          <p:cNvPr id="562178" name="Rectangle 2"/>
          <p:cNvSpPr>
            <a:spLocks noGrp="1" noChangeArrowheads="1"/>
          </p:cNvSpPr>
          <p:nvPr>
            <p:ph type="title"/>
          </p:nvPr>
        </p:nvSpPr>
        <p:spPr/>
        <p:txBody>
          <a:bodyPr/>
          <a:lstStyle/>
          <a:p>
            <a:r>
              <a:rPr lang="en-US" altLang="en-US"/>
              <a:t>When Is a </a:t>
            </a:r>
            <a:r>
              <a:rPr lang="en-US" altLang="en-US" i="1"/>
              <a:t>z</a:t>
            </a:r>
            <a:r>
              <a:rPr lang="en-US" altLang="en-US"/>
              <a:t>-score Big? (cont.)</a:t>
            </a:r>
          </a:p>
        </p:txBody>
      </p:sp>
      <p:sp>
        <p:nvSpPr>
          <p:cNvPr id="562179" name="Rectangle 3"/>
          <p:cNvSpPr>
            <a:spLocks noGrp="1" noChangeArrowheads="1"/>
          </p:cNvSpPr>
          <p:nvPr>
            <p:ph type="body" idx="1"/>
          </p:nvPr>
        </p:nvSpPr>
        <p:spPr>
          <a:ln/>
        </p:spPr>
        <p:txBody>
          <a:bodyPr>
            <a:noAutofit/>
          </a:bodyPr>
          <a:lstStyle/>
          <a:p>
            <a:pPr marL="342900" indent="-342900"/>
            <a:r>
              <a:rPr lang="en-US" altLang="en-US" sz="3200" dirty="0">
                <a:solidFill>
                  <a:srgbClr val="FF0000"/>
                </a:solidFill>
              </a:rPr>
              <a:t>There is no universal standard for </a:t>
            </a:r>
            <a:r>
              <a:rPr lang="en-US" altLang="en-US" sz="3200" i="1" dirty="0">
                <a:solidFill>
                  <a:srgbClr val="FF0000"/>
                </a:solidFill>
              </a:rPr>
              <a:t>z</a:t>
            </a:r>
            <a:r>
              <a:rPr lang="en-US" altLang="en-US" sz="3200" dirty="0">
                <a:solidFill>
                  <a:srgbClr val="FF0000"/>
                </a:solidFill>
              </a:rPr>
              <a:t>-scores, </a:t>
            </a:r>
            <a:r>
              <a:rPr lang="en-US" altLang="en-US" sz="3200" dirty="0"/>
              <a:t>but there is a model that shows up over and over in Statistics.</a:t>
            </a:r>
          </a:p>
          <a:p>
            <a:pPr marL="342900" indent="-342900"/>
            <a:r>
              <a:rPr lang="en-US" altLang="en-US" sz="3200" dirty="0">
                <a:solidFill>
                  <a:srgbClr val="FF0000"/>
                </a:solidFill>
              </a:rPr>
              <a:t>This model is called the Normal model (You may have heard of “bell-shaped curves.”).</a:t>
            </a:r>
          </a:p>
          <a:p>
            <a:pPr marL="342900" indent="-342900"/>
            <a:r>
              <a:rPr lang="en-US" altLang="en-US" sz="3200" dirty="0"/>
              <a:t>Normal models are appropriate for distributions </a:t>
            </a:r>
            <a:r>
              <a:rPr lang="en-US" altLang="en-US" sz="3200" dirty="0">
                <a:solidFill>
                  <a:srgbClr val="FF0000"/>
                </a:solidFill>
              </a:rPr>
              <a:t>whose shapes are unimodal and roughly symmetric.</a:t>
            </a:r>
          </a:p>
          <a:p>
            <a:pPr marL="342900" indent="-342900"/>
            <a:r>
              <a:rPr lang="en-US" altLang="en-US" sz="3200" dirty="0"/>
              <a:t>These distributions provide a measure of how extreme a </a:t>
            </a:r>
            <a:r>
              <a:rPr lang="en-US" altLang="en-US" sz="3200" i="1" dirty="0"/>
              <a:t>z</a:t>
            </a:r>
            <a:r>
              <a:rPr lang="en-US" altLang="en-US" sz="3200" dirty="0"/>
              <a:t>-score is.</a:t>
            </a:r>
          </a:p>
          <a:p>
            <a:pPr marL="342900" indent="-342900">
              <a:buNone/>
            </a:pPr>
            <a:endParaRPr lang="en-US" altLang="en-US" sz="3200" dirty="0"/>
          </a:p>
        </p:txBody>
      </p:sp>
    </p:spTree>
    <p:extLst>
      <p:ext uri="{BB962C8B-B14F-4D97-AF65-F5344CB8AC3E}">
        <p14:creationId xmlns:p14="http://schemas.microsoft.com/office/powerpoint/2010/main" val="1859526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r>
              <a:rPr lang="en-US" altLang="en-US"/>
              <a:t>Slide 6- </a:t>
            </a:r>
            <a:fld id="{E0E4A6EF-D6AB-4B80-99FB-0BB8CFBFC9AC}" type="slidenum">
              <a:rPr lang="en-US" altLang="en-US"/>
              <a:pPr/>
              <a:t>13</a:t>
            </a:fld>
            <a:endParaRPr lang="en-CA" altLang="en-US"/>
          </a:p>
        </p:txBody>
      </p:sp>
      <p:sp>
        <p:nvSpPr>
          <p:cNvPr id="564226" name="Rectangle 2"/>
          <p:cNvSpPr>
            <a:spLocks noGrp="1" noChangeArrowheads="1"/>
          </p:cNvSpPr>
          <p:nvPr>
            <p:ph type="title"/>
          </p:nvPr>
        </p:nvSpPr>
        <p:spPr/>
        <p:txBody>
          <a:bodyPr/>
          <a:lstStyle/>
          <a:p>
            <a:r>
              <a:rPr lang="en-US" altLang="en-US"/>
              <a:t>When Is a </a:t>
            </a:r>
            <a:r>
              <a:rPr lang="en-US" altLang="en-US" i="1"/>
              <a:t>z</a:t>
            </a:r>
            <a:r>
              <a:rPr lang="en-US" altLang="en-US"/>
              <a:t>-score Big? (cont.)</a:t>
            </a:r>
          </a:p>
        </p:txBody>
      </p:sp>
      <mc:AlternateContent xmlns:mc="http://schemas.openxmlformats.org/markup-compatibility/2006" xmlns:a14="http://schemas.microsoft.com/office/drawing/2010/main">
        <mc:Choice Requires="a14">
          <p:sp>
            <p:nvSpPr>
              <p:cNvPr id="564227" name="Rectangle 3"/>
              <p:cNvSpPr>
                <a:spLocks noGrp="1" noChangeArrowheads="1"/>
              </p:cNvSpPr>
              <p:nvPr>
                <p:ph type="body" idx="1"/>
              </p:nvPr>
            </p:nvSpPr>
            <p:spPr>
              <a:ln/>
            </p:spPr>
            <p:txBody>
              <a:bodyPr/>
              <a:lstStyle/>
              <a:p>
                <a:pPr marL="342900" indent="-342900"/>
                <a:r>
                  <a:rPr lang="en-US" altLang="en-US" sz="3200" dirty="0" smtClean="0"/>
                  <a:t>Summaries of data, like the sample mean and standard deviation, are written with Latin letters. </a:t>
                </a:r>
                <a:r>
                  <a:rPr lang="en-US" altLang="en-US" sz="3200" dirty="0" smtClean="0">
                    <a:solidFill>
                      <a:srgbClr val="FF0000"/>
                    </a:solidFill>
                  </a:rPr>
                  <a:t>Such summaries of data are called </a:t>
                </a:r>
                <a:r>
                  <a:rPr lang="en-US" altLang="en-US" sz="3200" dirty="0">
                    <a:solidFill>
                      <a:srgbClr val="FF0000"/>
                    </a:solidFill>
                  </a:rPr>
                  <a:t>statistics.</a:t>
                </a:r>
              </a:p>
              <a:p>
                <a:pPr marL="342900" indent="-342900"/>
                <a:r>
                  <a:rPr lang="en-US" altLang="en-US" sz="3200" dirty="0">
                    <a:solidFill>
                      <a:srgbClr val="FF0000"/>
                    </a:solidFill>
                  </a:rPr>
                  <a:t>When we standardize Normal data, we still call the standardized value a </a:t>
                </a:r>
                <a:r>
                  <a:rPr lang="en-US" altLang="en-US" sz="3200" i="1" dirty="0">
                    <a:solidFill>
                      <a:srgbClr val="FF0000"/>
                    </a:solidFill>
                  </a:rPr>
                  <a:t>z-</a:t>
                </a:r>
                <a:r>
                  <a:rPr lang="en-US" altLang="en-US" sz="3200" dirty="0">
                    <a:solidFill>
                      <a:srgbClr val="FF0000"/>
                    </a:solidFill>
                  </a:rPr>
                  <a:t>score, and we </a:t>
                </a:r>
                <a:r>
                  <a:rPr lang="en-US" altLang="en-US" sz="3200" dirty="0" smtClean="0">
                    <a:solidFill>
                      <a:srgbClr val="FF0000"/>
                    </a:solidFill>
                  </a:rPr>
                  <a:t>write</a:t>
                </a:r>
              </a:p>
              <a:p>
                <a:pPr marL="342900" indent="-342900"/>
                <a:r>
                  <a:rPr lang="en-US" altLang="en-US" sz="4400" dirty="0" smtClean="0"/>
                  <a:t> </a:t>
                </a:r>
                <a:r>
                  <a:rPr lang="en-US" altLang="en-US" sz="4400" dirty="0"/>
                  <a:t>Z =  </a:t>
                </a:r>
                <a14:m>
                  <m:oMath xmlns:m="http://schemas.openxmlformats.org/officeDocument/2006/math">
                    <m:f>
                      <m:fPr>
                        <m:ctrlPr>
                          <a:rPr lang="en-US" altLang="en-US" sz="4400" i="1">
                            <a:latin typeface="Cambria Math" panose="02040503050406030204" pitchFamily="18" charset="0"/>
                          </a:rPr>
                        </m:ctrlPr>
                      </m:fPr>
                      <m:num>
                        <m:r>
                          <a:rPr lang="en-US" altLang="en-US" sz="4400" i="1">
                            <a:latin typeface="Cambria Math" panose="02040503050406030204" pitchFamily="18" charset="0"/>
                          </a:rPr>
                          <m:t>(</m:t>
                        </m:r>
                        <m:r>
                          <a:rPr lang="en-US" altLang="en-US" sz="4400" i="1">
                            <a:latin typeface="Cambria Math" panose="02040503050406030204" pitchFamily="18" charset="0"/>
                          </a:rPr>
                          <m:t>𝑥</m:t>
                        </m:r>
                        <m:r>
                          <a:rPr lang="en-US" altLang="en-US" sz="4400" i="1">
                            <a:latin typeface="Cambria Math" panose="02040503050406030204" pitchFamily="18" charset="0"/>
                          </a:rPr>
                          <m:t> − </m:t>
                        </m:r>
                        <m:r>
                          <m:rPr>
                            <m:sty m:val="p"/>
                          </m:rPr>
                          <a:rPr lang="el-GR" altLang="en-US" sz="4400" i="1" smtClean="0">
                            <a:latin typeface="Cambria Math" panose="02040503050406030204" pitchFamily="18" charset="0"/>
                          </a:rPr>
                          <m:t>μ</m:t>
                        </m:r>
                        <m:r>
                          <a:rPr lang="en-US" altLang="en-US" sz="4400" i="1">
                            <a:latin typeface="Cambria Math" panose="02040503050406030204" pitchFamily="18" charset="0"/>
                          </a:rPr>
                          <m:t>) </m:t>
                        </m:r>
                      </m:num>
                      <m:den>
                        <m:r>
                          <m:rPr>
                            <m:sty m:val="p"/>
                          </m:rPr>
                          <a:rPr lang="el-GR" altLang="en-US" sz="4400" i="1" smtClean="0">
                            <a:latin typeface="Cambria Math" panose="02040503050406030204" pitchFamily="18" charset="0"/>
                          </a:rPr>
                          <m:t>σ</m:t>
                        </m:r>
                      </m:den>
                    </m:f>
                  </m:oMath>
                </a14:m>
                <a:endParaRPr lang="en-US" altLang="en-US" sz="4400" dirty="0"/>
              </a:p>
            </p:txBody>
          </p:sp>
        </mc:Choice>
        <mc:Fallback xmlns="">
          <p:sp>
            <p:nvSpPr>
              <p:cNvPr id="564227" name="Rectangle 3"/>
              <p:cNvSpPr>
                <a:spLocks noGrp="1" noRot="1" noChangeAspect="1" noMove="1" noResize="1" noEditPoints="1" noAdjustHandles="1" noChangeArrowheads="1" noChangeShapeType="1" noTextEdit="1"/>
              </p:cNvSpPr>
              <p:nvPr>
                <p:ph type="body" idx="1"/>
              </p:nvPr>
            </p:nvSpPr>
            <p:spPr>
              <a:blipFill rotWithShape="0">
                <a:blip r:embed="rId2"/>
                <a:stretch>
                  <a:fillRect t="-3182"/>
                </a:stretch>
              </a:blipFill>
              <a:ln/>
            </p:spPr>
            <p:txBody>
              <a:bodyPr/>
              <a:lstStyle/>
              <a:p>
                <a:r>
                  <a:rPr lang="en-US">
                    <a:noFill/>
                  </a:rPr>
                  <a:t> </a:t>
                </a:r>
              </a:p>
            </p:txBody>
          </p:sp>
        </mc:Fallback>
      </mc:AlternateContent>
    </p:spTree>
    <p:extLst>
      <p:ext uri="{BB962C8B-B14F-4D97-AF65-F5344CB8AC3E}">
        <p14:creationId xmlns:p14="http://schemas.microsoft.com/office/powerpoint/2010/main" val="3321592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ltLang="en-US"/>
              <a:t>Slide 6- </a:t>
            </a:r>
            <a:fld id="{DF3F1EB5-3943-444D-8E6C-4A0F3B3A5635}" type="slidenum">
              <a:rPr lang="en-US" altLang="en-US"/>
              <a:pPr/>
              <a:t>14</a:t>
            </a:fld>
            <a:endParaRPr lang="en-CA" altLang="en-US"/>
          </a:p>
        </p:txBody>
      </p:sp>
      <p:sp>
        <p:nvSpPr>
          <p:cNvPr id="565250" name="Rectangle 2"/>
          <p:cNvSpPr>
            <a:spLocks noGrp="1" noChangeArrowheads="1"/>
          </p:cNvSpPr>
          <p:nvPr>
            <p:ph type="title"/>
          </p:nvPr>
        </p:nvSpPr>
        <p:spPr/>
        <p:txBody>
          <a:bodyPr/>
          <a:lstStyle/>
          <a:p>
            <a:r>
              <a:rPr lang="en-US" altLang="en-US"/>
              <a:t>When Is a </a:t>
            </a:r>
            <a:r>
              <a:rPr lang="en-US" altLang="en-US" i="1"/>
              <a:t>z</a:t>
            </a:r>
            <a:r>
              <a:rPr lang="en-US" altLang="en-US"/>
              <a:t>-score Big? (cont.)</a:t>
            </a:r>
          </a:p>
        </p:txBody>
      </p:sp>
      <p:sp>
        <p:nvSpPr>
          <p:cNvPr id="565251" name="Rectangle 3"/>
          <p:cNvSpPr>
            <a:spLocks noGrp="1" noChangeArrowheads="1"/>
          </p:cNvSpPr>
          <p:nvPr>
            <p:ph type="body" idx="1"/>
          </p:nvPr>
        </p:nvSpPr>
        <p:spPr>
          <a:ln/>
        </p:spPr>
        <p:txBody>
          <a:bodyPr>
            <a:normAutofit/>
          </a:bodyPr>
          <a:lstStyle/>
          <a:p>
            <a:pPr marL="342900" indent="-342900"/>
            <a:r>
              <a:rPr lang="en-US" altLang="en-US" sz="3200" dirty="0"/>
              <a:t>Once we have standardized, we need only one model: </a:t>
            </a:r>
          </a:p>
          <a:p>
            <a:pPr marL="742950" lvl="1" indent="-285750"/>
            <a:r>
              <a:rPr lang="en-US" altLang="en-US" sz="3200" dirty="0">
                <a:solidFill>
                  <a:srgbClr val="FF0000"/>
                </a:solidFill>
              </a:rPr>
              <a:t>The </a:t>
            </a:r>
            <a:r>
              <a:rPr lang="en-US" altLang="en-US" sz="3200" i="1" dirty="0">
                <a:solidFill>
                  <a:srgbClr val="FF0000"/>
                </a:solidFill>
              </a:rPr>
              <a:t>N</a:t>
            </a:r>
            <a:r>
              <a:rPr lang="en-US" altLang="en-US" sz="3200" dirty="0">
                <a:solidFill>
                  <a:srgbClr val="FF0000"/>
                </a:solidFill>
              </a:rPr>
              <a:t>(0,1) model is called the standard Normal model (or the standard Normal distribution). </a:t>
            </a:r>
          </a:p>
          <a:p>
            <a:pPr marL="342900" indent="-342900"/>
            <a:r>
              <a:rPr lang="en-US" altLang="en-US" sz="3200" dirty="0"/>
              <a:t>Be careful—don’t use a Normal model for just any data set, since standardizing does not change the shape of the distribution.</a:t>
            </a:r>
          </a:p>
        </p:txBody>
      </p:sp>
    </p:spTree>
    <p:extLst>
      <p:ext uri="{BB962C8B-B14F-4D97-AF65-F5344CB8AC3E}">
        <p14:creationId xmlns:p14="http://schemas.microsoft.com/office/powerpoint/2010/main" val="3778170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ltLang="en-US"/>
              <a:t>Slide 6- </a:t>
            </a:r>
            <a:fld id="{589E076F-FD22-49F1-BC3D-923DBA3B1A8D}" type="slidenum">
              <a:rPr lang="en-US" altLang="en-US"/>
              <a:pPr/>
              <a:t>15</a:t>
            </a:fld>
            <a:endParaRPr lang="en-CA" altLang="en-US"/>
          </a:p>
        </p:txBody>
      </p:sp>
      <p:sp>
        <p:nvSpPr>
          <p:cNvPr id="568322" name="Rectangle 2"/>
          <p:cNvSpPr>
            <a:spLocks noGrp="1" noChangeArrowheads="1"/>
          </p:cNvSpPr>
          <p:nvPr>
            <p:ph type="title"/>
          </p:nvPr>
        </p:nvSpPr>
        <p:spPr/>
        <p:txBody>
          <a:bodyPr/>
          <a:lstStyle/>
          <a:p>
            <a:r>
              <a:rPr lang="en-US" altLang="en-US"/>
              <a:t>The 68-95-99.7 Rule (cont.)</a:t>
            </a:r>
          </a:p>
        </p:txBody>
      </p:sp>
      <p:sp>
        <p:nvSpPr>
          <p:cNvPr id="568323" name="Rectangle 3"/>
          <p:cNvSpPr>
            <a:spLocks noGrp="1" noChangeArrowheads="1"/>
          </p:cNvSpPr>
          <p:nvPr>
            <p:ph type="body" idx="1"/>
          </p:nvPr>
        </p:nvSpPr>
        <p:spPr>
          <a:ln/>
        </p:spPr>
        <p:txBody>
          <a:bodyPr>
            <a:normAutofit/>
          </a:bodyPr>
          <a:lstStyle/>
          <a:p>
            <a:pPr marL="342900" indent="-342900"/>
            <a:r>
              <a:rPr lang="en-US" altLang="en-US" sz="3200" dirty="0"/>
              <a:t>It turns out that in a Normal model:</a:t>
            </a:r>
          </a:p>
          <a:p>
            <a:pPr marL="742950" lvl="1" indent="-285750"/>
            <a:r>
              <a:rPr lang="en-US" altLang="en-US" sz="3200" dirty="0">
                <a:solidFill>
                  <a:srgbClr val="FF0000"/>
                </a:solidFill>
              </a:rPr>
              <a:t>about 68% of the values fall within one standard </a:t>
            </a:r>
            <a:r>
              <a:rPr lang="en-US" altLang="en-US" sz="3200" dirty="0"/>
              <a:t>deviation of the mean;</a:t>
            </a:r>
          </a:p>
          <a:p>
            <a:pPr marL="742950" lvl="1" indent="-285750"/>
            <a:r>
              <a:rPr lang="en-US" altLang="en-US" sz="3200" dirty="0">
                <a:solidFill>
                  <a:srgbClr val="FF0000"/>
                </a:solidFill>
              </a:rPr>
              <a:t>about 95% of the values fall within two standard </a:t>
            </a:r>
            <a:r>
              <a:rPr lang="en-US" altLang="en-US" sz="3200" dirty="0"/>
              <a:t>deviations of the mean; and,</a:t>
            </a:r>
          </a:p>
          <a:p>
            <a:pPr marL="742950" lvl="1" indent="-285750"/>
            <a:r>
              <a:rPr lang="en-US" altLang="en-US" sz="3200" dirty="0">
                <a:solidFill>
                  <a:srgbClr val="FF0000"/>
                </a:solidFill>
              </a:rPr>
              <a:t>about 99.7% (almost all!) of the values fall within three standard deviations of the mean.</a:t>
            </a:r>
          </a:p>
        </p:txBody>
      </p:sp>
    </p:spTree>
    <p:extLst>
      <p:ext uri="{BB962C8B-B14F-4D97-AF65-F5344CB8AC3E}">
        <p14:creationId xmlns:p14="http://schemas.microsoft.com/office/powerpoint/2010/main" val="275534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ltLang="en-US"/>
              <a:t>Slide 6- </a:t>
            </a:r>
            <a:fld id="{CBDC4F0D-D4D6-446E-88B1-9084BB1586DA}" type="slidenum">
              <a:rPr lang="en-US" altLang="en-US"/>
              <a:pPr/>
              <a:t>16</a:t>
            </a:fld>
            <a:endParaRPr lang="en-CA" altLang="en-US"/>
          </a:p>
        </p:txBody>
      </p:sp>
      <p:sp>
        <p:nvSpPr>
          <p:cNvPr id="566274" name="Rectangle 2"/>
          <p:cNvSpPr>
            <a:spLocks noGrp="1" noChangeArrowheads="1"/>
          </p:cNvSpPr>
          <p:nvPr>
            <p:ph type="title"/>
          </p:nvPr>
        </p:nvSpPr>
        <p:spPr/>
        <p:txBody>
          <a:bodyPr/>
          <a:lstStyle/>
          <a:p>
            <a:r>
              <a:rPr lang="en-US" altLang="en-US"/>
              <a:t>When Is a </a:t>
            </a:r>
            <a:r>
              <a:rPr lang="en-US" altLang="en-US" i="1"/>
              <a:t>z</a:t>
            </a:r>
            <a:r>
              <a:rPr lang="en-US" altLang="en-US"/>
              <a:t>-score Big? (cont.)</a:t>
            </a:r>
          </a:p>
        </p:txBody>
      </p:sp>
      <p:sp>
        <p:nvSpPr>
          <p:cNvPr id="566275" name="Rectangle 3"/>
          <p:cNvSpPr>
            <a:spLocks noGrp="1" noChangeArrowheads="1"/>
          </p:cNvSpPr>
          <p:nvPr>
            <p:ph type="body" idx="1"/>
          </p:nvPr>
        </p:nvSpPr>
        <p:spPr>
          <a:ln/>
        </p:spPr>
        <p:txBody>
          <a:bodyPr>
            <a:normAutofit/>
          </a:bodyPr>
          <a:lstStyle/>
          <a:p>
            <a:pPr marL="342900" indent="-342900"/>
            <a:r>
              <a:rPr lang="en-US" altLang="en-US" sz="2800" dirty="0"/>
              <a:t>When we use the Normal model, we are assuming the distribution is Normal.</a:t>
            </a:r>
          </a:p>
          <a:p>
            <a:pPr marL="342900" indent="-342900"/>
            <a:r>
              <a:rPr lang="en-US" altLang="en-US" sz="2800" dirty="0"/>
              <a:t>We cannot check this assumption in practice, so we check the following condition:</a:t>
            </a:r>
          </a:p>
          <a:p>
            <a:pPr marL="742950" lvl="1" indent="-285750"/>
            <a:r>
              <a:rPr lang="en-US" altLang="en-US" sz="2800" dirty="0">
                <a:solidFill>
                  <a:srgbClr val="FF0000"/>
                </a:solidFill>
              </a:rPr>
              <a:t>Nearly Normal Condition: The shape of the data’s distribution is unimodal and symmetric.</a:t>
            </a:r>
          </a:p>
          <a:p>
            <a:pPr marL="742950" lvl="1" indent="-285750"/>
            <a:r>
              <a:rPr lang="en-US" altLang="en-US" sz="2800" dirty="0"/>
              <a:t>This condition can be checked with a histogram or a Normal probability plot (to be explained later).</a:t>
            </a:r>
            <a:endParaRPr lang="en-US" altLang="en-US" sz="2800" dirty="0">
              <a:solidFill>
                <a:schemeClr val="hlink"/>
              </a:solidFill>
            </a:endParaRPr>
          </a:p>
        </p:txBody>
      </p:sp>
    </p:spTree>
    <p:extLst>
      <p:ext uri="{BB962C8B-B14F-4D97-AF65-F5344CB8AC3E}">
        <p14:creationId xmlns:p14="http://schemas.microsoft.com/office/powerpoint/2010/main" val="2444400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r>
              <a:rPr lang="en-US" altLang="en-US"/>
              <a:t>Slide 6- </a:t>
            </a:r>
            <a:fld id="{2C0D337A-BA09-46AB-842F-8F8E9FCABA30}" type="slidenum">
              <a:rPr lang="en-US" altLang="en-US"/>
              <a:pPr/>
              <a:t>17</a:t>
            </a:fld>
            <a:endParaRPr lang="en-CA" altLang="en-US"/>
          </a:p>
        </p:txBody>
      </p:sp>
      <p:sp>
        <p:nvSpPr>
          <p:cNvPr id="569346" name="Rectangle 2"/>
          <p:cNvSpPr>
            <a:spLocks noGrp="1" noChangeArrowheads="1"/>
          </p:cNvSpPr>
          <p:nvPr>
            <p:ph type="title"/>
          </p:nvPr>
        </p:nvSpPr>
        <p:spPr/>
        <p:txBody>
          <a:bodyPr/>
          <a:lstStyle/>
          <a:p>
            <a:r>
              <a:rPr lang="en-US" altLang="en-US"/>
              <a:t>The 68-95-99.7 Rule (cont.)</a:t>
            </a:r>
          </a:p>
        </p:txBody>
      </p:sp>
      <p:sp>
        <p:nvSpPr>
          <p:cNvPr id="569347" name="Rectangle 3"/>
          <p:cNvSpPr>
            <a:spLocks noGrp="1" noChangeArrowheads="1"/>
          </p:cNvSpPr>
          <p:nvPr>
            <p:ph type="body" idx="1"/>
          </p:nvPr>
        </p:nvSpPr>
        <p:spPr>
          <a:ln/>
        </p:spPr>
        <p:txBody>
          <a:bodyPr/>
          <a:lstStyle/>
          <a:p>
            <a:pPr marL="342900" indent="-342900"/>
            <a:r>
              <a:rPr lang="en-US" altLang="en-US"/>
              <a:t>The following shows what the 68-95-99.7 Rule tells us:</a:t>
            </a:r>
          </a:p>
          <a:p>
            <a:pPr marL="342900" indent="-342900">
              <a:buNone/>
            </a:pPr>
            <a:endParaRPr lang="en-US" altLang="en-US"/>
          </a:p>
        </p:txBody>
      </p:sp>
      <p:pic>
        <p:nvPicPr>
          <p:cNvPr id="569348" name="Picture 4" descr="06_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1" y="3124200"/>
            <a:ext cx="7229475" cy="2547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166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driving times</a:t>
            </a:r>
            <a:endParaRPr lang="en-US" dirty="0"/>
          </a:p>
        </p:txBody>
      </p:sp>
      <p:sp>
        <p:nvSpPr>
          <p:cNvPr id="3" name="Content Placeholder 2"/>
          <p:cNvSpPr>
            <a:spLocks noGrp="1"/>
          </p:cNvSpPr>
          <p:nvPr>
            <p:ph idx="1"/>
          </p:nvPr>
        </p:nvSpPr>
        <p:spPr/>
        <p:txBody>
          <a:bodyPr>
            <a:normAutofit/>
          </a:bodyPr>
          <a:lstStyle/>
          <a:p>
            <a:r>
              <a:rPr lang="en-US" sz="3600" dirty="0" smtClean="0"/>
              <a:t>Suppose it takes you 20 minutes, on average to get to school, with a standard deviation of 2 minutes. Suppose a Normal model is appropriate for the distribution of driving times. </a:t>
            </a:r>
          </a:p>
          <a:p>
            <a:r>
              <a:rPr lang="en-US" sz="3600" dirty="0" smtClean="0"/>
              <a:t>A) How often will you arrive at school in less than 22 minutes?</a:t>
            </a:r>
          </a:p>
          <a:p>
            <a:r>
              <a:rPr lang="en-US" sz="3600" dirty="0" smtClean="0"/>
              <a:t>B) how often will it take you more than 24 minutes?</a:t>
            </a:r>
          </a:p>
          <a:p>
            <a:endParaRPr lang="en-US" sz="3600" dirty="0"/>
          </a:p>
        </p:txBody>
      </p:sp>
    </p:spTree>
    <p:extLst>
      <p:ext uri="{BB962C8B-B14F-4D97-AF65-F5344CB8AC3E}">
        <p14:creationId xmlns:p14="http://schemas.microsoft.com/office/powerpoint/2010/main" val="132485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SAT Scores</a:t>
            </a:r>
            <a:endParaRPr lang="en-US" dirty="0"/>
          </a:p>
        </p:txBody>
      </p:sp>
      <p:sp>
        <p:nvSpPr>
          <p:cNvPr id="3" name="Content Placeholder 2"/>
          <p:cNvSpPr>
            <a:spLocks noGrp="1"/>
          </p:cNvSpPr>
          <p:nvPr>
            <p:ph idx="1"/>
          </p:nvPr>
        </p:nvSpPr>
        <p:spPr/>
        <p:txBody>
          <a:bodyPr>
            <a:normAutofit/>
          </a:bodyPr>
          <a:lstStyle/>
          <a:p>
            <a:r>
              <a:rPr lang="en-US" sz="3200" dirty="0" smtClean="0"/>
              <a:t>The SAT reasoning test has three parts: Writing, Math, and Critical Reading. Each part has a distribution that is roughly unimodal and symmetric and is designed to have an overall mean off 500 and a standard deviation of 100. Suppose you earned a 600 on one part of the SAT. Where do you stand among all students?</a:t>
            </a:r>
          </a:p>
          <a:p>
            <a:r>
              <a:rPr lang="en-US" sz="3200" dirty="0" smtClean="0"/>
              <a:t>What proportion of students scored between 450 and 600, given N(500, 100)?</a:t>
            </a:r>
            <a:endParaRPr lang="en-US" sz="3200" dirty="0"/>
          </a:p>
        </p:txBody>
      </p:sp>
    </p:spTree>
    <p:extLst>
      <p:ext uri="{BB962C8B-B14F-4D97-AF65-F5344CB8AC3E}">
        <p14:creationId xmlns:p14="http://schemas.microsoft.com/office/powerpoint/2010/main" val="364141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SAT scores	</a:t>
            </a:r>
            <a:endParaRPr lang="en-US" dirty="0"/>
          </a:p>
        </p:txBody>
      </p:sp>
      <p:sp>
        <p:nvSpPr>
          <p:cNvPr id="5" name="Content Placeholder 4"/>
          <p:cNvSpPr>
            <a:spLocks noGrp="1"/>
          </p:cNvSpPr>
          <p:nvPr>
            <p:ph idx="1"/>
          </p:nvPr>
        </p:nvSpPr>
        <p:spPr/>
        <p:txBody>
          <a:bodyPr>
            <a:normAutofit/>
          </a:bodyPr>
          <a:lstStyle/>
          <a:p>
            <a:r>
              <a:rPr lang="en-US" sz="5400" dirty="0" smtClean="0"/>
              <a:t>A college says it admits only people with SAT Verbal test scores among the top 10 %. How high a score does it take to be eligible? N(500, 100).</a:t>
            </a:r>
            <a:endParaRPr lang="en-US" sz="5400" dirty="0"/>
          </a:p>
        </p:txBody>
      </p:sp>
    </p:spTree>
    <p:extLst>
      <p:ext uri="{BB962C8B-B14F-4D97-AF65-F5344CB8AC3E}">
        <p14:creationId xmlns:p14="http://schemas.microsoft.com/office/powerpoint/2010/main" val="34699125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Standard Deviation and the Normal Model</a:t>
            </a:r>
            <a:endParaRPr lang="en-US" dirty="0"/>
          </a:p>
        </p:txBody>
      </p:sp>
      <p:sp>
        <p:nvSpPr>
          <p:cNvPr id="3" name="Subtitle 2"/>
          <p:cNvSpPr>
            <a:spLocks noGrp="1"/>
          </p:cNvSpPr>
          <p:nvPr>
            <p:ph type="subTitle" idx="1"/>
          </p:nvPr>
        </p:nvSpPr>
        <p:spPr/>
        <p:txBody>
          <a:bodyPr/>
          <a:lstStyle/>
          <a:p>
            <a:r>
              <a:rPr lang="en-US" dirty="0" smtClean="0"/>
              <a:t>Part 3</a:t>
            </a:r>
          </a:p>
          <a:p>
            <a:r>
              <a:rPr lang="en-US" dirty="0" smtClean="0"/>
              <a:t>Normal Probability Plot</a:t>
            </a:r>
            <a:endParaRPr lang="en-US" dirty="0"/>
          </a:p>
        </p:txBody>
      </p:sp>
    </p:spTree>
    <p:extLst>
      <p:ext uri="{BB962C8B-B14F-4D97-AF65-F5344CB8AC3E}">
        <p14:creationId xmlns:p14="http://schemas.microsoft.com/office/powerpoint/2010/main" val="36945212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Probability Plot</a:t>
            </a:r>
            <a:endParaRPr lang="en-US" dirty="0"/>
          </a:p>
        </p:txBody>
      </p:sp>
      <p:sp>
        <p:nvSpPr>
          <p:cNvPr id="3" name="Content Placeholder 2"/>
          <p:cNvSpPr>
            <a:spLocks noGrp="1"/>
          </p:cNvSpPr>
          <p:nvPr>
            <p:ph idx="1"/>
          </p:nvPr>
        </p:nvSpPr>
        <p:spPr/>
        <p:txBody>
          <a:bodyPr/>
          <a:lstStyle/>
          <a:p>
            <a:r>
              <a:rPr lang="en-US" dirty="0" smtClean="0"/>
              <a:t>Enter data into a spreadsheet</a:t>
            </a:r>
          </a:p>
          <a:p>
            <a:r>
              <a:rPr lang="en-US" dirty="0" smtClean="0"/>
              <a:t>Create a plot using Normal Probability Plot under plot type</a:t>
            </a:r>
          </a:p>
          <a:p>
            <a:r>
              <a:rPr lang="en-US" dirty="0" smtClean="0"/>
              <a:t>Example:</a:t>
            </a:r>
          </a:p>
          <a:p>
            <a:r>
              <a:rPr lang="en-US" sz="4000" dirty="0" smtClean="0"/>
              <a:t>Shoe Sizes {9, 8 ,9.5, 10, 12, 7, 8.5, 9, 8, 7.5, 9, 6.5, 10, 11, 9.5, 12, 8.5, 9, 8, 9, 9.5, 8.5}</a:t>
            </a:r>
          </a:p>
          <a:p>
            <a:r>
              <a:rPr lang="en-US" dirty="0" smtClean="0"/>
              <a:t>*The straighter the line, the closer the shape of the distribution is to being uniform and symmetric*</a:t>
            </a:r>
          </a:p>
          <a:p>
            <a:r>
              <a:rPr lang="en-US" dirty="0" smtClean="0"/>
              <a:t>If the line is curved, create a histogram to examine the shape </a:t>
            </a:r>
            <a:endParaRPr lang="en-US" dirty="0"/>
          </a:p>
        </p:txBody>
      </p:sp>
    </p:spTree>
    <p:extLst>
      <p:ext uri="{BB962C8B-B14F-4D97-AF65-F5344CB8AC3E}">
        <p14:creationId xmlns:p14="http://schemas.microsoft.com/office/powerpoint/2010/main" val="18081204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not to do</a:t>
            </a:r>
            <a:endParaRPr lang="en-US" dirty="0"/>
          </a:p>
        </p:txBody>
      </p:sp>
      <p:sp>
        <p:nvSpPr>
          <p:cNvPr id="3" name="Content Placeholder 2"/>
          <p:cNvSpPr>
            <a:spLocks noGrp="1"/>
          </p:cNvSpPr>
          <p:nvPr>
            <p:ph idx="1"/>
          </p:nvPr>
        </p:nvSpPr>
        <p:spPr/>
        <p:txBody>
          <a:bodyPr>
            <a:normAutofit/>
          </a:bodyPr>
          <a:lstStyle/>
          <a:p>
            <a:r>
              <a:rPr lang="en-US" sz="3200" dirty="0" smtClean="0"/>
              <a:t>Don’t use the Normal model when the distribution is not unimodal and symmetric</a:t>
            </a:r>
          </a:p>
          <a:p>
            <a:r>
              <a:rPr lang="en-US" sz="3200" dirty="0" smtClean="0"/>
              <a:t>Don’t use the mean and standard deviation when outliers are present</a:t>
            </a:r>
          </a:p>
          <a:p>
            <a:r>
              <a:rPr lang="en-US" sz="3200" dirty="0" smtClean="0"/>
              <a:t>Don’t round off too soon</a:t>
            </a:r>
          </a:p>
          <a:p>
            <a:r>
              <a:rPr lang="en-US" sz="3200" dirty="0" smtClean="0"/>
              <a:t>Don’t round your results in the middle of a calculation</a:t>
            </a:r>
          </a:p>
          <a:p>
            <a:r>
              <a:rPr lang="en-US" sz="3200" dirty="0" smtClean="0"/>
              <a:t>Don’t worry about minor differences in results</a:t>
            </a:r>
            <a:endParaRPr lang="en-US" sz="3200" dirty="0"/>
          </a:p>
        </p:txBody>
      </p:sp>
    </p:spTree>
    <p:extLst>
      <p:ext uri="{BB962C8B-B14F-4D97-AF65-F5344CB8AC3E}">
        <p14:creationId xmlns:p14="http://schemas.microsoft.com/office/powerpoint/2010/main" val="1978503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808101"/>
          </a:xfrm>
        </p:spPr>
        <p:txBody>
          <a:bodyPr/>
          <a:lstStyle/>
          <a:p>
            <a:r>
              <a:rPr lang="en-US" dirty="0" smtClean="0"/>
              <a:t>Example – cereal boxes</a:t>
            </a:r>
            <a:endParaRPr lang="en-US" dirty="0"/>
          </a:p>
        </p:txBody>
      </p:sp>
      <p:sp>
        <p:nvSpPr>
          <p:cNvPr id="3" name="Content Placeholder 2"/>
          <p:cNvSpPr>
            <a:spLocks noGrp="1"/>
          </p:cNvSpPr>
          <p:nvPr>
            <p:ph idx="1"/>
          </p:nvPr>
        </p:nvSpPr>
        <p:spPr>
          <a:xfrm>
            <a:off x="1097280" y="1738648"/>
            <a:ext cx="10058400" cy="4481848"/>
          </a:xfrm>
        </p:spPr>
        <p:txBody>
          <a:bodyPr>
            <a:normAutofit lnSpcReduction="10000"/>
          </a:bodyPr>
          <a:lstStyle/>
          <a:p>
            <a:r>
              <a:rPr lang="en-US" sz="2400" dirty="0" smtClean="0"/>
              <a:t>A cereal manufacturer has a machine that fills the boxes. Boxes are labeled “16 ounces,” so the company wants to have that much cereal in each box, but since no packaging process is perfect, there will be minor variations. If the machine is set at exactly 16 ounces and the Normal model applies (or at least the distribution is roughly symmetric), then about half of the boxes will be underweight, making consumers unhappy and exposing the company to bad publicity and possible lawsuits. To prevent underweight boxes, the manufacturer has to set the mean a little higher than 16.0 ounces.</a:t>
            </a:r>
          </a:p>
          <a:p>
            <a:r>
              <a:rPr lang="en-US" sz="2400" dirty="0" smtClean="0"/>
              <a:t>Based on their experience with the packaging machine, the company believes that the amount of cereal in the boxes fits a Normal model with a standard deviation of 0.2 ounces. The manufacturer decides to set the machine to put an average of 16.3 ounces in each box. Let’s use that model to answer a series of questions about these cereal boxes. </a:t>
            </a:r>
          </a:p>
          <a:p>
            <a:pPr marL="0" indent="0">
              <a:buNone/>
            </a:pPr>
            <a:endParaRPr lang="en-US" dirty="0"/>
          </a:p>
        </p:txBody>
      </p:sp>
    </p:spTree>
    <p:extLst>
      <p:ext uri="{BB962C8B-B14F-4D97-AF65-F5344CB8AC3E}">
        <p14:creationId xmlns:p14="http://schemas.microsoft.com/office/powerpoint/2010/main" val="3467834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1097280" y="1845733"/>
            <a:ext cx="10058400" cy="4503551"/>
          </a:xfrm>
        </p:spPr>
        <p:txBody>
          <a:bodyPr>
            <a:noAutofit/>
          </a:bodyPr>
          <a:lstStyle/>
          <a:p>
            <a:r>
              <a:rPr lang="en-US" sz="2800" dirty="0" smtClean="0"/>
              <a:t>What proportion of boxes weigh less than 16 ounces? N(16.3, 0.2)</a:t>
            </a:r>
          </a:p>
          <a:p>
            <a:r>
              <a:rPr lang="en-US" sz="2800" dirty="0" smtClean="0"/>
              <a:t>The </a:t>
            </a:r>
            <a:r>
              <a:rPr lang="en-US" sz="2800" dirty="0" smtClean="0"/>
              <a:t>company's </a:t>
            </a:r>
            <a:r>
              <a:rPr lang="en-US" sz="2800" dirty="0" smtClean="0"/>
              <a:t>lawyers say that 6.7% is too high. They insist that no more than 4% of the boxes can be underweight. So the company needs to set the machine to put a little more cereal in each box. What mean setting do they need?</a:t>
            </a:r>
          </a:p>
          <a:p>
            <a:r>
              <a:rPr lang="en-US" sz="2800" dirty="0" smtClean="0"/>
              <a:t>The company president vetoes that plan, saying the company should give away less free cereal, not more. Her goal is to set the machine no higher than 16.2 ounces and still have only 4% underweight boxes. The only way to accomplish this is to reduce the standard deviation. What standard deviation must the company achieve, and what does that mean about the machine?</a:t>
            </a:r>
            <a:endParaRPr lang="en-US" sz="2800" dirty="0"/>
          </a:p>
        </p:txBody>
      </p:sp>
    </p:spTree>
    <p:extLst>
      <p:ext uri="{BB962C8B-B14F-4D97-AF65-F5344CB8AC3E}">
        <p14:creationId xmlns:p14="http://schemas.microsoft.com/office/powerpoint/2010/main" val="455427973"/>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1098</TotalTime>
  <Words>1637</Words>
  <Application>Microsoft Office PowerPoint</Application>
  <PresentationFormat>Widescreen</PresentationFormat>
  <Paragraphs>124</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Calibri</vt:lpstr>
      <vt:lpstr>Calibri Light</vt:lpstr>
      <vt:lpstr>Cambria Math</vt:lpstr>
      <vt:lpstr>Retrospect</vt:lpstr>
      <vt:lpstr>Standard Deviation and the Normal Model</vt:lpstr>
      <vt:lpstr>Standard Deviation as a ruler</vt:lpstr>
      <vt:lpstr>Standardizing with z-scores</vt:lpstr>
      <vt:lpstr>Z-Scores</vt:lpstr>
      <vt:lpstr>Z score Example</vt:lpstr>
      <vt:lpstr>Shifting Data – adding or subtracting</vt:lpstr>
      <vt:lpstr>Shifting Data – multiplying or dividing</vt:lpstr>
      <vt:lpstr>Example - hams </vt:lpstr>
      <vt:lpstr>Example: SAT to ACT Scores </vt:lpstr>
      <vt:lpstr>Standard Deviation and the Normal Model</vt:lpstr>
      <vt:lpstr>Back to z-scores</vt:lpstr>
      <vt:lpstr>When Is a z-score Big? (cont.)</vt:lpstr>
      <vt:lpstr>When Is a z-score Big? (cont.)</vt:lpstr>
      <vt:lpstr>When Is a z-score Big? (cont.)</vt:lpstr>
      <vt:lpstr>The 68-95-99.7 Rule (cont.)</vt:lpstr>
      <vt:lpstr>When Is a z-score Big? (cont.)</vt:lpstr>
      <vt:lpstr>The 68-95-99.7 Rule (cont.)</vt:lpstr>
      <vt:lpstr>Example – driving times</vt:lpstr>
      <vt:lpstr>Example SAT Scores</vt:lpstr>
      <vt:lpstr>SAT scores </vt:lpstr>
      <vt:lpstr>Standard Deviation and the Normal Model</vt:lpstr>
      <vt:lpstr>Normal Probability Plot</vt:lpstr>
      <vt:lpstr>What not to do</vt:lpstr>
      <vt:lpstr>Example – cereal boxes</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 Deviation and the Normal Model</dc:title>
  <dc:creator>Unruh, Jeffery</dc:creator>
  <cp:lastModifiedBy>Unruh, Jeffery</cp:lastModifiedBy>
  <cp:revision>36</cp:revision>
  <dcterms:created xsi:type="dcterms:W3CDTF">2015-09-20T23:29:50Z</dcterms:created>
  <dcterms:modified xsi:type="dcterms:W3CDTF">2015-09-28T15:31:53Z</dcterms:modified>
</cp:coreProperties>
</file>