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Lst>
  <p:notesMasterIdLst>
    <p:notesMasterId r:id="rId27"/>
  </p:notesMasterIdLst>
  <p:handoutMasterIdLst>
    <p:handoutMasterId r:id="rId28"/>
  </p:handoutMasterIdLst>
  <p:sldIdLst>
    <p:sldId id="269" r:id="rId2"/>
    <p:sldId id="268" r:id="rId3"/>
    <p:sldId id="274" r:id="rId4"/>
    <p:sldId id="275" r:id="rId5"/>
    <p:sldId id="277" r:id="rId6"/>
    <p:sldId id="278" r:id="rId7"/>
    <p:sldId id="279" r:id="rId8"/>
    <p:sldId id="270" r:id="rId9"/>
    <p:sldId id="282" r:id="rId10"/>
    <p:sldId id="284" r:id="rId11"/>
    <p:sldId id="292" r:id="rId12"/>
    <p:sldId id="293" r:id="rId13"/>
    <p:sldId id="296" r:id="rId14"/>
    <p:sldId id="298" r:id="rId15"/>
    <p:sldId id="297" r:id="rId16"/>
    <p:sldId id="299" r:id="rId17"/>
    <p:sldId id="300" r:id="rId18"/>
    <p:sldId id="301" r:id="rId19"/>
    <p:sldId id="302" r:id="rId20"/>
    <p:sldId id="303" r:id="rId21"/>
    <p:sldId id="304" r:id="rId22"/>
    <p:sldId id="305" r:id="rId23"/>
    <p:sldId id="306" r:id="rId24"/>
    <p:sldId id="307" r:id="rId25"/>
    <p:sldId id="273" r:id="rId26"/>
  </p:sldIdLst>
  <p:sldSz cx="9144000" cy="6858000" type="screen4x3"/>
  <p:notesSz cx="7053263" cy="9356725"/>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modifyVerifier cryptProviderType="rsaFull" cryptAlgorithmClass="hash" cryptAlgorithmType="typeAny" cryptAlgorithmSid="4" spinCount="50000" saltData="qKs99gt19BI3mtlhttKO3Q" hashData="RDE/7aHAfa0odDOekMY07+dKDOo" cryptProvider="" algIdExt="0" algIdExtSource="" cryptProviderTypeExt="0" cryptProviderTypeExtSourc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3CCCC"/>
    <a:srgbClr val="FFCC00"/>
    <a:srgbClr val="5E1D10"/>
    <a:srgbClr val="4D4D4D"/>
    <a:srgbClr val="B0AC00"/>
    <a:srgbClr val="D5E1E7"/>
    <a:srgbClr val="FFCC66"/>
    <a:srgbClr val="009999"/>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104" d="100"/>
          <a:sy n="104" d="100"/>
        </p:scale>
        <p:origin x="-174" y="-84"/>
      </p:cViewPr>
      <p:guideLst>
        <p:guide orient="horz" pos="2160"/>
        <p:guide pos="2880"/>
      </p:guideLst>
    </p:cSldViewPr>
  </p:slideViewPr>
  <p:notesTextViewPr>
    <p:cViewPr>
      <p:scale>
        <a:sx n="100" d="100"/>
        <a:sy n="100" d="100"/>
      </p:scale>
      <p:origin x="0" y="0"/>
    </p:cViewPr>
  </p:notesTextViewPr>
  <p:notesViewPr>
    <p:cSldViewPr>
      <p:cViewPr varScale="1">
        <p:scale>
          <a:sx n="66" d="100"/>
          <a:sy n="66" d="100"/>
        </p:scale>
        <p:origin x="0" y="0"/>
      </p:cViewPr>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650" name="Rectangle 2"/>
          <p:cNvSpPr>
            <a:spLocks noGrp="1" noChangeArrowheads="1"/>
          </p:cNvSpPr>
          <p:nvPr>
            <p:ph type="hdr" sz="quarter"/>
          </p:nvPr>
        </p:nvSpPr>
        <p:spPr bwMode="auto">
          <a:xfrm>
            <a:off x="0" y="0"/>
            <a:ext cx="3056414" cy="467836"/>
          </a:xfrm>
          <a:prstGeom prst="rect">
            <a:avLst/>
          </a:prstGeom>
          <a:noFill/>
          <a:ln w="9525">
            <a:noFill/>
            <a:miter lim="800000"/>
            <a:headEnd/>
            <a:tailEnd/>
          </a:ln>
          <a:effectLst/>
        </p:spPr>
        <p:txBody>
          <a:bodyPr vert="horz" wrap="square" lIns="93763" tIns="46881" rIns="93763" bIns="46881" numCol="1" anchor="t" anchorCtr="0" compatLnSpc="1">
            <a:prstTxWarp prst="textNoShape">
              <a:avLst/>
            </a:prstTxWarp>
          </a:bodyPr>
          <a:lstStyle>
            <a:lvl1pPr>
              <a:defRPr sz="1200"/>
            </a:lvl1pPr>
          </a:lstStyle>
          <a:p>
            <a:endParaRPr lang="en-US" dirty="0"/>
          </a:p>
        </p:txBody>
      </p:sp>
      <p:sp>
        <p:nvSpPr>
          <p:cNvPr id="27651" name="Rectangle 3"/>
          <p:cNvSpPr>
            <a:spLocks noGrp="1" noChangeArrowheads="1"/>
          </p:cNvSpPr>
          <p:nvPr>
            <p:ph type="dt" sz="quarter" idx="1"/>
          </p:nvPr>
        </p:nvSpPr>
        <p:spPr bwMode="auto">
          <a:xfrm>
            <a:off x="3995217" y="0"/>
            <a:ext cx="3056414" cy="467836"/>
          </a:xfrm>
          <a:prstGeom prst="rect">
            <a:avLst/>
          </a:prstGeom>
          <a:noFill/>
          <a:ln w="9525">
            <a:noFill/>
            <a:miter lim="800000"/>
            <a:headEnd/>
            <a:tailEnd/>
          </a:ln>
          <a:effectLst/>
        </p:spPr>
        <p:txBody>
          <a:bodyPr vert="horz" wrap="square" lIns="93763" tIns="46881" rIns="93763" bIns="46881" numCol="1" anchor="t" anchorCtr="0" compatLnSpc="1">
            <a:prstTxWarp prst="textNoShape">
              <a:avLst/>
            </a:prstTxWarp>
          </a:bodyPr>
          <a:lstStyle>
            <a:lvl1pPr algn="r">
              <a:defRPr sz="1200"/>
            </a:lvl1pPr>
          </a:lstStyle>
          <a:p>
            <a:endParaRPr lang="en-US" dirty="0"/>
          </a:p>
        </p:txBody>
      </p:sp>
      <p:sp>
        <p:nvSpPr>
          <p:cNvPr id="27652" name="Rectangle 4"/>
          <p:cNvSpPr>
            <a:spLocks noGrp="1" noChangeArrowheads="1"/>
          </p:cNvSpPr>
          <p:nvPr>
            <p:ph type="ftr" sz="quarter" idx="2"/>
          </p:nvPr>
        </p:nvSpPr>
        <p:spPr bwMode="auto">
          <a:xfrm>
            <a:off x="0" y="8887265"/>
            <a:ext cx="3056414" cy="467836"/>
          </a:xfrm>
          <a:prstGeom prst="rect">
            <a:avLst/>
          </a:prstGeom>
          <a:noFill/>
          <a:ln w="9525">
            <a:noFill/>
            <a:miter lim="800000"/>
            <a:headEnd/>
            <a:tailEnd/>
          </a:ln>
          <a:effectLst/>
        </p:spPr>
        <p:txBody>
          <a:bodyPr vert="horz" wrap="square" lIns="93763" tIns="46881" rIns="93763" bIns="46881" numCol="1" anchor="b" anchorCtr="0" compatLnSpc="1">
            <a:prstTxWarp prst="textNoShape">
              <a:avLst/>
            </a:prstTxWarp>
          </a:bodyPr>
          <a:lstStyle>
            <a:lvl1pPr>
              <a:defRPr sz="1200"/>
            </a:lvl1pPr>
          </a:lstStyle>
          <a:p>
            <a:endParaRPr lang="en-US" dirty="0"/>
          </a:p>
        </p:txBody>
      </p:sp>
      <p:sp>
        <p:nvSpPr>
          <p:cNvPr id="27653" name="Rectangle 5"/>
          <p:cNvSpPr>
            <a:spLocks noGrp="1" noChangeArrowheads="1"/>
          </p:cNvSpPr>
          <p:nvPr>
            <p:ph type="sldNum" sz="quarter" idx="3"/>
          </p:nvPr>
        </p:nvSpPr>
        <p:spPr bwMode="auto">
          <a:xfrm>
            <a:off x="3995217" y="8887265"/>
            <a:ext cx="3056414" cy="467836"/>
          </a:xfrm>
          <a:prstGeom prst="rect">
            <a:avLst/>
          </a:prstGeom>
          <a:noFill/>
          <a:ln w="9525">
            <a:noFill/>
            <a:miter lim="800000"/>
            <a:headEnd/>
            <a:tailEnd/>
          </a:ln>
          <a:effectLst/>
        </p:spPr>
        <p:txBody>
          <a:bodyPr vert="horz" wrap="square" lIns="93763" tIns="46881" rIns="93763" bIns="46881" numCol="1" anchor="b" anchorCtr="0" compatLnSpc="1">
            <a:prstTxWarp prst="textNoShape">
              <a:avLst/>
            </a:prstTxWarp>
          </a:bodyPr>
          <a:lstStyle>
            <a:lvl1pPr algn="r">
              <a:defRPr sz="1200"/>
            </a:lvl1pPr>
          </a:lstStyle>
          <a:p>
            <a:fld id="{C3037C6B-8D44-4622-BF6C-09528D638D3D}" type="slidenum">
              <a:rPr lang="en-US"/>
              <a:pPr/>
              <a:t>‹#›</a:t>
            </a:fld>
            <a:endParaRPr lang="en-US" dirty="0"/>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56414" cy="467836"/>
          </a:xfrm>
          <a:prstGeom prst="rect">
            <a:avLst/>
          </a:prstGeom>
        </p:spPr>
        <p:txBody>
          <a:bodyPr vert="horz" lIns="93763" tIns="46881" rIns="93763" bIns="46881" rtlCol="0"/>
          <a:lstStyle>
            <a:lvl1pPr algn="l">
              <a:defRPr sz="1200"/>
            </a:lvl1pPr>
          </a:lstStyle>
          <a:p>
            <a:endParaRPr lang="en-US"/>
          </a:p>
        </p:txBody>
      </p:sp>
      <p:sp>
        <p:nvSpPr>
          <p:cNvPr id="3" name="Date Placeholder 2"/>
          <p:cNvSpPr>
            <a:spLocks noGrp="1"/>
          </p:cNvSpPr>
          <p:nvPr>
            <p:ph type="dt" idx="1"/>
          </p:nvPr>
        </p:nvSpPr>
        <p:spPr>
          <a:xfrm>
            <a:off x="3995217" y="0"/>
            <a:ext cx="3056414" cy="467836"/>
          </a:xfrm>
          <a:prstGeom prst="rect">
            <a:avLst/>
          </a:prstGeom>
        </p:spPr>
        <p:txBody>
          <a:bodyPr vert="horz" lIns="93763" tIns="46881" rIns="93763" bIns="46881" rtlCol="0"/>
          <a:lstStyle>
            <a:lvl1pPr algn="r">
              <a:defRPr sz="1200"/>
            </a:lvl1pPr>
          </a:lstStyle>
          <a:p>
            <a:fld id="{F981C5BA-2F12-4E1A-8035-5C6D3A2160BC}" type="datetimeFigureOut">
              <a:rPr lang="en-US" smtClean="0"/>
              <a:pPr/>
              <a:t>2/5/2013</a:t>
            </a:fld>
            <a:endParaRPr lang="en-US"/>
          </a:p>
        </p:txBody>
      </p:sp>
      <p:sp>
        <p:nvSpPr>
          <p:cNvPr id="4" name="Slide Image Placeholder 3"/>
          <p:cNvSpPr>
            <a:spLocks noGrp="1" noRot="1" noChangeAspect="1"/>
          </p:cNvSpPr>
          <p:nvPr>
            <p:ph type="sldImg" idx="2"/>
          </p:nvPr>
        </p:nvSpPr>
        <p:spPr>
          <a:xfrm>
            <a:off x="1189038" y="701675"/>
            <a:ext cx="4676775" cy="3508375"/>
          </a:xfrm>
          <a:prstGeom prst="rect">
            <a:avLst/>
          </a:prstGeom>
          <a:noFill/>
          <a:ln w="12700">
            <a:solidFill>
              <a:prstClr val="black"/>
            </a:solidFill>
          </a:ln>
        </p:spPr>
        <p:txBody>
          <a:bodyPr vert="horz" lIns="93763" tIns="46881" rIns="93763" bIns="46881" rtlCol="0" anchor="ctr"/>
          <a:lstStyle/>
          <a:p>
            <a:endParaRPr lang="en-US"/>
          </a:p>
        </p:txBody>
      </p:sp>
      <p:sp>
        <p:nvSpPr>
          <p:cNvPr id="5" name="Notes Placeholder 4"/>
          <p:cNvSpPr>
            <a:spLocks noGrp="1"/>
          </p:cNvSpPr>
          <p:nvPr>
            <p:ph type="body" sz="quarter" idx="3"/>
          </p:nvPr>
        </p:nvSpPr>
        <p:spPr>
          <a:xfrm>
            <a:off x="705327" y="4444445"/>
            <a:ext cx="5642610" cy="4210526"/>
          </a:xfrm>
          <a:prstGeom prst="rect">
            <a:avLst/>
          </a:prstGeom>
        </p:spPr>
        <p:txBody>
          <a:bodyPr vert="horz" lIns="93763" tIns="46881" rIns="93763" bIns="46881"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87265"/>
            <a:ext cx="3056414" cy="467836"/>
          </a:xfrm>
          <a:prstGeom prst="rect">
            <a:avLst/>
          </a:prstGeom>
        </p:spPr>
        <p:txBody>
          <a:bodyPr vert="horz" lIns="93763" tIns="46881" rIns="93763" bIns="46881" rtlCol="0" anchor="b"/>
          <a:lstStyle>
            <a:lvl1pPr algn="l">
              <a:defRPr sz="1200"/>
            </a:lvl1pPr>
          </a:lstStyle>
          <a:p>
            <a:endParaRPr lang="en-US"/>
          </a:p>
        </p:txBody>
      </p:sp>
      <p:sp>
        <p:nvSpPr>
          <p:cNvPr id="7" name="Slide Number Placeholder 6"/>
          <p:cNvSpPr>
            <a:spLocks noGrp="1"/>
          </p:cNvSpPr>
          <p:nvPr>
            <p:ph type="sldNum" sz="quarter" idx="5"/>
          </p:nvPr>
        </p:nvSpPr>
        <p:spPr>
          <a:xfrm>
            <a:off x="3995217" y="8887265"/>
            <a:ext cx="3056414" cy="467836"/>
          </a:xfrm>
          <a:prstGeom prst="rect">
            <a:avLst/>
          </a:prstGeom>
        </p:spPr>
        <p:txBody>
          <a:bodyPr vert="horz" lIns="93763" tIns="46881" rIns="93763" bIns="46881" rtlCol="0" anchor="b"/>
          <a:lstStyle>
            <a:lvl1pPr algn="r">
              <a:defRPr sz="1200"/>
            </a:lvl1pPr>
          </a:lstStyle>
          <a:p>
            <a:fld id="{D3A8F313-95F9-471A-ADA2-CF62D0BEA6DC}"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16386" name="Rectangle 2"/>
          <p:cNvSpPr>
            <a:spLocks noGrp="1" noChangeArrowheads="1"/>
          </p:cNvSpPr>
          <p:nvPr>
            <p:ph type="ctrTitle"/>
          </p:nvPr>
        </p:nvSpPr>
        <p:spPr>
          <a:xfrm>
            <a:off x="5562600" y="1676400"/>
            <a:ext cx="3581400" cy="1295400"/>
          </a:xfrm>
        </p:spPr>
        <p:txBody>
          <a:bodyPr vert="horz"/>
          <a:lstStyle>
            <a:lvl1pPr>
              <a:defRPr>
                <a:solidFill>
                  <a:schemeClr val="tx1"/>
                </a:solidFill>
              </a:defRPr>
            </a:lvl1pPr>
          </a:lstStyle>
          <a:p>
            <a:r>
              <a:rPr lang="en-US" smtClean="0"/>
              <a:t>Click to edit Master title style</a:t>
            </a:r>
            <a:endParaRPr lang="en-US"/>
          </a:p>
        </p:txBody>
      </p:sp>
      <p:sp>
        <p:nvSpPr>
          <p:cNvPr id="16387" name="Rectangle 3"/>
          <p:cNvSpPr>
            <a:spLocks noGrp="1" noChangeArrowheads="1"/>
          </p:cNvSpPr>
          <p:nvPr>
            <p:ph type="subTitle" idx="1"/>
          </p:nvPr>
        </p:nvSpPr>
        <p:spPr>
          <a:xfrm>
            <a:off x="5562600" y="2667000"/>
            <a:ext cx="3581400" cy="609600"/>
          </a:xfrm>
        </p:spPr>
        <p:txBody>
          <a:bodyPr/>
          <a:lstStyle>
            <a:lvl1pPr marL="0" indent="0">
              <a:buFontTx/>
              <a:buNone/>
              <a:defRPr sz="2000">
                <a:solidFill>
                  <a:srgbClr val="009999"/>
                </a:solidFill>
              </a:defRPr>
            </a:lvl1pPr>
          </a:lstStyle>
          <a:p>
            <a:r>
              <a:rPr lang="en-US" smtClean="0"/>
              <a:t>Click to edit Master subtitle style</a:t>
            </a: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828800" y="1752600"/>
            <a:ext cx="3352800" cy="4648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334000" y="1752600"/>
            <a:ext cx="3352800" cy="4648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1676400"/>
            <a:ext cx="2171700" cy="5181600"/>
          </a:xfr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0" y="1676400"/>
            <a:ext cx="6362700" cy="51816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bwMode="auto">
          <a:xfrm>
            <a:off x="0" y="1676400"/>
            <a:ext cx="1219200" cy="5181600"/>
          </a:xfrm>
          <a:prstGeom prst="rect">
            <a:avLst/>
          </a:prstGeom>
          <a:noFill/>
          <a:ln w="9525">
            <a:noFill/>
            <a:miter lim="800000"/>
            <a:headEnd/>
            <a:tailEnd/>
          </a:ln>
          <a:effectLst/>
        </p:spPr>
        <p:txBody>
          <a:bodyPr vert="eaVert" wrap="square" lIns="91440" tIns="45720" rIns="91440" bIns="45720" numCol="1" anchor="ctr" anchorCtr="0" compatLnSpc="1">
            <a:prstTxWarp prst="textNoShape">
              <a:avLst/>
            </a:prstTxWarp>
          </a:bodyPr>
          <a:lstStyle/>
          <a:p>
            <a:pPr lvl="0"/>
            <a:r>
              <a:rPr lang="en-US" smtClean="0"/>
              <a:t>Your Topic Goes Here</a:t>
            </a:r>
          </a:p>
        </p:txBody>
      </p:sp>
      <p:sp>
        <p:nvSpPr>
          <p:cNvPr id="10243" name="Rectangle 3"/>
          <p:cNvSpPr>
            <a:spLocks noGrp="1" noChangeArrowheads="1"/>
          </p:cNvSpPr>
          <p:nvPr>
            <p:ph type="body" idx="1"/>
          </p:nvPr>
        </p:nvSpPr>
        <p:spPr bwMode="auto">
          <a:xfrm>
            <a:off x="1828800" y="1752600"/>
            <a:ext cx="6858000" cy="4648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Your Subtopics Go Here</a:t>
            </a:r>
          </a:p>
        </p:txBody>
      </p:sp>
    </p:spTree>
  </p:cSld>
  <p:clrMap bg1="lt1" tx1="dk1" bg2="lt2" tx2="dk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Lst>
  <p:txStyles>
    <p:titleStyle>
      <a:lvl1pPr algn="l" rtl="0" eaLnBrk="1" fontAlgn="base" hangingPunct="1">
        <a:spcBef>
          <a:spcPct val="0"/>
        </a:spcBef>
        <a:spcAft>
          <a:spcPct val="0"/>
        </a:spcAft>
        <a:defRPr sz="3600">
          <a:solidFill>
            <a:srgbClr val="009999"/>
          </a:solidFill>
          <a:latin typeface="+mj-lt"/>
          <a:ea typeface="+mj-ea"/>
          <a:cs typeface="+mj-cs"/>
        </a:defRPr>
      </a:lvl1pPr>
      <a:lvl2pPr algn="l" rtl="0" eaLnBrk="1" fontAlgn="base" hangingPunct="1">
        <a:spcBef>
          <a:spcPct val="0"/>
        </a:spcBef>
        <a:spcAft>
          <a:spcPct val="0"/>
        </a:spcAft>
        <a:defRPr sz="3600">
          <a:solidFill>
            <a:srgbClr val="009999"/>
          </a:solidFill>
          <a:latin typeface="Impact" pitchFamily="34" charset="0"/>
        </a:defRPr>
      </a:lvl2pPr>
      <a:lvl3pPr algn="l" rtl="0" eaLnBrk="1" fontAlgn="base" hangingPunct="1">
        <a:spcBef>
          <a:spcPct val="0"/>
        </a:spcBef>
        <a:spcAft>
          <a:spcPct val="0"/>
        </a:spcAft>
        <a:defRPr sz="3600">
          <a:solidFill>
            <a:srgbClr val="009999"/>
          </a:solidFill>
          <a:latin typeface="Impact" pitchFamily="34" charset="0"/>
        </a:defRPr>
      </a:lvl3pPr>
      <a:lvl4pPr algn="l" rtl="0" eaLnBrk="1" fontAlgn="base" hangingPunct="1">
        <a:spcBef>
          <a:spcPct val="0"/>
        </a:spcBef>
        <a:spcAft>
          <a:spcPct val="0"/>
        </a:spcAft>
        <a:defRPr sz="3600">
          <a:solidFill>
            <a:srgbClr val="009999"/>
          </a:solidFill>
          <a:latin typeface="Impact" pitchFamily="34" charset="0"/>
        </a:defRPr>
      </a:lvl4pPr>
      <a:lvl5pPr algn="l" rtl="0" eaLnBrk="1" fontAlgn="base" hangingPunct="1">
        <a:spcBef>
          <a:spcPct val="0"/>
        </a:spcBef>
        <a:spcAft>
          <a:spcPct val="0"/>
        </a:spcAft>
        <a:defRPr sz="3600">
          <a:solidFill>
            <a:srgbClr val="009999"/>
          </a:solidFill>
          <a:latin typeface="Impact" pitchFamily="34" charset="0"/>
        </a:defRPr>
      </a:lvl5pPr>
      <a:lvl6pPr marL="457200" algn="l" rtl="0" eaLnBrk="1" fontAlgn="base" hangingPunct="1">
        <a:spcBef>
          <a:spcPct val="0"/>
        </a:spcBef>
        <a:spcAft>
          <a:spcPct val="0"/>
        </a:spcAft>
        <a:defRPr sz="3600">
          <a:solidFill>
            <a:srgbClr val="009999"/>
          </a:solidFill>
          <a:latin typeface="Impact" pitchFamily="34" charset="0"/>
        </a:defRPr>
      </a:lvl6pPr>
      <a:lvl7pPr marL="914400" algn="l" rtl="0" eaLnBrk="1" fontAlgn="base" hangingPunct="1">
        <a:spcBef>
          <a:spcPct val="0"/>
        </a:spcBef>
        <a:spcAft>
          <a:spcPct val="0"/>
        </a:spcAft>
        <a:defRPr sz="3600">
          <a:solidFill>
            <a:srgbClr val="009999"/>
          </a:solidFill>
          <a:latin typeface="Impact" pitchFamily="34" charset="0"/>
        </a:defRPr>
      </a:lvl7pPr>
      <a:lvl8pPr marL="1371600" algn="l" rtl="0" eaLnBrk="1" fontAlgn="base" hangingPunct="1">
        <a:spcBef>
          <a:spcPct val="0"/>
        </a:spcBef>
        <a:spcAft>
          <a:spcPct val="0"/>
        </a:spcAft>
        <a:defRPr sz="3600">
          <a:solidFill>
            <a:srgbClr val="009999"/>
          </a:solidFill>
          <a:latin typeface="Impact" pitchFamily="34" charset="0"/>
        </a:defRPr>
      </a:lvl8pPr>
      <a:lvl9pPr marL="1828800" algn="l" rtl="0" eaLnBrk="1" fontAlgn="base" hangingPunct="1">
        <a:spcBef>
          <a:spcPct val="0"/>
        </a:spcBef>
        <a:spcAft>
          <a:spcPct val="0"/>
        </a:spcAft>
        <a:defRPr sz="3600">
          <a:solidFill>
            <a:srgbClr val="009999"/>
          </a:solidFill>
          <a:latin typeface="Impact" pitchFamily="34" charset="0"/>
        </a:defRPr>
      </a:lvl9pPr>
    </p:titleStyle>
    <p:bodyStyle>
      <a:lvl1pPr marL="342900" indent="-342900" algn="l" rtl="0" eaLnBrk="1" fontAlgn="base" hangingPunct="1">
        <a:spcBef>
          <a:spcPct val="20000"/>
        </a:spcBef>
        <a:spcAft>
          <a:spcPct val="0"/>
        </a:spcAft>
        <a:buChar char="•"/>
        <a:defRPr sz="2400">
          <a:solidFill>
            <a:schemeClr val="bg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Arial" charset="0"/>
        </a:defRPr>
      </a:lvl2pPr>
      <a:lvl3pPr marL="1143000" indent="-228600" algn="l" rtl="0" eaLnBrk="1" fontAlgn="base" hangingPunct="1">
        <a:spcBef>
          <a:spcPct val="20000"/>
        </a:spcBef>
        <a:spcAft>
          <a:spcPct val="0"/>
        </a:spcAft>
        <a:buChar char="•"/>
        <a:defRPr sz="2400">
          <a:solidFill>
            <a:schemeClr val="tx1"/>
          </a:solidFill>
          <a:latin typeface="Arial" charset="0"/>
        </a:defRPr>
      </a:lvl3pPr>
      <a:lvl4pPr marL="1600200" indent="-228600" algn="l" rtl="0" eaLnBrk="1" fontAlgn="base" hangingPunct="1">
        <a:spcBef>
          <a:spcPct val="20000"/>
        </a:spcBef>
        <a:spcAft>
          <a:spcPct val="0"/>
        </a:spcAft>
        <a:buChar char="–"/>
        <a:defRPr sz="2000">
          <a:solidFill>
            <a:schemeClr val="tx1"/>
          </a:solidFill>
          <a:latin typeface="Arial" charset="0"/>
        </a:defRPr>
      </a:lvl4pPr>
      <a:lvl5pPr marL="2057400" indent="-228600" algn="l" rtl="0" eaLnBrk="1" fontAlgn="base" hangingPunct="1">
        <a:spcBef>
          <a:spcPct val="20000"/>
        </a:spcBef>
        <a:spcAft>
          <a:spcPct val="0"/>
        </a:spcAft>
        <a:buChar char="»"/>
        <a:defRPr sz="2000">
          <a:solidFill>
            <a:schemeClr val="tx1"/>
          </a:solidFill>
          <a:latin typeface="Arial" charset="0"/>
        </a:defRPr>
      </a:lvl5pPr>
      <a:lvl6pPr marL="2514600" indent="-228600" algn="l" rtl="0" eaLnBrk="1" fontAlgn="base" hangingPunct="1">
        <a:spcBef>
          <a:spcPct val="20000"/>
        </a:spcBef>
        <a:spcAft>
          <a:spcPct val="0"/>
        </a:spcAft>
        <a:buChar char="»"/>
        <a:defRPr sz="2000">
          <a:solidFill>
            <a:schemeClr val="tx1"/>
          </a:solidFill>
          <a:latin typeface="Arial" charset="0"/>
        </a:defRPr>
      </a:lvl6pPr>
      <a:lvl7pPr marL="2971800" indent="-228600" algn="l" rtl="0" eaLnBrk="1" fontAlgn="base" hangingPunct="1">
        <a:spcBef>
          <a:spcPct val="20000"/>
        </a:spcBef>
        <a:spcAft>
          <a:spcPct val="0"/>
        </a:spcAft>
        <a:buChar char="»"/>
        <a:defRPr sz="2000">
          <a:solidFill>
            <a:schemeClr val="tx1"/>
          </a:solidFill>
          <a:latin typeface="Arial" charset="0"/>
        </a:defRPr>
      </a:lvl7pPr>
      <a:lvl8pPr marL="3429000" indent="-228600" algn="l" rtl="0" eaLnBrk="1" fontAlgn="base" hangingPunct="1">
        <a:spcBef>
          <a:spcPct val="20000"/>
        </a:spcBef>
        <a:spcAft>
          <a:spcPct val="0"/>
        </a:spcAft>
        <a:buChar char="»"/>
        <a:defRPr sz="2000">
          <a:solidFill>
            <a:schemeClr val="tx1"/>
          </a:solidFill>
          <a:latin typeface="Arial" charset="0"/>
        </a:defRPr>
      </a:lvl8pPr>
      <a:lvl9pPr marL="3886200" indent="-228600" algn="l" rtl="0" eaLnBrk="1" fontAlgn="base" hangingPunct="1">
        <a:spcBef>
          <a:spcPct val="20000"/>
        </a:spcBef>
        <a:spcAft>
          <a:spcPct val="0"/>
        </a:spcAft>
        <a:buChar char="»"/>
        <a:defRPr sz="2000">
          <a:solidFill>
            <a:schemeClr val="tx1"/>
          </a:solidFill>
          <a:latin typeface="Arial"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mail.students.lee.k12.al.us/"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hyperlink" Target="http://teachertube.com/viewVideo.php?video_id=214280&amp;title=Cyberbullying&amp;ref=Bookmagi"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hyperlink" Target="http://teachertube.com/viewVideo.php?video_id=214280&amp;title=Cyberbullying&amp;ref=Bookmagi"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13.xml.rels><?xml version="1.0" encoding="UTF-8" standalone="yes"?>
<Relationships xmlns="http://schemas.openxmlformats.org/package/2006/relationships"><Relationship Id="rId2" Type="http://schemas.openxmlformats.org/officeDocument/2006/relationships/hyperlink" Target="http://teachertube.com/viewVideo.php?video_id=214280&amp;title=Cyberbullying&amp;ref=Bookmagi"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hyperlink" Target="http://teachertube.com/viewVideo.php?video_id=214280&amp;title=Cyberbullying&amp;ref=Bookmagi" TargetMode="Externa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hyperlink" Target="http://teachertube.com/viewVideo.php?video_id=214280&amp;title=Cyberbullying&amp;ref=Bookmagi" TargetMode="Externa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hyperlink" Target="http://teachertube.com/viewVideo.php?video_id=214280&amp;title=Cyberbullying&amp;ref=Bookmagi" TargetMode="Externa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hyperlink" Target="http://teachertube.com/viewVideo.php?video_id=214280&amp;title=Cyberbullying&amp;ref=Bookmagi" TargetMode="Externa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4" name="Rectangle 4"/>
          <p:cNvSpPr>
            <a:spLocks noGrp="1" noChangeArrowheads="1"/>
          </p:cNvSpPr>
          <p:nvPr>
            <p:ph type="ctrTitle"/>
          </p:nvPr>
        </p:nvSpPr>
        <p:spPr>
          <a:xfrm>
            <a:off x="5105400" y="1676400"/>
            <a:ext cx="4038600" cy="1295400"/>
          </a:xfrm>
        </p:spPr>
        <p:txBody>
          <a:bodyPr/>
          <a:lstStyle/>
          <a:p>
            <a:pPr algn="ctr"/>
            <a:r>
              <a:rPr lang="en-US" sz="2400" dirty="0" smtClean="0"/>
              <a:t>SSHS Panther Media Center</a:t>
            </a:r>
            <a:endParaRPr lang="en-US" sz="2400" dirty="0"/>
          </a:p>
        </p:txBody>
      </p:sp>
      <p:sp>
        <p:nvSpPr>
          <p:cNvPr id="25605" name="Rectangle 5"/>
          <p:cNvSpPr>
            <a:spLocks noGrp="1" noChangeArrowheads="1"/>
          </p:cNvSpPr>
          <p:nvPr>
            <p:ph type="subTitle" idx="1"/>
          </p:nvPr>
        </p:nvSpPr>
        <p:spPr>
          <a:xfrm>
            <a:off x="5562600" y="2667000"/>
            <a:ext cx="3581400" cy="1143000"/>
          </a:xfrm>
        </p:spPr>
        <p:txBody>
          <a:bodyPr/>
          <a:lstStyle/>
          <a:p>
            <a:pPr algn="ctr"/>
            <a:r>
              <a:rPr lang="en-US" dirty="0" smtClean="0"/>
              <a:t>Internet Safety and Acceptable Use of Technology Training</a:t>
            </a:r>
          </a:p>
          <a:p>
            <a:pPr algn="ctr"/>
            <a:r>
              <a:rPr lang="en-US" dirty="0" smtClean="0"/>
              <a:t>For Students</a:t>
            </a:r>
          </a:p>
          <a:p>
            <a:pPr algn="ctr"/>
            <a:endParaRPr lang="en-US" dirty="0" smtClean="0"/>
          </a:p>
          <a:p>
            <a:endParaRPr lang="en-US" dirty="0"/>
          </a:p>
        </p:txBody>
      </p:sp>
    </p:spTree>
  </p:cSld>
  <p:clrMapOvr>
    <a:masterClrMapping/>
  </p:clrMapOvr>
  <p:transition>
    <p:random/>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0" y="2057400"/>
            <a:ext cx="1219200" cy="2895600"/>
          </a:xfrm>
        </p:spPr>
        <p:txBody>
          <a:bodyPr/>
          <a:lstStyle/>
          <a:p>
            <a:r>
              <a:rPr lang="en-US" sz="2800" dirty="0" smtClean="0"/>
              <a:t>Technology   Policy</a:t>
            </a:r>
            <a:endParaRPr lang="en-US" sz="2800" dirty="0"/>
          </a:p>
        </p:txBody>
      </p:sp>
      <p:sp>
        <p:nvSpPr>
          <p:cNvPr id="23555" name="Rectangle 3"/>
          <p:cNvSpPr>
            <a:spLocks noGrp="1" noChangeArrowheads="1"/>
          </p:cNvSpPr>
          <p:nvPr>
            <p:ph type="body" idx="1"/>
          </p:nvPr>
        </p:nvSpPr>
        <p:spPr>
          <a:xfrm>
            <a:off x="1371600" y="1600200"/>
            <a:ext cx="7772400" cy="4343400"/>
          </a:xfrm>
        </p:spPr>
        <p:txBody>
          <a:bodyPr/>
          <a:lstStyle/>
          <a:p>
            <a:pPr>
              <a:buNone/>
            </a:pPr>
            <a:r>
              <a:rPr lang="en-US" sz="1600" dirty="0" smtClean="0">
                <a:solidFill>
                  <a:schemeClr val="accent2"/>
                </a:solidFill>
                <a:latin typeface="Georgia" pitchFamily="18" charset="0"/>
              </a:rPr>
              <a:t>It is the intent of the Lee County Board of Education to provide its students, </a:t>
            </a:r>
          </a:p>
          <a:p>
            <a:pPr>
              <a:buNone/>
            </a:pPr>
            <a:r>
              <a:rPr lang="en-US" sz="1600" dirty="0" smtClean="0">
                <a:solidFill>
                  <a:schemeClr val="accent2"/>
                </a:solidFill>
                <a:latin typeface="Georgia" pitchFamily="18" charset="0"/>
              </a:rPr>
              <a:t>with the technology, software, supportive resources, and professional development </a:t>
            </a:r>
          </a:p>
          <a:p>
            <a:pPr>
              <a:buNone/>
            </a:pPr>
            <a:r>
              <a:rPr lang="en-US" sz="1600" dirty="0" smtClean="0">
                <a:solidFill>
                  <a:schemeClr val="accent2"/>
                </a:solidFill>
                <a:latin typeface="Georgia" pitchFamily="18" charset="0"/>
              </a:rPr>
              <a:t>that will help prepare them for our ever-changing technological society now and </a:t>
            </a:r>
          </a:p>
          <a:p>
            <a:pPr>
              <a:buNone/>
            </a:pPr>
            <a:r>
              <a:rPr lang="en-US" sz="1600" dirty="0" smtClean="0">
                <a:solidFill>
                  <a:schemeClr val="accent2"/>
                </a:solidFill>
                <a:latin typeface="Georgia" pitchFamily="18" charset="0"/>
              </a:rPr>
              <a:t>into the 21st Century.</a:t>
            </a:r>
          </a:p>
          <a:p>
            <a:pPr>
              <a:buNone/>
            </a:pPr>
            <a:r>
              <a:rPr lang="en-US" sz="1600" dirty="0" smtClean="0">
                <a:solidFill>
                  <a:schemeClr val="accent2"/>
                </a:solidFill>
                <a:latin typeface="Georgia" pitchFamily="18" charset="0"/>
              </a:rPr>
              <a:t> </a:t>
            </a:r>
          </a:p>
          <a:p>
            <a:pPr>
              <a:buNone/>
            </a:pPr>
            <a:r>
              <a:rPr lang="en-US" sz="1600" dirty="0" smtClean="0">
                <a:solidFill>
                  <a:schemeClr val="accent2"/>
                </a:solidFill>
                <a:latin typeface="Georgia" pitchFamily="18" charset="0"/>
              </a:rPr>
              <a:t>All students must accept responsibility for proper use of these resources. Every </a:t>
            </a:r>
          </a:p>
          <a:p>
            <a:pPr>
              <a:buNone/>
            </a:pPr>
            <a:r>
              <a:rPr lang="en-US" sz="1600" dirty="0" smtClean="0">
                <a:solidFill>
                  <a:schemeClr val="accent2"/>
                </a:solidFill>
                <a:latin typeface="Georgia" pitchFamily="18" charset="0"/>
              </a:rPr>
              <a:t>individual using these resources will comply with all system policies and procedures </a:t>
            </a:r>
          </a:p>
          <a:p>
            <a:pPr>
              <a:buNone/>
            </a:pPr>
            <a:r>
              <a:rPr lang="en-US" sz="1600" dirty="0" smtClean="0">
                <a:solidFill>
                  <a:schemeClr val="accent2"/>
                </a:solidFill>
                <a:latin typeface="Georgia" pitchFamily="18" charset="0"/>
              </a:rPr>
              <a:t>as well as local, state, and federal laws and/or guidelines governing the usage of </a:t>
            </a:r>
          </a:p>
          <a:p>
            <a:pPr>
              <a:buNone/>
            </a:pPr>
            <a:r>
              <a:rPr lang="en-US" sz="1600" dirty="0" smtClean="0">
                <a:solidFill>
                  <a:schemeClr val="accent2"/>
                </a:solidFill>
                <a:latin typeface="Georgia" pitchFamily="18" charset="0"/>
              </a:rPr>
              <a:t>technology and its components. </a:t>
            </a:r>
          </a:p>
          <a:p>
            <a:pPr>
              <a:buNone/>
            </a:pPr>
            <a:endParaRPr lang="en-US" sz="1600" dirty="0" smtClean="0">
              <a:solidFill>
                <a:schemeClr val="accent2"/>
              </a:solidFill>
              <a:latin typeface="Georgia" pitchFamily="18" charset="0"/>
            </a:endParaRPr>
          </a:p>
          <a:p>
            <a:pPr>
              <a:buNone/>
            </a:pPr>
            <a:r>
              <a:rPr lang="en-US" sz="1600" dirty="0" smtClean="0">
                <a:solidFill>
                  <a:schemeClr val="accent2"/>
                </a:solidFill>
                <a:latin typeface="Georgia" pitchFamily="18" charset="0"/>
              </a:rPr>
              <a:t>Each individual will also use the system’s technology resources in an efficient </a:t>
            </a:r>
          </a:p>
          <a:p>
            <a:pPr>
              <a:buNone/>
            </a:pPr>
            <a:r>
              <a:rPr lang="en-US" sz="1600" dirty="0" smtClean="0">
                <a:solidFill>
                  <a:schemeClr val="accent2"/>
                </a:solidFill>
                <a:latin typeface="Georgia" pitchFamily="18" charset="0"/>
              </a:rPr>
              <a:t>manner so as not to waste or abuse them. Technology users should adhere to rules </a:t>
            </a:r>
          </a:p>
          <a:p>
            <a:pPr>
              <a:buNone/>
            </a:pPr>
            <a:r>
              <a:rPr lang="en-US" sz="1600" dirty="0" smtClean="0">
                <a:solidFill>
                  <a:schemeClr val="accent2"/>
                </a:solidFill>
                <a:latin typeface="Georgia" pitchFamily="18" charset="0"/>
              </a:rPr>
              <a:t>of protocol so as to do no harm to individuals, institutions, or companies.</a:t>
            </a:r>
          </a:p>
        </p:txBody>
      </p:sp>
      <p:sp>
        <p:nvSpPr>
          <p:cNvPr id="5" name="TextBox 4"/>
          <p:cNvSpPr txBox="1"/>
          <p:nvPr/>
        </p:nvSpPr>
        <p:spPr>
          <a:xfrm>
            <a:off x="1524000" y="990600"/>
            <a:ext cx="7467600" cy="646331"/>
          </a:xfrm>
          <a:prstGeom prst="rect">
            <a:avLst/>
          </a:prstGeom>
          <a:noFill/>
        </p:spPr>
        <p:txBody>
          <a:bodyPr wrap="square" rtlCol="0">
            <a:spAutoFit/>
          </a:bodyPr>
          <a:lstStyle/>
          <a:p>
            <a:r>
              <a:rPr lang="en-US" sz="3600" dirty="0" smtClean="0">
                <a:solidFill>
                  <a:srgbClr val="009999"/>
                </a:solidFill>
                <a:latin typeface="+mj-lt"/>
                <a:ea typeface="+mj-ea"/>
                <a:cs typeface="+mj-cs"/>
              </a:rPr>
              <a:t>Lee County Schools Technology Policy</a:t>
            </a:r>
          </a:p>
        </p:txBody>
      </p:sp>
    </p:spTree>
  </p:cSld>
  <p:clrMapOvr>
    <a:masterClrMapping/>
  </p:clrMapOvr>
  <p:transition>
    <p:random/>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0" y="1676400"/>
            <a:ext cx="1219200" cy="3581400"/>
          </a:xfrm>
        </p:spPr>
        <p:txBody>
          <a:bodyPr/>
          <a:lstStyle/>
          <a:p>
            <a:r>
              <a:rPr lang="en-US" sz="2800" b="1" dirty="0" smtClean="0"/>
              <a:t>Technology  Guidelines</a:t>
            </a:r>
            <a:endParaRPr lang="en-US" sz="2800" dirty="0"/>
          </a:p>
        </p:txBody>
      </p:sp>
      <p:sp>
        <p:nvSpPr>
          <p:cNvPr id="23555" name="Rectangle 3"/>
          <p:cNvSpPr>
            <a:spLocks noGrp="1" noChangeArrowheads="1"/>
          </p:cNvSpPr>
          <p:nvPr>
            <p:ph type="body" idx="1"/>
          </p:nvPr>
        </p:nvSpPr>
        <p:spPr>
          <a:xfrm>
            <a:off x="1371600" y="1676400"/>
            <a:ext cx="7772400" cy="4800600"/>
          </a:xfrm>
        </p:spPr>
        <p:txBody>
          <a:bodyPr/>
          <a:lstStyle/>
          <a:p>
            <a:pPr>
              <a:buFont typeface="Wingdings" pitchFamily="2" charset="2"/>
              <a:buChar char="Ø"/>
            </a:pPr>
            <a:r>
              <a:rPr lang="en-US" sz="1600" b="1" u="sng" dirty="0" smtClean="0">
                <a:solidFill>
                  <a:schemeClr val="accent2"/>
                </a:solidFill>
                <a:latin typeface="Georgia" pitchFamily="18" charset="0"/>
              </a:rPr>
              <a:t>BE PREPARED</a:t>
            </a:r>
            <a:r>
              <a:rPr lang="en-US" sz="1600" b="1" dirty="0" smtClean="0">
                <a:solidFill>
                  <a:schemeClr val="accent2"/>
                </a:solidFill>
                <a:latin typeface="Georgia" pitchFamily="18" charset="0"/>
              </a:rPr>
              <a:t> </a:t>
            </a:r>
            <a:r>
              <a:rPr lang="en-US" sz="1600" dirty="0" smtClean="0">
                <a:solidFill>
                  <a:schemeClr val="accent2"/>
                </a:solidFill>
                <a:latin typeface="Georgia" pitchFamily="18" charset="0"/>
              </a:rPr>
              <a:t>to be held accountable for your actions.</a:t>
            </a:r>
          </a:p>
          <a:p>
            <a:pPr>
              <a:buFont typeface="Wingdings" pitchFamily="2" charset="2"/>
              <a:buChar char="Ø"/>
            </a:pPr>
            <a:endParaRPr lang="en-US" sz="1600" b="1" u="sng" dirty="0" smtClean="0">
              <a:solidFill>
                <a:schemeClr val="accent2"/>
              </a:solidFill>
              <a:latin typeface="Georgia" pitchFamily="18" charset="0"/>
            </a:endParaRPr>
          </a:p>
          <a:p>
            <a:pPr>
              <a:buFont typeface="Wingdings" pitchFamily="2" charset="2"/>
              <a:buChar char="Ø"/>
            </a:pPr>
            <a:r>
              <a:rPr lang="en-US" sz="1600" dirty="0" smtClean="0">
                <a:solidFill>
                  <a:schemeClr val="accent2"/>
                </a:solidFill>
                <a:latin typeface="Georgia" pitchFamily="18" charset="0"/>
              </a:rPr>
              <a:t>Users must </a:t>
            </a:r>
            <a:r>
              <a:rPr lang="en-US" sz="1600" b="1" u="sng" dirty="0" smtClean="0">
                <a:solidFill>
                  <a:schemeClr val="accent2"/>
                </a:solidFill>
                <a:latin typeface="Georgia" pitchFamily="18" charset="0"/>
              </a:rPr>
              <a:t>NOT</a:t>
            </a:r>
            <a:r>
              <a:rPr lang="en-US" sz="1600" dirty="0" smtClean="0">
                <a:solidFill>
                  <a:schemeClr val="accent2"/>
                </a:solidFill>
                <a:latin typeface="Georgia" pitchFamily="18" charset="0"/>
              </a:rPr>
              <a:t> harm the computers or network in any way.</a:t>
            </a:r>
          </a:p>
          <a:p>
            <a:pPr>
              <a:buFont typeface="Wingdings" pitchFamily="2" charset="2"/>
              <a:buChar char="Ø"/>
            </a:pPr>
            <a:endParaRPr lang="en-US" sz="1600" dirty="0" smtClean="0">
              <a:solidFill>
                <a:schemeClr val="accent2"/>
              </a:solidFill>
              <a:latin typeface="Georgia" pitchFamily="18" charset="0"/>
            </a:endParaRPr>
          </a:p>
          <a:p>
            <a:pPr>
              <a:buFont typeface="Wingdings" pitchFamily="2" charset="2"/>
              <a:buChar char="Ø"/>
            </a:pPr>
            <a:r>
              <a:rPr lang="en-US" sz="1600" dirty="0" smtClean="0">
                <a:solidFill>
                  <a:schemeClr val="accent2"/>
                </a:solidFill>
                <a:latin typeface="Georgia" pitchFamily="18" charset="0"/>
              </a:rPr>
              <a:t>Must </a:t>
            </a:r>
            <a:r>
              <a:rPr lang="en-US" sz="1600" b="1" u="sng" dirty="0" smtClean="0">
                <a:solidFill>
                  <a:schemeClr val="accent2"/>
                </a:solidFill>
                <a:latin typeface="Georgia" pitchFamily="18" charset="0"/>
              </a:rPr>
              <a:t>NOT</a:t>
            </a:r>
            <a:r>
              <a:rPr lang="en-US" sz="1600" b="1" dirty="0" smtClean="0">
                <a:solidFill>
                  <a:schemeClr val="accent2"/>
                </a:solidFill>
                <a:latin typeface="Georgia" pitchFamily="18" charset="0"/>
              </a:rPr>
              <a:t> </a:t>
            </a:r>
            <a:r>
              <a:rPr lang="en-US" sz="1600" dirty="0" smtClean="0">
                <a:solidFill>
                  <a:schemeClr val="accent2"/>
                </a:solidFill>
                <a:latin typeface="Georgia" pitchFamily="18" charset="0"/>
              </a:rPr>
              <a:t>attempt to modify technology resources and configurations, change the restrictions associated with their accounts, or attempt to breach any        technology resource security system with or even without malicious intent</a:t>
            </a:r>
          </a:p>
          <a:p>
            <a:pPr>
              <a:buNone/>
            </a:pPr>
            <a:endParaRPr lang="en-US" sz="1600" dirty="0" smtClean="0">
              <a:solidFill>
                <a:schemeClr val="accent2"/>
              </a:solidFill>
              <a:latin typeface="Georgia" pitchFamily="18" charset="0"/>
            </a:endParaRPr>
          </a:p>
          <a:p>
            <a:pPr>
              <a:buFont typeface="Wingdings" pitchFamily="2" charset="2"/>
              <a:buChar char="Ø"/>
            </a:pPr>
            <a:r>
              <a:rPr lang="en-US" sz="1600" dirty="0" smtClean="0">
                <a:solidFill>
                  <a:schemeClr val="accent2"/>
                </a:solidFill>
                <a:latin typeface="Georgia" pitchFamily="18" charset="0"/>
              </a:rPr>
              <a:t>Computer or Internet should not be used to view, sent, or display obscene, lewd,           profane, vulgar, disrespectful, rude, threatening, or inflammatory language,           messages, or pictures.</a:t>
            </a:r>
          </a:p>
          <a:p>
            <a:pPr>
              <a:buFont typeface="Wingdings" pitchFamily="2" charset="2"/>
              <a:buChar char="Ø"/>
            </a:pPr>
            <a:endParaRPr lang="en-US" sz="1600" dirty="0" smtClean="0">
              <a:solidFill>
                <a:schemeClr val="accent2"/>
              </a:solidFill>
              <a:latin typeface="Georgia" pitchFamily="18" charset="0"/>
            </a:endParaRPr>
          </a:p>
          <a:p>
            <a:pPr>
              <a:buFont typeface="Wingdings" pitchFamily="2" charset="2"/>
              <a:buChar char="Ø"/>
            </a:pPr>
            <a:r>
              <a:rPr lang="en-US" sz="1600" dirty="0" smtClean="0">
                <a:solidFill>
                  <a:schemeClr val="accent2"/>
                </a:solidFill>
                <a:latin typeface="Georgia" pitchFamily="18" charset="0"/>
              </a:rPr>
              <a:t>The posting of electronic chain letters or other useless information is a violation           of system policy. </a:t>
            </a:r>
          </a:p>
          <a:p>
            <a:pPr>
              <a:buFont typeface="Wingdings" pitchFamily="2" charset="2"/>
              <a:buChar char="Ø"/>
            </a:pPr>
            <a:endParaRPr lang="en-US" sz="1600" dirty="0" smtClean="0">
              <a:solidFill>
                <a:schemeClr val="accent2"/>
              </a:solidFill>
              <a:latin typeface="Georgia" pitchFamily="18" charset="0"/>
            </a:endParaRPr>
          </a:p>
          <a:p>
            <a:pPr lvl="0">
              <a:buFont typeface="Wingdings" pitchFamily="2" charset="2"/>
              <a:buChar char="Ø"/>
            </a:pPr>
            <a:r>
              <a:rPr lang="en-US" sz="1600" dirty="0" smtClean="0">
                <a:solidFill>
                  <a:schemeClr val="accent2"/>
                </a:solidFill>
                <a:latin typeface="Georgia" pitchFamily="18" charset="0"/>
              </a:rPr>
              <a:t>Illegal copies of software may not be created or used on school equipment.</a:t>
            </a:r>
          </a:p>
          <a:p>
            <a:pPr>
              <a:buFont typeface="Wingdings" pitchFamily="2" charset="2"/>
              <a:buChar char="Ø"/>
            </a:pPr>
            <a:endParaRPr lang="en-US" sz="1600" dirty="0" smtClean="0">
              <a:solidFill>
                <a:schemeClr val="accent2"/>
              </a:solidFill>
              <a:latin typeface="Georgia" pitchFamily="18" charset="0"/>
            </a:endParaRPr>
          </a:p>
          <a:p>
            <a:pPr>
              <a:buFont typeface="Wingdings" pitchFamily="2" charset="2"/>
              <a:buChar char="Ø"/>
            </a:pPr>
            <a:endParaRPr lang="en-US" sz="1600" dirty="0" smtClean="0"/>
          </a:p>
          <a:p>
            <a:pPr lvl="0">
              <a:buFont typeface="Wingdings" pitchFamily="2" charset="2"/>
              <a:buChar char="Ø"/>
            </a:pPr>
            <a:endParaRPr lang="en-US" sz="1600" dirty="0" smtClean="0">
              <a:solidFill>
                <a:schemeClr val="accent2"/>
              </a:solidFill>
              <a:latin typeface="Georgia" pitchFamily="18" charset="0"/>
            </a:endParaRPr>
          </a:p>
          <a:p>
            <a:pPr>
              <a:buFont typeface="Wingdings" pitchFamily="2" charset="2"/>
              <a:buChar char="Ø"/>
            </a:pPr>
            <a:endParaRPr lang="en-US" sz="1600" dirty="0" smtClean="0">
              <a:solidFill>
                <a:schemeClr val="accent2"/>
              </a:solidFill>
              <a:latin typeface="Georgia" pitchFamily="18" charset="0"/>
            </a:endParaRPr>
          </a:p>
          <a:p>
            <a:pPr>
              <a:buFont typeface="Wingdings" pitchFamily="2" charset="2"/>
              <a:buChar char="Ø"/>
            </a:pPr>
            <a:endParaRPr lang="en-US" sz="1600" dirty="0" smtClean="0">
              <a:solidFill>
                <a:schemeClr val="accent2"/>
              </a:solidFill>
              <a:latin typeface="Georgia" pitchFamily="18" charset="0"/>
            </a:endParaRPr>
          </a:p>
        </p:txBody>
      </p:sp>
      <p:sp>
        <p:nvSpPr>
          <p:cNvPr id="5" name="TextBox 4"/>
          <p:cNvSpPr txBox="1"/>
          <p:nvPr/>
        </p:nvSpPr>
        <p:spPr>
          <a:xfrm>
            <a:off x="1524000" y="990600"/>
            <a:ext cx="7467600" cy="646331"/>
          </a:xfrm>
          <a:prstGeom prst="rect">
            <a:avLst/>
          </a:prstGeom>
          <a:noFill/>
        </p:spPr>
        <p:txBody>
          <a:bodyPr wrap="square" rtlCol="0">
            <a:spAutoFit/>
          </a:bodyPr>
          <a:lstStyle/>
          <a:p>
            <a:pPr algn="ctr"/>
            <a:r>
              <a:rPr lang="en-US" sz="3600" dirty="0" smtClean="0">
                <a:solidFill>
                  <a:srgbClr val="009999"/>
                </a:solidFill>
                <a:latin typeface="+mj-lt"/>
                <a:ea typeface="+mj-ea"/>
                <a:cs typeface="+mj-cs"/>
              </a:rPr>
              <a:t>Technology  General Guidelines #1</a:t>
            </a:r>
          </a:p>
        </p:txBody>
      </p:sp>
    </p:spTree>
  </p:cSld>
  <p:clrMapOvr>
    <a:masterClrMapping/>
  </p:clrMapOvr>
  <p:transition>
    <p:random/>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0" y="1676400"/>
            <a:ext cx="1219200" cy="3581400"/>
          </a:xfrm>
        </p:spPr>
        <p:txBody>
          <a:bodyPr/>
          <a:lstStyle/>
          <a:p>
            <a:r>
              <a:rPr lang="en-US" sz="2800" b="1" dirty="0" smtClean="0"/>
              <a:t>Technology  Guidelines</a:t>
            </a:r>
            <a:endParaRPr lang="en-US" sz="2800" dirty="0"/>
          </a:p>
        </p:txBody>
      </p:sp>
      <p:sp>
        <p:nvSpPr>
          <p:cNvPr id="23555" name="Rectangle 3"/>
          <p:cNvSpPr>
            <a:spLocks noGrp="1" noChangeArrowheads="1"/>
          </p:cNvSpPr>
          <p:nvPr>
            <p:ph type="body" idx="1"/>
          </p:nvPr>
        </p:nvSpPr>
        <p:spPr>
          <a:xfrm>
            <a:off x="1371600" y="1676400"/>
            <a:ext cx="7772400" cy="4724400"/>
          </a:xfrm>
        </p:spPr>
        <p:txBody>
          <a:bodyPr/>
          <a:lstStyle/>
          <a:p>
            <a:pPr lvl="0">
              <a:buFont typeface="Wingdings" pitchFamily="2" charset="2"/>
              <a:buChar char="Ø"/>
            </a:pPr>
            <a:r>
              <a:rPr lang="en-US" sz="1600" dirty="0" smtClean="0">
                <a:solidFill>
                  <a:schemeClr val="accent2"/>
                </a:solidFill>
                <a:latin typeface="Georgia" pitchFamily="18" charset="0"/>
              </a:rPr>
              <a:t>Unauthorized installation of software or downloading of files, games, programs, or other electronic media is strictly prohibited. </a:t>
            </a:r>
          </a:p>
          <a:p>
            <a:pPr lvl="0">
              <a:buFont typeface="Wingdings" pitchFamily="2" charset="2"/>
              <a:buChar char="Ø"/>
            </a:pPr>
            <a:endParaRPr lang="en-US" sz="1600" dirty="0" smtClean="0">
              <a:solidFill>
                <a:schemeClr val="accent2"/>
              </a:solidFill>
              <a:latin typeface="Georgia" pitchFamily="18" charset="0"/>
            </a:endParaRPr>
          </a:p>
          <a:p>
            <a:pPr lvl="0">
              <a:buFont typeface="Wingdings" pitchFamily="2" charset="2"/>
              <a:buChar char="Ø"/>
            </a:pPr>
            <a:r>
              <a:rPr lang="en-US" sz="1600" dirty="0" smtClean="0">
                <a:solidFill>
                  <a:schemeClr val="accent2"/>
                </a:solidFill>
                <a:latin typeface="Georgia" pitchFamily="18" charset="0"/>
              </a:rPr>
              <a:t>Accessing any work, folders, or files which are not assigned to you under your computer password is forbidden.</a:t>
            </a:r>
          </a:p>
          <a:p>
            <a:pPr>
              <a:buFont typeface="Wingdings" pitchFamily="2" charset="2"/>
              <a:buChar char="Ø"/>
            </a:pPr>
            <a:endParaRPr lang="en-US" sz="1600" dirty="0" smtClean="0">
              <a:solidFill>
                <a:schemeClr val="accent2"/>
              </a:solidFill>
              <a:latin typeface="Georgia" pitchFamily="18" charset="0"/>
            </a:endParaRPr>
          </a:p>
          <a:p>
            <a:pPr lvl="0">
              <a:buFont typeface="Wingdings" pitchFamily="2" charset="2"/>
              <a:buChar char="Ø"/>
            </a:pPr>
            <a:r>
              <a:rPr lang="en-US" sz="1600" dirty="0" smtClean="0">
                <a:solidFill>
                  <a:schemeClr val="accent2"/>
                </a:solidFill>
                <a:latin typeface="Georgia" pitchFamily="18" charset="0"/>
              </a:rPr>
              <a:t>Individuals are not authorized to make copies of any software or data.</a:t>
            </a:r>
          </a:p>
          <a:p>
            <a:pPr lvl="0">
              <a:buFont typeface="Wingdings" pitchFamily="2" charset="2"/>
              <a:buChar char="Ø"/>
            </a:pPr>
            <a:endParaRPr lang="en-US" sz="1600" dirty="0" smtClean="0">
              <a:solidFill>
                <a:schemeClr val="accent2"/>
              </a:solidFill>
              <a:latin typeface="Georgia" pitchFamily="18" charset="0"/>
            </a:endParaRPr>
          </a:p>
          <a:p>
            <a:pPr lvl="0">
              <a:buFont typeface="Wingdings" pitchFamily="2" charset="2"/>
              <a:buChar char="Ø"/>
            </a:pPr>
            <a:r>
              <a:rPr lang="en-US" sz="1600" dirty="0" smtClean="0">
                <a:solidFill>
                  <a:schemeClr val="accent2"/>
                </a:solidFill>
                <a:latin typeface="Georgia" pitchFamily="18" charset="0"/>
              </a:rPr>
              <a:t>Do not share you computer password with another person.</a:t>
            </a:r>
          </a:p>
          <a:p>
            <a:pPr>
              <a:buNone/>
            </a:pPr>
            <a:r>
              <a:rPr lang="en-US" sz="1600" dirty="0" smtClean="0">
                <a:solidFill>
                  <a:schemeClr val="accent2"/>
                </a:solidFill>
                <a:latin typeface="Georgia" pitchFamily="18" charset="0"/>
              </a:rPr>
              <a:t> </a:t>
            </a:r>
          </a:p>
          <a:p>
            <a:pPr lvl="0">
              <a:buFont typeface="Wingdings" pitchFamily="2" charset="2"/>
              <a:buChar char="Ø"/>
            </a:pPr>
            <a:r>
              <a:rPr lang="en-US" sz="1600" dirty="0" smtClean="0">
                <a:solidFill>
                  <a:schemeClr val="accent2"/>
                </a:solidFill>
                <a:latin typeface="Georgia" pitchFamily="18" charset="0"/>
              </a:rPr>
              <a:t>Do not use the computer or Internet to reveal anyone’s personal address or phone number.</a:t>
            </a:r>
          </a:p>
          <a:p>
            <a:pPr lvl="0">
              <a:buNone/>
            </a:pPr>
            <a:endParaRPr lang="en-US" sz="1600" dirty="0" smtClean="0">
              <a:solidFill>
                <a:schemeClr val="accent2"/>
              </a:solidFill>
              <a:latin typeface="Georgia" pitchFamily="18" charset="0"/>
            </a:endParaRPr>
          </a:p>
          <a:p>
            <a:pPr lvl="0">
              <a:buNone/>
            </a:pPr>
            <a:endParaRPr lang="en-US" sz="1600" dirty="0" smtClean="0">
              <a:solidFill>
                <a:schemeClr val="accent2"/>
              </a:solidFill>
              <a:latin typeface="Georgia" pitchFamily="18" charset="0"/>
            </a:endParaRPr>
          </a:p>
          <a:p>
            <a:pPr lvl="0">
              <a:buFont typeface="Wingdings" pitchFamily="2" charset="2"/>
              <a:buChar char="Ø"/>
            </a:pPr>
            <a:endParaRPr lang="en-US" sz="1600" dirty="0" smtClean="0">
              <a:solidFill>
                <a:schemeClr val="accent2"/>
              </a:solidFill>
              <a:latin typeface="Georgia" pitchFamily="18" charset="0"/>
            </a:endParaRPr>
          </a:p>
          <a:p>
            <a:pPr lvl="0">
              <a:buNone/>
            </a:pPr>
            <a:endParaRPr lang="en-US" sz="1600" dirty="0" smtClean="0">
              <a:solidFill>
                <a:schemeClr val="accent2"/>
              </a:solidFill>
              <a:latin typeface="Georgia" pitchFamily="18" charset="0"/>
            </a:endParaRPr>
          </a:p>
          <a:p>
            <a:pPr lvl="0">
              <a:buNone/>
            </a:pPr>
            <a:endParaRPr lang="en-US" sz="1600" dirty="0" smtClean="0">
              <a:solidFill>
                <a:schemeClr val="accent2"/>
              </a:solidFill>
              <a:latin typeface="Georgia" pitchFamily="18" charset="0"/>
            </a:endParaRPr>
          </a:p>
          <a:p>
            <a:pPr>
              <a:buFont typeface="Wingdings" pitchFamily="2" charset="2"/>
              <a:buChar char="Ø"/>
            </a:pPr>
            <a:endParaRPr lang="en-US" sz="1600" dirty="0" smtClean="0">
              <a:solidFill>
                <a:schemeClr val="accent2"/>
              </a:solidFill>
              <a:latin typeface="Georgia" pitchFamily="18" charset="0"/>
            </a:endParaRPr>
          </a:p>
          <a:p>
            <a:pPr>
              <a:buFont typeface="Wingdings" pitchFamily="2" charset="2"/>
              <a:buChar char="Ø"/>
            </a:pPr>
            <a:endParaRPr lang="en-US" sz="1600" dirty="0" smtClean="0"/>
          </a:p>
          <a:p>
            <a:pPr lvl="0">
              <a:buFont typeface="Wingdings" pitchFamily="2" charset="2"/>
              <a:buChar char="Ø"/>
            </a:pPr>
            <a:endParaRPr lang="en-US" sz="1600" dirty="0" smtClean="0">
              <a:solidFill>
                <a:schemeClr val="accent2"/>
              </a:solidFill>
              <a:latin typeface="Georgia" pitchFamily="18" charset="0"/>
            </a:endParaRPr>
          </a:p>
          <a:p>
            <a:pPr>
              <a:buFont typeface="Wingdings" pitchFamily="2" charset="2"/>
              <a:buChar char="Ø"/>
            </a:pPr>
            <a:endParaRPr lang="en-US" sz="1600" dirty="0" smtClean="0">
              <a:solidFill>
                <a:schemeClr val="accent2"/>
              </a:solidFill>
              <a:latin typeface="Georgia" pitchFamily="18" charset="0"/>
            </a:endParaRPr>
          </a:p>
          <a:p>
            <a:pPr>
              <a:buFont typeface="Wingdings" pitchFamily="2" charset="2"/>
              <a:buChar char="Ø"/>
            </a:pPr>
            <a:endParaRPr lang="en-US" sz="1600" dirty="0" smtClean="0">
              <a:solidFill>
                <a:schemeClr val="accent2"/>
              </a:solidFill>
              <a:latin typeface="Georgia" pitchFamily="18" charset="0"/>
            </a:endParaRPr>
          </a:p>
        </p:txBody>
      </p:sp>
      <p:sp>
        <p:nvSpPr>
          <p:cNvPr id="5" name="TextBox 4"/>
          <p:cNvSpPr txBox="1"/>
          <p:nvPr/>
        </p:nvSpPr>
        <p:spPr>
          <a:xfrm>
            <a:off x="1524000" y="990600"/>
            <a:ext cx="7467600" cy="646331"/>
          </a:xfrm>
          <a:prstGeom prst="rect">
            <a:avLst/>
          </a:prstGeom>
          <a:noFill/>
        </p:spPr>
        <p:txBody>
          <a:bodyPr wrap="square" rtlCol="0">
            <a:spAutoFit/>
          </a:bodyPr>
          <a:lstStyle/>
          <a:p>
            <a:pPr algn="ctr"/>
            <a:r>
              <a:rPr lang="en-US" sz="3600" dirty="0" smtClean="0">
                <a:solidFill>
                  <a:srgbClr val="009999"/>
                </a:solidFill>
                <a:latin typeface="+mj-lt"/>
                <a:ea typeface="+mj-ea"/>
                <a:cs typeface="+mj-cs"/>
              </a:rPr>
              <a:t>Technology  General Guidelines #2</a:t>
            </a:r>
          </a:p>
        </p:txBody>
      </p:sp>
    </p:spTree>
  </p:cSld>
  <p:clrMapOvr>
    <a:masterClrMapping/>
  </p:clrMapOvr>
  <p:transition>
    <p:random/>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0" y="1676400"/>
            <a:ext cx="1219200" cy="3505200"/>
          </a:xfrm>
        </p:spPr>
        <p:txBody>
          <a:bodyPr/>
          <a:lstStyle/>
          <a:p>
            <a:pPr algn="ctr"/>
            <a:r>
              <a:rPr lang="en-US" sz="2800" b="1" dirty="0" smtClean="0"/>
              <a:t>Internet  Usage  -         Lee County Policy</a:t>
            </a:r>
            <a:endParaRPr lang="en-US" sz="2800" dirty="0"/>
          </a:p>
        </p:txBody>
      </p:sp>
      <p:sp>
        <p:nvSpPr>
          <p:cNvPr id="23555" name="Rectangle 3"/>
          <p:cNvSpPr>
            <a:spLocks noGrp="1" noChangeArrowheads="1"/>
          </p:cNvSpPr>
          <p:nvPr>
            <p:ph type="body" idx="1"/>
          </p:nvPr>
        </p:nvSpPr>
        <p:spPr>
          <a:xfrm>
            <a:off x="1143000" y="1676400"/>
            <a:ext cx="8001000" cy="5181600"/>
          </a:xfrm>
        </p:spPr>
        <p:txBody>
          <a:bodyPr/>
          <a:lstStyle/>
          <a:p>
            <a:pPr>
              <a:buNone/>
            </a:pPr>
            <a:r>
              <a:rPr lang="en-US" sz="1600" dirty="0" smtClean="0">
                <a:solidFill>
                  <a:schemeClr val="accent2"/>
                </a:solidFill>
                <a:latin typeface="Georgia" pitchFamily="18" charset="0"/>
              </a:rPr>
              <a:t>The intent of the Lee County Schools is to provide free and equal access to resources </a:t>
            </a:r>
          </a:p>
          <a:p>
            <a:pPr>
              <a:buNone/>
            </a:pPr>
            <a:r>
              <a:rPr lang="en-US" sz="1600" dirty="0" smtClean="0">
                <a:solidFill>
                  <a:schemeClr val="accent2"/>
                </a:solidFill>
                <a:latin typeface="Georgia" pitchFamily="18" charset="0"/>
              </a:rPr>
              <a:t>available via the Internet with the understanding that students will access and use </a:t>
            </a:r>
          </a:p>
          <a:p>
            <a:pPr>
              <a:buNone/>
            </a:pPr>
            <a:r>
              <a:rPr lang="en-US" sz="1600" dirty="0" smtClean="0">
                <a:solidFill>
                  <a:schemeClr val="accent2"/>
                </a:solidFill>
                <a:latin typeface="Georgia" pitchFamily="18" charset="0"/>
              </a:rPr>
              <a:t>information that is appropriate for instructional and educational purposes. </a:t>
            </a:r>
          </a:p>
          <a:p>
            <a:pPr algn="ctr">
              <a:buNone/>
            </a:pPr>
            <a:r>
              <a:rPr lang="en-US" sz="1600" b="1" i="1" dirty="0" smtClean="0">
                <a:solidFill>
                  <a:schemeClr val="accent2"/>
                </a:solidFill>
                <a:latin typeface="Georgia" pitchFamily="18" charset="0"/>
              </a:rPr>
              <a:t>Internet access is a privilege, not a right!!</a:t>
            </a:r>
            <a:r>
              <a:rPr lang="en-US" sz="1600" i="1" dirty="0" smtClean="0">
                <a:solidFill>
                  <a:schemeClr val="accent2"/>
                </a:solidFill>
                <a:latin typeface="Georgia" pitchFamily="18" charset="0"/>
              </a:rPr>
              <a:t> </a:t>
            </a:r>
          </a:p>
          <a:p>
            <a:pPr>
              <a:buNone/>
            </a:pPr>
            <a:endParaRPr lang="en-US" sz="1600" dirty="0" smtClean="0">
              <a:solidFill>
                <a:schemeClr val="accent2"/>
              </a:solidFill>
              <a:latin typeface="Georgia" pitchFamily="18" charset="0"/>
            </a:endParaRPr>
          </a:p>
          <a:p>
            <a:pPr>
              <a:buFont typeface="Wingdings" pitchFamily="2" charset="2"/>
              <a:buChar char="Ø"/>
            </a:pPr>
            <a:r>
              <a:rPr lang="en-US" sz="1600" b="1" u="sng" dirty="0" smtClean="0">
                <a:solidFill>
                  <a:schemeClr val="accent2"/>
                </a:solidFill>
                <a:latin typeface="Georgia" pitchFamily="18" charset="0"/>
              </a:rPr>
              <a:t>ALL</a:t>
            </a:r>
            <a:r>
              <a:rPr lang="en-US" sz="1600" b="1" dirty="0" smtClean="0">
                <a:solidFill>
                  <a:schemeClr val="accent2"/>
                </a:solidFill>
                <a:latin typeface="Georgia" pitchFamily="18" charset="0"/>
              </a:rPr>
              <a:t>  </a:t>
            </a:r>
            <a:r>
              <a:rPr lang="en-US" sz="1600" dirty="0" smtClean="0">
                <a:solidFill>
                  <a:schemeClr val="accent2"/>
                </a:solidFill>
                <a:latin typeface="Georgia" pitchFamily="18" charset="0"/>
              </a:rPr>
              <a:t>Lee County Schools guidelines for appropriate technology usage shall apply to usage  of the Internet. Internet communications are often public in nature, so all users should be careful to maintain appropriate and responsible communications. </a:t>
            </a:r>
          </a:p>
          <a:p>
            <a:pPr>
              <a:buFont typeface="Wingdings" pitchFamily="2" charset="2"/>
              <a:buChar char="Ø"/>
            </a:pPr>
            <a:endParaRPr lang="en-US" sz="1600" dirty="0" smtClean="0">
              <a:solidFill>
                <a:schemeClr val="accent2"/>
              </a:solidFill>
              <a:latin typeface="Georgia" pitchFamily="18" charset="0"/>
            </a:endParaRPr>
          </a:p>
          <a:p>
            <a:pPr>
              <a:buFont typeface="Wingdings" pitchFamily="2" charset="2"/>
              <a:buChar char="Ø"/>
            </a:pPr>
            <a:r>
              <a:rPr lang="en-US" sz="1600" dirty="0" smtClean="0">
                <a:solidFill>
                  <a:schemeClr val="accent2"/>
                </a:solidFill>
                <a:latin typeface="Georgia" pitchFamily="18" charset="0"/>
              </a:rPr>
              <a:t>The Lee County Schools Guidelines Regarding the Legal and Ethical Use of the      </a:t>
            </a:r>
          </a:p>
          <a:p>
            <a:pPr>
              <a:buNone/>
            </a:pPr>
            <a:r>
              <a:rPr lang="en-US" sz="1600" dirty="0" smtClean="0">
                <a:solidFill>
                  <a:schemeClr val="accent2"/>
                </a:solidFill>
                <a:latin typeface="Georgia" pitchFamily="18" charset="0"/>
              </a:rPr>
              <a:t>        Internet and Technology Resources for Students and for Employees is located </a:t>
            </a:r>
          </a:p>
          <a:p>
            <a:pPr>
              <a:buNone/>
            </a:pPr>
            <a:r>
              <a:rPr lang="en-US" sz="1600" dirty="0" smtClean="0">
                <a:solidFill>
                  <a:schemeClr val="accent2"/>
                </a:solidFill>
                <a:latin typeface="Georgia" pitchFamily="18" charset="0"/>
              </a:rPr>
              <a:t>        in all student handbooks and on the Lee County Web Page {www.lee.k12.al.us} under Technology. Violators of this policy will be handled in a manner consistent with comparable situations requiring disciplinary action, including, but not limited to: (1) Loss of access  </a:t>
            </a:r>
          </a:p>
          <a:p>
            <a:pPr>
              <a:buNone/>
            </a:pPr>
            <a:r>
              <a:rPr lang="en-US" sz="1600" dirty="0" smtClean="0">
                <a:solidFill>
                  <a:schemeClr val="accent2"/>
                </a:solidFill>
                <a:latin typeface="Georgia" pitchFamily="18" charset="0"/>
              </a:rPr>
              <a:t>             (2) Additional disciplinary action to be determined in line with existing </a:t>
            </a:r>
          </a:p>
          <a:p>
            <a:pPr>
              <a:buNone/>
            </a:pPr>
            <a:r>
              <a:rPr lang="en-US" sz="1600" dirty="0" smtClean="0">
                <a:solidFill>
                  <a:schemeClr val="accent2"/>
                </a:solidFill>
                <a:latin typeface="Georgia" pitchFamily="18" charset="0"/>
              </a:rPr>
              <a:t>                  practice regarding inappropriate language or behavior</a:t>
            </a:r>
          </a:p>
          <a:p>
            <a:pPr>
              <a:buNone/>
            </a:pPr>
            <a:r>
              <a:rPr lang="en-US" sz="1600" dirty="0" smtClean="0">
                <a:solidFill>
                  <a:schemeClr val="accent2"/>
                </a:solidFill>
                <a:latin typeface="Georgia" pitchFamily="18" charset="0"/>
              </a:rPr>
              <a:t>            (3) Legal action, when applicable.</a:t>
            </a:r>
          </a:p>
        </p:txBody>
      </p:sp>
      <p:sp>
        <p:nvSpPr>
          <p:cNvPr id="5" name="TextBox 4"/>
          <p:cNvSpPr txBox="1"/>
          <p:nvPr/>
        </p:nvSpPr>
        <p:spPr>
          <a:xfrm>
            <a:off x="1524000" y="990600"/>
            <a:ext cx="7467600" cy="646331"/>
          </a:xfrm>
          <a:prstGeom prst="rect">
            <a:avLst/>
          </a:prstGeom>
          <a:noFill/>
        </p:spPr>
        <p:txBody>
          <a:bodyPr wrap="square" rtlCol="0">
            <a:spAutoFit/>
          </a:bodyPr>
          <a:lstStyle/>
          <a:p>
            <a:pPr algn="ctr"/>
            <a:r>
              <a:rPr lang="en-US" sz="3600" dirty="0" smtClean="0">
                <a:solidFill>
                  <a:srgbClr val="009999"/>
                </a:solidFill>
                <a:latin typeface="+mj-lt"/>
                <a:ea typeface="+mj-ea"/>
                <a:cs typeface="+mj-cs"/>
              </a:rPr>
              <a:t>Internet Usage – Lee County Policy</a:t>
            </a:r>
          </a:p>
        </p:txBody>
      </p:sp>
    </p:spTree>
  </p:cSld>
  <p:clrMapOvr>
    <a:masterClrMapping/>
  </p:clrMapOvr>
  <p:transition>
    <p:random/>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0" y="1676400"/>
            <a:ext cx="1219200" cy="3505200"/>
          </a:xfrm>
        </p:spPr>
        <p:txBody>
          <a:bodyPr/>
          <a:lstStyle/>
          <a:p>
            <a:pPr algn="ctr"/>
            <a:r>
              <a:rPr lang="en-US" sz="2800" b="1" dirty="0" smtClean="0"/>
              <a:t>Lee County Student  Email  Guidelines</a:t>
            </a:r>
            <a:endParaRPr lang="en-US" sz="2800" dirty="0"/>
          </a:p>
        </p:txBody>
      </p:sp>
      <p:sp>
        <p:nvSpPr>
          <p:cNvPr id="23555" name="Rectangle 3"/>
          <p:cNvSpPr>
            <a:spLocks noGrp="1" noChangeArrowheads="1"/>
          </p:cNvSpPr>
          <p:nvPr>
            <p:ph type="body" idx="1"/>
          </p:nvPr>
        </p:nvSpPr>
        <p:spPr>
          <a:xfrm>
            <a:off x="1371600" y="1676400"/>
            <a:ext cx="7772400" cy="4724400"/>
          </a:xfrm>
        </p:spPr>
        <p:txBody>
          <a:bodyPr/>
          <a:lstStyle/>
          <a:p>
            <a:pPr>
              <a:buFont typeface="Wingdings" pitchFamily="2" charset="2"/>
              <a:buChar char="Ø"/>
            </a:pPr>
            <a:endParaRPr lang="en-US" sz="1600" dirty="0" smtClean="0">
              <a:solidFill>
                <a:schemeClr val="accent2"/>
              </a:solidFill>
              <a:latin typeface="Georgia" pitchFamily="18" charset="0"/>
            </a:endParaRPr>
          </a:p>
          <a:p>
            <a:pPr>
              <a:buFont typeface="Wingdings" pitchFamily="2" charset="2"/>
              <a:buChar char="Ø"/>
            </a:pPr>
            <a:endParaRPr lang="en-US" sz="1600" dirty="0" smtClean="0">
              <a:solidFill>
                <a:schemeClr val="accent2"/>
              </a:solidFill>
              <a:latin typeface="Georgia" pitchFamily="18" charset="0"/>
            </a:endParaRPr>
          </a:p>
          <a:p>
            <a:pPr lvl="0">
              <a:buNone/>
            </a:pPr>
            <a:endParaRPr lang="en-US" sz="1600" dirty="0" smtClean="0">
              <a:solidFill>
                <a:schemeClr val="accent2"/>
              </a:solidFill>
              <a:latin typeface="Georgia" pitchFamily="18" charset="0"/>
            </a:endParaRPr>
          </a:p>
          <a:p>
            <a:pPr lvl="0">
              <a:buNone/>
            </a:pPr>
            <a:endParaRPr lang="en-US" sz="1600" dirty="0" smtClean="0">
              <a:solidFill>
                <a:schemeClr val="accent2"/>
              </a:solidFill>
              <a:latin typeface="Georgia" pitchFamily="18" charset="0"/>
            </a:endParaRPr>
          </a:p>
          <a:p>
            <a:pPr lvl="0">
              <a:buFont typeface="Wingdings" pitchFamily="2" charset="2"/>
              <a:buChar char="Ø"/>
            </a:pPr>
            <a:endParaRPr lang="en-US" sz="1600" dirty="0" smtClean="0">
              <a:solidFill>
                <a:schemeClr val="accent2"/>
              </a:solidFill>
              <a:latin typeface="Georgia" pitchFamily="18" charset="0"/>
            </a:endParaRPr>
          </a:p>
          <a:p>
            <a:pPr lvl="0">
              <a:buNone/>
            </a:pPr>
            <a:endParaRPr lang="en-US" sz="1600" dirty="0" smtClean="0">
              <a:solidFill>
                <a:schemeClr val="accent2"/>
              </a:solidFill>
              <a:latin typeface="Georgia" pitchFamily="18" charset="0"/>
            </a:endParaRPr>
          </a:p>
          <a:p>
            <a:pPr lvl="0">
              <a:buNone/>
            </a:pPr>
            <a:endParaRPr lang="en-US" sz="1600" dirty="0" smtClean="0">
              <a:solidFill>
                <a:schemeClr val="accent2"/>
              </a:solidFill>
              <a:latin typeface="Georgia" pitchFamily="18" charset="0"/>
            </a:endParaRPr>
          </a:p>
          <a:p>
            <a:pPr>
              <a:buFont typeface="Wingdings" pitchFamily="2" charset="2"/>
              <a:buChar char="Ø"/>
            </a:pPr>
            <a:endParaRPr lang="en-US" sz="1600" dirty="0" smtClean="0">
              <a:solidFill>
                <a:schemeClr val="accent2"/>
              </a:solidFill>
              <a:latin typeface="Georgia" pitchFamily="18" charset="0"/>
            </a:endParaRPr>
          </a:p>
          <a:p>
            <a:pPr>
              <a:buFont typeface="Wingdings" pitchFamily="2" charset="2"/>
              <a:buChar char="Ø"/>
            </a:pPr>
            <a:endParaRPr lang="en-US" sz="1600" dirty="0" smtClean="0"/>
          </a:p>
          <a:p>
            <a:pPr lvl="0">
              <a:buFont typeface="Wingdings" pitchFamily="2" charset="2"/>
              <a:buChar char="Ø"/>
            </a:pPr>
            <a:endParaRPr lang="en-US" sz="1600" dirty="0" smtClean="0">
              <a:solidFill>
                <a:schemeClr val="accent2"/>
              </a:solidFill>
              <a:latin typeface="Georgia" pitchFamily="18" charset="0"/>
            </a:endParaRPr>
          </a:p>
          <a:p>
            <a:pPr>
              <a:buFont typeface="Wingdings" pitchFamily="2" charset="2"/>
              <a:buChar char="Ø"/>
            </a:pPr>
            <a:endParaRPr lang="en-US" sz="1600" dirty="0" smtClean="0">
              <a:solidFill>
                <a:schemeClr val="accent2"/>
              </a:solidFill>
              <a:latin typeface="Georgia" pitchFamily="18" charset="0"/>
            </a:endParaRPr>
          </a:p>
          <a:p>
            <a:pPr>
              <a:buFont typeface="Wingdings" pitchFamily="2" charset="2"/>
              <a:buChar char="Ø"/>
            </a:pPr>
            <a:endParaRPr lang="en-US" sz="1600" dirty="0" smtClean="0">
              <a:solidFill>
                <a:schemeClr val="accent2"/>
              </a:solidFill>
              <a:latin typeface="Georgia" pitchFamily="18" charset="0"/>
            </a:endParaRPr>
          </a:p>
        </p:txBody>
      </p:sp>
      <p:sp>
        <p:nvSpPr>
          <p:cNvPr id="5" name="TextBox 4"/>
          <p:cNvSpPr txBox="1"/>
          <p:nvPr/>
        </p:nvSpPr>
        <p:spPr>
          <a:xfrm>
            <a:off x="1524000" y="990600"/>
            <a:ext cx="7467600" cy="646331"/>
          </a:xfrm>
          <a:prstGeom prst="rect">
            <a:avLst/>
          </a:prstGeom>
          <a:noFill/>
        </p:spPr>
        <p:txBody>
          <a:bodyPr wrap="square" rtlCol="0">
            <a:spAutoFit/>
          </a:bodyPr>
          <a:lstStyle/>
          <a:p>
            <a:pPr algn="ctr"/>
            <a:r>
              <a:rPr lang="en-US" sz="3600" dirty="0" smtClean="0">
                <a:solidFill>
                  <a:srgbClr val="009999"/>
                </a:solidFill>
                <a:latin typeface="+mj-lt"/>
                <a:ea typeface="+mj-ea"/>
                <a:cs typeface="+mj-cs"/>
              </a:rPr>
              <a:t>Lee County Student Email</a:t>
            </a:r>
          </a:p>
        </p:txBody>
      </p:sp>
      <p:sp>
        <p:nvSpPr>
          <p:cNvPr id="6" name="Rectangle 3"/>
          <p:cNvSpPr txBox="1">
            <a:spLocks noChangeArrowheads="1"/>
          </p:cNvSpPr>
          <p:nvPr/>
        </p:nvSpPr>
        <p:spPr bwMode="auto">
          <a:xfrm>
            <a:off x="1143000" y="1676400"/>
            <a:ext cx="8001000" cy="5181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marL="342900" marR="0" lvl="0" indent="-342900" algn="l" defTabSz="914400" rtl="0" eaLnBrk="1" fontAlgn="base" latinLnBrk="0" hangingPunct="1">
              <a:lnSpc>
                <a:spcPct val="100000"/>
              </a:lnSpc>
              <a:spcBef>
                <a:spcPct val="20000"/>
              </a:spcBef>
              <a:spcAft>
                <a:spcPct val="0"/>
              </a:spcAft>
              <a:buClrTx/>
              <a:buSzTx/>
              <a:buFontTx/>
              <a:buNone/>
              <a:tabLst/>
              <a:defRPr/>
            </a:pPr>
            <a:r>
              <a:rPr kumimoji="0" lang="en-US" sz="1600" b="0" i="0" u="none" strike="noStrike" kern="0" cap="none" spc="0" normalizeH="0" baseline="0" noProof="0" dirty="0" smtClean="0">
                <a:ln>
                  <a:noFill/>
                </a:ln>
                <a:solidFill>
                  <a:schemeClr val="accent2"/>
                </a:solidFill>
                <a:effectLst/>
                <a:uLnTx/>
                <a:uFillTx/>
                <a:latin typeface="Georgia" pitchFamily="18" charset="0"/>
                <a:ea typeface="+mn-ea"/>
                <a:cs typeface="+mn-cs"/>
              </a:rPr>
              <a:t>Lee County Schools provides its students student email address </a:t>
            </a:r>
            <a:r>
              <a:rPr lang="en-US" sz="1600" kern="0" dirty="0" smtClean="0">
                <a:solidFill>
                  <a:schemeClr val="accent2"/>
                </a:solidFill>
                <a:latin typeface="Georgia" pitchFamily="18" charset="0"/>
              </a:rPr>
              <a:t>for communication </a:t>
            </a:r>
          </a:p>
          <a:p>
            <a:pPr marL="342900" marR="0" lvl="0" indent="-342900" algn="l" defTabSz="914400" rtl="0" eaLnBrk="1" fontAlgn="base" latinLnBrk="0" hangingPunct="1">
              <a:lnSpc>
                <a:spcPct val="100000"/>
              </a:lnSpc>
              <a:spcBef>
                <a:spcPct val="20000"/>
              </a:spcBef>
              <a:spcAft>
                <a:spcPct val="0"/>
              </a:spcAft>
              <a:buClrTx/>
              <a:buSzTx/>
              <a:buFontTx/>
              <a:buNone/>
              <a:tabLst/>
              <a:defRPr/>
            </a:pPr>
            <a:r>
              <a:rPr lang="en-US" sz="1600" kern="0" dirty="0" smtClean="0">
                <a:solidFill>
                  <a:schemeClr val="accent2"/>
                </a:solidFill>
                <a:latin typeface="Georgia" pitchFamily="18" charset="0"/>
              </a:rPr>
              <a:t>between students and teachers, so that assignments and group projects may be </a:t>
            </a:r>
          </a:p>
          <a:p>
            <a:pPr marL="342900" marR="0" lvl="0" indent="-342900" algn="l" defTabSz="914400" rtl="0" eaLnBrk="1" fontAlgn="base" latinLnBrk="0" hangingPunct="1">
              <a:lnSpc>
                <a:spcPct val="100000"/>
              </a:lnSpc>
              <a:spcBef>
                <a:spcPct val="20000"/>
              </a:spcBef>
              <a:spcAft>
                <a:spcPct val="0"/>
              </a:spcAft>
              <a:buClrTx/>
              <a:buSzTx/>
              <a:buFontTx/>
              <a:buNone/>
              <a:tabLst/>
              <a:defRPr/>
            </a:pPr>
            <a:r>
              <a:rPr lang="en-US" sz="1600" kern="0" dirty="0" smtClean="0">
                <a:solidFill>
                  <a:schemeClr val="accent2"/>
                </a:solidFill>
                <a:latin typeface="Georgia" pitchFamily="18" charset="0"/>
              </a:rPr>
              <a:t>completed and turned in electronically as well as </a:t>
            </a:r>
            <a:r>
              <a:rPr kumimoji="0" lang="en-US" sz="1600" b="0" i="0" u="none" strike="noStrike" kern="0" cap="none" spc="0" normalizeH="0" baseline="0" noProof="0" dirty="0" smtClean="0">
                <a:ln>
                  <a:noFill/>
                </a:ln>
                <a:solidFill>
                  <a:schemeClr val="accent2"/>
                </a:solidFill>
                <a:effectLst/>
                <a:uLnTx/>
                <a:uFillTx/>
                <a:latin typeface="Georgia" pitchFamily="18" charset="0"/>
                <a:ea typeface="+mn-ea"/>
                <a:cs typeface="+mn-cs"/>
              </a:rPr>
              <a:t>to provide a means of </a:t>
            </a:r>
          </a:p>
          <a:p>
            <a:pPr marL="342900" marR="0" lvl="0" indent="-342900" algn="l" defTabSz="914400" rtl="0" eaLnBrk="1" fontAlgn="base" latinLnBrk="0" hangingPunct="1">
              <a:lnSpc>
                <a:spcPct val="100000"/>
              </a:lnSpc>
              <a:spcBef>
                <a:spcPct val="20000"/>
              </a:spcBef>
              <a:spcAft>
                <a:spcPct val="0"/>
              </a:spcAft>
              <a:buClrTx/>
              <a:buSzTx/>
              <a:buFontTx/>
              <a:buNone/>
              <a:tabLst/>
              <a:defRPr/>
            </a:pPr>
            <a:r>
              <a:rPr kumimoji="0" lang="en-US" sz="1600" b="0" i="0" u="none" strike="noStrike" kern="0" cap="none" spc="0" normalizeH="0" baseline="0" noProof="0" dirty="0" smtClean="0">
                <a:ln>
                  <a:noFill/>
                </a:ln>
                <a:solidFill>
                  <a:schemeClr val="accent2"/>
                </a:solidFill>
                <a:effectLst/>
                <a:uLnTx/>
                <a:uFillTx/>
                <a:latin typeface="Georgia" pitchFamily="18" charset="0"/>
                <a:ea typeface="+mn-ea"/>
                <a:cs typeface="+mn-cs"/>
              </a:rPr>
              <a:t>communications about schoolwork.</a:t>
            </a:r>
          </a:p>
          <a:p>
            <a:pPr marL="342900" marR="0" lvl="0" indent="-342900" algn="l" defTabSz="914400" rtl="0" eaLnBrk="1" fontAlgn="base" latinLnBrk="0" hangingPunct="1">
              <a:lnSpc>
                <a:spcPct val="100000"/>
              </a:lnSpc>
              <a:spcBef>
                <a:spcPct val="20000"/>
              </a:spcBef>
              <a:spcAft>
                <a:spcPct val="0"/>
              </a:spcAft>
              <a:buClrTx/>
              <a:buSzTx/>
              <a:buFontTx/>
              <a:buNone/>
              <a:tabLst/>
              <a:defRPr/>
            </a:pPr>
            <a:endParaRPr lang="en-US" sz="1600" kern="0" dirty="0" smtClean="0">
              <a:solidFill>
                <a:schemeClr val="accent2"/>
              </a:solidFill>
              <a:latin typeface="Georgia" pitchFamily="18" charset="0"/>
            </a:endParaRPr>
          </a:p>
          <a:p>
            <a:pPr marL="342900" marR="0" lvl="0" indent="-342900" algn="l" defTabSz="914400" rtl="0" eaLnBrk="1" fontAlgn="base" latinLnBrk="0" hangingPunct="1">
              <a:lnSpc>
                <a:spcPct val="100000"/>
              </a:lnSpc>
              <a:spcBef>
                <a:spcPct val="20000"/>
              </a:spcBef>
              <a:spcAft>
                <a:spcPct val="0"/>
              </a:spcAft>
              <a:buClrTx/>
              <a:buSzTx/>
              <a:buFontTx/>
              <a:buNone/>
              <a:tabLst/>
              <a:defRPr/>
            </a:pPr>
            <a:r>
              <a:rPr kumimoji="0" lang="en-US" sz="1600" b="0" i="0" u="none" strike="noStrike" kern="0" cap="none" spc="0" normalizeH="0" baseline="0" noProof="0" dirty="0" smtClean="0">
                <a:ln>
                  <a:noFill/>
                </a:ln>
                <a:solidFill>
                  <a:schemeClr val="accent2"/>
                </a:solidFill>
                <a:effectLst/>
                <a:uLnTx/>
                <a:uFillTx/>
                <a:latin typeface="Georgia" pitchFamily="18" charset="0"/>
                <a:ea typeface="+mn-ea"/>
                <a:cs typeface="+mn-cs"/>
              </a:rPr>
              <a:t>Lee</a:t>
            </a:r>
            <a:r>
              <a:rPr kumimoji="0" lang="en-US" sz="1600" b="0" i="0" u="none" strike="noStrike" kern="0" cap="none" spc="0" normalizeH="0" noProof="0" dirty="0" smtClean="0">
                <a:ln>
                  <a:noFill/>
                </a:ln>
                <a:solidFill>
                  <a:schemeClr val="accent2"/>
                </a:solidFill>
                <a:effectLst/>
                <a:uLnTx/>
                <a:uFillTx/>
                <a:latin typeface="Georgia" pitchFamily="18" charset="0"/>
                <a:ea typeface="+mn-ea"/>
                <a:cs typeface="+mn-cs"/>
              </a:rPr>
              <a:t> County Student Email login is located at </a:t>
            </a:r>
            <a:r>
              <a:rPr kumimoji="0" lang="en-US" sz="1600" b="0" i="0" u="none" strike="noStrike" kern="0" cap="none" spc="0" normalizeH="0" noProof="0" dirty="0" smtClean="0">
                <a:ln>
                  <a:noFill/>
                </a:ln>
                <a:solidFill>
                  <a:schemeClr val="accent2"/>
                </a:solidFill>
                <a:effectLst/>
                <a:uLnTx/>
                <a:uFillTx/>
                <a:latin typeface="Georgia" pitchFamily="18" charset="0"/>
                <a:ea typeface="+mn-ea"/>
                <a:cs typeface="+mn-cs"/>
                <a:hlinkClick r:id="rId2"/>
              </a:rPr>
              <a:t>http://mail.students.lee.k12.al.us</a:t>
            </a:r>
            <a:endParaRPr kumimoji="0" lang="en-US" sz="1600" b="0" i="0" u="none" strike="noStrike" kern="0" cap="none" spc="0" normalizeH="0" noProof="0" dirty="0" smtClean="0">
              <a:ln>
                <a:noFill/>
              </a:ln>
              <a:solidFill>
                <a:schemeClr val="accent2"/>
              </a:solidFill>
              <a:effectLst/>
              <a:uLnTx/>
              <a:uFillTx/>
              <a:latin typeface="Georgia" pitchFamily="18" charset="0"/>
              <a:ea typeface="+mn-ea"/>
              <a:cs typeface="+mn-cs"/>
            </a:endParaRPr>
          </a:p>
          <a:p>
            <a:pPr marL="342900" marR="0" lvl="0" indent="-342900" algn="l" defTabSz="914400" rtl="0" eaLnBrk="1" fontAlgn="base" latinLnBrk="0" hangingPunct="1">
              <a:lnSpc>
                <a:spcPct val="100000"/>
              </a:lnSpc>
              <a:spcBef>
                <a:spcPct val="20000"/>
              </a:spcBef>
              <a:spcAft>
                <a:spcPct val="0"/>
              </a:spcAft>
              <a:buClrTx/>
              <a:buSzTx/>
              <a:buFontTx/>
              <a:buNone/>
              <a:tabLst/>
              <a:defRPr/>
            </a:pPr>
            <a:endParaRPr lang="en-US" sz="1600" kern="0" dirty="0" smtClean="0">
              <a:solidFill>
                <a:schemeClr val="accent2"/>
              </a:solidFill>
              <a:latin typeface="Georgia" pitchFamily="18" charset="0"/>
            </a:endParaRPr>
          </a:p>
          <a:p>
            <a:pPr marL="342900" marR="0" lvl="0" indent="-342900" algn="l" defTabSz="914400" rtl="0" eaLnBrk="1" fontAlgn="base" latinLnBrk="0" hangingPunct="1">
              <a:lnSpc>
                <a:spcPct val="100000"/>
              </a:lnSpc>
              <a:spcBef>
                <a:spcPct val="20000"/>
              </a:spcBef>
              <a:spcAft>
                <a:spcPct val="0"/>
              </a:spcAft>
              <a:buClrTx/>
              <a:buSzTx/>
              <a:buFontTx/>
              <a:buNone/>
              <a:tabLst/>
              <a:defRPr/>
            </a:pPr>
            <a:endParaRPr lang="en-US" sz="1600" kern="0" dirty="0" smtClean="0">
              <a:solidFill>
                <a:schemeClr val="accent2"/>
              </a:solidFill>
              <a:latin typeface="Georgia" pitchFamily="18" charset="0"/>
            </a:endParaRPr>
          </a:p>
          <a:p>
            <a:pPr marL="342900" marR="0" lvl="0" indent="-342900" algn="l" defTabSz="914400" rtl="0" eaLnBrk="1" fontAlgn="base" latinLnBrk="0" hangingPunct="1">
              <a:lnSpc>
                <a:spcPct val="100000"/>
              </a:lnSpc>
              <a:spcBef>
                <a:spcPct val="20000"/>
              </a:spcBef>
              <a:spcAft>
                <a:spcPct val="0"/>
              </a:spcAft>
              <a:buClrTx/>
              <a:buSzTx/>
              <a:buFontTx/>
              <a:buNone/>
              <a:tabLst/>
              <a:defRPr/>
            </a:pPr>
            <a:endParaRPr lang="en-US" sz="1600" kern="0" dirty="0" smtClean="0">
              <a:solidFill>
                <a:schemeClr val="accent2"/>
              </a:solidFill>
              <a:latin typeface="Georgia" pitchFamily="18" charset="0"/>
            </a:endParaRPr>
          </a:p>
          <a:p>
            <a:pPr marL="342900" marR="0" lvl="0" indent="-342900" algn="l" defTabSz="914400" rtl="0" eaLnBrk="1" fontAlgn="base" latinLnBrk="0" hangingPunct="1">
              <a:lnSpc>
                <a:spcPct val="100000"/>
              </a:lnSpc>
              <a:spcBef>
                <a:spcPct val="20000"/>
              </a:spcBef>
              <a:spcAft>
                <a:spcPct val="0"/>
              </a:spcAft>
              <a:buClrTx/>
              <a:buSzTx/>
              <a:buFontTx/>
              <a:buNone/>
              <a:tabLst/>
              <a:defRPr/>
            </a:pPr>
            <a:r>
              <a:rPr lang="en-US" sz="1600" kern="0" dirty="0" smtClean="0">
                <a:solidFill>
                  <a:schemeClr val="accent2"/>
                </a:solidFill>
                <a:latin typeface="Georgia" pitchFamily="18" charset="0"/>
              </a:rPr>
              <a:t>There is also a Student Email icon on students’ desktop. </a:t>
            </a:r>
            <a:endParaRPr lang="en-US" sz="1600" kern="0" baseline="0" dirty="0" smtClean="0">
              <a:solidFill>
                <a:schemeClr val="accent2"/>
              </a:solidFill>
              <a:latin typeface="Georgia" pitchFamily="18" charset="0"/>
            </a:endParaRPr>
          </a:p>
        </p:txBody>
      </p:sp>
      <p:pic>
        <p:nvPicPr>
          <p:cNvPr id="7" name="Picture 6"/>
          <p:cNvPicPr/>
          <p:nvPr/>
        </p:nvPicPr>
        <p:blipFill>
          <a:blip r:embed="rId3" cstate="print"/>
          <a:srcRect l="11218" t="14534" r="81731" b="78859"/>
          <a:stretch>
            <a:fillRect/>
          </a:stretch>
        </p:blipFill>
        <p:spPr bwMode="auto">
          <a:xfrm>
            <a:off x="6324600" y="4114800"/>
            <a:ext cx="1276350" cy="962025"/>
          </a:xfrm>
          <a:prstGeom prst="rect">
            <a:avLst/>
          </a:prstGeom>
          <a:noFill/>
          <a:ln w="9525">
            <a:noFill/>
            <a:miter lim="800000"/>
            <a:headEnd/>
            <a:tailEnd/>
          </a:ln>
        </p:spPr>
      </p:pic>
    </p:spTree>
  </p:cSld>
  <p:clrMapOvr>
    <a:masterClrMapping/>
  </p:clrMapOvr>
  <p:transition>
    <p:random/>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0" y="1676400"/>
            <a:ext cx="1219200" cy="3505200"/>
          </a:xfrm>
        </p:spPr>
        <p:txBody>
          <a:bodyPr/>
          <a:lstStyle/>
          <a:p>
            <a:pPr algn="ctr"/>
            <a:r>
              <a:rPr lang="en-US" sz="2800" b="1" dirty="0" smtClean="0"/>
              <a:t>Lee County Student  Email  Guidelines</a:t>
            </a:r>
            <a:endParaRPr lang="en-US" sz="2800" dirty="0"/>
          </a:p>
        </p:txBody>
      </p:sp>
      <p:sp>
        <p:nvSpPr>
          <p:cNvPr id="23555" name="Rectangle 3"/>
          <p:cNvSpPr>
            <a:spLocks noGrp="1" noChangeArrowheads="1"/>
          </p:cNvSpPr>
          <p:nvPr>
            <p:ph type="body" idx="1"/>
          </p:nvPr>
        </p:nvSpPr>
        <p:spPr>
          <a:xfrm>
            <a:off x="1219200" y="1676400"/>
            <a:ext cx="7924800" cy="4724400"/>
          </a:xfrm>
        </p:spPr>
        <p:txBody>
          <a:bodyPr/>
          <a:lstStyle/>
          <a:p>
            <a:pPr>
              <a:buFont typeface="Wingdings" pitchFamily="2" charset="2"/>
              <a:buChar char="Ø"/>
            </a:pPr>
            <a:endParaRPr lang="en-US" sz="1600" dirty="0" smtClean="0">
              <a:solidFill>
                <a:schemeClr val="accent2"/>
              </a:solidFill>
              <a:latin typeface="Georgia" pitchFamily="18" charset="0"/>
            </a:endParaRPr>
          </a:p>
          <a:p>
            <a:pPr>
              <a:buFont typeface="Wingdings" pitchFamily="2" charset="2"/>
              <a:buChar char="Ø"/>
            </a:pPr>
            <a:endParaRPr lang="en-US" sz="1600" dirty="0" smtClean="0">
              <a:solidFill>
                <a:schemeClr val="accent2"/>
              </a:solidFill>
              <a:latin typeface="Georgia" pitchFamily="18" charset="0"/>
            </a:endParaRPr>
          </a:p>
          <a:p>
            <a:pPr lvl="0">
              <a:buNone/>
            </a:pPr>
            <a:endParaRPr lang="en-US" sz="1600" dirty="0" smtClean="0">
              <a:solidFill>
                <a:schemeClr val="accent2"/>
              </a:solidFill>
              <a:latin typeface="Georgia" pitchFamily="18" charset="0"/>
            </a:endParaRPr>
          </a:p>
          <a:p>
            <a:pPr lvl="0">
              <a:buNone/>
            </a:pPr>
            <a:endParaRPr lang="en-US" sz="1600" dirty="0" smtClean="0">
              <a:solidFill>
                <a:schemeClr val="accent2"/>
              </a:solidFill>
              <a:latin typeface="Georgia" pitchFamily="18" charset="0"/>
            </a:endParaRPr>
          </a:p>
          <a:p>
            <a:pPr lvl="0">
              <a:buFont typeface="Wingdings" pitchFamily="2" charset="2"/>
              <a:buChar char="Ø"/>
            </a:pPr>
            <a:endParaRPr lang="en-US" sz="1600" dirty="0" smtClean="0">
              <a:solidFill>
                <a:schemeClr val="accent2"/>
              </a:solidFill>
              <a:latin typeface="Georgia" pitchFamily="18" charset="0"/>
            </a:endParaRPr>
          </a:p>
          <a:p>
            <a:pPr lvl="0">
              <a:buNone/>
            </a:pPr>
            <a:endParaRPr lang="en-US" sz="1600" dirty="0" smtClean="0">
              <a:solidFill>
                <a:schemeClr val="accent2"/>
              </a:solidFill>
              <a:latin typeface="Georgia" pitchFamily="18" charset="0"/>
            </a:endParaRPr>
          </a:p>
          <a:p>
            <a:pPr lvl="0">
              <a:buNone/>
            </a:pPr>
            <a:endParaRPr lang="en-US" sz="1600" dirty="0" smtClean="0">
              <a:solidFill>
                <a:schemeClr val="accent2"/>
              </a:solidFill>
              <a:latin typeface="Georgia" pitchFamily="18" charset="0"/>
            </a:endParaRPr>
          </a:p>
          <a:p>
            <a:pPr>
              <a:buFont typeface="Wingdings" pitchFamily="2" charset="2"/>
              <a:buChar char="Ø"/>
            </a:pPr>
            <a:endParaRPr lang="en-US" sz="1600" dirty="0" smtClean="0">
              <a:solidFill>
                <a:schemeClr val="accent2"/>
              </a:solidFill>
              <a:latin typeface="Georgia" pitchFamily="18" charset="0"/>
            </a:endParaRPr>
          </a:p>
          <a:p>
            <a:pPr>
              <a:buFont typeface="Wingdings" pitchFamily="2" charset="2"/>
              <a:buChar char="Ø"/>
            </a:pPr>
            <a:endParaRPr lang="en-US" sz="1600" dirty="0" smtClean="0"/>
          </a:p>
          <a:p>
            <a:pPr lvl="0">
              <a:buFont typeface="Wingdings" pitchFamily="2" charset="2"/>
              <a:buChar char="Ø"/>
            </a:pPr>
            <a:endParaRPr lang="en-US" sz="1600" dirty="0" smtClean="0">
              <a:solidFill>
                <a:schemeClr val="accent2"/>
              </a:solidFill>
              <a:latin typeface="Georgia" pitchFamily="18" charset="0"/>
            </a:endParaRPr>
          </a:p>
          <a:p>
            <a:pPr>
              <a:buFont typeface="Wingdings" pitchFamily="2" charset="2"/>
              <a:buChar char="Ø"/>
            </a:pPr>
            <a:endParaRPr lang="en-US" sz="1600" dirty="0" smtClean="0">
              <a:solidFill>
                <a:schemeClr val="accent2"/>
              </a:solidFill>
              <a:latin typeface="Georgia" pitchFamily="18" charset="0"/>
            </a:endParaRPr>
          </a:p>
          <a:p>
            <a:pPr>
              <a:buFont typeface="Wingdings" pitchFamily="2" charset="2"/>
              <a:buChar char="Ø"/>
            </a:pPr>
            <a:endParaRPr lang="en-US" sz="1600" dirty="0" smtClean="0">
              <a:solidFill>
                <a:schemeClr val="accent2"/>
              </a:solidFill>
              <a:latin typeface="Georgia" pitchFamily="18" charset="0"/>
            </a:endParaRPr>
          </a:p>
        </p:txBody>
      </p:sp>
      <p:sp>
        <p:nvSpPr>
          <p:cNvPr id="5" name="TextBox 4"/>
          <p:cNvSpPr txBox="1"/>
          <p:nvPr/>
        </p:nvSpPr>
        <p:spPr>
          <a:xfrm>
            <a:off x="1524000" y="990600"/>
            <a:ext cx="7467600" cy="646331"/>
          </a:xfrm>
          <a:prstGeom prst="rect">
            <a:avLst/>
          </a:prstGeom>
          <a:noFill/>
        </p:spPr>
        <p:txBody>
          <a:bodyPr wrap="square" rtlCol="0">
            <a:spAutoFit/>
          </a:bodyPr>
          <a:lstStyle/>
          <a:p>
            <a:pPr algn="ctr"/>
            <a:r>
              <a:rPr lang="en-US" sz="3600" dirty="0" smtClean="0">
                <a:solidFill>
                  <a:srgbClr val="009999"/>
                </a:solidFill>
                <a:latin typeface="+mj-lt"/>
                <a:ea typeface="+mj-ea"/>
                <a:cs typeface="+mj-cs"/>
              </a:rPr>
              <a:t>Lee County Student Email</a:t>
            </a:r>
          </a:p>
        </p:txBody>
      </p:sp>
      <p:sp>
        <p:nvSpPr>
          <p:cNvPr id="6" name="Rectangle 3"/>
          <p:cNvSpPr txBox="1">
            <a:spLocks noChangeArrowheads="1"/>
          </p:cNvSpPr>
          <p:nvPr/>
        </p:nvSpPr>
        <p:spPr bwMode="auto">
          <a:xfrm>
            <a:off x="1143000" y="1676400"/>
            <a:ext cx="8001000" cy="5181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marL="342900" marR="0" lvl="0" indent="-342900" algn="l" defTabSz="914400" rtl="0" eaLnBrk="1" fontAlgn="base" latinLnBrk="0" hangingPunct="1">
              <a:lnSpc>
                <a:spcPct val="100000"/>
              </a:lnSpc>
              <a:spcBef>
                <a:spcPct val="20000"/>
              </a:spcBef>
              <a:spcAft>
                <a:spcPct val="0"/>
              </a:spcAft>
              <a:buClrTx/>
              <a:buSzTx/>
              <a:buFontTx/>
              <a:buNone/>
              <a:tabLst/>
              <a:defRPr/>
            </a:pPr>
            <a:r>
              <a:rPr kumimoji="0" lang="en-US" sz="1600" b="0" i="0" u="none" strike="noStrike" kern="0" cap="none" spc="0" normalizeH="0" baseline="0" noProof="0" dirty="0" smtClean="0">
                <a:ln>
                  <a:noFill/>
                </a:ln>
                <a:solidFill>
                  <a:schemeClr val="accent2"/>
                </a:solidFill>
                <a:effectLst/>
                <a:uLnTx/>
                <a:uFillTx/>
                <a:latin typeface="Georgia" pitchFamily="18" charset="0"/>
                <a:ea typeface="+mn-ea"/>
                <a:cs typeface="+mn-cs"/>
              </a:rPr>
              <a:t>Lee</a:t>
            </a:r>
            <a:r>
              <a:rPr kumimoji="0" lang="en-US" sz="1600" b="0" i="0" u="none" strike="noStrike" kern="0" cap="none" spc="0" normalizeH="0" noProof="0" dirty="0" smtClean="0">
                <a:ln>
                  <a:noFill/>
                </a:ln>
                <a:solidFill>
                  <a:schemeClr val="accent2"/>
                </a:solidFill>
                <a:effectLst/>
                <a:uLnTx/>
                <a:uFillTx/>
                <a:latin typeface="Georgia" pitchFamily="18" charset="0"/>
                <a:ea typeface="+mn-ea"/>
                <a:cs typeface="+mn-cs"/>
              </a:rPr>
              <a:t> County Student Email login screen looks like the image below:</a:t>
            </a:r>
          </a:p>
          <a:p>
            <a:pPr marL="342900" marR="0" lvl="0" indent="-342900" algn="l" defTabSz="914400" rtl="0" eaLnBrk="1" fontAlgn="base" latinLnBrk="0" hangingPunct="1">
              <a:lnSpc>
                <a:spcPct val="100000"/>
              </a:lnSpc>
              <a:spcBef>
                <a:spcPct val="20000"/>
              </a:spcBef>
              <a:spcAft>
                <a:spcPct val="0"/>
              </a:spcAft>
              <a:buClrTx/>
              <a:buSzTx/>
              <a:buFontTx/>
              <a:buNone/>
              <a:tabLst/>
              <a:defRPr/>
            </a:pPr>
            <a:endParaRPr lang="en-US" sz="1600" kern="0" dirty="0" smtClean="0">
              <a:solidFill>
                <a:schemeClr val="accent2"/>
              </a:solidFill>
              <a:latin typeface="Georgia" pitchFamily="18" charset="0"/>
            </a:endParaRPr>
          </a:p>
          <a:p>
            <a:pPr marL="342900" marR="0" lvl="0" indent="-342900" algn="l" defTabSz="914400" rtl="0" eaLnBrk="1" fontAlgn="base" latinLnBrk="0" hangingPunct="1">
              <a:lnSpc>
                <a:spcPct val="100000"/>
              </a:lnSpc>
              <a:spcBef>
                <a:spcPct val="20000"/>
              </a:spcBef>
              <a:spcAft>
                <a:spcPct val="0"/>
              </a:spcAft>
              <a:buClrTx/>
              <a:buSzTx/>
              <a:buFontTx/>
              <a:buNone/>
              <a:tabLst/>
              <a:defRPr/>
            </a:pPr>
            <a:endParaRPr lang="en-US" sz="1600" kern="0" baseline="0" dirty="0" smtClean="0">
              <a:solidFill>
                <a:schemeClr val="accent2"/>
              </a:solidFill>
              <a:latin typeface="Georgia" pitchFamily="18" charset="0"/>
            </a:endParaRPr>
          </a:p>
          <a:p>
            <a:pPr marL="342900" marR="0" lvl="0" indent="-342900" algn="l" defTabSz="914400" rtl="0" eaLnBrk="1" fontAlgn="base" latinLnBrk="0" hangingPunct="1">
              <a:lnSpc>
                <a:spcPct val="100000"/>
              </a:lnSpc>
              <a:spcBef>
                <a:spcPct val="20000"/>
              </a:spcBef>
              <a:spcAft>
                <a:spcPct val="0"/>
              </a:spcAft>
              <a:buClrTx/>
              <a:buSzTx/>
              <a:buFontTx/>
              <a:buNone/>
              <a:tabLst/>
              <a:defRPr/>
            </a:pPr>
            <a:endParaRPr lang="en-US" sz="1600" kern="0" dirty="0" smtClean="0">
              <a:solidFill>
                <a:schemeClr val="accent2"/>
              </a:solidFill>
              <a:latin typeface="Georgia" pitchFamily="18" charset="0"/>
            </a:endParaRPr>
          </a:p>
          <a:p>
            <a:pPr marL="342900" marR="0" lvl="0" indent="-342900" algn="l" defTabSz="914400" rtl="0" eaLnBrk="1" fontAlgn="base" latinLnBrk="0" hangingPunct="1">
              <a:lnSpc>
                <a:spcPct val="100000"/>
              </a:lnSpc>
              <a:spcBef>
                <a:spcPct val="20000"/>
              </a:spcBef>
              <a:spcAft>
                <a:spcPct val="0"/>
              </a:spcAft>
              <a:buClrTx/>
              <a:buSzTx/>
              <a:buFontTx/>
              <a:buNone/>
              <a:tabLst/>
              <a:defRPr/>
            </a:pPr>
            <a:endParaRPr lang="en-US" sz="1600" kern="0" baseline="0" dirty="0" smtClean="0">
              <a:solidFill>
                <a:schemeClr val="accent2"/>
              </a:solidFill>
              <a:latin typeface="Georgia" pitchFamily="18" charset="0"/>
            </a:endParaRPr>
          </a:p>
          <a:p>
            <a:pPr marL="342900" marR="0" lvl="0" indent="-342900" algn="l" defTabSz="914400" rtl="0" eaLnBrk="1" fontAlgn="base" latinLnBrk="0" hangingPunct="1">
              <a:lnSpc>
                <a:spcPct val="100000"/>
              </a:lnSpc>
              <a:spcBef>
                <a:spcPct val="20000"/>
              </a:spcBef>
              <a:spcAft>
                <a:spcPct val="0"/>
              </a:spcAft>
              <a:buClrTx/>
              <a:buSzTx/>
              <a:buFontTx/>
              <a:buNone/>
              <a:tabLst/>
              <a:defRPr/>
            </a:pPr>
            <a:endParaRPr lang="en-US" sz="1600" kern="0" dirty="0" smtClean="0">
              <a:solidFill>
                <a:schemeClr val="accent2"/>
              </a:solidFill>
              <a:latin typeface="Georgia" pitchFamily="18" charset="0"/>
            </a:endParaRPr>
          </a:p>
          <a:p>
            <a:pPr marL="342900" marR="0" lvl="0" indent="-342900" algn="l" defTabSz="914400" rtl="0" eaLnBrk="1" fontAlgn="base" latinLnBrk="0" hangingPunct="1">
              <a:lnSpc>
                <a:spcPct val="100000"/>
              </a:lnSpc>
              <a:spcBef>
                <a:spcPct val="20000"/>
              </a:spcBef>
              <a:spcAft>
                <a:spcPct val="0"/>
              </a:spcAft>
              <a:buClrTx/>
              <a:buSzTx/>
              <a:buFontTx/>
              <a:buNone/>
              <a:tabLst/>
              <a:defRPr/>
            </a:pPr>
            <a:r>
              <a:rPr lang="en-US" sz="1600" kern="0" dirty="0" smtClean="0">
                <a:solidFill>
                  <a:schemeClr val="accent2"/>
                </a:solidFill>
                <a:latin typeface="Georgia" pitchFamily="18" charset="0"/>
              </a:rPr>
              <a:t>To log into the Lee County Student Email, you enter the </a:t>
            </a:r>
            <a:r>
              <a:rPr lang="en-US" sz="1600" b="1" u="sng" kern="0" dirty="0" smtClean="0">
                <a:solidFill>
                  <a:schemeClr val="accent2"/>
                </a:solidFill>
                <a:latin typeface="Georgia" pitchFamily="18" charset="0"/>
              </a:rPr>
              <a:t>SAME</a:t>
            </a:r>
            <a:r>
              <a:rPr lang="en-US" sz="1600" kern="0" dirty="0" smtClean="0">
                <a:solidFill>
                  <a:schemeClr val="accent2"/>
                </a:solidFill>
                <a:latin typeface="Georgia" pitchFamily="18" charset="0"/>
              </a:rPr>
              <a:t> Username and</a:t>
            </a:r>
          </a:p>
          <a:p>
            <a:pPr marL="342900" marR="0" lvl="0" indent="-342900" algn="l" defTabSz="914400" rtl="0" eaLnBrk="1" fontAlgn="base" latinLnBrk="0" hangingPunct="1">
              <a:lnSpc>
                <a:spcPct val="100000"/>
              </a:lnSpc>
              <a:spcBef>
                <a:spcPct val="20000"/>
              </a:spcBef>
              <a:spcAft>
                <a:spcPct val="0"/>
              </a:spcAft>
              <a:buClrTx/>
              <a:buSzTx/>
              <a:buFontTx/>
              <a:buNone/>
              <a:tabLst/>
              <a:defRPr/>
            </a:pPr>
            <a:r>
              <a:rPr lang="en-US" sz="1600" kern="0" baseline="0" dirty="0" smtClean="0">
                <a:solidFill>
                  <a:schemeClr val="accent2"/>
                </a:solidFill>
                <a:latin typeface="Georgia" pitchFamily="18" charset="0"/>
              </a:rPr>
              <a:t>password</a:t>
            </a:r>
            <a:r>
              <a:rPr lang="en-US" sz="1600" kern="0" dirty="0" smtClean="0">
                <a:solidFill>
                  <a:schemeClr val="accent2"/>
                </a:solidFill>
                <a:latin typeface="Georgia" pitchFamily="18" charset="0"/>
              </a:rPr>
              <a:t> that you log into the computer with.</a:t>
            </a:r>
          </a:p>
          <a:p>
            <a:pPr marL="342900" marR="0" lvl="0" indent="-342900" algn="l" defTabSz="914400" rtl="0" eaLnBrk="1" fontAlgn="base" latinLnBrk="0" hangingPunct="1">
              <a:lnSpc>
                <a:spcPct val="100000"/>
              </a:lnSpc>
              <a:spcBef>
                <a:spcPct val="20000"/>
              </a:spcBef>
              <a:spcAft>
                <a:spcPct val="0"/>
              </a:spcAft>
              <a:buClrTx/>
              <a:buSzTx/>
              <a:buFontTx/>
              <a:buNone/>
              <a:tabLst/>
              <a:defRPr/>
            </a:pPr>
            <a:endParaRPr lang="en-US" sz="1600" kern="0" baseline="0" dirty="0" smtClean="0">
              <a:solidFill>
                <a:schemeClr val="accent2"/>
              </a:solidFill>
              <a:latin typeface="Georgia" pitchFamily="18" charset="0"/>
            </a:endParaRPr>
          </a:p>
          <a:p>
            <a:pPr marL="342900" marR="0" lvl="0" indent="-342900" algn="l" defTabSz="914400" rtl="0" eaLnBrk="1" fontAlgn="base" latinLnBrk="0" hangingPunct="1">
              <a:lnSpc>
                <a:spcPct val="100000"/>
              </a:lnSpc>
              <a:spcBef>
                <a:spcPct val="20000"/>
              </a:spcBef>
              <a:spcAft>
                <a:spcPct val="0"/>
              </a:spcAft>
              <a:buClrTx/>
              <a:buSzTx/>
              <a:buFontTx/>
              <a:buNone/>
              <a:tabLst/>
              <a:defRPr/>
            </a:pPr>
            <a:r>
              <a:rPr lang="en-US" sz="1600" b="1" u="sng" kern="0" baseline="0" dirty="0" smtClean="0">
                <a:solidFill>
                  <a:schemeClr val="accent2"/>
                </a:solidFill>
                <a:latin typeface="Georgia" pitchFamily="18" charset="0"/>
              </a:rPr>
              <a:t>IMPORTANT</a:t>
            </a:r>
            <a:r>
              <a:rPr lang="en-US" sz="1600" b="1" u="sng" kern="0" dirty="0" smtClean="0">
                <a:solidFill>
                  <a:schemeClr val="accent2"/>
                </a:solidFill>
                <a:latin typeface="Georgia" pitchFamily="18" charset="0"/>
              </a:rPr>
              <a:t> THINGS TO REMEMBER:</a:t>
            </a:r>
          </a:p>
          <a:p>
            <a:pPr marL="342900" marR="0" lvl="0" indent="-342900" algn="l" defTabSz="914400" rtl="0" eaLnBrk="1" fontAlgn="base" latinLnBrk="0" hangingPunct="1">
              <a:lnSpc>
                <a:spcPct val="100000"/>
              </a:lnSpc>
              <a:spcBef>
                <a:spcPct val="20000"/>
              </a:spcBef>
              <a:spcAft>
                <a:spcPct val="0"/>
              </a:spcAft>
              <a:buClrTx/>
              <a:buSzTx/>
              <a:buFontTx/>
              <a:buNone/>
              <a:tabLst/>
              <a:defRPr/>
            </a:pPr>
            <a:endParaRPr lang="en-US" sz="1600" b="1" u="sng" kern="0" dirty="0" smtClean="0">
              <a:solidFill>
                <a:schemeClr val="accent2"/>
              </a:solidFill>
              <a:latin typeface="Georgia" pitchFamily="18" charset="0"/>
            </a:endParaRPr>
          </a:p>
          <a:p>
            <a:pPr marL="342900" marR="0" lvl="0" indent="-342900" algn="l" defTabSz="914400" rtl="0" eaLnBrk="1" fontAlgn="base" latinLnBrk="0" hangingPunct="1">
              <a:lnSpc>
                <a:spcPct val="100000"/>
              </a:lnSpc>
              <a:spcBef>
                <a:spcPct val="20000"/>
              </a:spcBef>
              <a:spcAft>
                <a:spcPct val="0"/>
              </a:spcAft>
              <a:buClrTx/>
              <a:buSzTx/>
              <a:buFontTx/>
              <a:buNone/>
              <a:tabLst/>
              <a:defRPr/>
            </a:pPr>
            <a:r>
              <a:rPr lang="en-US" sz="1600" kern="0" dirty="0" smtClean="0">
                <a:solidFill>
                  <a:schemeClr val="accent2"/>
                </a:solidFill>
                <a:latin typeface="Georgia" pitchFamily="18" charset="0"/>
              </a:rPr>
              <a:t>                 (1) This email address should be used </a:t>
            </a:r>
            <a:r>
              <a:rPr lang="en-US" sz="1600" b="1" u="sng" kern="0" dirty="0" smtClean="0">
                <a:solidFill>
                  <a:schemeClr val="accent2"/>
                </a:solidFill>
                <a:latin typeface="Georgia" pitchFamily="18" charset="0"/>
              </a:rPr>
              <a:t>ONLY</a:t>
            </a:r>
            <a:r>
              <a:rPr lang="en-US" sz="1600" kern="0" dirty="0" smtClean="0">
                <a:solidFill>
                  <a:schemeClr val="accent2"/>
                </a:solidFill>
                <a:latin typeface="Georgia" pitchFamily="18" charset="0"/>
              </a:rPr>
              <a:t> for school purposes</a:t>
            </a:r>
          </a:p>
          <a:p>
            <a:pPr marL="342900" marR="0" lvl="0" indent="-342900" algn="l" defTabSz="914400" rtl="0" eaLnBrk="1" fontAlgn="base" latinLnBrk="0" hangingPunct="1">
              <a:lnSpc>
                <a:spcPct val="100000"/>
              </a:lnSpc>
              <a:spcBef>
                <a:spcPct val="20000"/>
              </a:spcBef>
              <a:spcAft>
                <a:spcPct val="0"/>
              </a:spcAft>
              <a:buClrTx/>
              <a:buSzTx/>
              <a:buFontTx/>
              <a:buNone/>
              <a:tabLst/>
              <a:defRPr/>
            </a:pPr>
            <a:r>
              <a:rPr lang="en-US" sz="1600" kern="0" dirty="0" smtClean="0">
                <a:solidFill>
                  <a:schemeClr val="accent2"/>
                </a:solidFill>
                <a:latin typeface="Georgia" pitchFamily="18" charset="0"/>
              </a:rPr>
              <a:t>                 (2) Any information in these emails are property of Lee County</a:t>
            </a:r>
          </a:p>
          <a:p>
            <a:pPr marL="342900" marR="0" lvl="0" indent="-342900" algn="l" defTabSz="914400" rtl="0" eaLnBrk="1" fontAlgn="base" latinLnBrk="0" hangingPunct="1">
              <a:lnSpc>
                <a:spcPct val="100000"/>
              </a:lnSpc>
              <a:spcBef>
                <a:spcPct val="20000"/>
              </a:spcBef>
              <a:spcAft>
                <a:spcPct val="0"/>
              </a:spcAft>
              <a:buClrTx/>
              <a:buSzTx/>
              <a:buFontTx/>
              <a:buNone/>
              <a:tabLst/>
              <a:defRPr/>
            </a:pPr>
            <a:r>
              <a:rPr lang="en-US" sz="1600" kern="0" dirty="0" smtClean="0">
                <a:solidFill>
                  <a:schemeClr val="accent2"/>
                </a:solidFill>
                <a:latin typeface="Georgia" pitchFamily="18" charset="0"/>
              </a:rPr>
              <a:t>                 (3) These emails can </a:t>
            </a:r>
            <a:r>
              <a:rPr lang="en-US" sz="1600" b="1" u="sng" kern="0" dirty="0" smtClean="0">
                <a:solidFill>
                  <a:schemeClr val="accent2"/>
                </a:solidFill>
                <a:latin typeface="Georgia" pitchFamily="18" charset="0"/>
              </a:rPr>
              <a:t>NOT</a:t>
            </a:r>
            <a:r>
              <a:rPr lang="en-US" sz="1600" kern="0" dirty="0" smtClean="0">
                <a:solidFill>
                  <a:schemeClr val="accent2"/>
                </a:solidFill>
                <a:latin typeface="Georgia" pitchFamily="18" charset="0"/>
              </a:rPr>
              <a:t> be deleted.</a:t>
            </a:r>
          </a:p>
          <a:p>
            <a:pPr marL="342900" marR="0" lvl="0" indent="-342900" algn="l" defTabSz="914400" rtl="0" eaLnBrk="1" fontAlgn="base" latinLnBrk="0" hangingPunct="1">
              <a:lnSpc>
                <a:spcPct val="100000"/>
              </a:lnSpc>
              <a:spcBef>
                <a:spcPct val="20000"/>
              </a:spcBef>
              <a:spcAft>
                <a:spcPct val="0"/>
              </a:spcAft>
              <a:buClrTx/>
              <a:buSzTx/>
              <a:buFontTx/>
              <a:buNone/>
              <a:tabLst/>
              <a:defRPr/>
            </a:pPr>
            <a:r>
              <a:rPr lang="en-US" sz="1600" kern="0" dirty="0" smtClean="0">
                <a:solidFill>
                  <a:schemeClr val="accent2"/>
                </a:solidFill>
                <a:latin typeface="Georgia" pitchFamily="18" charset="0"/>
              </a:rPr>
              <a:t>                 (4) In the event of an investigation, school or criminal, these emails can be</a:t>
            </a:r>
          </a:p>
          <a:p>
            <a:pPr marL="342900" marR="0" lvl="0" indent="-342900" algn="l" defTabSz="914400" rtl="0" eaLnBrk="1" fontAlgn="base" latinLnBrk="0" hangingPunct="1">
              <a:lnSpc>
                <a:spcPct val="100000"/>
              </a:lnSpc>
              <a:spcBef>
                <a:spcPct val="20000"/>
              </a:spcBef>
              <a:spcAft>
                <a:spcPct val="0"/>
              </a:spcAft>
              <a:buClrTx/>
              <a:buSzTx/>
              <a:buFontTx/>
              <a:buNone/>
              <a:tabLst/>
              <a:defRPr/>
            </a:pPr>
            <a:r>
              <a:rPr lang="en-US" sz="1600" kern="0" dirty="0" smtClean="0">
                <a:solidFill>
                  <a:schemeClr val="accent2"/>
                </a:solidFill>
                <a:latin typeface="Georgia" pitchFamily="18" charset="0"/>
              </a:rPr>
              <a:t>                          and will be subpoenaed for evidence. </a:t>
            </a:r>
          </a:p>
          <a:p>
            <a:pPr marL="342900" marR="0" lvl="0" indent="-342900" algn="ctr" defTabSz="914400" rtl="0" eaLnBrk="1" fontAlgn="base" latinLnBrk="0" hangingPunct="1">
              <a:lnSpc>
                <a:spcPct val="100000"/>
              </a:lnSpc>
              <a:spcBef>
                <a:spcPct val="20000"/>
              </a:spcBef>
              <a:spcAft>
                <a:spcPct val="0"/>
              </a:spcAft>
              <a:buClrTx/>
              <a:buSzTx/>
              <a:buFontTx/>
              <a:buNone/>
              <a:tabLst/>
              <a:defRPr/>
            </a:pPr>
            <a:r>
              <a:rPr lang="en-US" sz="1600" b="1" u="sng" kern="0" dirty="0" smtClean="0">
                <a:solidFill>
                  <a:schemeClr val="accent2"/>
                </a:solidFill>
                <a:latin typeface="Georgia" pitchFamily="18" charset="0"/>
              </a:rPr>
              <a:t>THINK CAREFULLY BEFORE YOU EMAIL!!</a:t>
            </a:r>
          </a:p>
          <a:p>
            <a:pPr marL="342900" marR="0" lvl="0" indent="-342900" algn="l" defTabSz="914400" rtl="0" eaLnBrk="1" fontAlgn="base" latinLnBrk="0" hangingPunct="1">
              <a:lnSpc>
                <a:spcPct val="100000"/>
              </a:lnSpc>
              <a:spcBef>
                <a:spcPct val="20000"/>
              </a:spcBef>
              <a:spcAft>
                <a:spcPct val="0"/>
              </a:spcAft>
              <a:buClrTx/>
              <a:buSzTx/>
              <a:buFontTx/>
              <a:buNone/>
              <a:tabLst/>
              <a:defRPr/>
            </a:pPr>
            <a:endParaRPr lang="en-US" sz="1600" kern="0" baseline="0" dirty="0" smtClean="0">
              <a:solidFill>
                <a:schemeClr val="accent2"/>
              </a:solidFill>
              <a:latin typeface="Georgia" pitchFamily="18" charset="0"/>
            </a:endParaRPr>
          </a:p>
        </p:txBody>
      </p:sp>
      <p:pic>
        <p:nvPicPr>
          <p:cNvPr id="8" name="Picture 7"/>
          <p:cNvPicPr/>
          <p:nvPr/>
        </p:nvPicPr>
        <p:blipFill>
          <a:blip r:embed="rId2" cstate="print"/>
          <a:srcRect l="19712" t="31758" r="18269" b="29490"/>
          <a:stretch>
            <a:fillRect/>
          </a:stretch>
        </p:blipFill>
        <p:spPr bwMode="auto">
          <a:xfrm>
            <a:off x="2743200" y="1981201"/>
            <a:ext cx="3686175" cy="1447799"/>
          </a:xfrm>
          <a:prstGeom prst="rect">
            <a:avLst/>
          </a:prstGeom>
          <a:noFill/>
          <a:ln w="9525">
            <a:noFill/>
            <a:miter lim="800000"/>
            <a:headEnd/>
            <a:tailEnd/>
          </a:ln>
        </p:spPr>
      </p:pic>
    </p:spTree>
  </p:cSld>
  <p:clrMapOvr>
    <a:masterClrMapping/>
  </p:clrMapOvr>
  <p:transition>
    <p:random/>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0" y="1676400"/>
            <a:ext cx="1219200" cy="3505200"/>
          </a:xfrm>
        </p:spPr>
        <p:txBody>
          <a:bodyPr/>
          <a:lstStyle/>
          <a:p>
            <a:pPr algn="ctr"/>
            <a:r>
              <a:rPr lang="en-US" sz="3200" b="1" dirty="0" err="1" smtClean="0">
                <a:solidFill>
                  <a:schemeClr val="accent6"/>
                </a:solidFill>
              </a:rPr>
              <a:t>Cybersafety</a:t>
            </a:r>
            <a:r>
              <a:rPr lang="en-US" sz="3200" b="1" dirty="0" smtClean="0">
                <a:solidFill>
                  <a:schemeClr val="accent6"/>
                </a:solidFill>
              </a:rPr>
              <a:t>  Issues</a:t>
            </a:r>
            <a:endParaRPr lang="en-US" sz="3200" b="1" dirty="0">
              <a:solidFill>
                <a:schemeClr val="accent6"/>
              </a:solidFill>
            </a:endParaRPr>
          </a:p>
        </p:txBody>
      </p:sp>
      <p:sp>
        <p:nvSpPr>
          <p:cNvPr id="23555" name="Rectangle 3"/>
          <p:cNvSpPr>
            <a:spLocks noGrp="1" noChangeArrowheads="1"/>
          </p:cNvSpPr>
          <p:nvPr>
            <p:ph type="body" idx="1"/>
          </p:nvPr>
        </p:nvSpPr>
        <p:spPr>
          <a:xfrm>
            <a:off x="1828800" y="1752600"/>
            <a:ext cx="6858000" cy="3733800"/>
          </a:xfrm>
        </p:spPr>
        <p:txBody>
          <a:bodyPr/>
          <a:lstStyle/>
          <a:p>
            <a:pPr>
              <a:buNone/>
            </a:pPr>
            <a:endParaRPr lang="en-US" dirty="0" smtClean="0">
              <a:solidFill>
                <a:schemeClr val="accent2"/>
              </a:solidFill>
            </a:endParaRPr>
          </a:p>
          <a:p>
            <a:pPr algn="ctr">
              <a:buNone/>
            </a:pPr>
            <a:endParaRPr lang="en-US" dirty="0" smtClean="0">
              <a:solidFill>
                <a:schemeClr val="accent2"/>
              </a:solidFill>
            </a:endParaRPr>
          </a:p>
          <a:p>
            <a:pPr algn="ctr">
              <a:spcBef>
                <a:spcPct val="0"/>
              </a:spcBef>
              <a:buNone/>
            </a:pPr>
            <a:r>
              <a:rPr lang="en-US" sz="6600" dirty="0" smtClean="0">
                <a:solidFill>
                  <a:schemeClr val="accent2"/>
                </a:solidFill>
              </a:rPr>
              <a:t>Cybersafety Issues</a:t>
            </a:r>
            <a:endParaRPr lang="en-US" sz="6600" b="1" dirty="0" smtClean="0">
              <a:solidFill>
                <a:schemeClr val="accent6"/>
              </a:solidFill>
              <a:latin typeface="+mj-lt"/>
              <a:ea typeface="+mj-ea"/>
              <a:cs typeface="+mj-cs"/>
              <a:hlinkClick r:id="rId2"/>
            </a:endParaRPr>
          </a:p>
        </p:txBody>
      </p:sp>
    </p:spTree>
  </p:cSld>
  <p:clrMapOvr>
    <a:masterClrMapping/>
  </p:clrMapOvr>
  <p:transition>
    <p:random/>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0" y="1676400"/>
            <a:ext cx="1219200" cy="3505200"/>
          </a:xfrm>
        </p:spPr>
        <p:txBody>
          <a:bodyPr/>
          <a:lstStyle/>
          <a:p>
            <a:pPr algn="ctr"/>
            <a:r>
              <a:rPr lang="en-US" sz="3200" b="1" dirty="0" smtClean="0">
                <a:solidFill>
                  <a:schemeClr val="accent6"/>
                </a:solidFill>
              </a:rPr>
              <a:t>Social Networks</a:t>
            </a:r>
            <a:endParaRPr lang="en-US" sz="3200" b="1" dirty="0">
              <a:solidFill>
                <a:schemeClr val="accent6"/>
              </a:solidFill>
            </a:endParaRPr>
          </a:p>
        </p:txBody>
      </p:sp>
      <p:sp>
        <p:nvSpPr>
          <p:cNvPr id="23555" name="Rectangle 3"/>
          <p:cNvSpPr>
            <a:spLocks noGrp="1" noChangeArrowheads="1"/>
          </p:cNvSpPr>
          <p:nvPr>
            <p:ph type="body" idx="1"/>
          </p:nvPr>
        </p:nvSpPr>
        <p:spPr>
          <a:xfrm>
            <a:off x="1828800" y="1752600"/>
            <a:ext cx="7086600" cy="3733800"/>
          </a:xfrm>
        </p:spPr>
        <p:txBody>
          <a:bodyPr/>
          <a:lstStyle/>
          <a:p>
            <a:pPr>
              <a:buNone/>
            </a:pPr>
            <a:endParaRPr lang="en-US" dirty="0" smtClean="0">
              <a:solidFill>
                <a:schemeClr val="accent2"/>
              </a:solidFill>
            </a:endParaRPr>
          </a:p>
          <a:p>
            <a:pPr algn="ctr">
              <a:buNone/>
            </a:pPr>
            <a:endParaRPr lang="en-US" dirty="0" smtClean="0">
              <a:solidFill>
                <a:schemeClr val="accent2"/>
              </a:solidFill>
            </a:endParaRPr>
          </a:p>
          <a:p>
            <a:pPr algn="ctr">
              <a:spcBef>
                <a:spcPct val="0"/>
              </a:spcBef>
              <a:buNone/>
            </a:pPr>
            <a:r>
              <a:rPr lang="en-US" sz="6600" dirty="0" smtClean="0">
                <a:solidFill>
                  <a:schemeClr val="accent2"/>
                </a:solidFill>
              </a:rPr>
              <a:t>Cybersafety Issues:</a:t>
            </a:r>
          </a:p>
          <a:p>
            <a:pPr algn="ctr">
              <a:spcBef>
                <a:spcPct val="0"/>
              </a:spcBef>
              <a:buNone/>
            </a:pPr>
            <a:r>
              <a:rPr lang="en-US" sz="6600" dirty="0" smtClean="0">
                <a:solidFill>
                  <a:schemeClr val="accent2"/>
                </a:solidFill>
              </a:rPr>
              <a:t>Social Networks</a:t>
            </a:r>
          </a:p>
          <a:p>
            <a:pPr algn="ctr">
              <a:spcBef>
                <a:spcPct val="0"/>
              </a:spcBef>
              <a:buNone/>
            </a:pPr>
            <a:endParaRPr lang="en-US" sz="6600" b="1" dirty="0" smtClean="0">
              <a:solidFill>
                <a:schemeClr val="accent6"/>
              </a:solidFill>
              <a:latin typeface="+mj-lt"/>
              <a:ea typeface="+mj-ea"/>
              <a:cs typeface="+mj-cs"/>
              <a:hlinkClick r:id="rId2"/>
            </a:endParaRPr>
          </a:p>
        </p:txBody>
      </p:sp>
    </p:spTree>
  </p:cSld>
  <p:clrMapOvr>
    <a:masterClrMapping/>
  </p:clrMapOvr>
  <p:transition>
    <p:random/>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Rectangle 3"/>
          <p:cNvSpPr>
            <a:spLocks noGrp="1" noChangeArrowheads="1"/>
          </p:cNvSpPr>
          <p:nvPr>
            <p:ph type="body" idx="1"/>
          </p:nvPr>
        </p:nvSpPr>
        <p:spPr>
          <a:xfrm>
            <a:off x="1371600" y="1676400"/>
            <a:ext cx="7772400" cy="5029200"/>
          </a:xfrm>
        </p:spPr>
        <p:txBody>
          <a:bodyPr/>
          <a:lstStyle/>
          <a:p>
            <a:pPr>
              <a:buNone/>
            </a:pPr>
            <a:r>
              <a:rPr lang="en-US" sz="1800" dirty="0">
                <a:solidFill>
                  <a:schemeClr val="accent2"/>
                </a:solidFill>
                <a:latin typeface="Georgia" pitchFamily="18" charset="0"/>
              </a:rPr>
              <a:t>Online places </a:t>
            </a:r>
            <a:r>
              <a:rPr lang="en-US" sz="1800" dirty="0" smtClean="0">
                <a:solidFill>
                  <a:schemeClr val="accent2"/>
                </a:solidFill>
                <a:latin typeface="Georgia" pitchFamily="18" charset="0"/>
              </a:rPr>
              <a:t>are where </a:t>
            </a:r>
            <a:r>
              <a:rPr lang="en-US" sz="1800" dirty="0">
                <a:solidFill>
                  <a:schemeClr val="accent2"/>
                </a:solidFill>
                <a:latin typeface="Georgia" pitchFamily="18" charset="0"/>
              </a:rPr>
              <a:t>people can chat </a:t>
            </a:r>
            <a:r>
              <a:rPr lang="en-US" sz="1800" dirty="0" smtClean="0">
                <a:solidFill>
                  <a:schemeClr val="accent2"/>
                </a:solidFill>
                <a:latin typeface="Georgia" pitchFamily="18" charset="0"/>
              </a:rPr>
              <a:t>and post personal news</a:t>
            </a:r>
            <a:r>
              <a:rPr lang="en-US" sz="1800" dirty="0">
                <a:solidFill>
                  <a:schemeClr val="accent2"/>
                </a:solidFill>
                <a:latin typeface="Georgia" pitchFamily="18" charset="0"/>
              </a:rPr>
              <a:t>, pictures, </a:t>
            </a:r>
            <a:endParaRPr lang="en-US" sz="1800" dirty="0" smtClean="0">
              <a:solidFill>
                <a:schemeClr val="accent2"/>
              </a:solidFill>
              <a:latin typeface="Georgia" pitchFamily="18" charset="0"/>
            </a:endParaRPr>
          </a:p>
          <a:p>
            <a:pPr>
              <a:buNone/>
            </a:pPr>
            <a:r>
              <a:rPr lang="en-US" sz="1800" dirty="0" smtClean="0">
                <a:solidFill>
                  <a:schemeClr val="accent2"/>
                </a:solidFill>
                <a:latin typeface="Georgia" pitchFamily="18" charset="0"/>
              </a:rPr>
              <a:t>and make comments </a:t>
            </a:r>
            <a:r>
              <a:rPr lang="en-US" sz="1800" dirty="0">
                <a:solidFill>
                  <a:schemeClr val="accent2"/>
                </a:solidFill>
                <a:latin typeface="Georgia" pitchFamily="18" charset="0"/>
              </a:rPr>
              <a:t>on topics and </a:t>
            </a:r>
            <a:r>
              <a:rPr lang="en-US" sz="1800" dirty="0" smtClean="0">
                <a:solidFill>
                  <a:schemeClr val="accent2"/>
                </a:solidFill>
                <a:latin typeface="Georgia" pitchFamily="18" charset="0"/>
              </a:rPr>
              <a:t>other people are called social networks</a:t>
            </a:r>
          </a:p>
          <a:p>
            <a:pPr>
              <a:buNone/>
            </a:pPr>
            <a:r>
              <a:rPr lang="en-US" sz="1800" dirty="0" smtClean="0">
                <a:solidFill>
                  <a:schemeClr val="accent2"/>
                </a:solidFill>
                <a:latin typeface="Georgia" pitchFamily="18" charset="0"/>
              </a:rPr>
              <a:t>which are the most popular use of the internet among students. </a:t>
            </a:r>
          </a:p>
          <a:p>
            <a:pPr>
              <a:buNone/>
            </a:pPr>
            <a:endParaRPr lang="en-US" sz="1800" dirty="0">
              <a:solidFill>
                <a:schemeClr val="accent2"/>
              </a:solidFill>
              <a:latin typeface="Georgia" pitchFamily="18" charset="0"/>
            </a:endParaRPr>
          </a:p>
          <a:p>
            <a:pPr>
              <a:buNone/>
            </a:pPr>
            <a:r>
              <a:rPr lang="en-US" sz="1800" dirty="0" smtClean="0">
                <a:solidFill>
                  <a:schemeClr val="accent2"/>
                </a:solidFill>
                <a:latin typeface="Georgia" pitchFamily="18" charset="0"/>
              </a:rPr>
              <a:t>The most popular social networking websites are:</a:t>
            </a:r>
          </a:p>
          <a:p>
            <a:pPr>
              <a:buAutoNum type="arabicParenBoth"/>
            </a:pPr>
            <a:r>
              <a:rPr lang="en-US" sz="1800" dirty="0" err="1" smtClean="0">
                <a:solidFill>
                  <a:schemeClr val="accent2"/>
                </a:solidFill>
                <a:latin typeface="Georgia" pitchFamily="18" charset="0"/>
              </a:rPr>
              <a:t>Facebook</a:t>
            </a:r>
            <a:r>
              <a:rPr lang="en-US" sz="1800" dirty="0" smtClean="0">
                <a:solidFill>
                  <a:schemeClr val="accent2"/>
                </a:solidFill>
                <a:latin typeface="Georgia" pitchFamily="18" charset="0"/>
              </a:rPr>
              <a:t>  (2) MySpace   (3) Twitter    (4) </a:t>
            </a:r>
            <a:r>
              <a:rPr lang="en-US" sz="1800" dirty="0" err="1" smtClean="0">
                <a:solidFill>
                  <a:schemeClr val="accent2"/>
                </a:solidFill>
                <a:latin typeface="Georgia" pitchFamily="18" charset="0"/>
              </a:rPr>
              <a:t>Instagram</a:t>
            </a:r>
            <a:r>
              <a:rPr lang="en-US" sz="1800" dirty="0" smtClean="0">
                <a:solidFill>
                  <a:schemeClr val="accent2"/>
                </a:solidFill>
                <a:latin typeface="Georgia" pitchFamily="18" charset="0"/>
              </a:rPr>
              <a:t> {the latest}</a:t>
            </a:r>
          </a:p>
          <a:p>
            <a:pPr>
              <a:buNone/>
            </a:pPr>
            <a:endParaRPr lang="en-US" sz="1800" dirty="0" smtClean="0">
              <a:solidFill>
                <a:schemeClr val="accent2"/>
              </a:solidFill>
              <a:latin typeface="Georgia" pitchFamily="18" charset="0"/>
            </a:endParaRPr>
          </a:p>
          <a:p>
            <a:pPr>
              <a:buNone/>
            </a:pPr>
            <a:r>
              <a:rPr lang="en-US" sz="1800" dirty="0" smtClean="0">
                <a:solidFill>
                  <a:schemeClr val="accent2"/>
                </a:solidFill>
                <a:latin typeface="Georgia" pitchFamily="18" charset="0"/>
              </a:rPr>
              <a:t>Contrary to popular belief, your online presence and postings are </a:t>
            </a:r>
            <a:r>
              <a:rPr lang="en-US" sz="1800" b="1" u="sng" dirty="0" smtClean="0">
                <a:solidFill>
                  <a:schemeClr val="accent2"/>
                </a:solidFill>
                <a:latin typeface="Georgia" pitchFamily="18" charset="0"/>
              </a:rPr>
              <a:t>NEVER</a:t>
            </a:r>
            <a:r>
              <a:rPr lang="en-US" sz="1800" dirty="0" smtClean="0">
                <a:solidFill>
                  <a:schemeClr val="accent2"/>
                </a:solidFill>
                <a:latin typeface="Georgia" pitchFamily="18" charset="0"/>
              </a:rPr>
              <a:t> </a:t>
            </a:r>
          </a:p>
          <a:p>
            <a:pPr>
              <a:buNone/>
            </a:pPr>
            <a:r>
              <a:rPr lang="en-US" sz="1800" dirty="0" smtClean="0">
                <a:solidFill>
                  <a:schemeClr val="accent2"/>
                </a:solidFill>
                <a:latin typeface="Georgia" pitchFamily="18" charset="0"/>
              </a:rPr>
              <a:t>private!!</a:t>
            </a:r>
          </a:p>
          <a:p>
            <a:pPr>
              <a:buNone/>
            </a:pPr>
            <a:endParaRPr lang="en-US" sz="1800" dirty="0" smtClean="0">
              <a:solidFill>
                <a:schemeClr val="accent2"/>
              </a:solidFill>
              <a:latin typeface="Georgia" pitchFamily="18" charset="0"/>
            </a:endParaRPr>
          </a:p>
          <a:p>
            <a:pPr>
              <a:buNone/>
            </a:pPr>
            <a:r>
              <a:rPr lang="en-US" sz="1800" dirty="0" smtClean="0">
                <a:solidFill>
                  <a:schemeClr val="accent2"/>
                </a:solidFill>
                <a:latin typeface="Georgia" pitchFamily="18" charset="0"/>
              </a:rPr>
              <a:t>In fact, many different people can and will access and view your </a:t>
            </a:r>
            <a:r>
              <a:rPr lang="en-US" sz="1800" dirty="0" err="1" smtClean="0">
                <a:solidFill>
                  <a:schemeClr val="accent2"/>
                </a:solidFill>
                <a:latin typeface="Georgia" pitchFamily="18" charset="0"/>
              </a:rPr>
              <a:t>Facebook</a:t>
            </a:r>
            <a:r>
              <a:rPr lang="en-US" sz="1800" dirty="0" smtClean="0">
                <a:solidFill>
                  <a:schemeClr val="accent2"/>
                </a:solidFill>
                <a:latin typeface="Georgia" pitchFamily="18" charset="0"/>
              </a:rPr>
              <a:t> </a:t>
            </a:r>
          </a:p>
          <a:p>
            <a:pPr>
              <a:buNone/>
            </a:pPr>
            <a:r>
              <a:rPr lang="en-US" sz="1800" dirty="0" smtClean="0">
                <a:solidFill>
                  <a:schemeClr val="accent2"/>
                </a:solidFill>
                <a:latin typeface="Georgia" pitchFamily="18" charset="0"/>
              </a:rPr>
              <a:t>and MySpace websites. People who may and often will view your social </a:t>
            </a:r>
          </a:p>
          <a:p>
            <a:pPr>
              <a:buNone/>
            </a:pPr>
            <a:r>
              <a:rPr lang="en-US" sz="1800" dirty="0" smtClean="0">
                <a:solidFill>
                  <a:schemeClr val="accent2"/>
                </a:solidFill>
                <a:latin typeface="Georgia" pitchFamily="18" charset="0"/>
              </a:rPr>
              <a:t>   network pages are future employers, college admission officers, law     </a:t>
            </a:r>
          </a:p>
          <a:p>
            <a:pPr>
              <a:buNone/>
            </a:pPr>
            <a:r>
              <a:rPr lang="en-US" sz="1800" dirty="0" smtClean="0">
                <a:solidFill>
                  <a:schemeClr val="accent2"/>
                </a:solidFill>
                <a:latin typeface="Georgia" pitchFamily="18" charset="0"/>
              </a:rPr>
              <a:t>          enforcement officers, and unfortunately, online predators.</a:t>
            </a:r>
          </a:p>
        </p:txBody>
      </p:sp>
      <p:sp>
        <p:nvSpPr>
          <p:cNvPr id="5" name="Rectangle 2"/>
          <p:cNvSpPr>
            <a:spLocks noGrp="1" noChangeArrowheads="1"/>
          </p:cNvSpPr>
          <p:nvPr>
            <p:ph type="title"/>
          </p:nvPr>
        </p:nvSpPr>
        <p:spPr>
          <a:xfrm>
            <a:off x="0" y="1676400"/>
            <a:ext cx="1219200" cy="3581400"/>
          </a:xfrm>
        </p:spPr>
        <p:txBody>
          <a:bodyPr/>
          <a:lstStyle/>
          <a:p>
            <a:pPr algn="ctr"/>
            <a:r>
              <a:rPr lang="en-US" sz="3200" b="1" dirty="0" smtClean="0">
                <a:solidFill>
                  <a:schemeClr val="accent6"/>
                </a:solidFill>
              </a:rPr>
              <a:t>Social Networks</a:t>
            </a:r>
            <a:endParaRPr lang="en-US" sz="3200" b="1" dirty="0">
              <a:solidFill>
                <a:schemeClr val="accent6"/>
              </a:solidFill>
            </a:endParaRPr>
          </a:p>
        </p:txBody>
      </p:sp>
      <p:sp>
        <p:nvSpPr>
          <p:cNvPr id="6" name="Rectangle 2"/>
          <p:cNvSpPr txBox="1">
            <a:spLocks noChangeArrowheads="1"/>
          </p:cNvSpPr>
          <p:nvPr/>
        </p:nvSpPr>
        <p:spPr bwMode="auto">
          <a:xfrm rot="16200000">
            <a:off x="4457700" y="-1714500"/>
            <a:ext cx="838200" cy="6096000"/>
          </a:xfrm>
          <a:prstGeom prst="rect">
            <a:avLst/>
          </a:prstGeom>
          <a:noFill/>
          <a:ln w="9525">
            <a:noFill/>
            <a:miter lim="800000"/>
            <a:headEnd/>
            <a:tailEnd/>
          </a:ln>
          <a:effectLst/>
        </p:spPr>
        <p:txBody>
          <a:bodyPr vert="eaVert"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3200" b="1" i="0" u="none" strike="noStrike" kern="0" cap="none" spc="0" normalizeH="0" baseline="0" noProof="0" dirty="0" smtClean="0">
                <a:ln>
                  <a:noFill/>
                </a:ln>
                <a:solidFill>
                  <a:schemeClr val="accent6"/>
                </a:solidFill>
                <a:effectLst/>
                <a:uLnTx/>
                <a:uFillTx/>
                <a:latin typeface="+mj-lt"/>
                <a:ea typeface="+mj-ea"/>
                <a:cs typeface="+mj-cs"/>
              </a:rPr>
              <a:t>Social Networks</a:t>
            </a:r>
            <a:endParaRPr kumimoji="0" lang="en-US" sz="3200" b="1" i="0" u="none" strike="noStrike" kern="0" cap="none" spc="0" normalizeH="0" baseline="0" noProof="0" dirty="0">
              <a:ln>
                <a:noFill/>
              </a:ln>
              <a:solidFill>
                <a:schemeClr val="accent6"/>
              </a:solidFill>
              <a:effectLst/>
              <a:uLnTx/>
              <a:uFillTx/>
              <a:latin typeface="+mj-lt"/>
              <a:ea typeface="+mj-ea"/>
              <a:cs typeface="+mj-cs"/>
            </a:endParaRPr>
          </a:p>
        </p:txBody>
      </p:sp>
    </p:spTree>
  </p:cSld>
  <p:clrMapOvr>
    <a:masterClrMapping/>
  </p:clrMapOvr>
  <p:transition spd="slow">
    <p:fade thruBlk="1"/>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Rectangle 3"/>
          <p:cNvSpPr>
            <a:spLocks noGrp="1" noChangeArrowheads="1"/>
          </p:cNvSpPr>
          <p:nvPr>
            <p:ph type="body" idx="1"/>
          </p:nvPr>
        </p:nvSpPr>
        <p:spPr>
          <a:xfrm>
            <a:off x="1371600" y="1524000"/>
            <a:ext cx="7772400" cy="5029200"/>
          </a:xfrm>
        </p:spPr>
        <p:txBody>
          <a:bodyPr/>
          <a:lstStyle/>
          <a:p>
            <a:pPr>
              <a:buNone/>
            </a:pPr>
            <a:r>
              <a:rPr lang="en-US" sz="1800" dirty="0" smtClean="0">
                <a:solidFill>
                  <a:schemeClr val="accent2"/>
                </a:solidFill>
                <a:latin typeface="Georgia" pitchFamily="18" charset="0"/>
              </a:rPr>
              <a:t>There are steps you can take to protect yourself from unwanted intrusion </a:t>
            </a:r>
          </a:p>
          <a:p>
            <a:pPr>
              <a:buNone/>
            </a:pPr>
            <a:r>
              <a:rPr lang="en-US" sz="1800" dirty="0" smtClean="0">
                <a:solidFill>
                  <a:schemeClr val="accent2"/>
                </a:solidFill>
                <a:latin typeface="Georgia" pitchFamily="18" charset="0"/>
              </a:rPr>
              <a:t>in  your social network website.</a:t>
            </a:r>
          </a:p>
          <a:p>
            <a:pPr>
              <a:buNone/>
            </a:pPr>
            <a:endParaRPr lang="en-US" sz="1800" dirty="0" smtClean="0">
              <a:solidFill>
                <a:schemeClr val="accent2"/>
              </a:solidFill>
              <a:latin typeface="Georgia" pitchFamily="18" charset="0"/>
            </a:endParaRPr>
          </a:p>
          <a:p>
            <a:pPr>
              <a:buAutoNum type="arabicParenBoth"/>
            </a:pPr>
            <a:r>
              <a:rPr lang="en-US" sz="1800" dirty="0" smtClean="0">
                <a:solidFill>
                  <a:schemeClr val="accent2"/>
                </a:solidFill>
                <a:latin typeface="Georgia" pitchFamily="18" charset="0"/>
              </a:rPr>
              <a:t>Limit access to your social network </a:t>
            </a:r>
            <a:r>
              <a:rPr lang="en-US" sz="1800" dirty="0" err="1" smtClean="0">
                <a:solidFill>
                  <a:schemeClr val="accent2"/>
                </a:solidFill>
                <a:latin typeface="Georgia" pitchFamily="18" charset="0"/>
              </a:rPr>
              <a:t>webpages</a:t>
            </a:r>
            <a:r>
              <a:rPr lang="en-US" sz="1800" dirty="0" smtClean="0">
                <a:solidFill>
                  <a:schemeClr val="accent2"/>
                </a:solidFill>
                <a:latin typeface="Georgia" pitchFamily="18" charset="0"/>
              </a:rPr>
              <a:t> to </a:t>
            </a:r>
            <a:r>
              <a:rPr lang="en-US" sz="1800" b="1" u="sng" dirty="0" smtClean="0">
                <a:solidFill>
                  <a:schemeClr val="accent2"/>
                </a:solidFill>
                <a:latin typeface="Georgia" pitchFamily="18" charset="0"/>
              </a:rPr>
              <a:t>ONLY</a:t>
            </a:r>
            <a:r>
              <a:rPr lang="en-US" sz="1800" dirty="0" smtClean="0">
                <a:solidFill>
                  <a:schemeClr val="accent2"/>
                </a:solidFill>
                <a:latin typeface="Georgia" pitchFamily="18" charset="0"/>
              </a:rPr>
              <a:t> people that you </a:t>
            </a:r>
            <a:r>
              <a:rPr lang="en-US" sz="1800" b="1" u="sng" dirty="0" smtClean="0">
                <a:solidFill>
                  <a:schemeClr val="accent2"/>
                </a:solidFill>
                <a:latin typeface="Georgia" pitchFamily="18" charset="0"/>
              </a:rPr>
              <a:t>ACTUALLY </a:t>
            </a:r>
            <a:r>
              <a:rPr lang="en-US" sz="1800" dirty="0" smtClean="0">
                <a:solidFill>
                  <a:schemeClr val="accent2"/>
                </a:solidFill>
                <a:latin typeface="Georgia" pitchFamily="18" charset="0"/>
              </a:rPr>
              <a:t> know in real life.</a:t>
            </a:r>
          </a:p>
          <a:p>
            <a:pPr>
              <a:buNone/>
            </a:pPr>
            <a:endParaRPr lang="en-US" sz="1800" dirty="0" smtClean="0">
              <a:solidFill>
                <a:schemeClr val="accent2"/>
              </a:solidFill>
              <a:latin typeface="Georgia" pitchFamily="18" charset="0"/>
            </a:endParaRPr>
          </a:p>
          <a:p>
            <a:pPr>
              <a:buNone/>
            </a:pPr>
            <a:r>
              <a:rPr lang="en-US" sz="1800" dirty="0" smtClean="0">
                <a:solidFill>
                  <a:schemeClr val="accent2"/>
                </a:solidFill>
                <a:latin typeface="Georgia" pitchFamily="18" charset="0"/>
              </a:rPr>
              <a:t>(2) </a:t>
            </a:r>
            <a:r>
              <a:rPr lang="en-US" sz="1800" b="1" dirty="0" smtClean="0">
                <a:solidFill>
                  <a:schemeClr val="accent2"/>
                </a:solidFill>
                <a:latin typeface="Georgia" pitchFamily="18" charset="0"/>
              </a:rPr>
              <a:t>NEVER </a:t>
            </a:r>
            <a:r>
              <a:rPr lang="en-US" sz="1800" dirty="0" smtClean="0">
                <a:solidFill>
                  <a:schemeClr val="accent2"/>
                </a:solidFill>
                <a:latin typeface="Georgia" pitchFamily="18" charset="0"/>
              </a:rPr>
              <a:t>give out any personal information that can identify you or</a:t>
            </a:r>
          </a:p>
          <a:p>
            <a:pPr>
              <a:buNone/>
            </a:pPr>
            <a:r>
              <a:rPr lang="en-US" sz="1800" dirty="0" smtClean="0">
                <a:solidFill>
                  <a:schemeClr val="accent2"/>
                </a:solidFill>
                <a:latin typeface="Georgia" pitchFamily="18" charset="0"/>
              </a:rPr>
              <a:t>         where you live, go to school, or locations (like stores) you frequent.</a:t>
            </a:r>
          </a:p>
          <a:p>
            <a:pPr>
              <a:buNone/>
            </a:pPr>
            <a:endParaRPr lang="en-US" sz="1800" dirty="0" smtClean="0">
              <a:solidFill>
                <a:schemeClr val="accent2"/>
              </a:solidFill>
              <a:latin typeface="Georgia" pitchFamily="18" charset="0"/>
            </a:endParaRPr>
          </a:p>
          <a:p>
            <a:pPr>
              <a:buNone/>
            </a:pPr>
            <a:r>
              <a:rPr lang="en-US" sz="1800" dirty="0" smtClean="0">
                <a:solidFill>
                  <a:schemeClr val="accent2"/>
                </a:solidFill>
                <a:latin typeface="Georgia" pitchFamily="18" charset="0"/>
              </a:rPr>
              <a:t>(3) </a:t>
            </a:r>
            <a:r>
              <a:rPr lang="en-US" sz="1800" b="1" u="sng" dirty="0" smtClean="0">
                <a:solidFill>
                  <a:schemeClr val="accent2"/>
                </a:solidFill>
                <a:latin typeface="Georgia" pitchFamily="18" charset="0"/>
              </a:rPr>
              <a:t>NEVER</a:t>
            </a:r>
            <a:r>
              <a:rPr lang="en-US" sz="1800" dirty="0" smtClean="0">
                <a:solidFill>
                  <a:schemeClr val="accent2"/>
                </a:solidFill>
                <a:latin typeface="Georgia" pitchFamily="18" charset="0"/>
              </a:rPr>
              <a:t> post pictures or information about your friends or family without their permission.</a:t>
            </a:r>
          </a:p>
          <a:p>
            <a:pPr>
              <a:buNone/>
            </a:pPr>
            <a:endParaRPr lang="en-US" sz="1800" dirty="0" smtClean="0">
              <a:solidFill>
                <a:schemeClr val="accent2"/>
              </a:solidFill>
              <a:latin typeface="Georgia" pitchFamily="18" charset="0"/>
            </a:endParaRPr>
          </a:p>
          <a:p>
            <a:pPr>
              <a:buNone/>
            </a:pPr>
            <a:r>
              <a:rPr lang="en-US" sz="1800" dirty="0" smtClean="0">
                <a:solidFill>
                  <a:schemeClr val="accent2"/>
                </a:solidFill>
                <a:latin typeface="Georgia" pitchFamily="18" charset="0"/>
              </a:rPr>
              <a:t>(4) Check posted comments </a:t>
            </a:r>
            <a:r>
              <a:rPr lang="en-US" sz="1800" b="1" u="sng" dirty="0" smtClean="0">
                <a:solidFill>
                  <a:schemeClr val="accent2"/>
                </a:solidFill>
                <a:latin typeface="Georgia" pitchFamily="18" charset="0"/>
              </a:rPr>
              <a:t>REGULARLY!!</a:t>
            </a:r>
            <a:r>
              <a:rPr lang="en-US" sz="1800" dirty="0" smtClean="0">
                <a:solidFill>
                  <a:schemeClr val="accent2"/>
                </a:solidFill>
                <a:latin typeface="Georgia" pitchFamily="18" charset="0"/>
              </a:rPr>
              <a:t> </a:t>
            </a:r>
          </a:p>
          <a:p>
            <a:pPr>
              <a:buNone/>
            </a:pPr>
            <a:r>
              <a:rPr lang="en-US" sz="1800" dirty="0" smtClean="0">
                <a:solidFill>
                  <a:schemeClr val="accent2"/>
                </a:solidFill>
                <a:latin typeface="Georgia" pitchFamily="18" charset="0"/>
              </a:rPr>
              <a:t>          </a:t>
            </a:r>
          </a:p>
        </p:txBody>
      </p:sp>
      <p:sp>
        <p:nvSpPr>
          <p:cNvPr id="5" name="Rectangle 2"/>
          <p:cNvSpPr>
            <a:spLocks noGrp="1" noChangeArrowheads="1"/>
          </p:cNvSpPr>
          <p:nvPr>
            <p:ph type="title"/>
          </p:nvPr>
        </p:nvSpPr>
        <p:spPr>
          <a:xfrm>
            <a:off x="0" y="1676400"/>
            <a:ext cx="1219200" cy="3581400"/>
          </a:xfrm>
        </p:spPr>
        <p:txBody>
          <a:bodyPr/>
          <a:lstStyle/>
          <a:p>
            <a:pPr algn="ctr"/>
            <a:r>
              <a:rPr lang="en-US" sz="3200" b="1" dirty="0" smtClean="0">
                <a:solidFill>
                  <a:schemeClr val="accent6"/>
                </a:solidFill>
              </a:rPr>
              <a:t>Social Networks</a:t>
            </a:r>
            <a:endParaRPr lang="en-US" sz="3200" b="1" dirty="0">
              <a:solidFill>
                <a:schemeClr val="accent6"/>
              </a:solidFill>
            </a:endParaRPr>
          </a:p>
        </p:txBody>
      </p:sp>
      <p:sp>
        <p:nvSpPr>
          <p:cNvPr id="6" name="Rectangle 2"/>
          <p:cNvSpPr txBox="1">
            <a:spLocks noChangeArrowheads="1"/>
          </p:cNvSpPr>
          <p:nvPr/>
        </p:nvSpPr>
        <p:spPr bwMode="auto">
          <a:xfrm rot="16200000">
            <a:off x="4610100" y="-1790700"/>
            <a:ext cx="685800" cy="6096000"/>
          </a:xfrm>
          <a:prstGeom prst="rect">
            <a:avLst/>
          </a:prstGeom>
          <a:noFill/>
          <a:ln w="9525">
            <a:noFill/>
            <a:miter lim="800000"/>
            <a:headEnd/>
            <a:tailEnd/>
          </a:ln>
          <a:effectLst/>
        </p:spPr>
        <p:txBody>
          <a:bodyPr vert="eaVert"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3200" b="1" i="0" u="none" strike="noStrike" kern="0" cap="none" spc="0" normalizeH="0" baseline="0" noProof="0" dirty="0" smtClean="0">
                <a:ln>
                  <a:noFill/>
                </a:ln>
                <a:solidFill>
                  <a:schemeClr val="accent6"/>
                </a:solidFill>
                <a:effectLst/>
                <a:uLnTx/>
                <a:uFillTx/>
                <a:latin typeface="+mj-lt"/>
                <a:ea typeface="+mj-ea"/>
                <a:cs typeface="+mj-cs"/>
              </a:rPr>
              <a:t>Social Networks</a:t>
            </a:r>
            <a:endParaRPr kumimoji="0" lang="en-US" sz="3200" b="1" i="0" u="none" strike="noStrike" kern="0" cap="none" spc="0" normalizeH="0" baseline="0" noProof="0" dirty="0">
              <a:ln>
                <a:noFill/>
              </a:ln>
              <a:solidFill>
                <a:schemeClr val="accent6"/>
              </a:solidFill>
              <a:effectLst/>
              <a:uLnTx/>
              <a:uFillTx/>
              <a:latin typeface="+mj-lt"/>
              <a:ea typeface="+mj-ea"/>
              <a:cs typeface="+mj-cs"/>
            </a:endParaRPr>
          </a:p>
        </p:txBody>
      </p:sp>
    </p:spTree>
  </p:cSld>
  <p:clrMapOvr>
    <a:masterClrMapping/>
  </p:clrMapOvr>
  <p:transition spd="slow">
    <p:fade thruBlk="1"/>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Rectangle 3"/>
          <p:cNvSpPr>
            <a:spLocks noGrp="1" noChangeArrowheads="1"/>
          </p:cNvSpPr>
          <p:nvPr>
            <p:ph type="body" idx="1"/>
          </p:nvPr>
        </p:nvSpPr>
        <p:spPr>
          <a:xfrm>
            <a:off x="1371600" y="1676400"/>
            <a:ext cx="7772400" cy="5029200"/>
          </a:xfrm>
        </p:spPr>
        <p:txBody>
          <a:bodyPr/>
          <a:lstStyle/>
          <a:p>
            <a:pPr algn="ctr">
              <a:buNone/>
            </a:pPr>
            <a:r>
              <a:rPr lang="en-US" sz="1800" b="1" u="sng" dirty="0" smtClean="0">
                <a:solidFill>
                  <a:schemeClr val="accent2"/>
                </a:solidFill>
                <a:latin typeface="Georgia" pitchFamily="18" charset="0"/>
              </a:rPr>
              <a:t>ALWAYS THINK BEFORE POSTING MESSAGES OR PICTURES ON YOUR SOCIAL NETWORK PAGE!!</a:t>
            </a:r>
          </a:p>
          <a:p>
            <a:pPr>
              <a:buNone/>
            </a:pPr>
            <a:endParaRPr lang="en-US" sz="1800" dirty="0" smtClean="0">
              <a:solidFill>
                <a:schemeClr val="accent2"/>
              </a:solidFill>
              <a:latin typeface="Georgia" pitchFamily="18" charset="0"/>
            </a:endParaRPr>
          </a:p>
          <a:p>
            <a:pPr>
              <a:buNone/>
            </a:pPr>
            <a:r>
              <a:rPr lang="en-US" sz="1800" dirty="0" smtClean="0">
                <a:solidFill>
                  <a:schemeClr val="accent2"/>
                </a:solidFill>
                <a:latin typeface="Georgia" pitchFamily="18" charset="0"/>
              </a:rPr>
              <a:t>                  </a:t>
            </a:r>
            <a:r>
              <a:rPr lang="en-US" sz="1800" b="1" u="sng" dirty="0" smtClean="0">
                <a:solidFill>
                  <a:schemeClr val="accent2"/>
                </a:solidFill>
                <a:latin typeface="Georgia" pitchFamily="18" charset="0"/>
              </a:rPr>
              <a:t>NEVER POST ANYTHING YOU WOULD NOT SAY</a:t>
            </a:r>
          </a:p>
          <a:p>
            <a:pPr>
              <a:buNone/>
            </a:pPr>
            <a:r>
              <a:rPr lang="en-US" sz="1800" b="1" dirty="0" smtClean="0">
                <a:solidFill>
                  <a:schemeClr val="accent2"/>
                </a:solidFill>
                <a:latin typeface="Georgia" pitchFamily="18" charset="0"/>
              </a:rPr>
              <a:t>                    “</a:t>
            </a:r>
            <a:r>
              <a:rPr lang="en-US" sz="1800" b="1" u="sng" dirty="0" smtClean="0">
                <a:solidFill>
                  <a:schemeClr val="accent2"/>
                </a:solidFill>
                <a:latin typeface="Georgia" pitchFamily="18" charset="0"/>
              </a:rPr>
              <a:t>FACE TO FACE” OR OFF-LINE!!</a:t>
            </a:r>
            <a:endParaRPr lang="en-US" sz="1800" b="1" dirty="0" smtClean="0">
              <a:solidFill>
                <a:schemeClr val="accent2"/>
              </a:solidFill>
              <a:latin typeface="Georgia" pitchFamily="18" charset="0"/>
            </a:endParaRPr>
          </a:p>
          <a:p>
            <a:pPr>
              <a:buNone/>
            </a:pPr>
            <a:r>
              <a:rPr lang="en-US" sz="1800" b="1" dirty="0" smtClean="0">
                <a:solidFill>
                  <a:schemeClr val="accent2"/>
                </a:solidFill>
                <a:latin typeface="Georgia" pitchFamily="18" charset="0"/>
              </a:rPr>
              <a:t> </a:t>
            </a:r>
          </a:p>
          <a:p>
            <a:pPr>
              <a:buNone/>
            </a:pPr>
            <a:r>
              <a:rPr lang="en-US" sz="1800" b="1" dirty="0" smtClean="0">
                <a:solidFill>
                  <a:schemeClr val="accent2"/>
                </a:solidFill>
                <a:latin typeface="Georgia" pitchFamily="18" charset="0"/>
              </a:rPr>
              <a:t>                  </a:t>
            </a:r>
            <a:r>
              <a:rPr lang="en-US" sz="1800" b="1" u="sng" dirty="0" smtClean="0">
                <a:solidFill>
                  <a:schemeClr val="accent2"/>
                </a:solidFill>
                <a:latin typeface="Georgia" pitchFamily="18" charset="0"/>
              </a:rPr>
              <a:t>NEVER POST PICTURES THAT MAY</a:t>
            </a:r>
          </a:p>
          <a:p>
            <a:pPr>
              <a:buNone/>
            </a:pPr>
            <a:r>
              <a:rPr lang="en-US" sz="1800" b="1" dirty="0" smtClean="0">
                <a:solidFill>
                  <a:schemeClr val="accent2"/>
                </a:solidFill>
                <a:latin typeface="Georgia" pitchFamily="18" charset="0"/>
              </a:rPr>
              <a:t>                  </a:t>
            </a:r>
            <a:r>
              <a:rPr lang="en-US" sz="1800" b="1" u="sng" dirty="0" smtClean="0">
                <a:solidFill>
                  <a:schemeClr val="accent2"/>
                </a:solidFill>
                <a:latin typeface="Georgia" pitchFamily="18" charset="0"/>
              </a:rPr>
              <a:t>NEGATIVELY IMPACT YOUR FUTURE!!</a:t>
            </a:r>
          </a:p>
          <a:p>
            <a:pPr>
              <a:buNone/>
            </a:pPr>
            <a:endParaRPr lang="en-US" sz="1800" b="1" u="sng" dirty="0" smtClean="0">
              <a:solidFill>
                <a:schemeClr val="accent2"/>
              </a:solidFill>
              <a:latin typeface="Georgia" pitchFamily="18" charset="0"/>
            </a:endParaRPr>
          </a:p>
          <a:p>
            <a:pPr>
              <a:buNone/>
            </a:pPr>
            <a:r>
              <a:rPr lang="en-US" sz="1800" dirty="0" smtClean="0">
                <a:solidFill>
                  <a:schemeClr val="accent2"/>
                </a:solidFill>
                <a:latin typeface="Georgia" pitchFamily="18" charset="0"/>
              </a:rPr>
              <a:t>	</a:t>
            </a:r>
            <a:r>
              <a:rPr lang="en-US" sz="1800" b="1" dirty="0" smtClean="0">
                <a:solidFill>
                  <a:schemeClr val="accent2"/>
                </a:solidFill>
                <a:latin typeface="Georgia" pitchFamily="18" charset="0"/>
              </a:rPr>
              <a:t>Remember that any picture you upload to the internet</a:t>
            </a:r>
          </a:p>
          <a:p>
            <a:pPr>
              <a:buNone/>
            </a:pPr>
            <a:r>
              <a:rPr lang="en-US" sz="1800" b="1" dirty="0" smtClean="0">
                <a:solidFill>
                  <a:schemeClr val="accent2"/>
                </a:solidFill>
                <a:latin typeface="Georgia" pitchFamily="18" charset="0"/>
              </a:rPr>
              <a:t>        or writings you post to the internet can be downloaded by </a:t>
            </a:r>
          </a:p>
          <a:p>
            <a:pPr>
              <a:buNone/>
            </a:pPr>
            <a:r>
              <a:rPr lang="en-US" sz="1800" b="1" dirty="0" smtClean="0">
                <a:solidFill>
                  <a:schemeClr val="accent2"/>
                </a:solidFill>
                <a:latin typeface="Georgia" pitchFamily="18" charset="0"/>
              </a:rPr>
              <a:t>        anyone and be copied and re-posted online FOREVER!</a:t>
            </a:r>
            <a:endParaRPr lang="en-US" sz="1800" b="1" smtClean="0">
              <a:solidFill>
                <a:schemeClr val="accent2"/>
              </a:solidFill>
              <a:latin typeface="Georgia" pitchFamily="18" charset="0"/>
            </a:endParaRPr>
          </a:p>
          <a:p>
            <a:pPr>
              <a:buNone/>
            </a:pPr>
            <a:endParaRPr lang="en-US" sz="1800" b="1" dirty="0" smtClean="0">
              <a:solidFill>
                <a:schemeClr val="accent2"/>
              </a:solidFill>
              <a:latin typeface="Georgia" pitchFamily="18" charset="0"/>
            </a:endParaRPr>
          </a:p>
          <a:p>
            <a:pPr>
              <a:buNone/>
            </a:pPr>
            <a:endParaRPr lang="en-US" sz="1800" dirty="0" smtClean="0">
              <a:solidFill>
                <a:schemeClr val="accent2"/>
              </a:solidFill>
              <a:latin typeface="Georgia" pitchFamily="18" charset="0"/>
            </a:endParaRPr>
          </a:p>
          <a:p>
            <a:pPr>
              <a:buNone/>
            </a:pPr>
            <a:endParaRPr lang="en-US" sz="1800" b="1" dirty="0" smtClean="0">
              <a:solidFill>
                <a:schemeClr val="accent2"/>
              </a:solidFill>
              <a:latin typeface="Georgia" pitchFamily="18" charset="0"/>
            </a:endParaRPr>
          </a:p>
          <a:p>
            <a:pPr>
              <a:buNone/>
            </a:pPr>
            <a:r>
              <a:rPr lang="en-US" sz="1800" b="1" dirty="0" smtClean="0">
                <a:solidFill>
                  <a:schemeClr val="accent2"/>
                </a:solidFill>
                <a:latin typeface="Georgia" pitchFamily="18" charset="0"/>
              </a:rPr>
              <a:t>                  </a:t>
            </a:r>
            <a:endParaRPr lang="en-US" sz="1800" dirty="0" smtClean="0">
              <a:solidFill>
                <a:schemeClr val="accent2"/>
              </a:solidFill>
              <a:latin typeface="Georgia" pitchFamily="18" charset="0"/>
            </a:endParaRPr>
          </a:p>
          <a:p>
            <a:pPr>
              <a:buNone/>
            </a:pPr>
            <a:endParaRPr lang="en-US" sz="1800" b="1" u="sng" dirty="0" smtClean="0">
              <a:solidFill>
                <a:schemeClr val="accent2"/>
              </a:solidFill>
              <a:latin typeface="Georgia" pitchFamily="18" charset="0"/>
            </a:endParaRPr>
          </a:p>
        </p:txBody>
      </p:sp>
      <p:sp>
        <p:nvSpPr>
          <p:cNvPr id="5" name="Rectangle 2"/>
          <p:cNvSpPr>
            <a:spLocks noGrp="1" noChangeArrowheads="1"/>
          </p:cNvSpPr>
          <p:nvPr>
            <p:ph type="title"/>
          </p:nvPr>
        </p:nvSpPr>
        <p:spPr>
          <a:xfrm>
            <a:off x="0" y="1676400"/>
            <a:ext cx="1219200" cy="3581400"/>
          </a:xfrm>
        </p:spPr>
        <p:txBody>
          <a:bodyPr/>
          <a:lstStyle/>
          <a:p>
            <a:pPr algn="ctr"/>
            <a:r>
              <a:rPr lang="en-US" sz="3200" b="1" dirty="0" smtClean="0">
                <a:solidFill>
                  <a:schemeClr val="accent6"/>
                </a:solidFill>
              </a:rPr>
              <a:t>Social Networks</a:t>
            </a:r>
            <a:endParaRPr lang="en-US" sz="3200" b="1" dirty="0">
              <a:solidFill>
                <a:schemeClr val="accent6"/>
              </a:solidFill>
            </a:endParaRPr>
          </a:p>
        </p:txBody>
      </p:sp>
      <p:sp>
        <p:nvSpPr>
          <p:cNvPr id="6" name="Rectangle 2"/>
          <p:cNvSpPr txBox="1">
            <a:spLocks noChangeArrowheads="1"/>
          </p:cNvSpPr>
          <p:nvPr/>
        </p:nvSpPr>
        <p:spPr bwMode="auto">
          <a:xfrm rot="16200000">
            <a:off x="4457700" y="-1714500"/>
            <a:ext cx="838200" cy="6096000"/>
          </a:xfrm>
          <a:prstGeom prst="rect">
            <a:avLst/>
          </a:prstGeom>
          <a:noFill/>
          <a:ln w="9525">
            <a:noFill/>
            <a:miter lim="800000"/>
            <a:headEnd/>
            <a:tailEnd/>
          </a:ln>
          <a:effectLst/>
        </p:spPr>
        <p:txBody>
          <a:bodyPr vert="eaVert"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3200" b="1" i="0" u="none" strike="noStrike" kern="0" cap="none" spc="0" normalizeH="0" baseline="0" noProof="0" dirty="0" smtClean="0">
                <a:ln>
                  <a:noFill/>
                </a:ln>
                <a:solidFill>
                  <a:schemeClr val="accent6"/>
                </a:solidFill>
                <a:effectLst/>
                <a:uLnTx/>
                <a:uFillTx/>
                <a:latin typeface="+mj-lt"/>
                <a:ea typeface="+mj-ea"/>
                <a:cs typeface="+mj-cs"/>
              </a:rPr>
              <a:t>Social Networks</a:t>
            </a:r>
            <a:endParaRPr kumimoji="0" lang="en-US" sz="3200" b="1" i="0" u="none" strike="noStrike" kern="0" cap="none" spc="0" normalizeH="0" baseline="0" noProof="0" dirty="0">
              <a:ln>
                <a:noFill/>
              </a:ln>
              <a:solidFill>
                <a:schemeClr val="accent6"/>
              </a:solidFill>
              <a:effectLst/>
              <a:uLnTx/>
              <a:uFillTx/>
              <a:latin typeface="+mj-lt"/>
              <a:ea typeface="+mj-ea"/>
              <a:cs typeface="+mj-cs"/>
            </a:endParaRPr>
          </a:p>
        </p:txBody>
      </p:sp>
      <p:pic>
        <p:nvPicPr>
          <p:cNvPr id="7" name="Picture 6" descr="6"/>
          <p:cNvPicPr>
            <a:picLocks noChangeAspect="1" noChangeArrowheads="1"/>
          </p:cNvPicPr>
          <p:nvPr/>
        </p:nvPicPr>
        <p:blipFill>
          <a:blip r:embed="rId2" cstate="print"/>
          <a:srcRect/>
          <a:stretch>
            <a:fillRect/>
          </a:stretch>
        </p:blipFill>
        <p:spPr bwMode="auto">
          <a:xfrm>
            <a:off x="762000" y="5562600"/>
            <a:ext cx="1219200" cy="1295400"/>
          </a:xfrm>
          <a:prstGeom prst="rect">
            <a:avLst/>
          </a:prstGeom>
          <a:noFill/>
          <a:ln w="9525">
            <a:noFill/>
            <a:miter lim="800000"/>
            <a:headEnd/>
            <a:tailEnd/>
          </a:ln>
        </p:spPr>
      </p:pic>
      <p:pic>
        <p:nvPicPr>
          <p:cNvPr id="8" name="Picture 8" descr="10"/>
          <p:cNvPicPr>
            <a:picLocks noChangeAspect="1" noChangeArrowheads="1"/>
          </p:cNvPicPr>
          <p:nvPr/>
        </p:nvPicPr>
        <p:blipFill>
          <a:blip r:embed="rId3" cstate="print"/>
          <a:srcRect/>
          <a:stretch>
            <a:fillRect/>
          </a:stretch>
        </p:blipFill>
        <p:spPr bwMode="auto">
          <a:xfrm>
            <a:off x="1447800" y="2590800"/>
            <a:ext cx="973138" cy="1447800"/>
          </a:xfrm>
          <a:prstGeom prst="rect">
            <a:avLst/>
          </a:prstGeom>
          <a:noFill/>
          <a:ln w="9525">
            <a:noFill/>
            <a:miter lim="800000"/>
            <a:headEnd/>
            <a:tailEnd/>
          </a:ln>
        </p:spPr>
      </p:pic>
      <p:pic>
        <p:nvPicPr>
          <p:cNvPr id="9" name="Picture 5" descr="5"/>
          <p:cNvPicPr>
            <a:picLocks noChangeAspect="1" noChangeArrowheads="1"/>
          </p:cNvPicPr>
          <p:nvPr/>
        </p:nvPicPr>
        <p:blipFill>
          <a:blip r:embed="rId4" cstate="print"/>
          <a:srcRect/>
          <a:stretch>
            <a:fillRect/>
          </a:stretch>
        </p:blipFill>
        <p:spPr bwMode="auto">
          <a:xfrm>
            <a:off x="7162800" y="2971800"/>
            <a:ext cx="1752600" cy="971550"/>
          </a:xfrm>
          <a:prstGeom prst="rect">
            <a:avLst/>
          </a:prstGeom>
          <a:noFill/>
          <a:ln w="9525">
            <a:noFill/>
            <a:miter lim="800000"/>
            <a:headEnd/>
            <a:tailEnd/>
          </a:ln>
        </p:spPr>
      </p:pic>
    </p:spTree>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iterate type="lt">
                                    <p:tmPct val="5000"/>
                                  </p:iterate>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fltVal val="0"/>
                                          </p:val>
                                        </p:tav>
                                        <p:tav tm="100000">
                                          <p:val>
                                            <p:strVal val="#ppt_w"/>
                                          </p:val>
                                        </p:tav>
                                      </p:tavLst>
                                    </p:anim>
                                    <p:anim calcmode="lin" valueType="num">
                                      <p:cBhvr>
                                        <p:cTn id="8" dur="1000" fill="hold"/>
                                        <p:tgtEl>
                                          <p:spTgt spid="7"/>
                                        </p:tgtEl>
                                        <p:attrNameLst>
                                          <p:attrName>ppt_h</p:attrName>
                                        </p:attrNameLst>
                                      </p:cBhvr>
                                      <p:tavLst>
                                        <p:tav tm="0">
                                          <p:val>
                                            <p:fltVal val="0"/>
                                          </p:val>
                                        </p:tav>
                                        <p:tav tm="100000">
                                          <p:val>
                                            <p:strVal val="#ppt_h"/>
                                          </p:val>
                                        </p:tav>
                                      </p:tavLst>
                                    </p:anim>
                                    <p:anim calcmode="lin" valueType="num">
                                      <p:cBhvr>
                                        <p:cTn id="9" dur="1000" fill="hold"/>
                                        <p:tgtEl>
                                          <p:spTgt spid="7"/>
                                        </p:tgtEl>
                                        <p:attrNameLst>
                                          <p:attrName>style.rotation</p:attrName>
                                        </p:attrNameLst>
                                      </p:cBhvr>
                                      <p:tavLst>
                                        <p:tav tm="0">
                                          <p:val>
                                            <p:fltVal val="90"/>
                                          </p:val>
                                        </p:tav>
                                        <p:tav tm="100000">
                                          <p:val>
                                            <p:fltVal val="0"/>
                                          </p:val>
                                        </p:tav>
                                      </p:tavLst>
                                    </p:anim>
                                    <p:animEffect transition="in" filter="fade">
                                      <p:cBhvr>
                                        <p:cTn id="10" dur="1000"/>
                                        <p:tgtEl>
                                          <p:spTgt spid="7"/>
                                        </p:tgtEl>
                                      </p:cBhvr>
                                    </p:animEffect>
                                  </p:childTnLst>
                                </p:cTn>
                              </p:par>
                              <p:par>
                                <p:cTn id="11" presetID="9" presetClass="emph" presetSubtype="0" nodeType="withEffect">
                                  <p:stCondLst>
                                    <p:cond delay="0"/>
                                  </p:stCondLst>
                                  <p:iterate type="lt">
                                    <p:tmAbs val="0"/>
                                  </p:iterate>
                                  <p:childTnLst>
                                    <p:set>
                                      <p:cBhvr rctx="PPT">
                                        <p:cTn id="12" dur="indefinite"/>
                                        <p:tgtEl>
                                          <p:spTgt spid="7"/>
                                        </p:tgtEl>
                                        <p:attrNameLst>
                                          <p:attrName>style.opacity</p:attrName>
                                        </p:attrNameLst>
                                      </p:cBhvr>
                                      <p:to>
                                        <p:strVal val="0.5"/>
                                      </p:to>
                                    </p:set>
                                    <p:animEffect filter="image" prLst="opacity: 0.5">
                                      <p:cBhvr rctx="IE">
                                        <p:cTn id="13" dur="indefinite"/>
                                        <p:tgtEl>
                                          <p:spTgt spid="7"/>
                                        </p:tgtEl>
                                      </p:cBhvr>
                                    </p:animEffect>
                                  </p:childTnLst>
                                </p:cTn>
                              </p:par>
                            </p:childTnLst>
                          </p:cTn>
                        </p:par>
                        <p:par>
                          <p:cTn id="14" fill="hold">
                            <p:stCondLst>
                              <p:cond delay="1000"/>
                            </p:stCondLst>
                            <p:childTnLst>
                              <p:par>
                                <p:cTn id="15" presetID="31" presetClass="entr" presetSubtype="0" fill="hold" nodeType="afterEffect">
                                  <p:stCondLst>
                                    <p:cond delay="0"/>
                                  </p:stCondLst>
                                  <p:iterate type="lt">
                                    <p:tmPct val="5000"/>
                                  </p:iterate>
                                  <p:childTnLst>
                                    <p:set>
                                      <p:cBhvr>
                                        <p:cTn id="16" dur="1" fill="hold">
                                          <p:stCondLst>
                                            <p:cond delay="0"/>
                                          </p:stCondLst>
                                        </p:cTn>
                                        <p:tgtEl>
                                          <p:spTgt spid="8"/>
                                        </p:tgtEl>
                                        <p:attrNameLst>
                                          <p:attrName>style.visibility</p:attrName>
                                        </p:attrNameLst>
                                      </p:cBhvr>
                                      <p:to>
                                        <p:strVal val="visible"/>
                                      </p:to>
                                    </p:set>
                                    <p:anim calcmode="lin" valueType="num">
                                      <p:cBhvr>
                                        <p:cTn id="17" dur="1000" fill="hold"/>
                                        <p:tgtEl>
                                          <p:spTgt spid="8"/>
                                        </p:tgtEl>
                                        <p:attrNameLst>
                                          <p:attrName>ppt_w</p:attrName>
                                        </p:attrNameLst>
                                      </p:cBhvr>
                                      <p:tavLst>
                                        <p:tav tm="0">
                                          <p:val>
                                            <p:fltVal val="0"/>
                                          </p:val>
                                        </p:tav>
                                        <p:tav tm="100000">
                                          <p:val>
                                            <p:strVal val="#ppt_w"/>
                                          </p:val>
                                        </p:tav>
                                      </p:tavLst>
                                    </p:anim>
                                    <p:anim calcmode="lin" valueType="num">
                                      <p:cBhvr>
                                        <p:cTn id="18" dur="1000" fill="hold"/>
                                        <p:tgtEl>
                                          <p:spTgt spid="8"/>
                                        </p:tgtEl>
                                        <p:attrNameLst>
                                          <p:attrName>ppt_h</p:attrName>
                                        </p:attrNameLst>
                                      </p:cBhvr>
                                      <p:tavLst>
                                        <p:tav tm="0">
                                          <p:val>
                                            <p:fltVal val="0"/>
                                          </p:val>
                                        </p:tav>
                                        <p:tav tm="100000">
                                          <p:val>
                                            <p:strVal val="#ppt_h"/>
                                          </p:val>
                                        </p:tav>
                                      </p:tavLst>
                                    </p:anim>
                                    <p:anim calcmode="lin" valueType="num">
                                      <p:cBhvr>
                                        <p:cTn id="19" dur="1000" fill="hold"/>
                                        <p:tgtEl>
                                          <p:spTgt spid="8"/>
                                        </p:tgtEl>
                                        <p:attrNameLst>
                                          <p:attrName>style.rotation</p:attrName>
                                        </p:attrNameLst>
                                      </p:cBhvr>
                                      <p:tavLst>
                                        <p:tav tm="0">
                                          <p:val>
                                            <p:fltVal val="90"/>
                                          </p:val>
                                        </p:tav>
                                        <p:tav tm="100000">
                                          <p:val>
                                            <p:fltVal val="0"/>
                                          </p:val>
                                        </p:tav>
                                      </p:tavLst>
                                    </p:anim>
                                    <p:animEffect transition="in" filter="fade">
                                      <p:cBhvr>
                                        <p:cTn id="20" dur="1000"/>
                                        <p:tgtEl>
                                          <p:spTgt spid="8"/>
                                        </p:tgtEl>
                                      </p:cBhvr>
                                    </p:animEffect>
                                  </p:childTnLst>
                                </p:cTn>
                              </p:par>
                              <p:par>
                                <p:cTn id="21" presetID="9" presetClass="emph" presetSubtype="0" nodeType="withEffect">
                                  <p:stCondLst>
                                    <p:cond delay="0"/>
                                  </p:stCondLst>
                                  <p:iterate type="lt">
                                    <p:tmAbs val="0"/>
                                  </p:iterate>
                                  <p:childTnLst>
                                    <p:set>
                                      <p:cBhvr rctx="PPT">
                                        <p:cTn id="22" dur="indefinite"/>
                                        <p:tgtEl>
                                          <p:spTgt spid="8"/>
                                        </p:tgtEl>
                                        <p:attrNameLst>
                                          <p:attrName>style.opacity</p:attrName>
                                        </p:attrNameLst>
                                      </p:cBhvr>
                                      <p:to>
                                        <p:strVal val="0.5"/>
                                      </p:to>
                                    </p:set>
                                    <p:animEffect filter="image" prLst="opacity: 0.5">
                                      <p:cBhvr rctx="IE">
                                        <p:cTn id="23" dur="indefinite"/>
                                        <p:tgtEl>
                                          <p:spTgt spid="8"/>
                                        </p:tgtEl>
                                      </p:cBhvr>
                                    </p:animEffect>
                                  </p:childTnLst>
                                </p:cTn>
                              </p:par>
                            </p:childTnLst>
                          </p:cTn>
                        </p:par>
                        <p:par>
                          <p:cTn id="24" fill="hold">
                            <p:stCondLst>
                              <p:cond delay="2000"/>
                            </p:stCondLst>
                            <p:childTnLst>
                              <p:par>
                                <p:cTn id="25" presetID="31" presetClass="entr" presetSubtype="0" fill="hold" nodeType="afterEffect">
                                  <p:stCondLst>
                                    <p:cond delay="0"/>
                                  </p:stCondLst>
                                  <p:iterate type="lt">
                                    <p:tmPct val="5000"/>
                                  </p:iterate>
                                  <p:childTnLst>
                                    <p:set>
                                      <p:cBhvr>
                                        <p:cTn id="26" dur="1" fill="hold">
                                          <p:stCondLst>
                                            <p:cond delay="0"/>
                                          </p:stCondLst>
                                        </p:cTn>
                                        <p:tgtEl>
                                          <p:spTgt spid="9"/>
                                        </p:tgtEl>
                                        <p:attrNameLst>
                                          <p:attrName>style.visibility</p:attrName>
                                        </p:attrNameLst>
                                      </p:cBhvr>
                                      <p:to>
                                        <p:strVal val="visible"/>
                                      </p:to>
                                    </p:set>
                                    <p:anim calcmode="lin" valueType="num">
                                      <p:cBhvr>
                                        <p:cTn id="27" dur="1000" fill="hold"/>
                                        <p:tgtEl>
                                          <p:spTgt spid="9"/>
                                        </p:tgtEl>
                                        <p:attrNameLst>
                                          <p:attrName>ppt_w</p:attrName>
                                        </p:attrNameLst>
                                      </p:cBhvr>
                                      <p:tavLst>
                                        <p:tav tm="0">
                                          <p:val>
                                            <p:fltVal val="0"/>
                                          </p:val>
                                        </p:tav>
                                        <p:tav tm="100000">
                                          <p:val>
                                            <p:strVal val="#ppt_w"/>
                                          </p:val>
                                        </p:tav>
                                      </p:tavLst>
                                    </p:anim>
                                    <p:anim calcmode="lin" valueType="num">
                                      <p:cBhvr>
                                        <p:cTn id="28" dur="1000" fill="hold"/>
                                        <p:tgtEl>
                                          <p:spTgt spid="9"/>
                                        </p:tgtEl>
                                        <p:attrNameLst>
                                          <p:attrName>ppt_h</p:attrName>
                                        </p:attrNameLst>
                                      </p:cBhvr>
                                      <p:tavLst>
                                        <p:tav tm="0">
                                          <p:val>
                                            <p:fltVal val="0"/>
                                          </p:val>
                                        </p:tav>
                                        <p:tav tm="100000">
                                          <p:val>
                                            <p:strVal val="#ppt_h"/>
                                          </p:val>
                                        </p:tav>
                                      </p:tavLst>
                                    </p:anim>
                                    <p:anim calcmode="lin" valueType="num">
                                      <p:cBhvr>
                                        <p:cTn id="29" dur="1000" fill="hold"/>
                                        <p:tgtEl>
                                          <p:spTgt spid="9"/>
                                        </p:tgtEl>
                                        <p:attrNameLst>
                                          <p:attrName>style.rotation</p:attrName>
                                        </p:attrNameLst>
                                      </p:cBhvr>
                                      <p:tavLst>
                                        <p:tav tm="0">
                                          <p:val>
                                            <p:fltVal val="90"/>
                                          </p:val>
                                        </p:tav>
                                        <p:tav tm="100000">
                                          <p:val>
                                            <p:fltVal val="0"/>
                                          </p:val>
                                        </p:tav>
                                      </p:tavLst>
                                    </p:anim>
                                    <p:animEffect transition="in" filter="fade">
                                      <p:cBhvr>
                                        <p:cTn id="30" dur="1000"/>
                                        <p:tgtEl>
                                          <p:spTgt spid="9"/>
                                        </p:tgtEl>
                                      </p:cBhvr>
                                    </p:animEffect>
                                  </p:childTnLst>
                                </p:cTn>
                              </p:par>
                              <p:par>
                                <p:cTn id="31" presetID="9" presetClass="emph" presetSubtype="0" nodeType="withEffect">
                                  <p:stCondLst>
                                    <p:cond delay="0"/>
                                  </p:stCondLst>
                                  <p:iterate type="lt">
                                    <p:tmAbs val="0"/>
                                  </p:iterate>
                                  <p:childTnLst>
                                    <p:set>
                                      <p:cBhvr rctx="PPT">
                                        <p:cTn id="32" dur="indefinite"/>
                                        <p:tgtEl>
                                          <p:spTgt spid="9"/>
                                        </p:tgtEl>
                                        <p:attrNameLst>
                                          <p:attrName>style.opacity</p:attrName>
                                        </p:attrNameLst>
                                      </p:cBhvr>
                                      <p:to>
                                        <p:strVal val="0.5"/>
                                      </p:to>
                                    </p:set>
                                    <p:animEffect filter="image" prLst="opacity: 0.5">
                                      <p:cBhvr rctx="IE">
                                        <p:cTn id="33" dur="indefinite"/>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0" y="1676400"/>
            <a:ext cx="1219200" cy="3505200"/>
          </a:xfrm>
        </p:spPr>
        <p:txBody>
          <a:bodyPr/>
          <a:lstStyle/>
          <a:p>
            <a:pPr algn="ctr"/>
            <a:r>
              <a:rPr lang="en-US" sz="3200" b="1" dirty="0" smtClean="0">
                <a:solidFill>
                  <a:schemeClr val="accent6"/>
                </a:solidFill>
              </a:rPr>
              <a:t>Online Predators</a:t>
            </a:r>
            <a:endParaRPr lang="en-US" sz="3200" b="1" dirty="0">
              <a:solidFill>
                <a:schemeClr val="accent6"/>
              </a:solidFill>
            </a:endParaRPr>
          </a:p>
        </p:txBody>
      </p:sp>
      <p:sp>
        <p:nvSpPr>
          <p:cNvPr id="23555" name="Rectangle 3"/>
          <p:cNvSpPr>
            <a:spLocks noGrp="1" noChangeArrowheads="1"/>
          </p:cNvSpPr>
          <p:nvPr>
            <p:ph type="body" idx="1"/>
          </p:nvPr>
        </p:nvSpPr>
        <p:spPr>
          <a:xfrm>
            <a:off x="1828800" y="1752600"/>
            <a:ext cx="7086600" cy="3733800"/>
          </a:xfrm>
        </p:spPr>
        <p:txBody>
          <a:bodyPr/>
          <a:lstStyle/>
          <a:p>
            <a:pPr>
              <a:buNone/>
            </a:pPr>
            <a:endParaRPr lang="en-US" dirty="0" smtClean="0">
              <a:solidFill>
                <a:schemeClr val="accent2"/>
              </a:solidFill>
            </a:endParaRPr>
          </a:p>
          <a:p>
            <a:pPr algn="ctr">
              <a:buNone/>
            </a:pPr>
            <a:endParaRPr lang="en-US" dirty="0" smtClean="0">
              <a:solidFill>
                <a:schemeClr val="accent2"/>
              </a:solidFill>
            </a:endParaRPr>
          </a:p>
          <a:p>
            <a:pPr algn="ctr">
              <a:spcBef>
                <a:spcPct val="0"/>
              </a:spcBef>
              <a:buNone/>
            </a:pPr>
            <a:r>
              <a:rPr lang="en-US" sz="6600" dirty="0" smtClean="0">
                <a:solidFill>
                  <a:schemeClr val="accent2"/>
                </a:solidFill>
              </a:rPr>
              <a:t>Cybersafety Issues:</a:t>
            </a:r>
          </a:p>
          <a:p>
            <a:pPr algn="ctr">
              <a:spcBef>
                <a:spcPct val="0"/>
              </a:spcBef>
              <a:buNone/>
            </a:pPr>
            <a:r>
              <a:rPr lang="en-US" sz="6600" dirty="0" smtClean="0">
                <a:solidFill>
                  <a:schemeClr val="accent2"/>
                </a:solidFill>
              </a:rPr>
              <a:t>Online Predators</a:t>
            </a:r>
          </a:p>
          <a:p>
            <a:pPr algn="ctr">
              <a:spcBef>
                <a:spcPct val="0"/>
              </a:spcBef>
              <a:buNone/>
            </a:pPr>
            <a:endParaRPr lang="en-US" sz="6600" b="1" dirty="0" smtClean="0">
              <a:solidFill>
                <a:schemeClr val="accent6"/>
              </a:solidFill>
              <a:latin typeface="+mj-lt"/>
              <a:ea typeface="+mj-ea"/>
              <a:cs typeface="+mj-cs"/>
              <a:hlinkClick r:id="rId2"/>
            </a:endParaRPr>
          </a:p>
        </p:txBody>
      </p:sp>
    </p:spTree>
  </p:cSld>
  <p:clrMapOvr>
    <a:masterClrMapping/>
  </p:clrMapOvr>
  <p:transition>
    <p:random/>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Rectangle 3"/>
          <p:cNvSpPr>
            <a:spLocks noGrp="1" noChangeArrowheads="1"/>
          </p:cNvSpPr>
          <p:nvPr>
            <p:ph type="body" idx="1"/>
          </p:nvPr>
        </p:nvSpPr>
        <p:spPr>
          <a:xfrm>
            <a:off x="1371600" y="1524000"/>
            <a:ext cx="7772400" cy="5334000"/>
          </a:xfrm>
        </p:spPr>
        <p:txBody>
          <a:bodyPr/>
          <a:lstStyle/>
          <a:p>
            <a:pPr>
              <a:buNone/>
            </a:pPr>
            <a:r>
              <a:rPr lang="en-US" sz="1800" dirty="0" smtClean="0">
                <a:solidFill>
                  <a:schemeClr val="accent2"/>
                </a:solidFill>
                <a:latin typeface="Georgia" pitchFamily="18" charset="0"/>
              </a:rPr>
              <a:t>Unfortunately, there are persons who inhabit cyberspace who seek to find </a:t>
            </a:r>
          </a:p>
          <a:p>
            <a:pPr>
              <a:buNone/>
            </a:pPr>
            <a:r>
              <a:rPr lang="en-US" sz="1800" dirty="0" smtClean="0">
                <a:solidFill>
                  <a:schemeClr val="accent2"/>
                </a:solidFill>
                <a:latin typeface="Georgia" pitchFamily="18" charset="0"/>
              </a:rPr>
              <a:t>other people, and especially teenagers, to send inappropriate  pictures and </a:t>
            </a:r>
          </a:p>
          <a:p>
            <a:pPr>
              <a:buNone/>
            </a:pPr>
            <a:r>
              <a:rPr lang="en-US" sz="1800" dirty="0" smtClean="0">
                <a:solidFill>
                  <a:schemeClr val="accent2"/>
                </a:solidFill>
                <a:latin typeface="Georgia" pitchFamily="18" charset="0"/>
              </a:rPr>
              <a:t>messages to or engage conversations that are inappropriate. They may also </a:t>
            </a:r>
          </a:p>
          <a:p>
            <a:pPr>
              <a:buNone/>
            </a:pPr>
            <a:r>
              <a:rPr lang="en-US" sz="1800" dirty="0" smtClean="0">
                <a:solidFill>
                  <a:schemeClr val="accent2"/>
                </a:solidFill>
                <a:latin typeface="Georgia" pitchFamily="18" charset="0"/>
              </a:rPr>
              <a:t>seek to entice a person to meet them in real  life in order to harm them. </a:t>
            </a:r>
          </a:p>
          <a:p>
            <a:pPr>
              <a:buNone/>
            </a:pPr>
            <a:endParaRPr lang="en-US" sz="1800" dirty="0" smtClean="0">
              <a:solidFill>
                <a:schemeClr val="accent2"/>
              </a:solidFill>
              <a:latin typeface="Georgia" pitchFamily="18" charset="0"/>
            </a:endParaRPr>
          </a:p>
          <a:p>
            <a:pPr algn="ctr">
              <a:buNone/>
            </a:pPr>
            <a:r>
              <a:rPr lang="en-US" sz="1800" dirty="0" smtClean="0">
                <a:solidFill>
                  <a:schemeClr val="accent2"/>
                </a:solidFill>
                <a:latin typeface="Georgia" pitchFamily="18" charset="0"/>
              </a:rPr>
              <a:t>These people are called </a:t>
            </a:r>
            <a:r>
              <a:rPr lang="en-US" sz="1800" b="1" u="sng" dirty="0" smtClean="0">
                <a:solidFill>
                  <a:schemeClr val="accent2"/>
                </a:solidFill>
                <a:latin typeface="Georgia" pitchFamily="18" charset="0"/>
              </a:rPr>
              <a:t>ONLINE PREDATORS.</a:t>
            </a:r>
          </a:p>
          <a:p>
            <a:pPr>
              <a:buNone/>
            </a:pPr>
            <a:endParaRPr lang="en-US" sz="1800" dirty="0" smtClean="0">
              <a:solidFill>
                <a:schemeClr val="accent2"/>
              </a:solidFill>
              <a:latin typeface="Georgia" pitchFamily="18" charset="0"/>
            </a:endParaRPr>
          </a:p>
          <a:p>
            <a:pPr>
              <a:buNone/>
            </a:pPr>
            <a:r>
              <a:rPr lang="en-US" sz="1800" dirty="0" smtClean="0">
                <a:solidFill>
                  <a:schemeClr val="accent2"/>
                </a:solidFill>
                <a:latin typeface="Georgia" pitchFamily="18" charset="0"/>
              </a:rPr>
              <a:t>You should become wary if a person begins to ask you for very personal </a:t>
            </a:r>
          </a:p>
          <a:p>
            <a:pPr>
              <a:buNone/>
            </a:pPr>
            <a:r>
              <a:rPr lang="en-US" sz="1800" dirty="0" smtClean="0">
                <a:solidFill>
                  <a:schemeClr val="accent2"/>
                </a:solidFill>
                <a:latin typeface="Georgia" pitchFamily="18" charset="0"/>
              </a:rPr>
              <a:t>information  or to ask where your computer is and can you view the </a:t>
            </a:r>
          </a:p>
          <a:p>
            <a:pPr>
              <a:buNone/>
            </a:pPr>
            <a:r>
              <a:rPr lang="en-US" sz="1800" dirty="0" smtClean="0">
                <a:solidFill>
                  <a:schemeClr val="accent2"/>
                </a:solidFill>
                <a:latin typeface="Georgia" pitchFamily="18" charset="0"/>
              </a:rPr>
              <a:t>computer privately. They may offer you a job, money, or may even threaten </a:t>
            </a:r>
          </a:p>
          <a:p>
            <a:pPr>
              <a:buNone/>
            </a:pPr>
            <a:r>
              <a:rPr lang="en-US" sz="1800" dirty="0" smtClean="0">
                <a:solidFill>
                  <a:schemeClr val="accent2"/>
                </a:solidFill>
                <a:latin typeface="Georgia" pitchFamily="18" charset="0"/>
              </a:rPr>
              <a:t>you with physical harm or the release of embarrassing pictures or </a:t>
            </a:r>
          </a:p>
          <a:p>
            <a:pPr>
              <a:buNone/>
            </a:pPr>
            <a:r>
              <a:rPr lang="en-US" sz="1800" dirty="0" smtClean="0">
                <a:solidFill>
                  <a:schemeClr val="accent2"/>
                </a:solidFill>
                <a:latin typeface="Georgia" pitchFamily="18" charset="0"/>
              </a:rPr>
              <a:t>information if you do not send them inappropriate pictures of yourself or </a:t>
            </a:r>
          </a:p>
          <a:p>
            <a:pPr>
              <a:buNone/>
            </a:pPr>
            <a:r>
              <a:rPr lang="en-US" sz="1800" dirty="0" smtClean="0">
                <a:solidFill>
                  <a:schemeClr val="accent2"/>
                </a:solidFill>
                <a:latin typeface="Georgia" pitchFamily="18" charset="0"/>
              </a:rPr>
              <a:t>more information. </a:t>
            </a:r>
          </a:p>
          <a:p>
            <a:pPr>
              <a:buNone/>
            </a:pPr>
            <a:r>
              <a:rPr lang="en-US" sz="1800" dirty="0" smtClean="0">
                <a:solidFill>
                  <a:schemeClr val="accent2"/>
                </a:solidFill>
                <a:latin typeface="Georgia" pitchFamily="18" charset="0"/>
              </a:rPr>
              <a:t>           </a:t>
            </a:r>
          </a:p>
          <a:p>
            <a:pPr>
              <a:buNone/>
            </a:pPr>
            <a:r>
              <a:rPr lang="en-US" sz="1800" dirty="0" smtClean="0">
                <a:solidFill>
                  <a:schemeClr val="accent2"/>
                </a:solidFill>
                <a:latin typeface="Georgia" pitchFamily="18" charset="0"/>
              </a:rPr>
              <a:t>          They may even want you to meet them somewhere by yourself.          </a:t>
            </a:r>
          </a:p>
        </p:txBody>
      </p:sp>
      <p:sp>
        <p:nvSpPr>
          <p:cNvPr id="5" name="Rectangle 2"/>
          <p:cNvSpPr>
            <a:spLocks noGrp="1" noChangeArrowheads="1"/>
          </p:cNvSpPr>
          <p:nvPr>
            <p:ph type="title"/>
          </p:nvPr>
        </p:nvSpPr>
        <p:spPr>
          <a:xfrm>
            <a:off x="0" y="1676400"/>
            <a:ext cx="1219200" cy="3581400"/>
          </a:xfrm>
        </p:spPr>
        <p:txBody>
          <a:bodyPr/>
          <a:lstStyle/>
          <a:p>
            <a:pPr algn="ctr"/>
            <a:r>
              <a:rPr lang="en-US" sz="3200" b="1" dirty="0" smtClean="0">
                <a:solidFill>
                  <a:schemeClr val="accent6"/>
                </a:solidFill>
              </a:rPr>
              <a:t>Online Predators</a:t>
            </a:r>
            <a:endParaRPr lang="en-US" sz="3200" b="1" dirty="0">
              <a:solidFill>
                <a:schemeClr val="accent6"/>
              </a:solidFill>
            </a:endParaRPr>
          </a:p>
        </p:txBody>
      </p:sp>
      <p:sp>
        <p:nvSpPr>
          <p:cNvPr id="6" name="Rectangle 2"/>
          <p:cNvSpPr txBox="1">
            <a:spLocks noChangeArrowheads="1"/>
          </p:cNvSpPr>
          <p:nvPr/>
        </p:nvSpPr>
        <p:spPr bwMode="auto">
          <a:xfrm rot="16200000">
            <a:off x="4610100" y="-1790700"/>
            <a:ext cx="685800" cy="6096000"/>
          </a:xfrm>
          <a:prstGeom prst="rect">
            <a:avLst/>
          </a:prstGeom>
          <a:noFill/>
          <a:ln w="9525">
            <a:noFill/>
            <a:miter lim="800000"/>
            <a:headEnd/>
            <a:tailEnd/>
          </a:ln>
          <a:effectLst/>
        </p:spPr>
        <p:txBody>
          <a:bodyPr vert="eaVert"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3200" b="1" i="0" u="none" strike="noStrike" kern="0" cap="none" spc="0" normalizeH="0" baseline="0" noProof="0" dirty="0" smtClean="0">
                <a:ln>
                  <a:noFill/>
                </a:ln>
                <a:solidFill>
                  <a:schemeClr val="accent6"/>
                </a:solidFill>
                <a:effectLst/>
                <a:uLnTx/>
                <a:uFillTx/>
                <a:latin typeface="+mj-lt"/>
                <a:ea typeface="+mj-ea"/>
                <a:cs typeface="+mj-cs"/>
              </a:rPr>
              <a:t>Online Predators</a:t>
            </a:r>
            <a:endParaRPr kumimoji="0" lang="en-US" sz="3200" b="1" i="0" u="none" strike="noStrike" kern="0" cap="none" spc="0" normalizeH="0" baseline="0" noProof="0" dirty="0">
              <a:ln>
                <a:noFill/>
              </a:ln>
              <a:solidFill>
                <a:schemeClr val="accent6"/>
              </a:solidFill>
              <a:effectLst/>
              <a:uLnTx/>
              <a:uFillTx/>
              <a:latin typeface="+mj-lt"/>
              <a:ea typeface="+mj-ea"/>
              <a:cs typeface="+mj-cs"/>
            </a:endParaRPr>
          </a:p>
        </p:txBody>
      </p:sp>
    </p:spTree>
  </p:cSld>
  <p:clrMapOvr>
    <a:masterClrMapping/>
  </p:clrMapOvr>
  <p:transition spd="slow">
    <p:fade thruBlk="1"/>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Rectangle 3"/>
          <p:cNvSpPr>
            <a:spLocks noGrp="1" noChangeArrowheads="1"/>
          </p:cNvSpPr>
          <p:nvPr>
            <p:ph type="body" idx="1"/>
          </p:nvPr>
        </p:nvSpPr>
        <p:spPr>
          <a:xfrm>
            <a:off x="1371600" y="1600200"/>
            <a:ext cx="7772400" cy="5257800"/>
          </a:xfrm>
        </p:spPr>
        <p:txBody>
          <a:bodyPr/>
          <a:lstStyle/>
          <a:p>
            <a:pPr>
              <a:buNone/>
            </a:pPr>
            <a:r>
              <a:rPr lang="en-US" sz="1800" dirty="0" smtClean="0">
                <a:solidFill>
                  <a:schemeClr val="accent2"/>
                </a:solidFill>
                <a:latin typeface="Georgia" pitchFamily="18" charset="0"/>
              </a:rPr>
              <a:t>How should you handle online predators? If the online conversation </a:t>
            </a:r>
          </a:p>
          <a:p>
            <a:pPr>
              <a:buNone/>
            </a:pPr>
            <a:r>
              <a:rPr lang="en-US" sz="1800" dirty="0" smtClean="0">
                <a:solidFill>
                  <a:schemeClr val="accent2"/>
                </a:solidFill>
                <a:latin typeface="Georgia" pitchFamily="18" charset="0"/>
              </a:rPr>
              <a:t>becomes too personal or too inappropriate or threatening, you should:</a:t>
            </a:r>
          </a:p>
          <a:p>
            <a:pPr>
              <a:buAutoNum type="arabicParenBoth"/>
            </a:pPr>
            <a:endParaRPr lang="en-US" sz="1800" dirty="0" smtClean="0">
              <a:solidFill>
                <a:schemeClr val="accent2"/>
              </a:solidFill>
              <a:latin typeface="Georgia" pitchFamily="18" charset="0"/>
            </a:endParaRPr>
          </a:p>
          <a:p>
            <a:pPr>
              <a:buAutoNum type="arabicParenBoth"/>
            </a:pPr>
            <a:r>
              <a:rPr lang="en-US" sz="1800" dirty="0" smtClean="0">
                <a:solidFill>
                  <a:schemeClr val="accent2"/>
                </a:solidFill>
                <a:latin typeface="Georgia" pitchFamily="18" charset="0"/>
              </a:rPr>
              <a:t>Simply logoff without responding to the online predator</a:t>
            </a:r>
          </a:p>
          <a:p>
            <a:pPr>
              <a:buNone/>
            </a:pPr>
            <a:r>
              <a:rPr lang="en-US" sz="1800" dirty="0" smtClean="0">
                <a:solidFill>
                  <a:schemeClr val="accent2"/>
                </a:solidFill>
                <a:latin typeface="Georgia" pitchFamily="18" charset="0"/>
              </a:rPr>
              <a:t>(2) Tell a trusted adult – {Parent, Teacher, School Resource Officer}</a:t>
            </a:r>
          </a:p>
          <a:p>
            <a:pPr>
              <a:buNone/>
            </a:pPr>
            <a:r>
              <a:rPr lang="en-US" sz="1800" dirty="0" smtClean="0">
                <a:solidFill>
                  <a:schemeClr val="accent2"/>
                </a:solidFill>
                <a:latin typeface="Georgia" pitchFamily="18" charset="0"/>
              </a:rPr>
              <a:t>(3) Contact your internet service provider</a:t>
            </a:r>
          </a:p>
          <a:p>
            <a:pPr>
              <a:buNone/>
            </a:pPr>
            <a:endParaRPr lang="en-US" sz="1800" dirty="0" smtClean="0">
              <a:solidFill>
                <a:schemeClr val="accent2"/>
              </a:solidFill>
              <a:latin typeface="Georgia" pitchFamily="18" charset="0"/>
            </a:endParaRPr>
          </a:p>
          <a:p>
            <a:pPr>
              <a:buNone/>
            </a:pPr>
            <a:r>
              <a:rPr lang="en-US" sz="1800" dirty="0" smtClean="0">
                <a:solidFill>
                  <a:schemeClr val="accent2"/>
                </a:solidFill>
                <a:latin typeface="Georgia" pitchFamily="18" charset="0"/>
              </a:rPr>
              <a:t>If an online stranger wants to meet with you in real life,</a:t>
            </a:r>
          </a:p>
          <a:p>
            <a:pPr>
              <a:buNone/>
            </a:pPr>
            <a:endParaRPr lang="en-US" sz="1800" dirty="0" smtClean="0">
              <a:solidFill>
                <a:schemeClr val="accent2"/>
              </a:solidFill>
              <a:latin typeface="Georgia" pitchFamily="18" charset="0"/>
            </a:endParaRPr>
          </a:p>
          <a:p>
            <a:pPr>
              <a:buNone/>
            </a:pPr>
            <a:r>
              <a:rPr lang="en-US" sz="2800" b="1" u="sng" dirty="0" smtClean="0">
                <a:solidFill>
                  <a:schemeClr val="accent2"/>
                </a:solidFill>
                <a:latin typeface="Georgia" pitchFamily="18" charset="0"/>
              </a:rPr>
              <a:t>DON’T BE FLATTERED….</a:t>
            </a:r>
          </a:p>
          <a:p>
            <a:pPr>
              <a:buNone/>
            </a:pPr>
            <a:endParaRPr lang="en-US" sz="1800" b="1" u="sng" dirty="0" smtClean="0">
              <a:solidFill>
                <a:schemeClr val="accent2"/>
              </a:solidFill>
              <a:latin typeface="Georgia" pitchFamily="18" charset="0"/>
            </a:endParaRPr>
          </a:p>
          <a:p>
            <a:pPr>
              <a:buNone/>
            </a:pPr>
            <a:endParaRPr lang="en-US" sz="1800" b="1" u="sng" dirty="0" smtClean="0">
              <a:solidFill>
                <a:schemeClr val="accent2"/>
              </a:solidFill>
              <a:latin typeface="Georgia" pitchFamily="18" charset="0"/>
            </a:endParaRPr>
          </a:p>
          <a:p>
            <a:pPr>
              <a:buNone/>
            </a:pPr>
            <a:r>
              <a:rPr lang="en-US" sz="1800" b="1" dirty="0" smtClean="0">
                <a:solidFill>
                  <a:schemeClr val="accent2"/>
                </a:solidFill>
                <a:latin typeface="Georgia" pitchFamily="18" charset="0"/>
              </a:rPr>
              <a:t>            </a:t>
            </a:r>
          </a:p>
          <a:p>
            <a:pPr>
              <a:buNone/>
            </a:pPr>
            <a:r>
              <a:rPr lang="en-US" sz="1800" b="1" u="sng" dirty="0" smtClean="0">
                <a:solidFill>
                  <a:schemeClr val="accent2"/>
                </a:solidFill>
                <a:latin typeface="Georgia" pitchFamily="18" charset="0"/>
              </a:rPr>
              <a:t> </a:t>
            </a:r>
            <a:r>
              <a:rPr lang="en-US" sz="1800" b="1" dirty="0" smtClean="0">
                <a:solidFill>
                  <a:schemeClr val="accent2"/>
                </a:solidFill>
                <a:latin typeface="Georgia" pitchFamily="18" charset="0"/>
              </a:rPr>
              <a:t>                                                    </a:t>
            </a:r>
            <a:r>
              <a:rPr lang="en-US" sz="3600" b="1" u="sng" dirty="0" smtClean="0">
                <a:solidFill>
                  <a:srgbClr val="FF0000"/>
                </a:solidFill>
                <a:latin typeface="Georgia" pitchFamily="18" charset="0"/>
              </a:rPr>
              <a:t>BE SUSPICIOUS!! </a:t>
            </a:r>
          </a:p>
          <a:p>
            <a:pPr>
              <a:buNone/>
            </a:pPr>
            <a:endParaRPr lang="en-US" sz="1800" b="1" u="sng" dirty="0" smtClean="0">
              <a:solidFill>
                <a:schemeClr val="accent2"/>
              </a:solidFill>
              <a:latin typeface="Georgia" pitchFamily="18" charset="0"/>
            </a:endParaRPr>
          </a:p>
          <a:p>
            <a:pPr>
              <a:buNone/>
            </a:pPr>
            <a:r>
              <a:rPr lang="en-US" sz="1800" b="1" dirty="0" smtClean="0">
                <a:solidFill>
                  <a:schemeClr val="accent2"/>
                </a:solidFill>
                <a:latin typeface="Georgia" pitchFamily="18" charset="0"/>
              </a:rPr>
              <a:t>  </a:t>
            </a:r>
            <a:endParaRPr lang="en-US" sz="1800" b="1" u="sng" dirty="0" smtClean="0">
              <a:solidFill>
                <a:schemeClr val="accent2"/>
              </a:solidFill>
              <a:latin typeface="Georgia" pitchFamily="18" charset="0"/>
            </a:endParaRPr>
          </a:p>
          <a:p>
            <a:pPr>
              <a:buNone/>
            </a:pPr>
            <a:endParaRPr lang="en-US" sz="1800" dirty="0" smtClean="0">
              <a:solidFill>
                <a:schemeClr val="accent2"/>
              </a:solidFill>
              <a:latin typeface="Georgia" pitchFamily="18" charset="0"/>
            </a:endParaRPr>
          </a:p>
          <a:p>
            <a:pPr>
              <a:buNone/>
            </a:pPr>
            <a:r>
              <a:rPr lang="en-US" sz="1800" dirty="0" smtClean="0">
                <a:solidFill>
                  <a:schemeClr val="accent2"/>
                </a:solidFill>
                <a:latin typeface="Georgia" pitchFamily="18" charset="0"/>
              </a:rPr>
              <a:t>          </a:t>
            </a:r>
          </a:p>
          <a:p>
            <a:pPr>
              <a:buNone/>
            </a:pPr>
            <a:r>
              <a:rPr lang="en-US" sz="1800" dirty="0" smtClean="0">
                <a:solidFill>
                  <a:schemeClr val="accent2"/>
                </a:solidFill>
                <a:latin typeface="Georgia" pitchFamily="18" charset="0"/>
              </a:rPr>
              <a:t>  </a:t>
            </a:r>
          </a:p>
        </p:txBody>
      </p:sp>
      <p:sp>
        <p:nvSpPr>
          <p:cNvPr id="5" name="Rectangle 2"/>
          <p:cNvSpPr>
            <a:spLocks noGrp="1" noChangeArrowheads="1"/>
          </p:cNvSpPr>
          <p:nvPr>
            <p:ph type="title"/>
          </p:nvPr>
        </p:nvSpPr>
        <p:spPr>
          <a:xfrm>
            <a:off x="0" y="1676400"/>
            <a:ext cx="1219200" cy="3581400"/>
          </a:xfrm>
        </p:spPr>
        <p:txBody>
          <a:bodyPr/>
          <a:lstStyle/>
          <a:p>
            <a:pPr algn="ctr"/>
            <a:r>
              <a:rPr lang="en-US" sz="3200" b="1" dirty="0" smtClean="0">
                <a:solidFill>
                  <a:schemeClr val="accent6"/>
                </a:solidFill>
              </a:rPr>
              <a:t>Online Predators</a:t>
            </a:r>
            <a:endParaRPr lang="en-US" sz="3200" b="1" dirty="0">
              <a:solidFill>
                <a:schemeClr val="accent6"/>
              </a:solidFill>
            </a:endParaRPr>
          </a:p>
        </p:txBody>
      </p:sp>
      <p:sp>
        <p:nvSpPr>
          <p:cNvPr id="6" name="Rectangle 2"/>
          <p:cNvSpPr txBox="1">
            <a:spLocks noChangeArrowheads="1"/>
          </p:cNvSpPr>
          <p:nvPr/>
        </p:nvSpPr>
        <p:spPr bwMode="auto">
          <a:xfrm rot="16200000">
            <a:off x="4610100" y="-1790700"/>
            <a:ext cx="685800" cy="6096000"/>
          </a:xfrm>
          <a:prstGeom prst="rect">
            <a:avLst/>
          </a:prstGeom>
          <a:noFill/>
          <a:ln w="9525">
            <a:noFill/>
            <a:miter lim="800000"/>
            <a:headEnd/>
            <a:tailEnd/>
          </a:ln>
          <a:effectLst/>
        </p:spPr>
        <p:txBody>
          <a:bodyPr vert="eaVert"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3200" b="1" i="0" u="none" strike="noStrike" kern="0" cap="none" spc="0" normalizeH="0" baseline="0" noProof="0" dirty="0" smtClean="0">
                <a:ln>
                  <a:noFill/>
                </a:ln>
                <a:solidFill>
                  <a:schemeClr val="accent6"/>
                </a:solidFill>
                <a:effectLst/>
                <a:uLnTx/>
                <a:uFillTx/>
                <a:latin typeface="+mj-lt"/>
                <a:ea typeface="+mj-ea"/>
                <a:cs typeface="+mj-cs"/>
              </a:rPr>
              <a:t>Online Predators</a:t>
            </a:r>
            <a:endParaRPr kumimoji="0" lang="en-US" sz="3200" b="1" i="0" u="none" strike="noStrike" kern="0" cap="none" spc="0" normalizeH="0" baseline="0" noProof="0" dirty="0">
              <a:ln>
                <a:noFill/>
              </a:ln>
              <a:solidFill>
                <a:schemeClr val="accent6"/>
              </a:solidFill>
              <a:effectLst/>
              <a:uLnTx/>
              <a:uFillTx/>
              <a:latin typeface="+mj-lt"/>
              <a:ea typeface="+mj-ea"/>
              <a:cs typeface="+mj-cs"/>
            </a:endParaRPr>
          </a:p>
        </p:txBody>
      </p:sp>
    </p:spTree>
  </p:cSld>
  <p:clrMapOvr>
    <a:masterClrMapping/>
  </p:clrMapOvr>
  <p:transition spd="slow">
    <p:fade thruBlk="1"/>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0" y="1676400"/>
            <a:ext cx="1219200" cy="3505200"/>
          </a:xfrm>
        </p:spPr>
        <p:txBody>
          <a:bodyPr/>
          <a:lstStyle/>
          <a:p>
            <a:pPr algn="ctr"/>
            <a:r>
              <a:rPr lang="en-US" sz="3200" b="1" dirty="0" err="1" smtClean="0">
                <a:solidFill>
                  <a:schemeClr val="accent6"/>
                </a:solidFill>
              </a:rPr>
              <a:t>Cyberbullying</a:t>
            </a:r>
            <a:endParaRPr lang="en-US" sz="3200" b="1" dirty="0">
              <a:solidFill>
                <a:schemeClr val="accent6"/>
              </a:solidFill>
            </a:endParaRPr>
          </a:p>
        </p:txBody>
      </p:sp>
      <p:sp>
        <p:nvSpPr>
          <p:cNvPr id="23555" name="Rectangle 3"/>
          <p:cNvSpPr>
            <a:spLocks noGrp="1" noChangeArrowheads="1"/>
          </p:cNvSpPr>
          <p:nvPr>
            <p:ph type="body" idx="1"/>
          </p:nvPr>
        </p:nvSpPr>
        <p:spPr>
          <a:xfrm>
            <a:off x="1828800" y="1752600"/>
            <a:ext cx="7086600" cy="3733800"/>
          </a:xfrm>
        </p:spPr>
        <p:txBody>
          <a:bodyPr/>
          <a:lstStyle/>
          <a:p>
            <a:pPr>
              <a:buNone/>
            </a:pPr>
            <a:endParaRPr lang="en-US" dirty="0" smtClean="0">
              <a:solidFill>
                <a:schemeClr val="accent2"/>
              </a:solidFill>
            </a:endParaRPr>
          </a:p>
          <a:p>
            <a:pPr algn="ctr">
              <a:buNone/>
            </a:pPr>
            <a:endParaRPr lang="en-US" dirty="0" smtClean="0">
              <a:solidFill>
                <a:schemeClr val="accent2"/>
              </a:solidFill>
            </a:endParaRPr>
          </a:p>
          <a:p>
            <a:pPr algn="ctr">
              <a:spcBef>
                <a:spcPct val="0"/>
              </a:spcBef>
              <a:buNone/>
            </a:pPr>
            <a:r>
              <a:rPr lang="en-US" sz="6600" dirty="0" smtClean="0">
                <a:solidFill>
                  <a:schemeClr val="accent2"/>
                </a:solidFill>
              </a:rPr>
              <a:t>Cybersafety Issues:</a:t>
            </a:r>
          </a:p>
          <a:p>
            <a:pPr algn="ctr">
              <a:spcBef>
                <a:spcPct val="0"/>
              </a:spcBef>
              <a:buNone/>
            </a:pPr>
            <a:r>
              <a:rPr lang="en-US" sz="6600" dirty="0" err="1" smtClean="0">
                <a:solidFill>
                  <a:schemeClr val="accent2"/>
                </a:solidFill>
              </a:rPr>
              <a:t>Cyberbullying</a:t>
            </a:r>
            <a:endParaRPr lang="en-US" sz="6600" dirty="0" smtClean="0">
              <a:solidFill>
                <a:schemeClr val="accent2"/>
              </a:solidFill>
            </a:endParaRPr>
          </a:p>
          <a:p>
            <a:pPr algn="ctr">
              <a:spcBef>
                <a:spcPct val="0"/>
              </a:spcBef>
              <a:buNone/>
            </a:pPr>
            <a:endParaRPr lang="en-US" sz="6600" b="1" dirty="0" smtClean="0">
              <a:solidFill>
                <a:schemeClr val="accent6"/>
              </a:solidFill>
              <a:latin typeface="+mj-lt"/>
              <a:ea typeface="+mj-ea"/>
              <a:cs typeface="+mj-cs"/>
              <a:hlinkClick r:id="rId2"/>
            </a:endParaRPr>
          </a:p>
        </p:txBody>
      </p:sp>
    </p:spTree>
  </p:cSld>
  <p:clrMapOvr>
    <a:masterClrMapping/>
  </p:clrMapOvr>
  <p:transition>
    <p:random/>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Rectangle 3"/>
          <p:cNvSpPr>
            <a:spLocks noGrp="1" noChangeArrowheads="1"/>
          </p:cNvSpPr>
          <p:nvPr>
            <p:ph type="body" idx="1"/>
          </p:nvPr>
        </p:nvSpPr>
        <p:spPr>
          <a:xfrm>
            <a:off x="1371600" y="1524000"/>
            <a:ext cx="7772400" cy="5334000"/>
          </a:xfrm>
        </p:spPr>
        <p:txBody>
          <a:bodyPr/>
          <a:lstStyle/>
          <a:p>
            <a:pPr>
              <a:buNone/>
            </a:pPr>
            <a:r>
              <a:rPr lang="en-US" sz="1800" dirty="0" err="1" smtClean="0">
                <a:solidFill>
                  <a:schemeClr val="accent2"/>
                </a:solidFill>
                <a:latin typeface="Georgia" pitchFamily="18" charset="0"/>
              </a:rPr>
              <a:t>Cyberbullying</a:t>
            </a:r>
            <a:r>
              <a:rPr lang="en-US" sz="1800" dirty="0" smtClean="0">
                <a:solidFill>
                  <a:schemeClr val="accent2"/>
                </a:solidFill>
                <a:latin typeface="Georgia" pitchFamily="18" charset="0"/>
              </a:rPr>
              <a:t> occurs when a person uses the Internet or cell phones to</a:t>
            </a:r>
          </a:p>
          <a:p>
            <a:pPr>
              <a:buNone/>
            </a:pPr>
            <a:r>
              <a:rPr lang="en-US" sz="1800" dirty="0" smtClean="0">
                <a:solidFill>
                  <a:schemeClr val="accent2"/>
                </a:solidFill>
                <a:latin typeface="Georgia" pitchFamily="18" charset="0"/>
              </a:rPr>
              <a:t>harass or intimidate another person. The following are examples of </a:t>
            </a:r>
          </a:p>
          <a:p>
            <a:pPr>
              <a:buNone/>
            </a:pPr>
            <a:r>
              <a:rPr lang="en-US" sz="1800" dirty="0" err="1" smtClean="0">
                <a:solidFill>
                  <a:schemeClr val="accent2"/>
                </a:solidFill>
                <a:latin typeface="Georgia" pitchFamily="18" charset="0"/>
              </a:rPr>
              <a:t>cyberbullying</a:t>
            </a:r>
            <a:r>
              <a:rPr lang="en-US" sz="1800" dirty="0" smtClean="0">
                <a:solidFill>
                  <a:schemeClr val="accent2"/>
                </a:solidFill>
                <a:latin typeface="Georgia" pitchFamily="18" charset="0"/>
              </a:rPr>
              <a:t>: </a:t>
            </a:r>
          </a:p>
          <a:p>
            <a:pPr>
              <a:buNone/>
            </a:pPr>
            <a:r>
              <a:rPr lang="en-US" sz="1800" dirty="0" smtClean="0">
                <a:solidFill>
                  <a:schemeClr val="accent2"/>
                </a:solidFill>
                <a:latin typeface="Georgia" pitchFamily="18" charset="0"/>
              </a:rPr>
              <a:t>(1) Mean, vulgar, or threatening email </a:t>
            </a:r>
          </a:p>
          <a:p>
            <a:pPr>
              <a:buNone/>
            </a:pPr>
            <a:r>
              <a:rPr lang="en-US" sz="1800" dirty="0" smtClean="0">
                <a:solidFill>
                  <a:schemeClr val="accent2"/>
                </a:solidFill>
                <a:latin typeface="Georgia" pitchFamily="18" charset="0"/>
              </a:rPr>
              <a:t>(2) Humiliating text sent via cell phone</a:t>
            </a:r>
          </a:p>
          <a:p>
            <a:pPr>
              <a:buNone/>
            </a:pPr>
            <a:r>
              <a:rPr lang="en-US" sz="1800" dirty="0" smtClean="0">
                <a:solidFill>
                  <a:schemeClr val="accent2"/>
                </a:solidFill>
                <a:latin typeface="Georgia" pitchFamily="18" charset="0"/>
              </a:rPr>
              <a:t>(3) Website mocking others</a:t>
            </a:r>
          </a:p>
          <a:p>
            <a:pPr>
              <a:buNone/>
            </a:pPr>
            <a:r>
              <a:rPr lang="en-US" sz="1800" dirty="0" smtClean="0">
                <a:solidFill>
                  <a:schemeClr val="accent2"/>
                </a:solidFill>
                <a:latin typeface="Georgia" pitchFamily="18" charset="0"/>
              </a:rPr>
              <a:t>(4) Posting embarrassing photos or videos</a:t>
            </a:r>
          </a:p>
          <a:p>
            <a:pPr>
              <a:buNone/>
            </a:pPr>
            <a:r>
              <a:rPr lang="en-US" sz="1800" dirty="0" smtClean="0">
                <a:solidFill>
                  <a:schemeClr val="accent2"/>
                </a:solidFill>
                <a:latin typeface="Georgia" pitchFamily="18" charset="0"/>
              </a:rPr>
              <a:t>(5) Impersonating someone online/</a:t>
            </a:r>
            <a:r>
              <a:rPr lang="en-US" sz="1800" dirty="0" err="1" smtClean="0">
                <a:solidFill>
                  <a:schemeClr val="accent2"/>
                </a:solidFill>
                <a:latin typeface="Georgia" pitchFamily="18" charset="0"/>
              </a:rPr>
              <a:t>cellphone</a:t>
            </a:r>
            <a:r>
              <a:rPr lang="en-US" sz="1800" dirty="0" smtClean="0">
                <a:solidFill>
                  <a:schemeClr val="accent2"/>
                </a:solidFill>
                <a:latin typeface="Georgia" pitchFamily="18" charset="0"/>
              </a:rPr>
              <a:t> to spread rumors</a:t>
            </a:r>
          </a:p>
          <a:p>
            <a:pPr>
              <a:buNone/>
            </a:pPr>
            <a:r>
              <a:rPr lang="en-US" sz="1800" dirty="0" smtClean="0">
                <a:solidFill>
                  <a:schemeClr val="accent2"/>
                </a:solidFill>
                <a:latin typeface="Georgia" pitchFamily="18" charset="0"/>
              </a:rPr>
              <a:t>(6) Posting or sending sensitive, private information about another person  </a:t>
            </a:r>
          </a:p>
          <a:p>
            <a:pPr>
              <a:buNone/>
            </a:pPr>
            <a:endParaRPr lang="en-US" sz="1800" b="1" u="sng" dirty="0" smtClean="0">
              <a:solidFill>
                <a:schemeClr val="accent2"/>
              </a:solidFill>
              <a:latin typeface="Georgia" pitchFamily="18" charset="0"/>
            </a:endParaRPr>
          </a:p>
          <a:p>
            <a:pPr>
              <a:buNone/>
            </a:pPr>
            <a:r>
              <a:rPr lang="en-US" sz="1800" dirty="0" smtClean="0">
                <a:solidFill>
                  <a:schemeClr val="accent2"/>
                </a:solidFill>
                <a:latin typeface="Georgia" pitchFamily="18" charset="0"/>
              </a:rPr>
              <a:t>Handle </a:t>
            </a:r>
            <a:r>
              <a:rPr lang="en-US" sz="1800" dirty="0" err="1" smtClean="0">
                <a:solidFill>
                  <a:schemeClr val="accent2"/>
                </a:solidFill>
                <a:latin typeface="Georgia" pitchFamily="18" charset="0"/>
              </a:rPr>
              <a:t>Cyberbullying</a:t>
            </a:r>
            <a:r>
              <a:rPr lang="en-US" sz="1800" dirty="0" smtClean="0">
                <a:solidFill>
                  <a:schemeClr val="accent2"/>
                </a:solidFill>
                <a:latin typeface="Georgia" pitchFamily="18" charset="0"/>
              </a:rPr>
              <a:t> By:</a:t>
            </a:r>
          </a:p>
          <a:p>
            <a:pPr>
              <a:buNone/>
            </a:pPr>
            <a:r>
              <a:rPr lang="en-US" sz="1800" dirty="0" smtClean="0">
                <a:solidFill>
                  <a:schemeClr val="accent2"/>
                </a:solidFill>
                <a:latin typeface="Georgia" pitchFamily="18" charset="0"/>
              </a:rPr>
              <a:t>         (1) Talking to a trusted adult by the incident</a:t>
            </a:r>
          </a:p>
          <a:p>
            <a:pPr>
              <a:buNone/>
            </a:pPr>
            <a:r>
              <a:rPr lang="en-US" sz="1800" dirty="0" smtClean="0">
                <a:solidFill>
                  <a:schemeClr val="accent2"/>
                </a:solidFill>
                <a:latin typeface="Georgia" pitchFamily="18" charset="0"/>
              </a:rPr>
              <a:t>         (2) Do </a:t>
            </a:r>
            <a:r>
              <a:rPr lang="en-US" sz="1800" b="1" u="sng" dirty="0" smtClean="0">
                <a:solidFill>
                  <a:schemeClr val="accent2"/>
                </a:solidFill>
                <a:latin typeface="Georgia" pitchFamily="18" charset="0"/>
              </a:rPr>
              <a:t>NOT</a:t>
            </a:r>
            <a:r>
              <a:rPr lang="en-US" sz="1800" dirty="0" smtClean="0">
                <a:solidFill>
                  <a:schemeClr val="accent2"/>
                </a:solidFill>
                <a:latin typeface="Georgia" pitchFamily="18" charset="0"/>
              </a:rPr>
              <a:t> respond to any harassing messages</a:t>
            </a:r>
          </a:p>
          <a:p>
            <a:pPr>
              <a:buNone/>
            </a:pPr>
            <a:r>
              <a:rPr lang="en-US" sz="1800" dirty="0" smtClean="0">
                <a:solidFill>
                  <a:schemeClr val="accent2"/>
                </a:solidFill>
                <a:latin typeface="Georgia" pitchFamily="18" charset="0"/>
              </a:rPr>
              <a:t>         (3) Save messages and internet postings for evidence</a:t>
            </a:r>
          </a:p>
          <a:p>
            <a:pPr>
              <a:buNone/>
            </a:pPr>
            <a:r>
              <a:rPr lang="en-US" sz="1800" dirty="0" smtClean="0">
                <a:solidFill>
                  <a:schemeClr val="accent2"/>
                </a:solidFill>
                <a:latin typeface="Georgia" pitchFamily="18" charset="0"/>
              </a:rPr>
              <a:t>         (4) Contact law enforcement with your evidence from Step #3.</a:t>
            </a:r>
          </a:p>
        </p:txBody>
      </p:sp>
      <p:sp>
        <p:nvSpPr>
          <p:cNvPr id="5" name="Rectangle 2"/>
          <p:cNvSpPr>
            <a:spLocks noGrp="1" noChangeArrowheads="1"/>
          </p:cNvSpPr>
          <p:nvPr>
            <p:ph type="title"/>
          </p:nvPr>
        </p:nvSpPr>
        <p:spPr>
          <a:xfrm>
            <a:off x="0" y="1676400"/>
            <a:ext cx="1219200" cy="3581400"/>
          </a:xfrm>
        </p:spPr>
        <p:txBody>
          <a:bodyPr/>
          <a:lstStyle/>
          <a:p>
            <a:pPr algn="ctr"/>
            <a:r>
              <a:rPr lang="en-US" sz="3200" b="1" dirty="0" err="1" smtClean="0">
                <a:solidFill>
                  <a:schemeClr val="accent6"/>
                </a:solidFill>
              </a:rPr>
              <a:t>Cyberbullying</a:t>
            </a:r>
            <a:endParaRPr lang="en-US" sz="3200" b="1" dirty="0">
              <a:solidFill>
                <a:schemeClr val="accent6"/>
              </a:solidFill>
            </a:endParaRPr>
          </a:p>
        </p:txBody>
      </p:sp>
      <p:sp>
        <p:nvSpPr>
          <p:cNvPr id="6" name="Rectangle 2"/>
          <p:cNvSpPr txBox="1">
            <a:spLocks noChangeArrowheads="1"/>
          </p:cNvSpPr>
          <p:nvPr/>
        </p:nvSpPr>
        <p:spPr bwMode="auto">
          <a:xfrm rot="16200000">
            <a:off x="4610100" y="-1790700"/>
            <a:ext cx="685800" cy="6096000"/>
          </a:xfrm>
          <a:prstGeom prst="rect">
            <a:avLst/>
          </a:prstGeom>
          <a:noFill/>
          <a:ln w="9525">
            <a:noFill/>
            <a:miter lim="800000"/>
            <a:headEnd/>
            <a:tailEnd/>
          </a:ln>
          <a:effectLst/>
        </p:spPr>
        <p:txBody>
          <a:bodyPr vert="eaVert"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3200" b="1" i="0" u="none" strike="noStrike" kern="0" cap="none" spc="0" normalizeH="0" baseline="0" noProof="0" dirty="0" err="1" smtClean="0">
                <a:ln>
                  <a:noFill/>
                </a:ln>
                <a:solidFill>
                  <a:schemeClr val="accent6"/>
                </a:solidFill>
                <a:effectLst/>
                <a:uLnTx/>
                <a:uFillTx/>
                <a:latin typeface="+mj-lt"/>
                <a:ea typeface="+mj-ea"/>
                <a:cs typeface="+mj-cs"/>
              </a:rPr>
              <a:t>Cyberbullying</a:t>
            </a:r>
            <a:endParaRPr kumimoji="0" lang="en-US" sz="3200" b="1" i="0" u="none" strike="noStrike" kern="0" cap="none" spc="0" normalizeH="0" baseline="0" noProof="0" dirty="0">
              <a:ln>
                <a:noFill/>
              </a:ln>
              <a:solidFill>
                <a:schemeClr val="accent6"/>
              </a:solidFill>
              <a:effectLst/>
              <a:uLnTx/>
              <a:uFillTx/>
              <a:latin typeface="+mj-lt"/>
              <a:ea typeface="+mj-ea"/>
              <a:cs typeface="+mj-cs"/>
            </a:endParaRPr>
          </a:p>
        </p:txBody>
      </p:sp>
    </p:spTree>
  </p:cSld>
  <p:clrMapOvr>
    <a:masterClrMapping/>
  </p:clrMapOvr>
  <p:transition spd="slow">
    <p:fade thruBlk="1"/>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0" y="1676400"/>
            <a:ext cx="1219200" cy="3505200"/>
          </a:xfrm>
        </p:spPr>
        <p:txBody>
          <a:bodyPr/>
          <a:lstStyle/>
          <a:p>
            <a:pPr algn="ctr"/>
            <a:r>
              <a:rPr lang="en-US" sz="3200" b="1" dirty="0" err="1" smtClean="0">
                <a:solidFill>
                  <a:schemeClr val="accent6"/>
                </a:solidFill>
              </a:rPr>
              <a:t>Sexting</a:t>
            </a:r>
            <a:endParaRPr lang="en-US" sz="3200" b="1" dirty="0">
              <a:solidFill>
                <a:schemeClr val="accent6"/>
              </a:solidFill>
            </a:endParaRPr>
          </a:p>
        </p:txBody>
      </p:sp>
      <p:sp>
        <p:nvSpPr>
          <p:cNvPr id="23555" name="Rectangle 3"/>
          <p:cNvSpPr>
            <a:spLocks noGrp="1" noChangeArrowheads="1"/>
          </p:cNvSpPr>
          <p:nvPr>
            <p:ph type="body" idx="1"/>
          </p:nvPr>
        </p:nvSpPr>
        <p:spPr>
          <a:xfrm>
            <a:off x="1828800" y="1752600"/>
            <a:ext cx="7086600" cy="3733800"/>
          </a:xfrm>
        </p:spPr>
        <p:txBody>
          <a:bodyPr/>
          <a:lstStyle/>
          <a:p>
            <a:pPr>
              <a:buNone/>
            </a:pPr>
            <a:endParaRPr lang="en-US" dirty="0" smtClean="0">
              <a:solidFill>
                <a:schemeClr val="accent2"/>
              </a:solidFill>
            </a:endParaRPr>
          </a:p>
          <a:p>
            <a:pPr algn="ctr">
              <a:buNone/>
            </a:pPr>
            <a:endParaRPr lang="en-US" dirty="0" smtClean="0">
              <a:solidFill>
                <a:schemeClr val="accent2"/>
              </a:solidFill>
            </a:endParaRPr>
          </a:p>
          <a:p>
            <a:pPr algn="ctr">
              <a:spcBef>
                <a:spcPct val="0"/>
              </a:spcBef>
              <a:buNone/>
            </a:pPr>
            <a:r>
              <a:rPr lang="en-US" sz="6600" dirty="0" smtClean="0">
                <a:solidFill>
                  <a:schemeClr val="accent2"/>
                </a:solidFill>
              </a:rPr>
              <a:t>Cybersafety Issues:</a:t>
            </a:r>
          </a:p>
          <a:p>
            <a:pPr algn="ctr">
              <a:spcBef>
                <a:spcPct val="0"/>
              </a:spcBef>
              <a:buNone/>
            </a:pPr>
            <a:r>
              <a:rPr lang="en-US" sz="6600" dirty="0" err="1" smtClean="0">
                <a:solidFill>
                  <a:schemeClr val="accent2"/>
                </a:solidFill>
              </a:rPr>
              <a:t>Sexting</a:t>
            </a:r>
            <a:endParaRPr lang="en-US" sz="6600" dirty="0" smtClean="0">
              <a:solidFill>
                <a:schemeClr val="accent2"/>
              </a:solidFill>
            </a:endParaRPr>
          </a:p>
          <a:p>
            <a:pPr algn="ctr">
              <a:spcBef>
                <a:spcPct val="0"/>
              </a:spcBef>
              <a:buNone/>
            </a:pPr>
            <a:endParaRPr lang="en-US" sz="6600" b="1" dirty="0" smtClean="0">
              <a:solidFill>
                <a:schemeClr val="accent6"/>
              </a:solidFill>
              <a:latin typeface="+mj-lt"/>
              <a:ea typeface="+mj-ea"/>
              <a:cs typeface="+mj-cs"/>
              <a:hlinkClick r:id="rId2"/>
            </a:endParaRPr>
          </a:p>
        </p:txBody>
      </p:sp>
    </p:spTree>
  </p:cSld>
  <p:clrMapOvr>
    <a:masterClrMapping/>
  </p:clrMapOvr>
  <p:transition>
    <p:random/>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Rectangle 3"/>
          <p:cNvSpPr>
            <a:spLocks noGrp="1" noChangeArrowheads="1"/>
          </p:cNvSpPr>
          <p:nvPr>
            <p:ph type="body" idx="1"/>
          </p:nvPr>
        </p:nvSpPr>
        <p:spPr>
          <a:xfrm>
            <a:off x="1371600" y="1524000"/>
            <a:ext cx="7772400" cy="5334000"/>
          </a:xfrm>
        </p:spPr>
        <p:txBody>
          <a:bodyPr/>
          <a:lstStyle/>
          <a:p>
            <a:pPr>
              <a:buNone/>
            </a:pPr>
            <a:r>
              <a:rPr lang="en-US" sz="1800" dirty="0" err="1" smtClean="0">
                <a:solidFill>
                  <a:schemeClr val="accent2"/>
                </a:solidFill>
                <a:latin typeface="Georgia" pitchFamily="18" charset="0"/>
              </a:rPr>
              <a:t>Sexting</a:t>
            </a:r>
            <a:r>
              <a:rPr lang="en-US" sz="1800" dirty="0" smtClean="0">
                <a:solidFill>
                  <a:schemeClr val="accent2"/>
                </a:solidFill>
                <a:latin typeface="Georgia" pitchFamily="18" charset="0"/>
              </a:rPr>
              <a:t> is when a person sends sexually explicit message or a nude/semi-</a:t>
            </a:r>
          </a:p>
          <a:p>
            <a:pPr>
              <a:buNone/>
            </a:pPr>
            <a:r>
              <a:rPr lang="en-US" sz="1800" dirty="0" smtClean="0">
                <a:solidFill>
                  <a:schemeClr val="accent2"/>
                </a:solidFill>
                <a:latin typeface="Georgia" pitchFamily="18" charset="0"/>
              </a:rPr>
              <a:t>nude picture of themselves or another person electronically via </a:t>
            </a:r>
          </a:p>
          <a:p>
            <a:pPr>
              <a:buNone/>
            </a:pPr>
            <a:r>
              <a:rPr lang="en-US" sz="1800" dirty="0" smtClean="0">
                <a:solidFill>
                  <a:schemeClr val="accent2"/>
                </a:solidFill>
                <a:latin typeface="Georgia" pitchFamily="18" charset="0"/>
              </a:rPr>
              <a:t>the following: </a:t>
            </a:r>
          </a:p>
          <a:p>
            <a:pPr>
              <a:buAutoNum type="arabicParenBoth"/>
            </a:pPr>
            <a:r>
              <a:rPr lang="en-US" sz="1800" dirty="0" smtClean="0">
                <a:solidFill>
                  <a:schemeClr val="accent2"/>
                </a:solidFill>
                <a:latin typeface="Georgia" pitchFamily="18" charset="0"/>
              </a:rPr>
              <a:t>Cell Phone {Main form of distribution}</a:t>
            </a:r>
          </a:p>
          <a:p>
            <a:pPr>
              <a:buAutoNum type="arabicParenBoth"/>
            </a:pPr>
            <a:r>
              <a:rPr lang="en-US" sz="1800" dirty="0" smtClean="0">
                <a:solidFill>
                  <a:schemeClr val="accent2"/>
                </a:solidFill>
                <a:latin typeface="Georgia" pitchFamily="18" charset="0"/>
              </a:rPr>
              <a:t>E-mail</a:t>
            </a:r>
          </a:p>
          <a:p>
            <a:pPr>
              <a:buAutoNum type="arabicParenBoth"/>
            </a:pPr>
            <a:r>
              <a:rPr lang="en-US" sz="1800" dirty="0" err="1" smtClean="0">
                <a:solidFill>
                  <a:schemeClr val="accent2"/>
                </a:solidFill>
                <a:latin typeface="Georgia" pitchFamily="18" charset="0"/>
              </a:rPr>
              <a:t>Facebook</a:t>
            </a:r>
            <a:endParaRPr lang="en-US" sz="1800" dirty="0" smtClean="0">
              <a:solidFill>
                <a:schemeClr val="accent2"/>
              </a:solidFill>
              <a:latin typeface="Georgia" pitchFamily="18" charset="0"/>
            </a:endParaRPr>
          </a:p>
          <a:p>
            <a:pPr>
              <a:buNone/>
            </a:pPr>
            <a:endParaRPr lang="en-US" sz="1800" dirty="0" smtClean="0">
              <a:solidFill>
                <a:schemeClr val="accent2"/>
              </a:solidFill>
              <a:latin typeface="Georgia" pitchFamily="18" charset="0"/>
            </a:endParaRPr>
          </a:p>
          <a:p>
            <a:pPr>
              <a:buNone/>
            </a:pPr>
            <a:r>
              <a:rPr lang="en-US" sz="1800" dirty="0" err="1" smtClean="0">
                <a:solidFill>
                  <a:schemeClr val="accent2"/>
                </a:solidFill>
                <a:latin typeface="Georgia" pitchFamily="18" charset="0"/>
              </a:rPr>
              <a:t>Sexting</a:t>
            </a:r>
            <a:r>
              <a:rPr lang="en-US" sz="1800" dirty="0" smtClean="0">
                <a:solidFill>
                  <a:schemeClr val="accent2"/>
                </a:solidFill>
                <a:latin typeface="Georgia" pitchFamily="18" charset="0"/>
              </a:rPr>
              <a:t> should </a:t>
            </a:r>
            <a:r>
              <a:rPr lang="en-US" sz="1800" b="1" u="sng" dirty="0" smtClean="0">
                <a:solidFill>
                  <a:schemeClr val="accent2"/>
                </a:solidFill>
                <a:latin typeface="Georgia" pitchFamily="18" charset="0"/>
              </a:rPr>
              <a:t>NEVER</a:t>
            </a:r>
            <a:r>
              <a:rPr lang="en-US" sz="1800" dirty="0" smtClean="0">
                <a:solidFill>
                  <a:schemeClr val="accent2"/>
                </a:solidFill>
                <a:latin typeface="Georgia" pitchFamily="18" charset="0"/>
              </a:rPr>
              <a:t> be done. It is not considered a joke or just a </a:t>
            </a:r>
          </a:p>
          <a:p>
            <a:pPr>
              <a:buNone/>
            </a:pPr>
            <a:r>
              <a:rPr lang="en-US" sz="1800" dirty="0" smtClean="0">
                <a:solidFill>
                  <a:schemeClr val="accent2"/>
                </a:solidFill>
                <a:latin typeface="Georgia" pitchFamily="18" charset="0"/>
              </a:rPr>
              <a:t>teenage prank.</a:t>
            </a:r>
          </a:p>
          <a:p>
            <a:pPr>
              <a:buNone/>
            </a:pPr>
            <a:endParaRPr lang="en-US" sz="1800" dirty="0" smtClean="0">
              <a:solidFill>
                <a:schemeClr val="accent2"/>
              </a:solidFill>
              <a:latin typeface="Georgia" pitchFamily="18" charset="0"/>
            </a:endParaRPr>
          </a:p>
          <a:p>
            <a:pPr>
              <a:buNone/>
            </a:pPr>
            <a:r>
              <a:rPr lang="en-US" sz="1800" dirty="0" smtClean="0">
                <a:solidFill>
                  <a:schemeClr val="accent2"/>
                </a:solidFill>
                <a:latin typeface="Georgia" pitchFamily="18" charset="0"/>
              </a:rPr>
              <a:t>It is considered a felony crime with serious consequences for the person </a:t>
            </a:r>
          </a:p>
          <a:p>
            <a:pPr>
              <a:buNone/>
            </a:pPr>
            <a:r>
              <a:rPr lang="en-US" sz="1800" dirty="0" smtClean="0">
                <a:solidFill>
                  <a:schemeClr val="accent2"/>
                </a:solidFill>
                <a:latin typeface="Georgia" pitchFamily="18" charset="0"/>
              </a:rPr>
              <a:t>who either sends or </a:t>
            </a:r>
            <a:r>
              <a:rPr lang="en-US" sz="1800" dirty="0" err="1" smtClean="0">
                <a:solidFill>
                  <a:schemeClr val="accent2"/>
                </a:solidFill>
                <a:latin typeface="Georgia" pitchFamily="18" charset="0"/>
              </a:rPr>
              <a:t>recieves</a:t>
            </a:r>
            <a:r>
              <a:rPr lang="en-US" sz="1800" dirty="0" smtClean="0">
                <a:solidFill>
                  <a:schemeClr val="accent2"/>
                </a:solidFill>
                <a:latin typeface="Georgia" pitchFamily="18" charset="0"/>
              </a:rPr>
              <a:t> messages or images that are considered </a:t>
            </a:r>
          </a:p>
          <a:p>
            <a:pPr>
              <a:buNone/>
            </a:pPr>
            <a:r>
              <a:rPr lang="en-US" sz="1800" dirty="0" smtClean="0">
                <a:solidFill>
                  <a:schemeClr val="accent2"/>
                </a:solidFill>
                <a:latin typeface="Georgia" pitchFamily="18" charset="0"/>
              </a:rPr>
              <a:t>“</a:t>
            </a:r>
            <a:r>
              <a:rPr lang="en-US" sz="1800" dirty="0" err="1" smtClean="0">
                <a:solidFill>
                  <a:schemeClr val="accent2"/>
                </a:solidFill>
                <a:latin typeface="Georgia" pitchFamily="18" charset="0"/>
              </a:rPr>
              <a:t>sexting</a:t>
            </a:r>
            <a:r>
              <a:rPr lang="en-US" sz="1800" dirty="0" smtClean="0">
                <a:solidFill>
                  <a:schemeClr val="accent2"/>
                </a:solidFill>
                <a:latin typeface="Georgia" pitchFamily="18" charset="0"/>
              </a:rPr>
              <a:t>”! If the person in the image is under the age of 18, </a:t>
            </a:r>
            <a:r>
              <a:rPr lang="en-US" sz="1800" dirty="0" err="1" smtClean="0">
                <a:solidFill>
                  <a:schemeClr val="accent2"/>
                </a:solidFill>
                <a:latin typeface="Georgia" pitchFamily="18" charset="0"/>
              </a:rPr>
              <a:t>sexting</a:t>
            </a:r>
            <a:r>
              <a:rPr lang="en-US" sz="1800" dirty="0" smtClean="0">
                <a:solidFill>
                  <a:schemeClr val="accent2"/>
                </a:solidFill>
                <a:latin typeface="Georgia" pitchFamily="18" charset="0"/>
              </a:rPr>
              <a:t> </a:t>
            </a:r>
          </a:p>
          <a:p>
            <a:pPr>
              <a:buNone/>
            </a:pPr>
            <a:r>
              <a:rPr lang="en-US" sz="1800" dirty="0" smtClean="0">
                <a:solidFill>
                  <a:schemeClr val="accent2"/>
                </a:solidFill>
                <a:latin typeface="Georgia" pitchFamily="18" charset="0"/>
              </a:rPr>
              <a:t>        becomes </a:t>
            </a:r>
            <a:r>
              <a:rPr lang="en-US" sz="1800" b="1" u="sng" dirty="0" smtClean="0">
                <a:solidFill>
                  <a:schemeClr val="accent2"/>
                </a:solidFill>
                <a:latin typeface="Georgia" pitchFamily="18" charset="0"/>
              </a:rPr>
              <a:t>child pornography</a:t>
            </a:r>
            <a:r>
              <a:rPr lang="en-US" sz="1800" dirty="0" smtClean="0">
                <a:solidFill>
                  <a:schemeClr val="accent2"/>
                </a:solidFill>
                <a:latin typeface="Georgia" pitchFamily="18" charset="0"/>
              </a:rPr>
              <a:t>.</a:t>
            </a:r>
          </a:p>
          <a:p>
            <a:pPr>
              <a:buNone/>
            </a:pPr>
            <a:endParaRPr lang="en-US" sz="1800" dirty="0" smtClean="0">
              <a:solidFill>
                <a:schemeClr val="accent2"/>
              </a:solidFill>
              <a:latin typeface="Georgia" pitchFamily="18" charset="0"/>
            </a:endParaRPr>
          </a:p>
          <a:p>
            <a:pPr>
              <a:buNone/>
            </a:pPr>
            <a:r>
              <a:rPr lang="en-US" sz="1800" dirty="0" smtClean="0">
                <a:solidFill>
                  <a:schemeClr val="accent2"/>
                </a:solidFill>
                <a:latin typeface="Georgia" pitchFamily="18" charset="0"/>
              </a:rPr>
              <a:t> </a:t>
            </a:r>
          </a:p>
          <a:p>
            <a:pPr>
              <a:buNone/>
            </a:pPr>
            <a:endParaRPr lang="en-US" sz="1800" dirty="0" smtClean="0">
              <a:solidFill>
                <a:schemeClr val="accent2"/>
              </a:solidFill>
              <a:latin typeface="Georgia" pitchFamily="18" charset="0"/>
            </a:endParaRPr>
          </a:p>
          <a:p>
            <a:pPr>
              <a:buNone/>
            </a:pPr>
            <a:endParaRPr lang="en-US" sz="1800" dirty="0" smtClean="0">
              <a:solidFill>
                <a:schemeClr val="accent2"/>
              </a:solidFill>
              <a:latin typeface="Georgia" pitchFamily="18" charset="0"/>
            </a:endParaRPr>
          </a:p>
          <a:p>
            <a:pPr>
              <a:buNone/>
            </a:pPr>
            <a:endParaRPr lang="en-US" sz="1800" dirty="0" smtClean="0">
              <a:solidFill>
                <a:schemeClr val="accent2"/>
              </a:solidFill>
              <a:latin typeface="Georgia" pitchFamily="18" charset="0"/>
            </a:endParaRPr>
          </a:p>
          <a:p>
            <a:pPr>
              <a:buNone/>
            </a:pPr>
            <a:endParaRPr lang="en-US" sz="1800" dirty="0" smtClean="0">
              <a:solidFill>
                <a:schemeClr val="accent2"/>
              </a:solidFill>
              <a:latin typeface="Georgia" pitchFamily="18" charset="0"/>
            </a:endParaRPr>
          </a:p>
        </p:txBody>
      </p:sp>
      <p:sp>
        <p:nvSpPr>
          <p:cNvPr id="5" name="Rectangle 2"/>
          <p:cNvSpPr>
            <a:spLocks noGrp="1" noChangeArrowheads="1"/>
          </p:cNvSpPr>
          <p:nvPr>
            <p:ph type="title"/>
          </p:nvPr>
        </p:nvSpPr>
        <p:spPr>
          <a:xfrm>
            <a:off x="0" y="1676400"/>
            <a:ext cx="1219200" cy="3581400"/>
          </a:xfrm>
        </p:spPr>
        <p:txBody>
          <a:bodyPr/>
          <a:lstStyle/>
          <a:p>
            <a:pPr algn="ctr"/>
            <a:r>
              <a:rPr lang="en-US" sz="3200" b="1" dirty="0" err="1" smtClean="0">
                <a:solidFill>
                  <a:schemeClr val="accent6"/>
                </a:solidFill>
              </a:rPr>
              <a:t>Sexting</a:t>
            </a:r>
            <a:endParaRPr lang="en-US" sz="3200" b="1" dirty="0">
              <a:solidFill>
                <a:schemeClr val="accent6"/>
              </a:solidFill>
            </a:endParaRPr>
          </a:p>
        </p:txBody>
      </p:sp>
      <p:sp>
        <p:nvSpPr>
          <p:cNvPr id="6" name="Rectangle 2"/>
          <p:cNvSpPr txBox="1">
            <a:spLocks noChangeArrowheads="1"/>
          </p:cNvSpPr>
          <p:nvPr/>
        </p:nvSpPr>
        <p:spPr bwMode="auto">
          <a:xfrm rot="16200000">
            <a:off x="4610100" y="-1790700"/>
            <a:ext cx="685800" cy="6096000"/>
          </a:xfrm>
          <a:prstGeom prst="rect">
            <a:avLst/>
          </a:prstGeom>
          <a:noFill/>
          <a:ln w="9525">
            <a:noFill/>
            <a:miter lim="800000"/>
            <a:headEnd/>
            <a:tailEnd/>
          </a:ln>
          <a:effectLst/>
        </p:spPr>
        <p:txBody>
          <a:bodyPr vert="eaVert"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3200" b="1" i="0" u="none" strike="noStrike" kern="0" cap="none" spc="0" normalizeH="0" baseline="0" noProof="0" dirty="0" err="1" smtClean="0">
                <a:ln>
                  <a:noFill/>
                </a:ln>
                <a:solidFill>
                  <a:schemeClr val="accent6"/>
                </a:solidFill>
                <a:effectLst/>
                <a:uLnTx/>
                <a:uFillTx/>
                <a:latin typeface="+mj-lt"/>
                <a:ea typeface="+mj-ea"/>
                <a:cs typeface="+mj-cs"/>
              </a:rPr>
              <a:t>Sexting</a:t>
            </a:r>
            <a:endParaRPr kumimoji="0" lang="en-US" sz="3200" b="1" i="0" u="none" strike="noStrike" kern="0" cap="none" spc="0" normalizeH="0" baseline="0" noProof="0" dirty="0">
              <a:ln>
                <a:noFill/>
              </a:ln>
              <a:solidFill>
                <a:schemeClr val="accent6"/>
              </a:solidFill>
              <a:effectLst/>
              <a:uLnTx/>
              <a:uFillTx/>
              <a:latin typeface="+mj-lt"/>
              <a:ea typeface="+mj-ea"/>
              <a:cs typeface="+mj-cs"/>
            </a:endParaRPr>
          </a:p>
        </p:txBody>
      </p:sp>
    </p:spTree>
  </p:cSld>
  <p:clrMapOvr>
    <a:masterClrMapping/>
  </p:clrMapOvr>
  <p:transition spd="slow">
    <p:fade thruBlk="1"/>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Rectangle 3"/>
          <p:cNvSpPr>
            <a:spLocks noGrp="1" noChangeArrowheads="1"/>
          </p:cNvSpPr>
          <p:nvPr>
            <p:ph type="body" idx="1"/>
          </p:nvPr>
        </p:nvSpPr>
        <p:spPr>
          <a:xfrm>
            <a:off x="1371600" y="1524000"/>
            <a:ext cx="7772400" cy="5334000"/>
          </a:xfrm>
        </p:spPr>
        <p:txBody>
          <a:bodyPr/>
          <a:lstStyle/>
          <a:p>
            <a:pPr>
              <a:buNone/>
            </a:pPr>
            <a:r>
              <a:rPr lang="en-US" sz="1800" dirty="0" smtClean="0">
                <a:solidFill>
                  <a:schemeClr val="accent2"/>
                </a:solidFill>
                <a:latin typeface="Georgia" pitchFamily="18" charset="0"/>
              </a:rPr>
              <a:t>For both sender and possessor of image/message, consequences to be </a:t>
            </a:r>
          </a:p>
          <a:p>
            <a:pPr>
              <a:buNone/>
            </a:pPr>
            <a:r>
              <a:rPr lang="en-US" sz="1800" dirty="0" smtClean="0">
                <a:solidFill>
                  <a:schemeClr val="accent2"/>
                </a:solidFill>
                <a:latin typeface="Georgia" pitchFamily="18" charset="0"/>
              </a:rPr>
              <a:t>faced for </a:t>
            </a:r>
            <a:r>
              <a:rPr lang="en-US" sz="1800" dirty="0" err="1" smtClean="0">
                <a:solidFill>
                  <a:schemeClr val="accent2"/>
                </a:solidFill>
                <a:latin typeface="Georgia" pitchFamily="18" charset="0"/>
              </a:rPr>
              <a:t>sexting</a:t>
            </a:r>
            <a:r>
              <a:rPr lang="en-US" sz="1800" dirty="0" smtClean="0">
                <a:solidFill>
                  <a:schemeClr val="accent2"/>
                </a:solidFill>
                <a:latin typeface="Georgia" pitchFamily="18" charset="0"/>
              </a:rPr>
              <a:t> include: humiliation of self and family, loss of </a:t>
            </a:r>
          </a:p>
          <a:p>
            <a:pPr>
              <a:buNone/>
            </a:pPr>
            <a:r>
              <a:rPr lang="en-US" sz="1800" dirty="0" smtClean="0">
                <a:solidFill>
                  <a:schemeClr val="accent2"/>
                </a:solidFill>
                <a:latin typeface="Georgia" pitchFamily="18" charset="0"/>
              </a:rPr>
              <a:t>extracurricular activities and sports, expulsion from college, loss of </a:t>
            </a:r>
          </a:p>
          <a:p>
            <a:pPr>
              <a:buNone/>
            </a:pPr>
            <a:r>
              <a:rPr lang="en-US" sz="1800" dirty="0" smtClean="0">
                <a:solidFill>
                  <a:schemeClr val="accent2"/>
                </a:solidFill>
                <a:latin typeface="Georgia" pitchFamily="18" charset="0"/>
              </a:rPr>
              <a:t>scholarships , and loss of employment. There are legal consequences as </a:t>
            </a:r>
          </a:p>
          <a:p>
            <a:pPr>
              <a:buNone/>
            </a:pPr>
            <a:r>
              <a:rPr lang="en-US" sz="1800" dirty="0" smtClean="0">
                <a:solidFill>
                  <a:schemeClr val="accent2"/>
                </a:solidFill>
                <a:latin typeface="Georgia" pitchFamily="18" charset="0"/>
              </a:rPr>
              <a:t>well, including jail time and being required to register as a sex offender.</a:t>
            </a:r>
          </a:p>
          <a:p>
            <a:pPr marL="457200" indent="-457200">
              <a:buNone/>
            </a:pPr>
            <a:r>
              <a:rPr lang="en-US" sz="1800" dirty="0" smtClean="0">
                <a:solidFill>
                  <a:schemeClr val="accent2"/>
                </a:solidFill>
                <a:latin typeface="Georgia" pitchFamily="18" charset="0"/>
              </a:rPr>
              <a:t> </a:t>
            </a:r>
          </a:p>
          <a:p>
            <a:pPr>
              <a:buNone/>
            </a:pPr>
            <a:r>
              <a:rPr lang="en-US" sz="1800" dirty="0" smtClean="0">
                <a:solidFill>
                  <a:schemeClr val="accent2"/>
                </a:solidFill>
                <a:latin typeface="Georgia" pitchFamily="18" charset="0"/>
              </a:rPr>
              <a:t>If you receive a </a:t>
            </a:r>
            <a:r>
              <a:rPr lang="en-US" sz="1800" dirty="0" err="1" smtClean="0">
                <a:solidFill>
                  <a:schemeClr val="accent2"/>
                </a:solidFill>
                <a:latin typeface="Georgia" pitchFamily="18" charset="0"/>
              </a:rPr>
              <a:t>sext</a:t>
            </a:r>
            <a:r>
              <a:rPr lang="en-US" sz="1800" dirty="0" smtClean="0">
                <a:solidFill>
                  <a:schemeClr val="accent2"/>
                </a:solidFill>
                <a:latin typeface="Georgia" pitchFamily="18" charset="0"/>
              </a:rPr>
              <a:t> from someone, even a friend, you should do the </a:t>
            </a:r>
          </a:p>
          <a:p>
            <a:pPr>
              <a:buNone/>
            </a:pPr>
            <a:r>
              <a:rPr lang="en-US" sz="1800" dirty="0" smtClean="0">
                <a:solidFill>
                  <a:schemeClr val="accent2"/>
                </a:solidFill>
                <a:latin typeface="Georgia" pitchFamily="18" charset="0"/>
              </a:rPr>
              <a:t>following {otherwise you put yourself in danger of being charged with </a:t>
            </a:r>
          </a:p>
          <a:p>
            <a:pPr>
              <a:buNone/>
            </a:pPr>
            <a:r>
              <a:rPr lang="en-US" sz="1800" dirty="0" smtClean="0">
                <a:solidFill>
                  <a:schemeClr val="accent2"/>
                </a:solidFill>
                <a:latin typeface="Georgia" pitchFamily="18" charset="0"/>
              </a:rPr>
              <a:t>a crime}: </a:t>
            </a:r>
          </a:p>
          <a:p>
            <a:pPr>
              <a:buNone/>
            </a:pPr>
            <a:r>
              <a:rPr lang="en-US" sz="1800" dirty="0" smtClean="0">
                <a:solidFill>
                  <a:schemeClr val="accent2"/>
                </a:solidFill>
                <a:latin typeface="Georgia" pitchFamily="18" charset="0"/>
              </a:rPr>
              <a:t>           </a:t>
            </a:r>
          </a:p>
          <a:p>
            <a:pPr>
              <a:buNone/>
            </a:pPr>
            <a:r>
              <a:rPr lang="en-US" sz="1800" dirty="0" smtClean="0">
                <a:solidFill>
                  <a:schemeClr val="accent2"/>
                </a:solidFill>
                <a:latin typeface="Georgia" pitchFamily="18" charset="0"/>
              </a:rPr>
              <a:t>           (1)Report any nude image or sexually explicit message you receive on   </a:t>
            </a:r>
          </a:p>
          <a:p>
            <a:pPr>
              <a:buNone/>
            </a:pPr>
            <a:r>
              <a:rPr lang="en-US" sz="1800" dirty="0" smtClean="0">
                <a:solidFill>
                  <a:schemeClr val="accent2"/>
                </a:solidFill>
                <a:latin typeface="Georgia" pitchFamily="18" charset="0"/>
              </a:rPr>
              <a:t>                 your cell phone to an adult you trust.</a:t>
            </a:r>
          </a:p>
          <a:p>
            <a:pPr>
              <a:buNone/>
            </a:pPr>
            <a:r>
              <a:rPr lang="en-US" sz="1800" dirty="0" smtClean="0">
                <a:solidFill>
                  <a:schemeClr val="accent2"/>
                </a:solidFill>
                <a:latin typeface="Georgia" pitchFamily="18" charset="0"/>
              </a:rPr>
              <a:t>           (2) Do </a:t>
            </a:r>
            <a:r>
              <a:rPr lang="en-US" sz="1800" b="1" u="sng" dirty="0" smtClean="0">
                <a:solidFill>
                  <a:schemeClr val="accent2"/>
                </a:solidFill>
                <a:latin typeface="Georgia" pitchFamily="18" charset="0"/>
              </a:rPr>
              <a:t>NOT</a:t>
            </a:r>
            <a:r>
              <a:rPr lang="en-US" sz="1800" dirty="0" smtClean="0">
                <a:solidFill>
                  <a:schemeClr val="accent2"/>
                </a:solidFill>
                <a:latin typeface="Georgia" pitchFamily="18" charset="0"/>
              </a:rPr>
              <a:t> delete the image or message from your phone. Take the   </a:t>
            </a:r>
          </a:p>
          <a:p>
            <a:pPr>
              <a:buNone/>
            </a:pPr>
            <a:r>
              <a:rPr lang="en-US" sz="1800" dirty="0" smtClean="0">
                <a:solidFill>
                  <a:schemeClr val="accent2"/>
                </a:solidFill>
                <a:latin typeface="Georgia" pitchFamily="18" charset="0"/>
              </a:rPr>
              <a:t>                        phone to an adult you trust.</a:t>
            </a:r>
          </a:p>
          <a:p>
            <a:pPr>
              <a:buNone/>
            </a:pPr>
            <a:r>
              <a:rPr lang="en-US" sz="1800" dirty="0" smtClean="0">
                <a:solidFill>
                  <a:schemeClr val="accent2"/>
                </a:solidFill>
                <a:latin typeface="Georgia" pitchFamily="18" charset="0"/>
              </a:rPr>
              <a:t>           (3) Do not attempt to handle this situation on your own. </a:t>
            </a:r>
          </a:p>
          <a:p>
            <a:pPr>
              <a:buNone/>
            </a:pPr>
            <a:endParaRPr lang="en-US" sz="1800" dirty="0" smtClean="0">
              <a:solidFill>
                <a:schemeClr val="accent2"/>
              </a:solidFill>
              <a:latin typeface="Georgia" pitchFamily="18" charset="0"/>
            </a:endParaRPr>
          </a:p>
          <a:p>
            <a:pPr>
              <a:buNone/>
            </a:pPr>
            <a:endParaRPr lang="en-US" sz="1800" dirty="0" smtClean="0">
              <a:solidFill>
                <a:schemeClr val="accent2"/>
              </a:solidFill>
              <a:latin typeface="Georgia" pitchFamily="18" charset="0"/>
            </a:endParaRPr>
          </a:p>
          <a:p>
            <a:pPr>
              <a:buNone/>
            </a:pPr>
            <a:endParaRPr lang="en-US" sz="1800" dirty="0" smtClean="0">
              <a:solidFill>
                <a:schemeClr val="accent2"/>
              </a:solidFill>
              <a:latin typeface="Georgia" pitchFamily="18" charset="0"/>
            </a:endParaRPr>
          </a:p>
          <a:p>
            <a:pPr>
              <a:buNone/>
            </a:pPr>
            <a:endParaRPr lang="en-US" sz="1800" dirty="0" smtClean="0">
              <a:solidFill>
                <a:schemeClr val="accent2"/>
              </a:solidFill>
              <a:latin typeface="Georgia" pitchFamily="18" charset="0"/>
            </a:endParaRPr>
          </a:p>
          <a:p>
            <a:pPr>
              <a:buNone/>
            </a:pPr>
            <a:endParaRPr lang="en-US" sz="1800" dirty="0" smtClean="0">
              <a:solidFill>
                <a:schemeClr val="accent2"/>
              </a:solidFill>
              <a:latin typeface="Georgia" pitchFamily="18" charset="0"/>
            </a:endParaRPr>
          </a:p>
        </p:txBody>
      </p:sp>
      <p:sp>
        <p:nvSpPr>
          <p:cNvPr id="5" name="Rectangle 2"/>
          <p:cNvSpPr>
            <a:spLocks noGrp="1" noChangeArrowheads="1"/>
          </p:cNvSpPr>
          <p:nvPr>
            <p:ph type="title"/>
          </p:nvPr>
        </p:nvSpPr>
        <p:spPr>
          <a:xfrm>
            <a:off x="0" y="1676400"/>
            <a:ext cx="1219200" cy="3581400"/>
          </a:xfrm>
        </p:spPr>
        <p:txBody>
          <a:bodyPr/>
          <a:lstStyle/>
          <a:p>
            <a:pPr algn="ctr"/>
            <a:r>
              <a:rPr lang="en-US" sz="3200" b="1" dirty="0" err="1" smtClean="0">
                <a:solidFill>
                  <a:schemeClr val="accent6"/>
                </a:solidFill>
              </a:rPr>
              <a:t>Sexting</a:t>
            </a:r>
            <a:endParaRPr lang="en-US" sz="3200" b="1" dirty="0">
              <a:solidFill>
                <a:schemeClr val="accent6"/>
              </a:solidFill>
            </a:endParaRPr>
          </a:p>
        </p:txBody>
      </p:sp>
      <p:sp>
        <p:nvSpPr>
          <p:cNvPr id="6" name="Rectangle 2"/>
          <p:cNvSpPr txBox="1">
            <a:spLocks noChangeArrowheads="1"/>
          </p:cNvSpPr>
          <p:nvPr/>
        </p:nvSpPr>
        <p:spPr bwMode="auto">
          <a:xfrm rot="16200000">
            <a:off x="4610100" y="-1790700"/>
            <a:ext cx="685800" cy="6096000"/>
          </a:xfrm>
          <a:prstGeom prst="rect">
            <a:avLst/>
          </a:prstGeom>
          <a:noFill/>
          <a:ln w="9525">
            <a:noFill/>
            <a:miter lim="800000"/>
            <a:headEnd/>
            <a:tailEnd/>
          </a:ln>
          <a:effectLst/>
        </p:spPr>
        <p:txBody>
          <a:bodyPr vert="eaVert"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3200" b="1" i="0" u="none" strike="noStrike" kern="0" cap="none" spc="0" normalizeH="0" baseline="0" noProof="0" dirty="0" err="1" smtClean="0">
                <a:ln>
                  <a:noFill/>
                </a:ln>
                <a:solidFill>
                  <a:schemeClr val="accent6"/>
                </a:solidFill>
                <a:effectLst/>
                <a:uLnTx/>
                <a:uFillTx/>
                <a:latin typeface="+mj-lt"/>
                <a:ea typeface="+mj-ea"/>
                <a:cs typeface="+mj-cs"/>
              </a:rPr>
              <a:t>Sexting</a:t>
            </a:r>
            <a:endParaRPr kumimoji="0" lang="en-US" sz="3200" b="1" i="0" u="none" strike="noStrike" kern="0" cap="none" spc="0" normalizeH="0" baseline="0" noProof="0" dirty="0">
              <a:ln>
                <a:noFill/>
              </a:ln>
              <a:solidFill>
                <a:schemeClr val="accent6"/>
              </a:solidFill>
              <a:effectLst/>
              <a:uLnTx/>
              <a:uFillTx/>
              <a:latin typeface="+mj-lt"/>
              <a:ea typeface="+mj-ea"/>
              <a:cs typeface="+mj-cs"/>
            </a:endParaRPr>
          </a:p>
        </p:txBody>
      </p:sp>
    </p:spTree>
  </p:cSld>
  <p:clrMapOvr>
    <a:masterClrMapping/>
  </p:clrMapOvr>
  <p:transition spd="slow">
    <p:fade thruBlk="1"/>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0" y="1676400"/>
            <a:ext cx="1219200" cy="3505200"/>
          </a:xfrm>
        </p:spPr>
        <p:txBody>
          <a:bodyPr/>
          <a:lstStyle/>
          <a:p>
            <a:pPr algn="ctr"/>
            <a:r>
              <a:rPr lang="en-US" sz="3200" b="1" dirty="0" smtClean="0">
                <a:solidFill>
                  <a:schemeClr val="accent6"/>
                </a:solidFill>
              </a:rPr>
              <a:t>Phishing</a:t>
            </a:r>
            <a:endParaRPr lang="en-US" sz="3200" b="1" dirty="0">
              <a:solidFill>
                <a:schemeClr val="accent6"/>
              </a:solidFill>
            </a:endParaRPr>
          </a:p>
        </p:txBody>
      </p:sp>
      <p:sp>
        <p:nvSpPr>
          <p:cNvPr id="23555" name="Rectangle 3"/>
          <p:cNvSpPr>
            <a:spLocks noGrp="1" noChangeArrowheads="1"/>
          </p:cNvSpPr>
          <p:nvPr>
            <p:ph type="body" idx="1"/>
          </p:nvPr>
        </p:nvSpPr>
        <p:spPr>
          <a:xfrm>
            <a:off x="1828800" y="1752600"/>
            <a:ext cx="7086600" cy="3733800"/>
          </a:xfrm>
        </p:spPr>
        <p:txBody>
          <a:bodyPr/>
          <a:lstStyle/>
          <a:p>
            <a:pPr>
              <a:buNone/>
            </a:pPr>
            <a:endParaRPr lang="en-US" dirty="0" smtClean="0">
              <a:solidFill>
                <a:schemeClr val="accent2"/>
              </a:solidFill>
            </a:endParaRPr>
          </a:p>
          <a:p>
            <a:pPr algn="ctr">
              <a:buNone/>
            </a:pPr>
            <a:endParaRPr lang="en-US" dirty="0" smtClean="0">
              <a:solidFill>
                <a:schemeClr val="accent2"/>
              </a:solidFill>
            </a:endParaRPr>
          </a:p>
          <a:p>
            <a:pPr algn="ctr">
              <a:spcBef>
                <a:spcPct val="0"/>
              </a:spcBef>
              <a:buNone/>
            </a:pPr>
            <a:r>
              <a:rPr lang="en-US" sz="6600" dirty="0" smtClean="0">
                <a:solidFill>
                  <a:schemeClr val="accent2"/>
                </a:solidFill>
              </a:rPr>
              <a:t>Cybersafety Issues:</a:t>
            </a:r>
          </a:p>
          <a:p>
            <a:pPr algn="ctr">
              <a:spcBef>
                <a:spcPct val="0"/>
              </a:spcBef>
              <a:buNone/>
            </a:pPr>
            <a:r>
              <a:rPr lang="en-US" sz="6600" dirty="0" smtClean="0">
                <a:solidFill>
                  <a:schemeClr val="accent2"/>
                </a:solidFill>
              </a:rPr>
              <a:t>Phishing</a:t>
            </a:r>
          </a:p>
          <a:p>
            <a:pPr algn="ctr">
              <a:spcBef>
                <a:spcPct val="0"/>
              </a:spcBef>
              <a:buNone/>
            </a:pPr>
            <a:endParaRPr lang="en-US" sz="6600" b="1" dirty="0" smtClean="0">
              <a:solidFill>
                <a:schemeClr val="accent6"/>
              </a:solidFill>
              <a:latin typeface="+mj-lt"/>
              <a:ea typeface="+mj-ea"/>
              <a:cs typeface="+mj-cs"/>
              <a:hlinkClick r:id="rId2"/>
            </a:endParaRPr>
          </a:p>
        </p:txBody>
      </p:sp>
    </p:spTree>
  </p:cSld>
  <p:clrMapOvr>
    <a:masterClrMapping/>
  </p:clrMapOvr>
  <p:transition>
    <p:random/>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Rectangle 3"/>
          <p:cNvSpPr>
            <a:spLocks noGrp="1" noChangeArrowheads="1"/>
          </p:cNvSpPr>
          <p:nvPr>
            <p:ph type="body" idx="1"/>
          </p:nvPr>
        </p:nvSpPr>
        <p:spPr>
          <a:xfrm>
            <a:off x="1371600" y="1524000"/>
            <a:ext cx="7772400" cy="5334000"/>
          </a:xfrm>
        </p:spPr>
        <p:txBody>
          <a:bodyPr/>
          <a:lstStyle/>
          <a:p>
            <a:pPr>
              <a:buNone/>
            </a:pPr>
            <a:r>
              <a:rPr lang="en-US" sz="1800" dirty="0" smtClean="0">
                <a:solidFill>
                  <a:schemeClr val="accent2"/>
                </a:solidFill>
                <a:latin typeface="Georgia" pitchFamily="18" charset="0"/>
              </a:rPr>
              <a:t>Phishing  is a new type of web scam in which websites and emails are used </a:t>
            </a:r>
          </a:p>
          <a:p>
            <a:pPr>
              <a:buNone/>
            </a:pPr>
            <a:r>
              <a:rPr lang="en-US" sz="1800" dirty="0" smtClean="0">
                <a:solidFill>
                  <a:schemeClr val="accent2"/>
                </a:solidFill>
                <a:latin typeface="Georgia" pitchFamily="18" charset="0"/>
              </a:rPr>
              <a:t>to deceive the reader into revealing personal and financial information </a:t>
            </a:r>
          </a:p>
          <a:p>
            <a:pPr>
              <a:buNone/>
            </a:pPr>
            <a:r>
              <a:rPr lang="en-US" sz="1800" dirty="0" smtClean="0">
                <a:solidFill>
                  <a:schemeClr val="accent2"/>
                </a:solidFill>
                <a:latin typeface="Georgia" pitchFamily="18" charset="0"/>
              </a:rPr>
              <a:t>{passwords, financial records, Social Security #}, so that the reader’s </a:t>
            </a:r>
          </a:p>
          <a:p>
            <a:pPr>
              <a:buNone/>
            </a:pPr>
            <a:r>
              <a:rPr lang="en-US" sz="1800" dirty="0" smtClean="0">
                <a:solidFill>
                  <a:schemeClr val="accent2"/>
                </a:solidFill>
                <a:latin typeface="Georgia" pitchFamily="18" charset="0"/>
              </a:rPr>
              <a:t>information can be accessed and used in identity theft and bank theft or </a:t>
            </a:r>
          </a:p>
          <a:p>
            <a:pPr>
              <a:buNone/>
            </a:pPr>
            <a:r>
              <a:rPr lang="en-US" sz="1800" dirty="0" smtClean="0">
                <a:solidFill>
                  <a:schemeClr val="accent2"/>
                </a:solidFill>
                <a:latin typeface="Georgia" pitchFamily="18" charset="0"/>
              </a:rPr>
              <a:t>fraud. </a:t>
            </a:r>
          </a:p>
          <a:p>
            <a:pPr>
              <a:buNone/>
            </a:pPr>
            <a:endParaRPr lang="en-US" sz="1800" dirty="0" smtClean="0">
              <a:solidFill>
                <a:schemeClr val="accent2"/>
              </a:solidFill>
              <a:latin typeface="Georgia" pitchFamily="18" charset="0"/>
            </a:endParaRPr>
          </a:p>
          <a:p>
            <a:pPr>
              <a:buNone/>
            </a:pPr>
            <a:r>
              <a:rPr lang="en-US" sz="1800" b="1" u="sng" dirty="0" smtClean="0">
                <a:solidFill>
                  <a:schemeClr val="accent2"/>
                </a:solidFill>
                <a:latin typeface="Georgia" pitchFamily="18" charset="0"/>
              </a:rPr>
              <a:t>NEVER</a:t>
            </a:r>
            <a:r>
              <a:rPr lang="en-US" sz="1800" dirty="0" smtClean="0">
                <a:solidFill>
                  <a:schemeClr val="accent2"/>
                </a:solidFill>
                <a:latin typeface="Georgia" pitchFamily="18" charset="0"/>
              </a:rPr>
              <a:t> open an e-mail or click on a web link where it asks you to update </a:t>
            </a:r>
          </a:p>
          <a:p>
            <a:pPr>
              <a:buNone/>
            </a:pPr>
            <a:r>
              <a:rPr lang="en-US" sz="1800" dirty="0" smtClean="0">
                <a:solidFill>
                  <a:schemeClr val="accent2"/>
                </a:solidFill>
                <a:latin typeface="Georgia" pitchFamily="18" charset="0"/>
              </a:rPr>
              <a:t>or reveal personal information!! </a:t>
            </a:r>
          </a:p>
          <a:p>
            <a:pPr>
              <a:buNone/>
            </a:pPr>
            <a:endParaRPr lang="en-US" sz="1800" dirty="0" smtClean="0">
              <a:solidFill>
                <a:schemeClr val="accent2"/>
              </a:solidFill>
              <a:latin typeface="Georgia" pitchFamily="18" charset="0"/>
            </a:endParaRPr>
          </a:p>
          <a:p>
            <a:pPr>
              <a:buNone/>
            </a:pPr>
            <a:r>
              <a:rPr lang="en-US" sz="1800" dirty="0" smtClean="0">
                <a:solidFill>
                  <a:schemeClr val="accent2"/>
                </a:solidFill>
                <a:latin typeface="Georgia" pitchFamily="18" charset="0"/>
              </a:rPr>
              <a:t>Legitimate business and banks will </a:t>
            </a:r>
            <a:r>
              <a:rPr lang="en-US" sz="1800" b="1" u="sng" dirty="0" smtClean="0">
                <a:solidFill>
                  <a:schemeClr val="accent2"/>
                </a:solidFill>
                <a:latin typeface="Georgia" pitchFamily="18" charset="0"/>
              </a:rPr>
              <a:t>NEVER</a:t>
            </a:r>
            <a:r>
              <a:rPr lang="en-US" sz="1800" dirty="0" smtClean="0">
                <a:solidFill>
                  <a:schemeClr val="accent2"/>
                </a:solidFill>
                <a:latin typeface="Georgia" pitchFamily="18" charset="0"/>
              </a:rPr>
              <a:t> ask for your personal or </a:t>
            </a:r>
          </a:p>
          <a:p>
            <a:pPr>
              <a:buNone/>
            </a:pPr>
            <a:r>
              <a:rPr lang="en-US" sz="1800" dirty="0" smtClean="0">
                <a:solidFill>
                  <a:schemeClr val="accent2"/>
                </a:solidFill>
                <a:latin typeface="Georgia" pitchFamily="18" charset="0"/>
              </a:rPr>
              <a:t>financial information in this manner.</a:t>
            </a:r>
          </a:p>
          <a:p>
            <a:pPr>
              <a:buNone/>
            </a:pPr>
            <a:endParaRPr lang="en-US" sz="1800" dirty="0" smtClean="0">
              <a:solidFill>
                <a:schemeClr val="accent2"/>
              </a:solidFill>
              <a:latin typeface="Georgia" pitchFamily="18" charset="0"/>
            </a:endParaRPr>
          </a:p>
          <a:p>
            <a:pPr>
              <a:buNone/>
            </a:pPr>
            <a:endParaRPr lang="en-US" sz="1800" dirty="0" smtClean="0">
              <a:solidFill>
                <a:schemeClr val="accent2"/>
              </a:solidFill>
              <a:latin typeface="Georgia" pitchFamily="18" charset="0"/>
            </a:endParaRPr>
          </a:p>
          <a:p>
            <a:pPr>
              <a:buNone/>
            </a:pPr>
            <a:endParaRPr lang="en-US" sz="1800" dirty="0" smtClean="0">
              <a:solidFill>
                <a:schemeClr val="accent2"/>
              </a:solidFill>
              <a:latin typeface="Georgia" pitchFamily="18" charset="0"/>
            </a:endParaRPr>
          </a:p>
          <a:p>
            <a:pPr>
              <a:buNone/>
            </a:pPr>
            <a:endParaRPr lang="en-US" sz="1800" dirty="0" smtClean="0">
              <a:solidFill>
                <a:schemeClr val="accent2"/>
              </a:solidFill>
              <a:latin typeface="Georgia" pitchFamily="18" charset="0"/>
            </a:endParaRPr>
          </a:p>
        </p:txBody>
      </p:sp>
      <p:sp>
        <p:nvSpPr>
          <p:cNvPr id="5" name="Rectangle 2"/>
          <p:cNvSpPr>
            <a:spLocks noGrp="1" noChangeArrowheads="1"/>
          </p:cNvSpPr>
          <p:nvPr>
            <p:ph type="title"/>
          </p:nvPr>
        </p:nvSpPr>
        <p:spPr>
          <a:xfrm>
            <a:off x="0" y="1676400"/>
            <a:ext cx="1219200" cy="3581400"/>
          </a:xfrm>
        </p:spPr>
        <p:txBody>
          <a:bodyPr/>
          <a:lstStyle/>
          <a:p>
            <a:pPr algn="ctr"/>
            <a:r>
              <a:rPr lang="en-US" sz="3200" b="1" dirty="0" smtClean="0">
                <a:solidFill>
                  <a:schemeClr val="accent6"/>
                </a:solidFill>
              </a:rPr>
              <a:t>Phishing</a:t>
            </a:r>
            <a:endParaRPr lang="en-US" sz="3200" b="1" dirty="0">
              <a:solidFill>
                <a:schemeClr val="accent6"/>
              </a:solidFill>
            </a:endParaRPr>
          </a:p>
        </p:txBody>
      </p:sp>
      <p:sp>
        <p:nvSpPr>
          <p:cNvPr id="6" name="Rectangle 2"/>
          <p:cNvSpPr txBox="1">
            <a:spLocks noChangeArrowheads="1"/>
          </p:cNvSpPr>
          <p:nvPr/>
        </p:nvSpPr>
        <p:spPr bwMode="auto">
          <a:xfrm rot="16200000">
            <a:off x="4610100" y="-1790700"/>
            <a:ext cx="685800" cy="6096000"/>
          </a:xfrm>
          <a:prstGeom prst="rect">
            <a:avLst/>
          </a:prstGeom>
          <a:noFill/>
          <a:ln w="9525">
            <a:noFill/>
            <a:miter lim="800000"/>
            <a:headEnd/>
            <a:tailEnd/>
          </a:ln>
          <a:effectLst/>
        </p:spPr>
        <p:txBody>
          <a:bodyPr vert="eaVert"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3200" b="1" i="0" u="none" strike="noStrike" kern="0" cap="none" spc="0" normalizeH="0" baseline="0" noProof="0" dirty="0" smtClean="0">
                <a:ln>
                  <a:noFill/>
                </a:ln>
                <a:solidFill>
                  <a:schemeClr val="accent6"/>
                </a:solidFill>
                <a:effectLst/>
                <a:uLnTx/>
                <a:uFillTx/>
                <a:latin typeface="+mj-lt"/>
                <a:ea typeface="+mj-ea"/>
                <a:cs typeface="+mj-cs"/>
              </a:rPr>
              <a:t>Phishing</a:t>
            </a:r>
            <a:endParaRPr kumimoji="0" lang="en-US" sz="3200" b="1" i="0" u="none" strike="noStrike" kern="0" cap="none" spc="0" normalizeH="0" baseline="0" noProof="0" dirty="0">
              <a:ln>
                <a:noFill/>
              </a:ln>
              <a:solidFill>
                <a:schemeClr val="accent6"/>
              </a:solidFill>
              <a:effectLst/>
              <a:uLnTx/>
              <a:uFillTx/>
              <a:latin typeface="+mj-lt"/>
              <a:ea typeface="+mj-ea"/>
              <a:cs typeface="+mj-cs"/>
            </a:endParaRPr>
          </a:p>
        </p:txBody>
      </p:sp>
    </p:spTree>
  </p:cSld>
  <p:clrMapOvr>
    <a:masterClrMapping/>
  </p:clrMapOvr>
  <p:transition spd="slow">
    <p:fade thruBlk="1"/>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0" y="1676400"/>
            <a:ext cx="1219200" cy="3505200"/>
          </a:xfrm>
        </p:spPr>
        <p:txBody>
          <a:bodyPr/>
          <a:lstStyle/>
          <a:p>
            <a:pPr algn="ctr"/>
            <a:r>
              <a:rPr lang="en-US" sz="3200" b="1" dirty="0" smtClean="0">
                <a:solidFill>
                  <a:schemeClr val="accent6"/>
                </a:solidFill>
              </a:rPr>
              <a:t>Passwords</a:t>
            </a:r>
            <a:endParaRPr lang="en-US" sz="3200" b="1" dirty="0">
              <a:solidFill>
                <a:schemeClr val="accent6"/>
              </a:solidFill>
            </a:endParaRPr>
          </a:p>
        </p:txBody>
      </p:sp>
      <p:sp>
        <p:nvSpPr>
          <p:cNvPr id="23555" name="Rectangle 3"/>
          <p:cNvSpPr>
            <a:spLocks noGrp="1" noChangeArrowheads="1"/>
          </p:cNvSpPr>
          <p:nvPr>
            <p:ph type="body" idx="1"/>
          </p:nvPr>
        </p:nvSpPr>
        <p:spPr>
          <a:xfrm>
            <a:off x="1828800" y="1752600"/>
            <a:ext cx="7086600" cy="3733800"/>
          </a:xfrm>
        </p:spPr>
        <p:txBody>
          <a:bodyPr/>
          <a:lstStyle/>
          <a:p>
            <a:pPr>
              <a:buNone/>
            </a:pPr>
            <a:endParaRPr lang="en-US" dirty="0" smtClean="0">
              <a:solidFill>
                <a:schemeClr val="accent2"/>
              </a:solidFill>
            </a:endParaRPr>
          </a:p>
          <a:p>
            <a:pPr algn="ctr">
              <a:buNone/>
            </a:pPr>
            <a:endParaRPr lang="en-US" dirty="0" smtClean="0">
              <a:solidFill>
                <a:schemeClr val="accent2"/>
              </a:solidFill>
            </a:endParaRPr>
          </a:p>
          <a:p>
            <a:pPr algn="ctr">
              <a:spcBef>
                <a:spcPct val="0"/>
              </a:spcBef>
              <a:buNone/>
            </a:pPr>
            <a:r>
              <a:rPr lang="en-US" sz="6600" dirty="0" smtClean="0">
                <a:solidFill>
                  <a:schemeClr val="accent2"/>
                </a:solidFill>
              </a:rPr>
              <a:t>Cybersafety Issues:</a:t>
            </a:r>
          </a:p>
          <a:p>
            <a:pPr algn="ctr">
              <a:spcBef>
                <a:spcPct val="0"/>
              </a:spcBef>
              <a:buNone/>
            </a:pPr>
            <a:r>
              <a:rPr lang="en-US" sz="6600" dirty="0" smtClean="0">
                <a:solidFill>
                  <a:schemeClr val="accent2"/>
                </a:solidFill>
              </a:rPr>
              <a:t>Passwords</a:t>
            </a:r>
          </a:p>
          <a:p>
            <a:pPr algn="ctr">
              <a:spcBef>
                <a:spcPct val="0"/>
              </a:spcBef>
              <a:buNone/>
            </a:pPr>
            <a:endParaRPr lang="en-US" sz="6600" b="1" dirty="0" smtClean="0">
              <a:solidFill>
                <a:schemeClr val="accent6"/>
              </a:solidFill>
              <a:latin typeface="+mj-lt"/>
              <a:ea typeface="+mj-ea"/>
              <a:cs typeface="+mj-cs"/>
              <a:hlinkClick r:id="rId2"/>
            </a:endParaRPr>
          </a:p>
        </p:txBody>
      </p:sp>
    </p:spTree>
  </p:cSld>
  <p:clrMapOvr>
    <a:masterClrMapping/>
  </p:clrMapOvr>
  <p:transition>
    <p:random/>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Rectangle 3"/>
          <p:cNvSpPr>
            <a:spLocks noGrp="1" noChangeArrowheads="1"/>
          </p:cNvSpPr>
          <p:nvPr>
            <p:ph type="body" idx="1"/>
          </p:nvPr>
        </p:nvSpPr>
        <p:spPr>
          <a:xfrm>
            <a:off x="1371600" y="1524000"/>
            <a:ext cx="7772400" cy="5334000"/>
          </a:xfrm>
        </p:spPr>
        <p:txBody>
          <a:bodyPr/>
          <a:lstStyle/>
          <a:p>
            <a:pPr>
              <a:buNone/>
            </a:pPr>
            <a:r>
              <a:rPr lang="en-US" sz="1800" dirty="0" err="1" smtClean="0">
                <a:solidFill>
                  <a:schemeClr val="accent2"/>
                </a:solidFill>
                <a:latin typeface="Georgia" pitchFamily="18" charset="0"/>
              </a:rPr>
              <a:t>Cybersafety</a:t>
            </a:r>
            <a:r>
              <a:rPr lang="en-US" sz="1800" dirty="0" smtClean="0">
                <a:solidFill>
                  <a:schemeClr val="accent2"/>
                </a:solidFill>
                <a:latin typeface="Georgia" pitchFamily="18" charset="0"/>
              </a:rPr>
              <a:t> also includes protecting your online information that can </a:t>
            </a:r>
          </a:p>
          <a:p>
            <a:pPr>
              <a:buNone/>
            </a:pPr>
            <a:r>
              <a:rPr lang="en-US" sz="1800" dirty="0" smtClean="0">
                <a:solidFill>
                  <a:schemeClr val="accent2"/>
                </a:solidFill>
                <a:latin typeface="Georgia" pitchFamily="18" charset="0"/>
              </a:rPr>
              <a:t>include personal, school, financial, and even medical details that should </a:t>
            </a:r>
          </a:p>
          <a:p>
            <a:pPr>
              <a:buNone/>
            </a:pPr>
            <a:r>
              <a:rPr lang="en-US" sz="1800" dirty="0" smtClean="0">
                <a:solidFill>
                  <a:schemeClr val="accent2"/>
                </a:solidFill>
                <a:latin typeface="Georgia" pitchFamily="18" charset="0"/>
              </a:rPr>
              <a:t>remain anonymous and protected. To protect any confidential information </a:t>
            </a:r>
          </a:p>
          <a:p>
            <a:pPr>
              <a:buNone/>
            </a:pPr>
            <a:r>
              <a:rPr lang="en-US" sz="1800" dirty="0" smtClean="0">
                <a:solidFill>
                  <a:schemeClr val="accent2"/>
                </a:solidFill>
                <a:latin typeface="Georgia" pitchFamily="18" charset="0"/>
              </a:rPr>
              <a:t>or to prevent any tampering with a personal website, creating passwords </a:t>
            </a:r>
          </a:p>
          <a:p>
            <a:pPr>
              <a:buNone/>
            </a:pPr>
            <a:r>
              <a:rPr lang="en-US" sz="1800" dirty="0" smtClean="0">
                <a:solidFill>
                  <a:schemeClr val="accent2"/>
                </a:solidFill>
                <a:latin typeface="Georgia" pitchFamily="18" charset="0"/>
              </a:rPr>
              <a:t>and not sharing them is </a:t>
            </a:r>
            <a:r>
              <a:rPr lang="en-US" sz="1800" b="1" u="sng" dirty="0" smtClean="0">
                <a:solidFill>
                  <a:schemeClr val="accent2"/>
                </a:solidFill>
                <a:latin typeface="Georgia" pitchFamily="18" charset="0"/>
              </a:rPr>
              <a:t>EXTREMELY IMPORTANT!!</a:t>
            </a:r>
          </a:p>
          <a:p>
            <a:pPr>
              <a:buNone/>
            </a:pPr>
            <a:endParaRPr lang="en-US" sz="1800" dirty="0" smtClean="0">
              <a:solidFill>
                <a:schemeClr val="accent2"/>
              </a:solidFill>
              <a:latin typeface="Georgia" pitchFamily="18" charset="0"/>
            </a:endParaRPr>
          </a:p>
          <a:p>
            <a:pPr>
              <a:buNone/>
            </a:pPr>
            <a:r>
              <a:rPr lang="en-US" sz="1800" dirty="0" smtClean="0">
                <a:solidFill>
                  <a:schemeClr val="accent2"/>
                </a:solidFill>
                <a:latin typeface="Georgia" pitchFamily="18" charset="0"/>
              </a:rPr>
              <a:t>To create excellent passwords, Use a combination of upper and lowercase </a:t>
            </a:r>
          </a:p>
          <a:p>
            <a:pPr>
              <a:buNone/>
            </a:pPr>
            <a:r>
              <a:rPr lang="en-US" sz="1800" dirty="0" smtClean="0">
                <a:solidFill>
                  <a:schemeClr val="accent2"/>
                </a:solidFill>
                <a:latin typeface="Georgia" pitchFamily="18" charset="0"/>
              </a:rPr>
              <a:t>letters and include numbers within the password as well.</a:t>
            </a:r>
          </a:p>
          <a:p>
            <a:pPr>
              <a:buNone/>
            </a:pPr>
            <a:endParaRPr lang="en-US" sz="1800" dirty="0" smtClean="0">
              <a:solidFill>
                <a:schemeClr val="accent2"/>
              </a:solidFill>
              <a:latin typeface="Georgia" pitchFamily="18" charset="0"/>
            </a:endParaRPr>
          </a:p>
          <a:p>
            <a:pPr>
              <a:buNone/>
            </a:pPr>
            <a:r>
              <a:rPr lang="en-US" sz="1800" b="1" dirty="0" smtClean="0">
                <a:solidFill>
                  <a:schemeClr val="accent2"/>
                </a:solidFill>
                <a:latin typeface="Georgia" pitchFamily="18" charset="0"/>
              </a:rPr>
              <a:t>NEVER</a:t>
            </a:r>
            <a:r>
              <a:rPr lang="en-US" sz="1800" dirty="0" smtClean="0">
                <a:solidFill>
                  <a:schemeClr val="accent2"/>
                </a:solidFill>
                <a:latin typeface="Georgia" pitchFamily="18" charset="0"/>
              </a:rPr>
              <a:t> use initials, nicknames,  important dates, family or pet names or </a:t>
            </a:r>
          </a:p>
          <a:p>
            <a:pPr>
              <a:buNone/>
            </a:pPr>
            <a:r>
              <a:rPr lang="en-US" sz="1800" dirty="0" smtClean="0">
                <a:solidFill>
                  <a:schemeClr val="accent2"/>
                </a:solidFill>
                <a:latin typeface="Georgia" pitchFamily="18" charset="0"/>
              </a:rPr>
              <a:t>anything that could be easily figured out by people who know you, even </a:t>
            </a:r>
          </a:p>
          <a:p>
            <a:pPr>
              <a:buNone/>
            </a:pPr>
            <a:r>
              <a:rPr lang="en-US" sz="1800" dirty="0" smtClean="0">
                <a:solidFill>
                  <a:schemeClr val="accent2"/>
                </a:solidFill>
                <a:latin typeface="Georgia" pitchFamily="18" charset="0"/>
              </a:rPr>
              <a:t>they who casually know you!</a:t>
            </a:r>
          </a:p>
          <a:p>
            <a:pPr>
              <a:buNone/>
            </a:pPr>
            <a:endParaRPr lang="en-US" sz="1800" dirty="0" smtClean="0">
              <a:solidFill>
                <a:schemeClr val="accent2"/>
              </a:solidFill>
              <a:latin typeface="Georgia" pitchFamily="18" charset="0"/>
            </a:endParaRPr>
          </a:p>
          <a:p>
            <a:pPr>
              <a:buNone/>
            </a:pPr>
            <a:r>
              <a:rPr lang="en-US" sz="1800" dirty="0" smtClean="0">
                <a:solidFill>
                  <a:schemeClr val="accent2"/>
                </a:solidFill>
                <a:latin typeface="Georgia" pitchFamily="18" charset="0"/>
              </a:rPr>
              <a:t>         Once created, </a:t>
            </a:r>
            <a:r>
              <a:rPr lang="en-US" sz="1800" b="1" u="sng" dirty="0" smtClean="0">
                <a:solidFill>
                  <a:schemeClr val="accent2"/>
                </a:solidFill>
                <a:latin typeface="Georgia" pitchFamily="18" charset="0"/>
              </a:rPr>
              <a:t>NEVER</a:t>
            </a:r>
            <a:r>
              <a:rPr lang="en-US" sz="1800" dirty="0" smtClean="0">
                <a:solidFill>
                  <a:schemeClr val="accent2"/>
                </a:solidFill>
                <a:latin typeface="Georgia" pitchFamily="18" charset="0"/>
              </a:rPr>
              <a:t> divulge your password to </a:t>
            </a:r>
            <a:r>
              <a:rPr lang="en-US" sz="1800" b="1" u="sng" dirty="0" smtClean="0">
                <a:solidFill>
                  <a:schemeClr val="accent2"/>
                </a:solidFill>
                <a:latin typeface="Georgia" pitchFamily="18" charset="0"/>
              </a:rPr>
              <a:t>ANYONE</a:t>
            </a:r>
            <a:r>
              <a:rPr lang="en-US" sz="1800" dirty="0" smtClean="0">
                <a:solidFill>
                  <a:schemeClr val="accent2"/>
                </a:solidFill>
                <a:latin typeface="Georgia" pitchFamily="18" charset="0"/>
              </a:rPr>
              <a:t>,   </a:t>
            </a:r>
          </a:p>
          <a:p>
            <a:pPr>
              <a:buNone/>
            </a:pPr>
            <a:r>
              <a:rPr lang="en-US" sz="1800" dirty="0" smtClean="0">
                <a:solidFill>
                  <a:schemeClr val="accent2"/>
                </a:solidFill>
                <a:latin typeface="Georgia" pitchFamily="18" charset="0"/>
              </a:rPr>
              <a:t>           especially “friends”!! {The only exception to this would be giving it to </a:t>
            </a:r>
          </a:p>
          <a:p>
            <a:pPr>
              <a:buNone/>
            </a:pPr>
            <a:r>
              <a:rPr lang="en-US" sz="1800" dirty="0" smtClean="0">
                <a:solidFill>
                  <a:schemeClr val="accent2"/>
                </a:solidFill>
                <a:latin typeface="Georgia" pitchFamily="18" charset="0"/>
              </a:rPr>
              <a:t>            a trusted adult for emergency uses.}</a:t>
            </a:r>
          </a:p>
        </p:txBody>
      </p:sp>
      <p:sp>
        <p:nvSpPr>
          <p:cNvPr id="5" name="Rectangle 2"/>
          <p:cNvSpPr>
            <a:spLocks noGrp="1" noChangeArrowheads="1"/>
          </p:cNvSpPr>
          <p:nvPr>
            <p:ph type="title"/>
          </p:nvPr>
        </p:nvSpPr>
        <p:spPr>
          <a:xfrm>
            <a:off x="0" y="1676400"/>
            <a:ext cx="1219200" cy="3581400"/>
          </a:xfrm>
        </p:spPr>
        <p:txBody>
          <a:bodyPr/>
          <a:lstStyle/>
          <a:p>
            <a:pPr algn="ctr"/>
            <a:r>
              <a:rPr lang="en-US" sz="3200" b="1" dirty="0" smtClean="0">
                <a:solidFill>
                  <a:schemeClr val="accent6"/>
                </a:solidFill>
              </a:rPr>
              <a:t>Passwords</a:t>
            </a:r>
            <a:endParaRPr lang="en-US" sz="3200" b="1" dirty="0">
              <a:solidFill>
                <a:schemeClr val="accent6"/>
              </a:solidFill>
            </a:endParaRPr>
          </a:p>
        </p:txBody>
      </p:sp>
      <p:sp>
        <p:nvSpPr>
          <p:cNvPr id="6" name="Rectangle 2"/>
          <p:cNvSpPr txBox="1">
            <a:spLocks noChangeArrowheads="1"/>
          </p:cNvSpPr>
          <p:nvPr/>
        </p:nvSpPr>
        <p:spPr bwMode="auto">
          <a:xfrm rot="16200000">
            <a:off x="4610100" y="-1790700"/>
            <a:ext cx="685800" cy="6096000"/>
          </a:xfrm>
          <a:prstGeom prst="rect">
            <a:avLst/>
          </a:prstGeom>
          <a:noFill/>
          <a:ln w="9525">
            <a:noFill/>
            <a:miter lim="800000"/>
            <a:headEnd/>
            <a:tailEnd/>
          </a:ln>
          <a:effectLst/>
        </p:spPr>
        <p:txBody>
          <a:bodyPr vert="eaVert"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3200" b="1" i="0" u="none" strike="noStrike" kern="0" cap="none" spc="0" normalizeH="0" baseline="0" noProof="0" dirty="0" smtClean="0">
                <a:ln>
                  <a:noFill/>
                </a:ln>
                <a:solidFill>
                  <a:schemeClr val="accent6"/>
                </a:solidFill>
                <a:effectLst/>
                <a:uLnTx/>
                <a:uFillTx/>
                <a:latin typeface="+mj-lt"/>
                <a:ea typeface="+mj-ea"/>
                <a:cs typeface="+mj-cs"/>
              </a:rPr>
              <a:t>Passwords</a:t>
            </a:r>
            <a:endParaRPr kumimoji="0" lang="en-US" sz="3200" b="1" i="0" u="none" strike="noStrike" kern="0" cap="none" spc="0" normalizeH="0" baseline="0" noProof="0" dirty="0">
              <a:ln>
                <a:noFill/>
              </a:ln>
              <a:solidFill>
                <a:schemeClr val="accent6"/>
              </a:solidFill>
              <a:effectLst/>
              <a:uLnTx/>
              <a:uFillTx/>
              <a:latin typeface="+mj-lt"/>
              <a:ea typeface="+mj-ea"/>
              <a:cs typeface="+mj-cs"/>
            </a:endParaRPr>
          </a:p>
        </p:txBody>
      </p:sp>
    </p:spTree>
  </p:cSld>
  <p:clrMapOvr>
    <a:masterClrMapping/>
  </p:clrMapOvr>
  <p:transition spd="slow">
    <p:fade thruBlk="1"/>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r>
              <a:rPr lang="en-US" dirty="0"/>
              <a:t> </a:t>
            </a:r>
            <a:r>
              <a:rPr lang="en-US" dirty="0" smtClean="0"/>
              <a:t>   </a:t>
            </a:r>
            <a:r>
              <a:rPr lang="en-US" dirty="0" smtClean="0">
                <a:solidFill>
                  <a:schemeClr val="accent2"/>
                </a:solidFill>
              </a:rPr>
              <a:t>Internet Safety</a:t>
            </a:r>
            <a:endParaRPr lang="en-US" dirty="0">
              <a:solidFill>
                <a:schemeClr val="accent2"/>
              </a:solidFill>
            </a:endParaRPr>
          </a:p>
        </p:txBody>
      </p:sp>
      <p:sp>
        <p:nvSpPr>
          <p:cNvPr id="23555" name="Rectangle 3"/>
          <p:cNvSpPr>
            <a:spLocks noGrp="1" noChangeArrowheads="1"/>
          </p:cNvSpPr>
          <p:nvPr>
            <p:ph type="body" idx="1"/>
          </p:nvPr>
        </p:nvSpPr>
        <p:spPr>
          <a:xfrm>
            <a:off x="1295400" y="1752600"/>
            <a:ext cx="7772400" cy="4648200"/>
          </a:xfrm>
        </p:spPr>
        <p:txBody>
          <a:bodyPr/>
          <a:lstStyle/>
          <a:p>
            <a:pPr>
              <a:buNone/>
            </a:pPr>
            <a:endParaRPr lang="en-US" dirty="0" smtClean="0">
              <a:solidFill>
                <a:schemeClr val="accent2"/>
              </a:solidFill>
            </a:endParaRPr>
          </a:p>
          <a:p>
            <a:pPr>
              <a:buNone/>
            </a:pPr>
            <a:r>
              <a:rPr lang="en-US" dirty="0" smtClean="0">
                <a:solidFill>
                  <a:schemeClr val="accent2"/>
                </a:solidFill>
              </a:rPr>
              <a:t>The SSHS Panther Media Center </a:t>
            </a:r>
            <a:r>
              <a:rPr lang="en-US" dirty="0">
                <a:solidFill>
                  <a:schemeClr val="accent2"/>
                </a:solidFill>
              </a:rPr>
              <a:t> </a:t>
            </a:r>
            <a:r>
              <a:rPr lang="en-US" dirty="0" smtClean="0">
                <a:solidFill>
                  <a:schemeClr val="accent2"/>
                </a:solidFill>
              </a:rPr>
              <a:t>hopes that you will apply the </a:t>
            </a:r>
          </a:p>
          <a:p>
            <a:pPr>
              <a:buNone/>
            </a:pPr>
            <a:r>
              <a:rPr lang="en-US" dirty="0" smtClean="0">
                <a:solidFill>
                  <a:schemeClr val="accent2"/>
                </a:solidFill>
              </a:rPr>
              <a:t>information presented to your use of technology be it a cell </a:t>
            </a:r>
          </a:p>
          <a:p>
            <a:pPr>
              <a:buNone/>
            </a:pPr>
            <a:r>
              <a:rPr lang="en-US" dirty="0" smtClean="0">
                <a:solidFill>
                  <a:schemeClr val="accent2"/>
                </a:solidFill>
              </a:rPr>
              <a:t>phone or computer, so that each of you will use the internet </a:t>
            </a:r>
          </a:p>
          <a:p>
            <a:pPr>
              <a:buNone/>
            </a:pPr>
            <a:r>
              <a:rPr lang="en-US" dirty="0" smtClean="0">
                <a:solidFill>
                  <a:schemeClr val="accent2"/>
                </a:solidFill>
              </a:rPr>
              <a:t>and technology safely and ethically.</a:t>
            </a:r>
          </a:p>
          <a:p>
            <a:pPr>
              <a:buNone/>
            </a:pPr>
            <a:endParaRPr lang="en-US" dirty="0">
              <a:solidFill>
                <a:schemeClr val="accent2"/>
              </a:solidFill>
            </a:endParaRPr>
          </a:p>
          <a:p>
            <a:pPr algn="ctr">
              <a:buNone/>
            </a:pPr>
            <a:r>
              <a:rPr lang="en-US" dirty="0" smtClean="0">
                <a:solidFill>
                  <a:schemeClr val="accent2"/>
                </a:solidFill>
              </a:rPr>
              <a:t>Thank you for your attention to this presentation!</a:t>
            </a:r>
          </a:p>
        </p:txBody>
      </p:sp>
    </p:spTree>
  </p:cSld>
  <p:clrMapOvr>
    <a:masterClrMapping/>
  </p:clrMapOvr>
  <p:transition>
    <p:random/>
  </p:transition>
  <p:timing>
    <p:tnLst>
      <p:par>
        <p:cTn id="1" dur="indefinite" restart="never" nodeType="tmRoot"/>
      </p:par>
    </p:tnLst>
  </p:timing>
</p:sld>
</file>

<file path=ppt/theme/theme1.xml><?xml version="1.0" encoding="utf-8"?>
<a:theme xmlns:a="http://schemas.openxmlformats.org/drawingml/2006/main" name="new_information">
  <a:themeElements>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Custom Design">
      <a:majorFont>
        <a:latin typeface="Impact"/>
        <a:ea typeface=""/>
        <a:cs typeface=""/>
      </a:majorFont>
      <a:minorFont>
        <a:latin typeface="Impact"/>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new_information</Template>
  <TotalTime>597</TotalTime>
  <Words>1898</Words>
  <Application>Microsoft Office PowerPoint</Application>
  <PresentationFormat>On-screen Show (4:3)</PresentationFormat>
  <Paragraphs>336</Paragraphs>
  <Slides>25</Slides>
  <Notes>0</Notes>
  <HiddenSlides>0</HiddenSlides>
  <MMClips>0</MMClips>
  <ScaleCrop>false</ScaleCrop>
  <HeadingPairs>
    <vt:vector size="4" baseType="variant">
      <vt:variant>
        <vt:lpstr>Theme</vt:lpstr>
      </vt:variant>
      <vt:variant>
        <vt:i4>1</vt:i4>
      </vt:variant>
      <vt:variant>
        <vt:lpstr>Slide Titles</vt:lpstr>
      </vt:variant>
      <vt:variant>
        <vt:i4>25</vt:i4>
      </vt:variant>
    </vt:vector>
  </HeadingPairs>
  <TitlesOfParts>
    <vt:vector size="26" baseType="lpstr">
      <vt:lpstr>new_information</vt:lpstr>
      <vt:lpstr>SSHS Panther Media Center</vt:lpstr>
      <vt:lpstr>Technology   Policy</vt:lpstr>
      <vt:lpstr>Technology  Guidelines</vt:lpstr>
      <vt:lpstr>Technology  Guidelines</vt:lpstr>
      <vt:lpstr>Internet  Usage  -         Lee County Policy</vt:lpstr>
      <vt:lpstr>Lee County Student  Email  Guidelines</vt:lpstr>
      <vt:lpstr>Lee County Student  Email  Guidelines</vt:lpstr>
      <vt:lpstr>Cybersafety  Issues</vt:lpstr>
      <vt:lpstr>Social Networks</vt:lpstr>
      <vt:lpstr>Social Networks</vt:lpstr>
      <vt:lpstr>Social Networks</vt:lpstr>
      <vt:lpstr>Social Networks</vt:lpstr>
      <vt:lpstr>Online Predators</vt:lpstr>
      <vt:lpstr>Online Predators</vt:lpstr>
      <vt:lpstr>Online Predators</vt:lpstr>
      <vt:lpstr>Cyberbullying</vt:lpstr>
      <vt:lpstr>Cyberbullying</vt:lpstr>
      <vt:lpstr>Sexting</vt:lpstr>
      <vt:lpstr>Sexting</vt:lpstr>
      <vt:lpstr>Sexting</vt:lpstr>
      <vt:lpstr>Phishing</vt:lpstr>
      <vt:lpstr>Phishing</vt:lpstr>
      <vt:lpstr>Passwords</vt:lpstr>
      <vt:lpstr>Passwords</vt:lpstr>
      <vt:lpstr>    Internet Safety</vt:lpstr>
    </vt:vector>
  </TitlesOfParts>
  <Company>Lee Count Schools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SSHS Panther Media Center</dc:title>
  <dc:creator>payneae</dc:creator>
  <cp:lastModifiedBy>pickard</cp:lastModifiedBy>
  <cp:revision>82</cp:revision>
  <dcterms:created xsi:type="dcterms:W3CDTF">2011-08-15T14:04:04Z</dcterms:created>
  <dcterms:modified xsi:type="dcterms:W3CDTF">2013-02-05T13:15:33Z</dcterms:modified>
</cp:coreProperties>
</file>