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59" r:id="rId6"/>
    <p:sldId id="306" r:id="rId7"/>
    <p:sldId id="260" r:id="rId8"/>
    <p:sldId id="262" r:id="rId9"/>
    <p:sldId id="263" r:id="rId10"/>
    <p:sldId id="264" r:id="rId11"/>
    <p:sldId id="265" r:id="rId12"/>
    <p:sldId id="266" r:id="rId13"/>
    <p:sldId id="339" r:id="rId14"/>
    <p:sldId id="307" r:id="rId15"/>
    <p:sldId id="309" r:id="rId16"/>
    <p:sldId id="319" r:id="rId17"/>
    <p:sldId id="320" r:id="rId18"/>
    <p:sldId id="272" r:id="rId19"/>
    <p:sldId id="273" r:id="rId20"/>
    <p:sldId id="274" r:id="rId21"/>
    <p:sldId id="275" r:id="rId22"/>
    <p:sldId id="310" r:id="rId23"/>
    <p:sldId id="316" r:id="rId24"/>
    <p:sldId id="301" r:id="rId25"/>
    <p:sldId id="276" r:id="rId26"/>
    <p:sldId id="277" r:id="rId27"/>
    <p:sldId id="278" r:id="rId28"/>
    <p:sldId id="279" r:id="rId29"/>
    <p:sldId id="280" r:id="rId30"/>
    <p:sldId id="347" r:id="rId31"/>
    <p:sldId id="333" r:id="rId32"/>
    <p:sldId id="317" r:id="rId33"/>
    <p:sldId id="334" r:id="rId34"/>
    <p:sldId id="335" r:id="rId35"/>
    <p:sldId id="344" r:id="rId36"/>
    <p:sldId id="342" r:id="rId37"/>
    <p:sldId id="345" r:id="rId38"/>
    <p:sldId id="282" r:id="rId39"/>
    <p:sldId id="283" r:id="rId40"/>
    <p:sldId id="284" r:id="rId41"/>
    <p:sldId id="285" r:id="rId42"/>
    <p:sldId id="338" r:id="rId43"/>
    <p:sldId id="302" r:id="rId44"/>
    <p:sldId id="304" r:id="rId45"/>
    <p:sldId id="305" r:id="rId46"/>
    <p:sldId id="308" r:id="rId47"/>
    <p:sldId id="311" r:id="rId48"/>
    <p:sldId id="337" r:id="rId49"/>
    <p:sldId id="267" r:id="rId50"/>
    <p:sldId id="325" r:id="rId51"/>
    <p:sldId id="348" r:id="rId52"/>
    <p:sldId id="290" r:id="rId53"/>
    <p:sldId id="291" r:id="rId54"/>
    <p:sldId id="292" r:id="rId55"/>
    <p:sldId id="343" r:id="rId56"/>
    <p:sldId id="326" r:id="rId57"/>
    <p:sldId id="346" r:id="rId58"/>
    <p:sldId id="340" r:id="rId59"/>
    <p:sldId id="286" r:id="rId60"/>
    <p:sldId id="287" r:id="rId61"/>
    <p:sldId id="288" r:id="rId62"/>
    <p:sldId id="289" r:id="rId63"/>
    <p:sldId id="312" r:id="rId64"/>
    <p:sldId id="303" r:id="rId65"/>
    <p:sldId id="313" r:id="rId66"/>
    <p:sldId id="314" r:id="rId67"/>
    <p:sldId id="315" r:id="rId68"/>
    <p:sldId id="268" r:id="rId69"/>
    <p:sldId id="269" r:id="rId70"/>
    <p:sldId id="293" r:id="rId71"/>
    <p:sldId id="270" r:id="rId72"/>
    <p:sldId id="271" r:id="rId73"/>
    <p:sldId id="281" r:id="rId74"/>
    <p:sldId id="332" r:id="rId75"/>
    <p:sldId id="336" r:id="rId76"/>
    <p:sldId id="349" r:id="rId77"/>
    <p:sldId id="300" r:id="rId78"/>
    <p:sldId id="328" r:id="rId79"/>
    <p:sldId id="294" r:id="rId80"/>
    <p:sldId id="295" r:id="rId81"/>
    <p:sldId id="296" r:id="rId82"/>
    <p:sldId id="297" r:id="rId83"/>
    <p:sldId id="298" r:id="rId84"/>
    <p:sldId id="299" r:id="rId85"/>
    <p:sldId id="321" r:id="rId86"/>
    <p:sldId id="318" r:id="rId87"/>
    <p:sldId id="327" r:id="rId88"/>
    <p:sldId id="322" r:id="rId89"/>
    <p:sldId id="329" r:id="rId90"/>
    <p:sldId id="330" r:id="rId91"/>
    <p:sldId id="331" r:id="rId92"/>
    <p:sldId id="341"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91" autoAdjust="0"/>
    <p:restoredTop sz="94660"/>
  </p:normalViewPr>
  <p:slideViewPr>
    <p:cSldViewPr snapToGrid="0">
      <p:cViewPr varScale="1">
        <p:scale>
          <a:sx n="113" d="100"/>
          <a:sy n="113" d="100"/>
        </p:scale>
        <p:origin x="11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37C32B-B9C5-48A6-9F7D-FAF469F62351}"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2279720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37C32B-B9C5-48A6-9F7D-FAF469F62351}"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2352881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637C32B-B9C5-48A6-9F7D-FAF469F62351}"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382325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37C32B-B9C5-48A6-9F7D-FAF469F62351}" type="datetimeFigureOut">
              <a:rPr lang="en-US" smtClean="0"/>
              <a:t>8/15/2018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271906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37C32B-B9C5-48A6-9F7D-FAF469F62351}" type="datetimeFigureOut">
              <a:rPr lang="en-US" smtClean="0"/>
              <a:t>8/15/2018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995403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37C32B-B9C5-48A6-9F7D-FAF469F62351}" type="datetimeFigureOut">
              <a:rPr lang="en-US" smtClean="0"/>
              <a:t>8/15/2018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387355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37C32B-B9C5-48A6-9F7D-FAF469F62351}" type="datetimeFigureOut">
              <a:rPr lang="en-US" smtClean="0"/>
              <a:t>8/15/2018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56013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637C32B-B9C5-48A6-9F7D-FAF469F62351}" type="datetimeFigureOut">
              <a:rPr lang="en-US" smtClean="0"/>
              <a:t>8/15/2018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4055079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637C32B-B9C5-48A6-9F7D-FAF469F62351}" type="datetimeFigureOut">
              <a:rPr lang="en-US" smtClean="0"/>
              <a:t>8/15/2018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360531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37C32B-B9C5-48A6-9F7D-FAF469F62351}"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617559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37C32B-B9C5-48A6-9F7D-FAF469F62351}"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CF87F-2D38-4984-BDD8-0FAE2D165758}" type="slidenum">
              <a:rPr lang="en-US" smtClean="0"/>
              <a:t>‹#›</a:t>
            </a:fld>
            <a:endParaRPr lang="en-US"/>
          </a:p>
        </p:txBody>
      </p:sp>
    </p:spTree>
    <p:extLst>
      <p:ext uri="{BB962C8B-B14F-4D97-AF65-F5344CB8AC3E}">
        <p14:creationId xmlns:p14="http://schemas.microsoft.com/office/powerpoint/2010/main" val="3365643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37C32B-B9C5-48A6-9F7D-FAF469F62351}" type="datetimeFigureOut">
              <a:rPr lang="en-US" smtClean="0"/>
              <a:t>8/15/2018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CF87F-2D38-4984-BDD8-0FAE2D165758}" type="slidenum">
              <a:rPr lang="en-US" smtClean="0"/>
              <a:t>‹#›</a:t>
            </a:fld>
            <a:endParaRPr lang="en-US"/>
          </a:p>
        </p:txBody>
      </p:sp>
    </p:spTree>
    <p:extLst>
      <p:ext uri="{BB962C8B-B14F-4D97-AF65-F5344CB8AC3E}">
        <p14:creationId xmlns:p14="http://schemas.microsoft.com/office/powerpoint/2010/main" val="1542538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1045" descr="AL_cover 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9818" y="195263"/>
            <a:ext cx="4932363"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3023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t>Class Plan</a:t>
            </a:r>
            <a:endParaRPr lang="en-US" dirty="0"/>
          </a:p>
        </p:txBody>
      </p:sp>
      <p:sp>
        <p:nvSpPr>
          <p:cNvPr id="3" name="Content Placeholder 2"/>
          <p:cNvSpPr>
            <a:spLocks noGrp="1"/>
          </p:cNvSpPr>
          <p:nvPr>
            <p:ph idx="1"/>
          </p:nvPr>
        </p:nvSpPr>
        <p:spPr/>
        <p:txBody>
          <a:bodyPr>
            <a:normAutofit lnSpcReduction="10000"/>
          </a:bodyPr>
          <a:lstStyle/>
          <a:p>
            <a:pPr>
              <a:spcBef>
                <a:spcPct val="100000"/>
              </a:spcBef>
              <a:buFont typeface="Wingdings" panose="05000000000000000000" pitchFamily="2" charset="2"/>
              <a:buChar char="§"/>
              <a:tabLst>
                <a:tab pos="1371600" algn="l"/>
                <a:tab pos="1714500" algn="l"/>
                <a:tab pos="2571750" algn="l"/>
              </a:tabLst>
            </a:pPr>
            <a:r>
              <a:rPr lang="en-US" altLang="en-US" dirty="0">
                <a:solidFill>
                  <a:schemeClr val="tx2"/>
                </a:solidFill>
                <a:effectLst>
                  <a:outerShdw blurRad="38100" dist="38100" dir="2700000" algn="tl">
                    <a:srgbClr val="000000"/>
                  </a:outerShdw>
                </a:effectLst>
              </a:rPr>
              <a:t>Lesson One:</a:t>
            </a:r>
            <a:r>
              <a:rPr lang="en-US" altLang="en-US" dirty="0"/>
              <a:t>		KNOW YOUR BOAT</a:t>
            </a:r>
          </a:p>
          <a:p>
            <a:pPr>
              <a:spcBef>
                <a:spcPct val="100000"/>
              </a:spcBef>
              <a:buFont typeface="Wingdings" panose="05000000000000000000" pitchFamily="2" charset="2"/>
              <a:buChar char="§"/>
              <a:tabLst>
                <a:tab pos="1371600" algn="l"/>
                <a:tab pos="1714500" algn="l"/>
                <a:tab pos="2571750" algn="l"/>
              </a:tabLst>
            </a:pPr>
            <a:r>
              <a:rPr lang="en-US" altLang="en-US" dirty="0">
                <a:solidFill>
                  <a:schemeClr val="tx2"/>
                </a:solidFill>
                <a:effectLst>
                  <a:outerShdw blurRad="38100" dist="38100" dir="2700000" algn="tl">
                    <a:srgbClr val="000000"/>
                  </a:outerShdw>
                </a:effectLst>
              </a:rPr>
              <a:t>Lesson Two:</a:t>
            </a:r>
            <a:r>
              <a:rPr lang="en-US" altLang="en-US" dirty="0"/>
              <a:t>		BEFORE YOU GET UNDERWAY</a:t>
            </a:r>
          </a:p>
          <a:p>
            <a:pPr>
              <a:spcBef>
                <a:spcPct val="100000"/>
              </a:spcBef>
              <a:buFont typeface="Wingdings" panose="05000000000000000000" pitchFamily="2" charset="2"/>
              <a:buChar char="§"/>
              <a:tabLst>
                <a:tab pos="1371600" algn="l"/>
                <a:tab pos="1714500" algn="l"/>
                <a:tab pos="2571750" algn="l"/>
              </a:tabLst>
            </a:pPr>
            <a:r>
              <a:rPr lang="en-US" altLang="en-US" dirty="0">
                <a:solidFill>
                  <a:schemeClr val="tx2"/>
                </a:solidFill>
                <a:effectLst>
                  <a:outerShdw blurRad="38100" dist="38100" dir="2700000" algn="tl">
                    <a:srgbClr val="000000"/>
                  </a:outerShdw>
                </a:effectLst>
              </a:rPr>
              <a:t>Lesson Three:</a:t>
            </a:r>
            <a:r>
              <a:rPr lang="en-US" altLang="en-US" dirty="0"/>
              <a:t> 		OPERATING YOUR BOAT SAFELY</a:t>
            </a:r>
          </a:p>
          <a:p>
            <a:pPr>
              <a:spcBef>
                <a:spcPct val="100000"/>
              </a:spcBef>
              <a:buFont typeface="Wingdings" panose="05000000000000000000" pitchFamily="2" charset="2"/>
              <a:buChar char="§"/>
              <a:tabLst>
                <a:tab pos="1371600" algn="l"/>
                <a:tab pos="1714500" algn="l"/>
                <a:tab pos="2571750" algn="l"/>
              </a:tabLst>
            </a:pPr>
            <a:r>
              <a:rPr lang="en-US" altLang="en-US" dirty="0">
                <a:solidFill>
                  <a:schemeClr val="tx2"/>
                </a:solidFill>
                <a:effectLst>
                  <a:outerShdw blurRad="38100" dist="38100" dir="2700000" algn="tl">
                    <a:srgbClr val="000000"/>
                  </a:outerShdw>
                </a:effectLst>
              </a:rPr>
              <a:t>Lesson Four:</a:t>
            </a:r>
            <a:r>
              <a:rPr lang="en-US" altLang="en-US" dirty="0"/>
              <a:t> 		LEGAL REQUIREMENTS </a:t>
            </a:r>
            <a:r>
              <a:rPr lang="en-US" altLang="en-US" dirty="0" smtClean="0"/>
              <a:t>OF BOATING</a:t>
            </a:r>
            <a:endParaRPr lang="en-US" altLang="en-US" dirty="0"/>
          </a:p>
          <a:p>
            <a:pPr>
              <a:spcBef>
                <a:spcPct val="100000"/>
              </a:spcBef>
              <a:buFont typeface="Wingdings" panose="05000000000000000000" pitchFamily="2" charset="2"/>
              <a:buChar char="§"/>
              <a:tabLst>
                <a:tab pos="1371600" algn="l"/>
                <a:tab pos="1714500" algn="l"/>
                <a:tab pos="2571750" algn="l"/>
              </a:tabLst>
            </a:pPr>
            <a:r>
              <a:rPr lang="en-US" altLang="en-US" dirty="0">
                <a:solidFill>
                  <a:schemeClr val="tx2"/>
                </a:solidFill>
                <a:effectLst>
                  <a:outerShdw blurRad="38100" dist="38100" dir="2700000" algn="tl">
                    <a:srgbClr val="000000"/>
                  </a:outerShdw>
                </a:effectLst>
              </a:rPr>
              <a:t>Lesson Five:</a:t>
            </a:r>
            <a:r>
              <a:rPr lang="en-US" altLang="en-US" dirty="0"/>
              <a:t> 		BOATING EMERGENCIES</a:t>
            </a:r>
          </a:p>
          <a:p>
            <a:pPr>
              <a:spcBef>
                <a:spcPct val="100000"/>
              </a:spcBef>
              <a:buFont typeface="Wingdings" panose="05000000000000000000" pitchFamily="2" charset="2"/>
              <a:buChar char="§"/>
              <a:tabLst>
                <a:tab pos="1371600" algn="l"/>
                <a:tab pos="1714500" algn="l"/>
                <a:tab pos="2571750" algn="l"/>
              </a:tabLst>
            </a:pPr>
            <a:r>
              <a:rPr lang="en-US" altLang="en-US" dirty="0">
                <a:solidFill>
                  <a:schemeClr val="tx2"/>
                </a:solidFill>
                <a:effectLst>
                  <a:outerShdw blurRad="38100" dist="38100" dir="2700000" algn="tl">
                    <a:srgbClr val="000000"/>
                  </a:outerShdw>
                </a:effectLst>
              </a:rPr>
              <a:t>Lesson Six:</a:t>
            </a:r>
            <a:r>
              <a:rPr lang="en-US" altLang="en-US" dirty="0"/>
              <a:t>		ENJOYING WATER SPORTS</a:t>
            </a:r>
            <a:endParaRPr lang="en-US" altLang="en-US" dirty="0" smtClean="0"/>
          </a:p>
          <a:p>
            <a:endParaRPr lang="en-US" dirty="0"/>
          </a:p>
        </p:txBody>
      </p:sp>
    </p:spTree>
    <p:extLst>
      <p:ext uri="{BB962C8B-B14F-4D97-AF65-F5344CB8AC3E}">
        <p14:creationId xmlns:p14="http://schemas.microsoft.com/office/powerpoint/2010/main" val="27112286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HullDisplac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752600"/>
            <a:ext cx="4451350" cy="27733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txBox="1">
            <a:spLocks noChangeArrowheads="1"/>
          </p:cNvSpPr>
          <p:nvPr/>
        </p:nvSpPr>
        <p:spPr>
          <a:xfrm>
            <a:off x="76199" y="228600"/>
            <a:ext cx="11955379" cy="11430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mtClean="0"/>
              <a:t>Lesson One: Know Your Boat</a:t>
            </a:r>
            <a:br>
              <a:rPr lang="en-US" altLang="en-US" smtClean="0"/>
            </a:br>
            <a:r>
              <a:rPr lang="en-US" altLang="en-US" i="1" smtClean="0">
                <a:solidFill>
                  <a:schemeClr val="accent1"/>
                </a:solidFill>
              </a:rPr>
              <a:t>Hull Types and Shapes</a:t>
            </a:r>
            <a:endParaRPr lang="en-US" altLang="en-US" i="1">
              <a:solidFill>
                <a:schemeClr val="accent1"/>
              </a:solidFill>
            </a:endParaRPr>
          </a:p>
        </p:txBody>
      </p:sp>
      <p:sp>
        <p:nvSpPr>
          <p:cNvPr id="6" name="Rectangle 5"/>
          <p:cNvSpPr txBox="1">
            <a:spLocks noChangeArrowheads="1"/>
          </p:cNvSpPr>
          <p:nvPr/>
        </p:nvSpPr>
        <p:spPr>
          <a:xfrm>
            <a:off x="457200" y="2819400"/>
            <a:ext cx="3352800" cy="3581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75000"/>
              </a:spcBef>
              <a:buFontTx/>
              <a:buNone/>
            </a:pPr>
            <a:r>
              <a:rPr lang="en-US" altLang="en-US" sz="2400" smtClean="0">
                <a:solidFill>
                  <a:schemeClr val="tx2"/>
                </a:solidFill>
                <a:effectLst>
                  <a:outerShdw blurRad="38100" dist="38100" dir="2700000" algn="tl">
                    <a:srgbClr val="000000"/>
                  </a:outerShdw>
                </a:effectLst>
              </a:rPr>
              <a:t>Displacement hulls</a:t>
            </a:r>
            <a:r>
              <a:rPr lang="en-US" altLang="en-US" sz="2400" smtClean="0"/>
              <a:t> are designed to cut through water</a:t>
            </a:r>
          </a:p>
          <a:p>
            <a:pPr marL="0" indent="0">
              <a:spcBef>
                <a:spcPct val="75000"/>
              </a:spcBef>
              <a:buFontTx/>
              <a:buNone/>
            </a:pPr>
            <a:endParaRPr lang="en-US" altLang="en-US" sz="2400" smtClean="0"/>
          </a:p>
          <a:p>
            <a:pPr marL="0" indent="0">
              <a:spcBef>
                <a:spcPct val="75000"/>
              </a:spcBef>
              <a:buFontTx/>
              <a:buNone/>
            </a:pPr>
            <a:r>
              <a:rPr lang="en-US" altLang="en-US" sz="2400" smtClean="0">
                <a:solidFill>
                  <a:schemeClr val="tx2"/>
                </a:solidFill>
                <a:effectLst>
                  <a:outerShdw blurRad="38100" dist="38100" dir="2700000" algn="tl">
                    <a:srgbClr val="000000"/>
                  </a:outerShdw>
                </a:effectLst>
              </a:rPr>
              <a:t>Planing hulls</a:t>
            </a:r>
            <a:r>
              <a:rPr lang="en-US" altLang="en-US" sz="2400" smtClean="0"/>
              <a:t> rise up and glide on top of water</a:t>
            </a:r>
            <a:endParaRPr lang="en-US" altLang="en-US" sz="2400"/>
          </a:p>
        </p:txBody>
      </p:sp>
      <p:pic>
        <p:nvPicPr>
          <p:cNvPr id="7" name="Picture 9" descr="ModePlan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4953000"/>
            <a:ext cx="3592513" cy="137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456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673766" y="2710890"/>
            <a:ext cx="8807118" cy="3582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2286000" algn="l"/>
                <a:tab pos="5486400" algn="l"/>
              </a:tabLst>
              <a:defRPr sz="2400">
                <a:solidFill>
                  <a:schemeClr val="tx1"/>
                </a:solidFill>
                <a:latin typeface="Times New Roman" panose="02020603050405020304" pitchFamily="18" charset="0"/>
              </a:defRPr>
            </a:lvl1pPr>
            <a:lvl2pPr>
              <a:tabLst>
                <a:tab pos="2286000" algn="l"/>
                <a:tab pos="5486400" algn="l"/>
              </a:tabLst>
              <a:defRPr sz="2400">
                <a:solidFill>
                  <a:schemeClr val="tx1"/>
                </a:solidFill>
                <a:latin typeface="Times New Roman" panose="02020603050405020304" pitchFamily="18" charset="0"/>
              </a:defRPr>
            </a:lvl2pPr>
            <a:lvl3pPr>
              <a:tabLst>
                <a:tab pos="2286000" algn="l"/>
                <a:tab pos="5486400" algn="l"/>
              </a:tabLst>
              <a:defRPr sz="2400">
                <a:solidFill>
                  <a:schemeClr val="tx1"/>
                </a:solidFill>
                <a:latin typeface="Times New Roman" panose="02020603050405020304" pitchFamily="18" charset="0"/>
              </a:defRPr>
            </a:lvl3pPr>
            <a:lvl4pPr>
              <a:tabLst>
                <a:tab pos="2286000" algn="l"/>
                <a:tab pos="5486400" algn="l"/>
              </a:tabLst>
              <a:defRPr sz="2400">
                <a:solidFill>
                  <a:schemeClr val="tx1"/>
                </a:solidFill>
                <a:latin typeface="Times New Roman" panose="02020603050405020304" pitchFamily="18" charset="0"/>
              </a:defRPr>
            </a:lvl4pPr>
            <a:lvl5pPr>
              <a:tabLst>
                <a:tab pos="2286000" algn="l"/>
                <a:tab pos="5486400" algn="l"/>
              </a:tabLst>
              <a:defRPr sz="2400">
                <a:solidFill>
                  <a:schemeClr val="tx1"/>
                </a:solidFill>
                <a:latin typeface="Times New Roman" panose="02020603050405020304" pitchFamily="18" charset="0"/>
              </a:defRPr>
            </a:lvl5pPr>
            <a:lvl6pPr fontAlgn="base">
              <a:spcBef>
                <a:spcPct val="0"/>
              </a:spcBef>
              <a:spcAft>
                <a:spcPct val="0"/>
              </a:spcAft>
              <a:tabLst>
                <a:tab pos="2286000" algn="l"/>
                <a:tab pos="5486400" algn="l"/>
              </a:tabLst>
              <a:defRPr sz="2400">
                <a:solidFill>
                  <a:schemeClr val="tx1"/>
                </a:solidFill>
                <a:latin typeface="Times New Roman" panose="02020603050405020304" pitchFamily="18" charset="0"/>
              </a:defRPr>
            </a:lvl6pPr>
            <a:lvl7pPr fontAlgn="base">
              <a:spcBef>
                <a:spcPct val="0"/>
              </a:spcBef>
              <a:spcAft>
                <a:spcPct val="0"/>
              </a:spcAft>
              <a:tabLst>
                <a:tab pos="2286000" algn="l"/>
                <a:tab pos="5486400" algn="l"/>
              </a:tabLst>
              <a:defRPr sz="2400">
                <a:solidFill>
                  <a:schemeClr val="tx1"/>
                </a:solidFill>
                <a:latin typeface="Times New Roman" panose="02020603050405020304" pitchFamily="18" charset="0"/>
              </a:defRPr>
            </a:lvl7pPr>
            <a:lvl8pPr fontAlgn="base">
              <a:spcBef>
                <a:spcPct val="0"/>
              </a:spcBef>
              <a:spcAft>
                <a:spcPct val="0"/>
              </a:spcAft>
              <a:tabLst>
                <a:tab pos="2286000" algn="l"/>
                <a:tab pos="5486400" algn="l"/>
              </a:tabLst>
              <a:defRPr sz="2400">
                <a:solidFill>
                  <a:schemeClr val="tx1"/>
                </a:solidFill>
                <a:latin typeface="Times New Roman" panose="02020603050405020304" pitchFamily="18" charset="0"/>
              </a:defRPr>
            </a:lvl8pPr>
            <a:lvl9pPr fontAlgn="base">
              <a:spcBef>
                <a:spcPct val="0"/>
              </a:spcBef>
              <a:spcAft>
                <a:spcPct val="0"/>
              </a:spcAft>
              <a:tabLst>
                <a:tab pos="2286000" algn="l"/>
                <a:tab pos="5486400" algn="l"/>
              </a:tabLst>
              <a:defRPr sz="2400">
                <a:solidFill>
                  <a:schemeClr val="tx1"/>
                </a:solidFill>
                <a:latin typeface="Times New Roman" panose="02020603050405020304" pitchFamily="18" charset="0"/>
              </a:defRPr>
            </a:lvl9pPr>
          </a:lstStyle>
          <a:p>
            <a:pPr>
              <a:spcAft>
                <a:spcPct val="30000"/>
              </a:spcAft>
            </a:pPr>
            <a:r>
              <a:rPr lang="en-US" altLang="en-US" sz="1800" dirty="0">
                <a:solidFill>
                  <a:schemeClr val="tx2"/>
                </a:solidFill>
                <a:effectLst>
                  <a:outerShdw blurRad="38100" dist="38100" dir="2700000" algn="tl">
                    <a:srgbClr val="000000"/>
                  </a:outerShdw>
                </a:effectLst>
                <a:latin typeface="Arial" panose="020B0604020202020204" pitchFamily="34" charset="0"/>
              </a:rPr>
              <a:t>Hull Shapes	Advantages	Disadvantages</a:t>
            </a:r>
          </a:p>
          <a:p>
            <a:pPr>
              <a:spcAft>
                <a:spcPct val="30000"/>
              </a:spcAft>
            </a:pPr>
            <a:endParaRPr lang="en-US" altLang="en-US" sz="1800" dirty="0">
              <a:solidFill>
                <a:schemeClr val="tx2"/>
              </a:solidFill>
              <a:latin typeface="Arial" panose="020B0604020202020204" pitchFamily="34" charset="0"/>
            </a:endParaRPr>
          </a:p>
          <a:p>
            <a:r>
              <a:rPr lang="en-US" altLang="en-US" sz="1800" dirty="0">
                <a:solidFill>
                  <a:schemeClr val="accent1"/>
                </a:solidFill>
                <a:effectLst>
                  <a:outerShdw blurRad="38100" dist="38100" dir="2700000" algn="tl">
                    <a:srgbClr val="000000"/>
                  </a:outerShdw>
                </a:effectLst>
                <a:latin typeface="Arial" panose="020B0604020202020204" pitchFamily="34" charset="0"/>
              </a:rPr>
              <a:t>Flat Bottom Hull</a:t>
            </a:r>
            <a:r>
              <a:rPr lang="en-US" altLang="en-US" sz="1800" dirty="0">
                <a:latin typeface="Arial" panose="020B0604020202020204" pitchFamily="34" charset="0"/>
              </a:rPr>
              <a:t>	</a:t>
            </a:r>
            <a:r>
              <a:rPr lang="en-US" altLang="en-US" sz="1800" dirty="0" err="1">
                <a:latin typeface="Arial" panose="020B0604020202020204" pitchFamily="34" charset="0"/>
              </a:rPr>
              <a:t>Planing</a:t>
            </a:r>
            <a:r>
              <a:rPr lang="en-US" altLang="en-US" sz="1800" dirty="0">
                <a:latin typeface="Arial" panose="020B0604020202020204" pitchFamily="34" charset="0"/>
              </a:rPr>
              <a:t> hull with shallow 	Rides roughly in</a:t>
            </a:r>
          </a:p>
          <a:p>
            <a:r>
              <a:rPr lang="en-US" altLang="en-US" sz="1800" dirty="0">
                <a:latin typeface="Arial" panose="020B0604020202020204" pitchFamily="34" charset="0"/>
              </a:rPr>
              <a:t>	draft; good for fishing in	choppy waters</a:t>
            </a:r>
          </a:p>
          <a:p>
            <a:r>
              <a:rPr lang="en-US" altLang="en-US" sz="1800" dirty="0">
                <a:latin typeface="Arial" panose="020B0604020202020204" pitchFamily="34" charset="0"/>
              </a:rPr>
              <a:t>	small lakes and rivers</a:t>
            </a:r>
          </a:p>
          <a:p>
            <a:endParaRPr lang="en-US" altLang="en-US" sz="1800" dirty="0">
              <a:latin typeface="Arial" panose="020B0604020202020204" pitchFamily="34" charset="0"/>
            </a:endParaRPr>
          </a:p>
          <a:p>
            <a:endParaRPr lang="en-US" altLang="en-US" sz="1800" dirty="0">
              <a:latin typeface="Arial" panose="020B0604020202020204" pitchFamily="34" charset="0"/>
            </a:endParaRPr>
          </a:p>
          <a:p>
            <a:r>
              <a:rPr lang="en-US" altLang="en-US" sz="1800" dirty="0">
                <a:solidFill>
                  <a:schemeClr val="accent1"/>
                </a:solidFill>
                <a:effectLst>
                  <a:outerShdw blurRad="38100" dist="38100" dir="2700000" algn="tl">
                    <a:srgbClr val="000000"/>
                  </a:outerShdw>
                </a:effectLst>
                <a:latin typeface="Arial" panose="020B0604020202020204" pitchFamily="34" charset="0"/>
              </a:rPr>
              <a:t>Deep </a:t>
            </a:r>
            <a:r>
              <a:rPr lang="en-US" altLang="en-US" sz="1800" dirty="0" err="1">
                <a:solidFill>
                  <a:schemeClr val="accent1"/>
                </a:solidFill>
                <a:effectLst>
                  <a:outerShdw blurRad="38100" dist="38100" dir="2700000" algn="tl">
                    <a:srgbClr val="000000"/>
                  </a:outerShdw>
                </a:effectLst>
                <a:latin typeface="Arial" panose="020B0604020202020204" pitchFamily="34" charset="0"/>
              </a:rPr>
              <a:t>Vee</a:t>
            </a:r>
            <a:r>
              <a:rPr lang="en-US" altLang="en-US" sz="1800" dirty="0">
                <a:solidFill>
                  <a:schemeClr val="accent1"/>
                </a:solidFill>
                <a:effectLst>
                  <a:outerShdw blurRad="38100" dist="38100" dir="2700000" algn="tl">
                    <a:srgbClr val="000000"/>
                  </a:outerShdw>
                </a:effectLst>
                <a:latin typeface="Arial" panose="020B0604020202020204" pitchFamily="34" charset="0"/>
              </a:rPr>
              <a:t> Hull</a:t>
            </a:r>
            <a:r>
              <a:rPr lang="en-US" altLang="en-US" sz="1800" dirty="0">
                <a:latin typeface="Arial" panose="020B0604020202020204" pitchFamily="34" charset="0"/>
              </a:rPr>
              <a:t>	</a:t>
            </a:r>
            <a:r>
              <a:rPr lang="en-US" altLang="en-US" sz="1800" dirty="0" err="1">
                <a:latin typeface="Arial" panose="020B0604020202020204" pitchFamily="34" charset="0"/>
              </a:rPr>
              <a:t>Planing</a:t>
            </a:r>
            <a:r>
              <a:rPr lang="en-US" altLang="en-US" sz="1800" dirty="0">
                <a:latin typeface="Arial" panose="020B0604020202020204" pitchFamily="34" charset="0"/>
              </a:rPr>
              <a:t> hull gives 	Takes more power</a:t>
            </a:r>
          </a:p>
          <a:p>
            <a:r>
              <a:rPr lang="en-US" altLang="en-US" sz="1800" dirty="0">
                <a:latin typeface="Arial" panose="020B0604020202020204" pitchFamily="34" charset="0"/>
              </a:rPr>
              <a:t>	smoother ride in rough	to move than a flat</a:t>
            </a:r>
          </a:p>
          <a:p>
            <a:r>
              <a:rPr lang="en-US" altLang="en-US" sz="1800" dirty="0">
                <a:latin typeface="Arial" panose="020B0604020202020204" pitchFamily="34" charset="0"/>
              </a:rPr>
              <a:t>	water	bottom hull; may </a:t>
            </a:r>
          </a:p>
          <a:p>
            <a:r>
              <a:rPr lang="en-US" altLang="en-US" sz="1800" dirty="0">
                <a:latin typeface="Arial" panose="020B0604020202020204" pitchFamily="34" charset="0"/>
              </a:rPr>
              <a:t>		roll or bank in sharp </a:t>
            </a:r>
            <a:r>
              <a:rPr lang="en-US" altLang="en-US" sz="1800" dirty="0" smtClean="0">
                <a:latin typeface="Arial" panose="020B0604020202020204" pitchFamily="34" charset="0"/>
              </a:rPr>
              <a:t>turns</a:t>
            </a:r>
            <a:endParaRPr lang="en-US" altLang="en-US" sz="1800" dirty="0">
              <a:latin typeface="Arial" panose="020B0604020202020204" pitchFamily="34" charset="0"/>
            </a:endParaRPr>
          </a:p>
          <a:p>
            <a:endParaRPr lang="en-US" altLang="en-US" sz="1800" dirty="0">
              <a:latin typeface="Arial" panose="020B0604020202020204" pitchFamily="34" charset="0"/>
            </a:endParaRPr>
          </a:p>
        </p:txBody>
      </p:sp>
      <p:sp>
        <p:nvSpPr>
          <p:cNvPr id="5" name="Rectangle 3"/>
          <p:cNvSpPr txBox="1">
            <a:spLocks noChangeArrowheads="1"/>
          </p:cNvSpPr>
          <p:nvPr/>
        </p:nvSpPr>
        <p:spPr>
          <a:xfrm>
            <a:off x="171450" y="227399"/>
            <a:ext cx="11747834" cy="123825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dirty="0" smtClean="0"/>
              <a:t>Lesson One: Know Your Boat</a:t>
            </a:r>
            <a:r>
              <a:rPr lang="en-US" altLang="en-US" sz="2000" dirty="0" smtClean="0"/>
              <a:t/>
            </a:r>
            <a:br>
              <a:rPr lang="en-US" altLang="en-US" sz="2000" dirty="0" smtClean="0"/>
            </a:br>
            <a:r>
              <a:rPr lang="en-US" altLang="en-US" sz="3200" i="1" dirty="0" smtClean="0">
                <a:solidFill>
                  <a:schemeClr val="accent1"/>
                </a:solidFill>
              </a:rPr>
              <a:t>Hull Shapes and Types </a:t>
            </a:r>
            <a:r>
              <a:rPr lang="en-US" altLang="en-US" sz="2400" i="1" dirty="0" smtClean="0">
                <a:solidFill>
                  <a:schemeClr val="accent1"/>
                </a:solidFill>
              </a:rPr>
              <a:t>(cont.)</a:t>
            </a:r>
            <a:endParaRPr lang="en-US" altLang="en-US" sz="2400" i="1" dirty="0">
              <a:solidFill>
                <a:schemeClr val="accent1"/>
              </a:solidFill>
            </a:endParaRPr>
          </a:p>
        </p:txBody>
      </p:sp>
      <p:sp>
        <p:nvSpPr>
          <p:cNvPr id="6" name="Rectangle 6"/>
          <p:cNvSpPr>
            <a:spLocks noChangeArrowheads="1"/>
          </p:cNvSpPr>
          <p:nvPr/>
        </p:nvSpPr>
        <p:spPr bwMode="auto">
          <a:xfrm>
            <a:off x="3677652" y="1859669"/>
            <a:ext cx="635821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75000"/>
              </a:spcBef>
              <a:buFont typeface="Wingdings" panose="05000000000000000000" pitchFamily="2" charset="2"/>
              <a:buNone/>
            </a:pPr>
            <a:r>
              <a:rPr lang="en-US" altLang="en-US" sz="2400" dirty="0"/>
              <a:t>There are four basic hull shapes</a:t>
            </a:r>
          </a:p>
        </p:txBody>
      </p:sp>
      <p:sp>
        <p:nvSpPr>
          <p:cNvPr id="7" name="Line 8"/>
          <p:cNvSpPr>
            <a:spLocks noChangeShapeType="1"/>
          </p:cNvSpPr>
          <p:nvPr/>
        </p:nvSpPr>
        <p:spPr bwMode="auto">
          <a:xfrm>
            <a:off x="761999" y="3124200"/>
            <a:ext cx="967762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8" name="Picture 9" descr="HullFl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9" y="3886200"/>
            <a:ext cx="2095155" cy="6159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HullDeepV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278438"/>
            <a:ext cx="1995386" cy="74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904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81754" y="2868613"/>
            <a:ext cx="8223601" cy="300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2514600" algn="l"/>
                <a:tab pos="5715000" algn="l"/>
              </a:tabLst>
              <a:defRPr sz="2400">
                <a:solidFill>
                  <a:schemeClr val="tx1"/>
                </a:solidFill>
                <a:latin typeface="Times New Roman" panose="02020603050405020304" pitchFamily="18" charset="0"/>
              </a:defRPr>
            </a:lvl1pPr>
            <a:lvl2pPr>
              <a:tabLst>
                <a:tab pos="2514600" algn="l"/>
                <a:tab pos="5715000" algn="l"/>
              </a:tabLst>
              <a:defRPr sz="2400">
                <a:solidFill>
                  <a:schemeClr val="tx1"/>
                </a:solidFill>
                <a:latin typeface="Times New Roman" panose="02020603050405020304" pitchFamily="18" charset="0"/>
              </a:defRPr>
            </a:lvl2pPr>
            <a:lvl3pPr>
              <a:tabLst>
                <a:tab pos="2514600" algn="l"/>
                <a:tab pos="5715000" algn="l"/>
              </a:tabLst>
              <a:defRPr sz="2400">
                <a:solidFill>
                  <a:schemeClr val="tx1"/>
                </a:solidFill>
                <a:latin typeface="Times New Roman" panose="02020603050405020304" pitchFamily="18" charset="0"/>
              </a:defRPr>
            </a:lvl3pPr>
            <a:lvl4pPr>
              <a:tabLst>
                <a:tab pos="2514600" algn="l"/>
                <a:tab pos="5715000" algn="l"/>
              </a:tabLst>
              <a:defRPr sz="2400">
                <a:solidFill>
                  <a:schemeClr val="tx1"/>
                </a:solidFill>
                <a:latin typeface="Times New Roman" panose="02020603050405020304" pitchFamily="18" charset="0"/>
              </a:defRPr>
            </a:lvl4pPr>
            <a:lvl5pPr>
              <a:tabLst>
                <a:tab pos="2514600" algn="l"/>
                <a:tab pos="5715000" algn="l"/>
              </a:tabLst>
              <a:defRPr sz="2400">
                <a:solidFill>
                  <a:schemeClr val="tx1"/>
                </a:solidFill>
                <a:latin typeface="Times New Roman" panose="02020603050405020304" pitchFamily="18" charset="0"/>
              </a:defRPr>
            </a:lvl5pPr>
            <a:lvl6pPr fontAlgn="base">
              <a:spcBef>
                <a:spcPct val="0"/>
              </a:spcBef>
              <a:spcAft>
                <a:spcPct val="0"/>
              </a:spcAft>
              <a:tabLst>
                <a:tab pos="2514600" algn="l"/>
                <a:tab pos="5715000" algn="l"/>
              </a:tabLst>
              <a:defRPr sz="2400">
                <a:solidFill>
                  <a:schemeClr val="tx1"/>
                </a:solidFill>
                <a:latin typeface="Times New Roman" panose="02020603050405020304" pitchFamily="18" charset="0"/>
              </a:defRPr>
            </a:lvl6pPr>
            <a:lvl7pPr fontAlgn="base">
              <a:spcBef>
                <a:spcPct val="0"/>
              </a:spcBef>
              <a:spcAft>
                <a:spcPct val="0"/>
              </a:spcAft>
              <a:tabLst>
                <a:tab pos="2514600" algn="l"/>
                <a:tab pos="5715000" algn="l"/>
              </a:tabLst>
              <a:defRPr sz="2400">
                <a:solidFill>
                  <a:schemeClr val="tx1"/>
                </a:solidFill>
                <a:latin typeface="Times New Roman" panose="02020603050405020304" pitchFamily="18" charset="0"/>
              </a:defRPr>
            </a:lvl7pPr>
            <a:lvl8pPr fontAlgn="base">
              <a:spcBef>
                <a:spcPct val="0"/>
              </a:spcBef>
              <a:spcAft>
                <a:spcPct val="0"/>
              </a:spcAft>
              <a:tabLst>
                <a:tab pos="2514600" algn="l"/>
                <a:tab pos="5715000" algn="l"/>
              </a:tabLst>
              <a:defRPr sz="2400">
                <a:solidFill>
                  <a:schemeClr val="tx1"/>
                </a:solidFill>
                <a:latin typeface="Times New Roman" panose="02020603050405020304" pitchFamily="18" charset="0"/>
              </a:defRPr>
            </a:lvl8pPr>
            <a:lvl9pPr fontAlgn="base">
              <a:spcBef>
                <a:spcPct val="0"/>
              </a:spcBef>
              <a:spcAft>
                <a:spcPct val="0"/>
              </a:spcAft>
              <a:tabLst>
                <a:tab pos="2514600" algn="l"/>
                <a:tab pos="5715000" algn="l"/>
              </a:tabLst>
              <a:defRPr sz="2400">
                <a:solidFill>
                  <a:schemeClr val="tx1"/>
                </a:solidFill>
                <a:latin typeface="Times New Roman" panose="02020603050405020304" pitchFamily="18" charset="0"/>
              </a:defRPr>
            </a:lvl9pPr>
          </a:lstStyle>
          <a:p>
            <a:pPr algn="ctr">
              <a:spcAft>
                <a:spcPct val="30000"/>
              </a:spcAft>
            </a:pPr>
            <a:r>
              <a:rPr lang="en-US" altLang="en-US" sz="1800" dirty="0">
                <a:solidFill>
                  <a:schemeClr val="tx2"/>
                </a:solidFill>
                <a:effectLst>
                  <a:outerShdw blurRad="38100" dist="38100" dir="2700000" algn="tl">
                    <a:srgbClr val="000000"/>
                  </a:outerShdw>
                </a:effectLst>
                <a:latin typeface="Arial" panose="020B0604020202020204" pitchFamily="34" charset="0"/>
              </a:rPr>
              <a:t>Hull Shapes	Advantages	Disadvantages</a:t>
            </a:r>
          </a:p>
          <a:p>
            <a:pPr algn="ctr">
              <a:spcAft>
                <a:spcPct val="30000"/>
              </a:spcAft>
            </a:pPr>
            <a:endParaRPr lang="en-US" altLang="en-US" sz="1800" dirty="0">
              <a:solidFill>
                <a:schemeClr val="tx2"/>
              </a:solidFill>
              <a:latin typeface="Arial" panose="020B0604020202020204" pitchFamily="34" charset="0"/>
            </a:endParaRPr>
          </a:p>
          <a:p>
            <a:pPr algn="ctr"/>
            <a:r>
              <a:rPr lang="en-US" altLang="en-US" sz="1800" dirty="0">
                <a:solidFill>
                  <a:schemeClr val="accent1"/>
                </a:solidFill>
                <a:effectLst>
                  <a:outerShdw blurRad="38100" dist="38100" dir="2700000" algn="tl">
                    <a:srgbClr val="000000"/>
                  </a:outerShdw>
                </a:effectLst>
                <a:latin typeface="Arial" panose="020B0604020202020204" pitchFamily="34" charset="0"/>
              </a:rPr>
              <a:t>Round Bottom Hull</a:t>
            </a:r>
            <a:r>
              <a:rPr lang="en-US" altLang="en-US" sz="1800" dirty="0">
                <a:latin typeface="Arial" panose="020B0604020202020204" pitchFamily="34" charset="0"/>
              </a:rPr>
              <a:t>	Typical displacement hull 	Has a tendency to roll</a:t>
            </a:r>
          </a:p>
          <a:p>
            <a:pPr algn="ctr"/>
            <a:r>
              <a:rPr lang="en-US" altLang="en-US" sz="1800" dirty="0">
                <a:latin typeface="Arial" panose="020B0604020202020204" pitchFamily="34" charset="0"/>
              </a:rPr>
              <a:t>	that moves easily through 	unless it has a deep 	water even at slow speeds 	keel or stabilizers</a:t>
            </a:r>
          </a:p>
          <a:p>
            <a:pPr algn="ctr"/>
            <a:r>
              <a:rPr lang="en-US" altLang="en-US" sz="1800" dirty="0">
                <a:latin typeface="Arial" panose="020B0604020202020204" pitchFamily="34" charset="0"/>
              </a:rPr>
              <a:t>	</a:t>
            </a:r>
          </a:p>
          <a:p>
            <a:pPr algn="ctr"/>
            <a:endParaRPr lang="en-US" altLang="en-US" sz="1800" dirty="0">
              <a:solidFill>
                <a:schemeClr val="accent1"/>
              </a:solidFill>
              <a:latin typeface="Arial" panose="020B0604020202020204" pitchFamily="34" charset="0"/>
            </a:endParaRPr>
          </a:p>
          <a:p>
            <a:pPr algn="ctr"/>
            <a:r>
              <a:rPr lang="en-US" altLang="en-US" sz="1800" dirty="0">
                <a:solidFill>
                  <a:schemeClr val="accent1"/>
                </a:solidFill>
                <a:effectLst>
                  <a:outerShdw blurRad="38100" dist="38100" dir="2700000" algn="tl">
                    <a:srgbClr val="000000"/>
                  </a:outerShdw>
                </a:effectLst>
                <a:latin typeface="Arial" panose="020B0604020202020204" pitchFamily="34" charset="0"/>
              </a:rPr>
              <a:t>Multi-Hull</a:t>
            </a:r>
            <a:r>
              <a:rPr lang="en-US" altLang="en-US" sz="1800" dirty="0">
                <a:latin typeface="Arial" panose="020B0604020202020204" pitchFamily="34" charset="0"/>
              </a:rPr>
              <a:t>	Another displacement 	Needs large area</a:t>
            </a:r>
          </a:p>
          <a:p>
            <a:pPr algn="ctr"/>
            <a:r>
              <a:rPr lang="en-US" altLang="en-US" sz="1800" dirty="0" smtClean="0">
                <a:latin typeface="Arial" panose="020B0604020202020204" pitchFamily="34" charset="0"/>
              </a:rPr>
              <a:t>                                    hull</a:t>
            </a:r>
            <a:r>
              <a:rPr lang="en-US" altLang="en-US" sz="1800" dirty="0">
                <a:latin typeface="Arial" panose="020B0604020202020204" pitchFamily="34" charset="0"/>
              </a:rPr>
              <a:t>; has greater stability	when </a:t>
            </a:r>
            <a:r>
              <a:rPr lang="en-US" altLang="en-US" sz="1800" dirty="0" smtClean="0">
                <a:latin typeface="Arial" panose="020B0604020202020204" pitchFamily="34" charset="0"/>
              </a:rPr>
              <a:t>turning</a:t>
            </a:r>
          </a:p>
          <a:p>
            <a:pPr algn="ctr"/>
            <a:r>
              <a:rPr lang="en-US" altLang="en-US" sz="1800" dirty="0" smtClean="0">
                <a:latin typeface="Arial" panose="020B0604020202020204" pitchFamily="34" charset="0"/>
              </a:rPr>
              <a:t>because </a:t>
            </a:r>
            <a:r>
              <a:rPr lang="en-US" altLang="en-US" sz="1800" dirty="0">
                <a:latin typeface="Arial" panose="020B0604020202020204" pitchFamily="34" charset="0"/>
              </a:rPr>
              <a:t>of wide beam</a:t>
            </a:r>
            <a:endParaRPr lang="en-US" altLang="en-US" sz="1600" dirty="0">
              <a:latin typeface="Arial" panose="020B0604020202020204" pitchFamily="34" charset="0"/>
            </a:endParaRPr>
          </a:p>
        </p:txBody>
      </p:sp>
      <p:sp>
        <p:nvSpPr>
          <p:cNvPr id="5" name="Rectangle 3"/>
          <p:cNvSpPr txBox="1">
            <a:spLocks noChangeArrowheads="1"/>
          </p:cNvSpPr>
          <p:nvPr/>
        </p:nvSpPr>
        <p:spPr>
          <a:xfrm>
            <a:off x="1712495" y="228600"/>
            <a:ext cx="8827168"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One: Know Your Boat</a:t>
            </a:r>
            <a:r>
              <a:rPr lang="en-US" altLang="en-US" sz="2000" dirty="0" smtClean="0"/>
              <a:t/>
            </a:r>
            <a:br>
              <a:rPr lang="en-US" altLang="en-US" sz="2000" dirty="0" smtClean="0"/>
            </a:br>
            <a:r>
              <a:rPr lang="en-US" altLang="en-US" i="1" dirty="0" smtClean="0">
                <a:solidFill>
                  <a:schemeClr val="accent1"/>
                </a:solidFill>
              </a:rPr>
              <a:t>Hull Shapes and Types </a:t>
            </a:r>
            <a:r>
              <a:rPr lang="en-US" altLang="en-US" sz="2400" i="1" dirty="0" smtClean="0">
                <a:solidFill>
                  <a:schemeClr val="accent1"/>
                </a:solidFill>
              </a:rPr>
              <a:t>(cont.)</a:t>
            </a:r>
            <a:endParaRPr lang="en-US" altLang="en-US" sz="2400" i="1" dirty="0">
              <a:solidFill>
                <a:schemeClr val="accent1"/>
              </a:solidFill>
            </a:endParaRPr>
          </a:p>
        </p:txBody>
      </p:sp>
      <p:sp>
        <p:nvSpPr>
          <p:cNvPr id="6" name="Rectangle 4"/>
          <p:cNvSpPr>
            <a:spLocks noChangeArrowheads="1"/>
          </p:cNvSpPr>
          <p:nvPr/>
        </p:nvSpPr>
        <p:spPr bwMode="auto">
          <a:xfrm>
            <a:off x="457200" y="2617788"/>
            <a:ext cx="814815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imes New Roman" panose="02020603050405020304" pitchFamily="18" charset="0"/>
              </a:defRPr>
            </a:lvl1pPr>
            <a:lvl2pPr marL="990600" indent="-5334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752600" indent="-381000">
              <a:defRPr sz="2400">
                <a:solidFill>
                  <a:schemeClr val="tx1"/>
                </a:solidFill>
                <a:latin typeface="Times New Roman" panose="02020603050405020304" pitchFamily="18" charset="0"/>
              </a:defRPr>
            </a:lvl4pPr>
            <a:lvl5pPr marL="2209800" indent="-381000">
              <a:defRPr sz="2400">
                <a:solidFill>
                  <a:schemeClr val="tx1"/>
                </a:solidFill>
                <a:latin typeface="Times New Roman" panose="02020603050405020304" pitchFamily="18" charset="0"/>
              </a:defRPr>
            </a:lvl5pPr>
            <a:lvl6pPr marL="2667000" indent="-381000" fontAlgn="base">
              <a:spcBef>
                <a:spcPct val="0"/>
              </a:spcBef>
              <a:spcAft>
                <a:spcPct val="0"/>
              </a:spcAft>
              <a:defRPr sz="2400">
                <a:solidFill>
                  <a:schemeClr val="tx1"/>
                </a:solidFill>
                <a:latin typeface="Times New Roman" panose="02020603050405020304" pitchFamily="18" charset="0"/>
              </a:defRPr>
            </a:lvl6pPr>
            <a:lvl7pPr marL="3124200" indent="-381000" fontAlgn="base">
              <a:spcBef>
                <a:spcPct val="0"/>
              </a:spcBef>
              <a:spcAft>
                <a:spcPct val="0"/>
              </a:spcAft>
              <a:defRPr sz="2400">
                <a:solidFill>
                  <a:schemeClr val="tx1"/>
                </a:solidFill>
                <a:latin typeface="Times New Roman" panose="02020603050405020304" pitchFamily="18" charset="0"/>
              </a:defRPr>
            </a:lvl7pPr>
            <a:lvl8pPr marL="3581400" indent="-381000" fontAlgn="base">
              <a:spcBef>
                <a:spcPct val="0"/>
              </a:spcBef>
              <a:spcAft>
                <a:spcPct val="0"/>
              </a:spcAft>
              <a:defRPr sz="2400">
                <a:solidFill>
                  <a:schemeClr val="tx1"/>
                </a:solidFill>
                <a:latin typeface="Times New Roman" panose="02020603050405020304" pitchFamily="18" charset="0"/>
              </a:defRPr>
            </a:lvl8pPr>
            <a:lvl9pPr marL="4038600" indent="-381000" fontAlgn="base">
              <a:spcBef>
                <a:spcPct val="0"/>
              </a:spcBef>
              <a:spcAft>
                <a:spcPct val="0"/>
              </a:spcAft>
              <a:defRPr sz="2400">
                <a:solidFill>
                  <a:schemeClr val="tx1"/>
                </a:solidFill>
                <a:latin typeface="Times New Roman" panose="02020603050405020304" pitchFamily="18" charset="0"/>
              </a:defRPr>
            </a:lvl9pPr>
          </a:lstStyle>
          <a:p>
            <a:pPr algn="ctr">
              <a:spcBef>
                <a:spcPct val="20000"/>
              </a:spcBef>
            </a:pPr>
            <a:endParaRPr lang="en-US" altLang="en-US" sz="3200" b="0"/>
          </a:p>
        </p:txBody>
      </p:sp>
      <p:pic>
        <p:nvPicPr>
          <p:cNvPr id="7" name="Picture 8" descr="Hull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989388"/>
            <a:ext cx="1659809" cy="7858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HullMult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5437188"/>
            <a:ext cx="1659809" cy="582612"/>
          </a:xfrm>
          <a:prstGeom prst="rect">
            <a:avLst/>
          </a:prstGeom>
          <a:noFill/>
          <a:extLst>
            <a:ext uri="{909E8E84-426E-40DD-AFC4-6F175D3DCCD1}">
              <a14:hiddenFill xmlns:a14="http://schemas.microsoft.com/office/drawing/2010/main">
                <a:solidFill>
                  <a:srgbClr val="FFFFFF"/>
                </a:solidFill>
              </a14:hiddenFill>
            </a:ext>
          </a:extLst>
        </p:spPr>
      </p:pic>
      <p:sp>
        <p:nvSpPr>
          <p:cNvPr id="9" name="Line 10"/>
          <p:cNvSpPr>
            <a:spLocks noChangeShapeType="1"/>
          </p:cNvSpPr>
          <p:nvPr/>
        </p:nvSpPr>
        <p:spPr bwMode="auto">
          <a:xfrm>
            <a:off x="609600" y="3200400"/>
            <a:ext cx="731825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Tree>
    <p:extLst>
      <p:ext uri="{BB962C8B-B14F-4D97-AF65-F5344CB8AC3E}">
        <p14:creationId xmlns:p14="http://schemas.microsoft.com/office/powerpoint/2010/main" val="36204032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Hull Identification Number</a:t>
            </a:r>
            <a:endParaRPr lang="en-US" altLang="en-US" i="1" dirty="0">
              <a:solidFill>
                <a:schemeClr val="accent1"/>
              </a:solidFill>
            </a:endParaRPr>
          </a:p>
        </p:txBody>
      </p:sp>
      <p:sp>
        <p:nvSpPr>
          <p:cNvPr id="3" name="Rectangle 3"/>
          <p:cNvSpPr txBox="1">
            <a:spLocks noChangeArrowheads="1"/>
          </p:cNvSpPr>
          <p:nvPr/>
        </p:nvSpPr>
        <p:spPr>
          <a:xfrm>
            <a:off x="533400" y="2286000"/>
            <a:ext cx="8153400" cy="426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55000"/>
              </a:spcBef>
              <a:buFontTx/>
              <a:buNone/>
              <a:tabLst>
                <a:tab pos="342900" algn="l"/>
              </a:tabLst>
            </a:pPr>
            <a:r>
              <a:rPr lang="en-US" altLang="en-US" sz="2400" smtClean="0">
                <a:solidFill>
                  <a:schemeClr val="tx2"/>
                </a:solidFill>
                <a:effectLst>
                  <a:outerShdw blurRad="38100" dist="38100" dir="2700000" algn="tl">
                    <a:srgbClr val="000000"/>
                  </a:outerShdw>
                </a:effectLst>
                <a:cs typeface="Arial" panose="020B0604020202020204" pitchFamily="34" charset="0"/>
              </a:rPr>
              <a:t>Hull Identification Number (HIN) is a unique, 12-digit number, assigned by manufacturer, to vessels built after November 1, 1972</a:t>
            </a:r>
            <a:endParaRPr lang="en-US" altLang="en-US" sz="2400">
              <a:solidFill>
                <a:schemeClr val="tx2"/>
              </a:solidFill>
              <a:effectLst>
                <a:outerShdw blurRad="38100" dist="38100" dir="2700000" algn="tl">
                  <a:srgbClr val="000000"/>
                </a:outerShdw>
              </a:effectLst>
              <a:cs typeface="Arial" panose="020B0604020202020204" pitchFamily="34" charset="0"/>
            </a:endParaRPr>
          </a:p>
        </p:txBody>
      </p:sp>
      <p:pic>
        <p:nvPicPr>
          <p:cNvPr id="4" name="Picture 4" descr="H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1950" y="3825875"/>
            <a:ext cx="32766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68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One: Know Your Boat</a:t>
            </a:r>
            <a:r>
              <a:rPr lang="en-US" altLang="en-US" sz="2000" dirty="0" smtClean="0"/>
              <a:t/>
            </a:r>
            <a:br>
              <a:rPr lang="en-US" altLang="en-US" sz="2000" dirty="0" smtClean="0"/>
            </a:br>
            <a:r>
              <a:rPr lang="en-US" altLang="en-US" i="1" dirty="0" smtClean="0">
                <a:solidFill>
                  <a:schemeClr val="accent1"/>
                </a:solidFill>
              </a:rPr>
              <a:t>Vessel Terminology</a:t>
            </a:r>
            <a:endParaRPr lang="en-US" altLang="en-US" i="1" dirty="0">
              <a:solidFill>
                <a:schemeClr val="accent1"/>
              </a:solidFill>
            </a:endParaRPr>
          </a:p>
        </p:txBody>
      </p:sp>
      <p:pic>
        <p:nvPicPr>
          <p:cNvPr id="5" name="Picture 4" descr="PartsBoatSid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38400"/>
            <a:ext cx="7669213" cy="381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373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One: Know Your Boat</a:t>
            </a:r>
            <a:r>
              <a:rPr lang="en-US" altLang="en-US" sz="2000" dirty="0" smtClean="0"/>
              <a:t/>
            </a:r>
            <a:br>
              <a:rPr lang="en-US" altLang="en-US" sz="2000" dirty="0" smtClean="0"/>
            </a:br>
            <a:r>
              <a:rPr lang="en-US" altLang="en-US" i="1" dirty="0" smtClean="0">
                <a:solidFill>
                  <a:schemeClr val="accent1"/>
                </a:solidFill>
              </a:rPr>
              <a:t>Vessel Terminology </a:t>
            </a:r>
            <a:r>
              <a:rPr lang="en-US" altLang="en-US" sz="2400" i="1" dirty="0" smtClean="0">
                <a:solidFill>
                  <a:schemeClr val="accent1"/>
                </a:solidFill>
              </a:rPr>
              <a:t>(cont.)</a:t>
            </a:r>
            <a:endParaRPr lang="en-US" altLang="en-US" sz="2400" i="1" dirty="0">
              <a:solidFill>
                <a:schemeClr val="accent1"/>
              </a:solidFill>
            </a:endParaRPr>
          </a:p>
        </p:txBody>
      </p:sp>
      <p:sp>
        <p:nvSpPr>
          <p:cNvPr id="3" name="Text Box 3"/>
          <p:cNvSpPr txBox="1">
            <a:spLocks noChangeArrowheads="1"/>
          </p:cNvSpPr>
          <p:nvPr/>
        </p:nvSpPr>
        <p:spPr bwMode="auto">
          <a:xfrm>
            <a:off x="1905000" y="5638800"/>
            <a:ext cx="5486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800">
                <a:solidFill>
                  <a:schemeClr val="accent1"/>
                </a:solidFill>
                <a:effectLst>
                  <a:outerShdw blurRad="38100" dist="38100" dir="2700000" algn="tl">
                    <a:srgbClr val="000000"/>
                  </a:outerShdw>
                </a:effectLst>
              </a:rPr>
              <a:t>Additional term:</a:t>
            </a:r>
          </a:p>
          <a:p>
            <a:r>
              <a:rPr lang="en-US" altLang="en-US" sz="1800">
                <a:solidFill>
                  <a:schemeClr val="tx2"/>
                </a:solidFill>
                <a:effectLst>
                  <a:outerShdw blurRad="38100" dist="38100" dir="2700000" algn="tl">
                    <a:srgbClr val="000000"/>
                  </a:outerShdw>
                </a:effectLst>
              </a:rPr>
              <a:t>Transom:</a:t>
            </a:r>
            <a:r>
              <a:rPr lang="en-US" altLang="en-US" sz="1800"/>
              <a:t>  Vertical surface at the back of the hull</a:t>
            </a:r>
          </a:p>
        </p:txBody>
      </p:sp>
      <p:pic>
        <p:nvPicPr>
          <p:cNvPr id="4" name="Picture 6" descr="PartsBoatFront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792288"/>
            <a:ext cx="4724400" cy="337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981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4775" y="228600"/>
            <a:ext cx="1186263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solidFill>
                  <a:schemeClr val="tx2"/>
                </a:solidFill>
                <a:effectLst>
                  <a:outerShdw blurRad="38100" dist="38100" dir="2700000" algn="tl">
                    <a:srgbClr val="000000"/>
                  </a:outerShdw>
                </a:effectLst>
                <a:latin typeface="Arial" panose="020B0604020202020204" pitchFamily="34" charset="0"/>
              </a:rPr>
              <a:t>Lesson One: Know Your Boat</a:t>
            </a:r>
            <a:br>
              <a:rPr lang="en-US" altLang="en-US" sz="3200" dirty="0">
                <a:solidFill>
                  <a:schemeClr val="tx2"/>
                </a:solidFill>
                <a:effectLst>
                  <a:outerShdw blurRad="38100" dist="38100" dir="2700000" algn="tl">
                    <a:srgbClr val="000000"/>
                  </a:outerShdw>
                </a:effectLst>
                <a:latin typeface="Arial" panose="020B0604020202020204" pitchFamily="34" charset="0"/>
              </a:rPr>
            </a:br>
            <a:r>
              <a:rPr lang="en-US" altLang="en-US" sz="3200" i="1" dirty="0">
                <a:solidFill>
                  <a:schemeClr val="accent1"/>
                </a:solidFill>
                <a:effectLst>
                  <a:outerShdw blurRad="38100" dist="38100" dir="2700000" algn="tl">
                    <a:srgbClr val="000000"/>
                  </a:outerShdw>
                </a:effectLst>
                <a:latin typeface="Arial" panose="020B0604020202020204" pitchFamily="34" charset="0"/>
              </a:rPr>
              <a:t>Personal Watercraft </a:t>
            </a:r>
            <a:endParaRPr lang="en-US" altLang="en-US" sz="3200" dirty="0">
              <a:solidFill>
                <a:schemeClr val="tx2"/>
              </a:solidFill>
              <a:effectLst>
                <a:outerShdw blurRad="38100" dist="38100" dir="2700000" algn="tl">
                  <a:srgbClr val="000000"/>
                </a:outerShdw>
              </a:effectLst>
              <a:latin typeface="Arial" panose="020B0604020202020204" pitchFamily="34" charset="0"/>
            </a:endParaRPr>
          </a:p>
        </p:txBody>
      </p:sp>
      <p:pic>
        <p:nvPicPr>
          <p:cNvPr id="3" name="Picture 12" descr="PartsPWC-Vessel-Sid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6092825" cy="25828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PartsPWCOblique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6375" y="3886200"/>
            <a:ext cx="5127625" cy="268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819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PartsSailbo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949325"/>
            <a:ext cx="2776537" cy="54514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a:spLocks noChangeArrowheads="1"/>
          </p:cNvSpPr>
          <p:nvPr/>
        </p:nvSpPr>
        <p:spPr bwMode="auto">
          <a:xfrm>
            <a:off x="5334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endParaRPr lang="en-US" altLang="en-US" sz="3200">
              <a:solidFill>
                <a:schemeClr val="tx2"/>
              </a:solidFill>
              <a:latin typeface="Arial" panose="020B0604020202020204" pitchFamily="34" charset="0"/>
            </a:endParaRPr>
          </a:p>
        </p:txBody>
      </p:sp>
      <p:sp>
        <p:nvSpPr>
          <p:cNvPr id="4" name="Rectangle 4"/>
          <p:cNvSpPr>
            <a:spLocks noChangeArrowheads="1"/>
          </p:cNvSpPr>
          <p:nvPr/>
        </p:nvSpPr>
        <p:spPr bwMode="auto">
          <a:xfrm>
            <a:off x="381000" y="2362200"/>
            <a:ext cx="51054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71450" indent="-171450">
              <a:defRPr sz="2400">
                <a:solidFill>
                  <a:schemeClr val="tx1"/>
                </a:solidFill>
                <a:latin typeface="Times New Roman" panose="02020603050405020304" pitchFamily="18" charset="0"/>
              </a:defRPr>
            </a:lvl1pPr>
            <a:lvl2pPr marL="1638300" indent="-711200">
              <a:defRPr sz="2400">
                <a:solidFill>
                  <a:schemeClr val="tx1"/>
                </a:solidFill>
                <a:latin typeface="Times New Roman" panose="02020603050405020304" pitchFamily="18" charset="0"/>
              </a:defRPr>
            </a:lvl2pPr>
            <a:lvl3pPr marL="2362200" indent="-609600">
              <a:defRPr sz="2400">
                <a:solidFill>
                  <a:schemeClr val="tx1"/>
                </a:solidFill>
                <a:latin typeface="Times New Roman" panose="02020603050405020304" pitchFamily="18" charset="0"/>
              </a:defRPr>
            </a:lvl3pPr>
            <a:lvl4pPr marL="2984500" indent="-508000">
              <a:defRPr sz="2400">
                <a:solidFill>
                  <a:schemeClr val="tx1"/>
                </a:solidFill>
                <a:latin typeface="Times New Roman" panose="02020603050405020304" pitchFamily="18" charset="0"/>
              </a:defRPr>
            </a:lvl4pPr>
            <a:lvl5pPr marL="3606800" indent="-508000">
              <a:defRPr sz="2400">
                <a:solidFill>
                  <a:schemeClr val="tx1"/>
                </a:solidFill>
                <a:latin typeface="Times New Roman" panose="02020603050405020304" pitchFamily="18" charset="0"/>
              </a:defRPr>
            </a:lvl5pPr>
            <a:lvl6pPr marL="4064000" indent="-508000" fontAlgn="base">
              <a:spcBef>
                <a:spcPct val="0"/>
              </a:spcBef>
              <a:spcAft>
                <a:spcPct val="0"/>
              </a:spcAft>
              <a:defRPr sz="2400">
                <a:solidFill>
                  <a:schemeClr val="tx1"/>
                </a:solidFill>
                <a:latin typeface="Times New Roman" panose="02020603050405020304" pitchFamily="18" charset="0"/>
              </a:defRPr>
            </a:lvl6pPr>
            <a:lvl7pPr marL="4521200" indent="-508000" fontAlgn="base">
              <a:spcBef>
                <a:spcPct val="0"/>
              </a:spcBef>
              <a:spcAft>
                <a:spcPct val="0"/>
              </a:spcAft>
              <a:defRPr sz="2400">
                <a:solidFill>
                  <a:schemeClr val="tx1"/>
                </a:solidFill>
                <a:latin typeface="Times New Roman" panose="02020603050405020304" pitchFamily="18" charset="0"/>
              </a:defRPr>
            </a:lvl7pPr>
            <a:lvl8pPr marL="4978400" indent="-508000" fontAlgn="base">
              <a:spcBef>
                <a:spcPct val="0"/>
              </a:spcBef>
              <a:spcAft>
                <a:spcPct val="0"/>
              </a:spcAft>
              <a:defRPr sz="2400">
                <a:solidFill>
                  <a:schemeClr val="tx1"/>
                </a:solidFill>
                <a:latin typeface="Times New Roman" panose="02020603050405020304" pitchFamily="18" charset="0"/>
              </a:defRPr>
            </a:lvl8pPr>
            <a:lvl9pPr marL="5435600" indent="-508000" fontAlgn="base">
              <a:spcBef>
                <a:spcPct val="0"/>
              </a:spcBef>
              <a:spcAft>
                <a:spcPct val="0"/>
              </a:spcAft>
              <a:defRPr sz="2400">
                <a:solidFill>
                  <a:schemeClr val="tx1"/>
                </a:solidFill>
                <a:latin typeface="Times New Roman" panose="02020603050405020304" pitchFamily="18" charset="0"/>
              </a:defRPr>
            </a:lvl9pPr>
          </a:lstStyle>
          <a:p>
            <a:pPr>
              <a:spcBef>
                <a:spcPct val="50000"/>
              </a:spcBef>
              <a:buClr>
                <a:schemeClr val="accent1"/>
              </a:buClr>
              <a:buFontTx/>
              <a:buChar char="•"/>
            </a:pPr>
            <a:endParaRPr lang="en-US" altLang="en-US" b="0"/>
          </a:p>
        </p:txBody>
      </p:sp>
      <p:sp>
        <p:nvSpPr>
          <p:cNvPr id="5" name="Rectangle 6"/>
          <p:cNvSpPr txBox="1">
            <a:spLocks noChangeArrowheads="1"/>
          </p:cNvSpPr>
          <p:nvPr/>
        </p:nvSpPr>
        <p:spPr>
          <a:xfrm>
            <a:off x="152400" y="228600"/>
            <a:ext cx="857885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One: Know Your Boat</a:t>
            </a:r>
            <a:br>
              <a:rPr lang="en-US" altLang="en-US" dirty="0" smtClean="0"/>
            </a:br>
            <a:r>
              <a:rPr lang="en-US" altLang="en-US" i="1" dirty="0" smtClean="0">
                <a:solidFill>
                  <a:schemeClr val="accent1"/>
                </a:solidFill>
              </a:rPr>
              <a:t>Sailboats</a:t>
            </a:r>
            <a:endParaRPr lang="en-US" altLang="en-US" i="1" dirty="0">
              <a:solidFill>
                <a:schemeClr val="accent1"/>
              </a:solidFill>
            </a:endParaRPr>
          </a:p>
        </p:txBody>
      </p:sp>
      <p:sp>
        <p:nvSpPr>
          <p:cNvPr id="6" name="Rectangle 7"/>
          <p:cNvSpPr txBox="1">
            <a:spLocks noChangeArrowheads="1"/>
          </p:cNvSpPr>
          <p:nvPr/>
        </p:nvSpPr>
        <p:spPr>
          <a:xfrm>
            <a:off x="457200" y="2286000"/>
            <a:ext cx="5105400" cy="457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35000"/>
              </a:spcBef>
              <a:buFontTx/>
              <a:buNone/>
              <a:tabLst>
                <a:tab pos="342900" algn="l"/>
              </a:tabLst>
            </a:pPr>
            <a:r>
              <a:rPr lang="en-US" altLang="en-US" sz="2400" smtClean="0">
                <a:solidFill>
                  <a:schemeClr val="tx2"/>
                </a:solidFill>
                <a:effectLst>
                  <a:outerShdw blurRad="38100" dist="38100" dir="2700000" algn="tl">
                    <a:srgbClr val="000000"/>
                  </a:outerShdw>
                </a:effectLst>
              </a:rPr>
              <a:t>Sailboats range in size and </a:t>
            </a:r>
            <a:br>
              <a:rPr lang="en-US" altLang="en-US" sz="2400" smtClean="0">
                <a:solidFill>
                  <a:schemeClr val="tx2"/>
                </a:solidFill>
                <a:effectLst>
                  <a:outerShdw blurRad="38100" dist="38100" dir="2700000" algn="tl">
                    <a:srgbClr val="000000"/>
                  </a:outerShdw>
                </a:effectLst>
              </a:rPr>
            </a:br>
            <a:r>
              <a:rPr lang="en-US" altLang="en-US" sz="2400" smtClean="0">
                <a:solidFill>
                  <a:schemeClr val="tx2"/>
                </a:solidFill>
                <a:effectLst>
                  <a:outerShdw blurRad="38100" dist="38100" dir="2700000" algn="tl">
                    <a:srgbClr val="000000"/>
                  </a:outerShdw>
                </a:effectLst>
              </a:rPr>
              <a:t>complexity, but basically consist of four components:</a:t>
            </a:r>
          </a:p>
          <a:p>
            <a:pPr marL="0" indent="0">
              <a:spcBef>
                <a:spcPct val="125000"/>
              </a:spcBef>
              <a:tabLst>
                <a:tab pos="342900" algn="l"/>
              </a:tabLst>
            </a:pPr>
            <a:r>
              <a:rPr lang="en-US" altLang="en-US" sz="2000" smtClean="0"/>
              <a:t>	</a:t>
            </a:r>
            <a:r>
              <a:rPr lang="en-US" altLang="en-US" smtClean="0"/>
              <a:t>Hull carries passengers and 	supports rigging</a:t>
            </a:r>
          </a:p>
          <a:p>
            <a:pPr marL="0" indent="0">
              <a:spcBef>
                <a:spcPct val="125000"/>
              </a:spcBef>
              <a:tabLst>
                <a:tab pos="342900" algn="l"/>
              </a:tabLst>
            </a:pPr>
            <a:r>
              <a:rPr lang="en-US" altLang="en-US" smtClean="0"/>
              <a:t>	Rigging includes lines, sails, 	boom and masts</a:t>
            </a:r>
            <a:endParaRPr lang="en-US" altLang="en-US"/>
          </a:p>
        </p:txBody>
      </p:sp>
    </p:spTree>
    <p:extLst>
      <p:ext uri="{BB962C8B-B14F-4D97-AF65-F5344CB8AC3E}">
        <p14:creationId xmlns:p14="http://schemas.microsoft.com/office/powerpoint/2010/main" val="31460905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CapacityP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786188"/>
            <a:ext cx="3436938" cy="27098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76199" y="228600"/>
            <a:ext cx="1192329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Two: Before You Get Underway</a:t>
            </a:r>
            <a:br>
              <a:rPr lang="en-US" altLang="en-US" dirty="0" smtClean="0"/>
            </a:br>
            <a:r>
              <a:rPr lang="en-US" altLang="en-US" dirty="0" smtClean="0"/>
              <a:t> </a:t>
            </a:r>
            <a:r>
              <a:rPr lang="en-US" altLang="en-US" i="1" dirty="0" smtClean="0">
                <a:solidFill>
                  <a:schemeClr val="accent1"/>
                </a:solidFill>
              </a:rPr>
              <a:t>Capacity</a:t>
            </a:r>
            <a:endParaRPr lang="en-US" altLang="en-US" i="1" dirty="0">
              <a:solidFill>
                <a:schemeClr val="accent1"/>
              </a:solidFill>
            </a:endParaRPr>
          </a:p>
        </p:txBody>
      </p:sp>
      <p:sp>
        <p:nvSpPr>
          <p:cNvPr id="4" name="Rectangle 3"/>
          <p:cNvSpPr txBox="1">
            <a:spLocks noChangeArrowheads="1"/>
          </p:cNvSpPr>
          <p:nvPr/>
        </p:nvSpPr>
        <p:spPr>
          <a:xfrm>
            <a:off x="457200" y="2286000"/>
            <a:ext cx="8229600" cy="4419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25000"/>
              </a:spcBef>
              <a:buFontTx/>
              <a:buNone/>
              <a:tabLst>
                <a:tab pos="342900" algn="l"/>
              </a:tabLst>
            </a:pPr>
            <a:r>
              <a:rPr lang="en-US" altLang="en-US" sz="2400" smtClean="0">
                <a:solidFill>
                  <a:schemeClr val="tx2"/>
                </a:solidFill>
                <a:effectLst>
                  <a:outerShdw blurRad="38100" dist="38100" dir="2700000" algn="tl">
                    <a:srgbClr val="000000"/>
                  </a:outerShdw>
                </a:effectLst>
              </a:rPr>
              <a:t>Never take a vessel on the water with too many people </a:t>
            </a:r>
            <a:br>
              <a:rPr lang="en-US" altLang="en-US" sz="2400" smtClean="0">
                <a:solidFill>
                  <a:schemeClr val="tx2"/>
                </a:solidFill>
                <a:effectLst>
                  <a:outerShdw blurRad="38100" dist="38100" dir="2700000" algn="tl">
                    <a:srgbClr val="000000"/>
                  </a:outerShdw>
                </a:effectLst>
              </a:rPr>
            </a:br>
            <a:r>
              <a:rPr lang="en-US" altLang="en-US" sz="2400" smtClean="0">
                <a:solidFill>
                  <a:schemeClr val="tx2"/>
                </a:solidFill>
                <a:effectLst>
                  <a:outerShdw blurRad="38100" dist="38100" dir="2700000" algn="tl">
                    <a:srgbClr val="000000"/>
                  </a:outerShdw>
                </a:effectLst>
              </a:rPr>
              <a:t>or too much gear onboard.  Vessels loaded beyond capacity will more easily swamp or capsize</a:t>
            </a:r>
          </a:p>
          <a:p>
            <a:pPr marL="0" indent="0">
              <a:spcBef>
                <a:spcPct val="125000"/>
              </a:spcBef>
              <a:tabLst>
                <a:tab pos="342900" algn="l"/>
              </a:tabLst>
            </a:pPr>
            <a:r>
              <a:rPr lang="en-US" altLang="en-US" smtClean="0"/>
              <a:t>	Capacity plate is located </a:t>
            </a:r>
            <a:br>
              <a:rPr lang="en-US" altLang="en-US" smtClean="0"/>
            </a:br>
            <a:r>
              <a:rPr lang="en-US" altLang="en-US" smtClean="0"/>
              <a:t>	near the operator’s position </a:t>
            </a:r>
            <a:br>
              <a:rPr lang="en-US" altLang="en-US" smtClean="0"/>
            </a:br>
            <a:r>
              <a:rPr lang="en-US" altLang="en-US" smtClean="0"/>
              <a:t>	or on the transom </a:t>
            </a:r>
            <a:endParaRPr lang="en-US" altLang="en-US"/>
          </a:p>
        </p:txBody>
      </p:sp>
    </p:spTree>
    <p:extLst>
      <p:ext uri="{BB962C8B-B14F-4D97-AF65-F5344CB8AC3E}">
        <p14:creationId xmlns:p14="http://schemas.microsoft.com/office/powerpoint/2010/main" val="33968104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pacityP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19400"/>
            <a:ext cx="3436938" cy="270986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Two: Before You Get Underway</a:t>
            </a:r>
            <a:br>
              <a:rPr lang="en-US" altLang="en-US" dirty="0" smtClean="0"/>
            </a:br>
            <a:r>
              <a:rPr lang="en-US" altLang="en-US" dirty="0" smtClean="0"/>
              <a:t> </a:t>
            </a:r>
            <a:r>
              <a:rPr lang="en-US" altLang="en-US" i="1" dirty="0" smtClean="0">
                <a:solidFill>
                  <a:schemeClr val="accent1"/>
                </a:solidFill>
              </a:rPr>
              <a:t>Capacity </a:t>
            </a:r>
            <a:r>
              <a:rPr lang="en-US" altLang="en-US" sz="2400" i="1" dirty="0" smtClean="0">
                <a:solidFill>
                  <a:schemeClr val="accent1"/>
                </a:solidFill>
              </a:rPr>
              <a:t>(cont.)</a:t>
            </a:r>
            <a:endParaRPr lang="en-US" altLang="en-US" sz="2400" i="1" dirty="0">
              <a:solidFill>
                <a:schemeClr val="accent1"/>
              </a:solidFill>
            </a:endParaRPr>
          </a:p>
        </p:txBody>
      </p:sp>
      <p:sp>
        <p:nvSpPr>
          <p:cNvPr id="4" name="Rectangle 4"/>
          <p:cNvSpPr txBox="1">
            <a:spLocks noChangeArrowheads="1"/>
          </p:cNvSpPr>
          <p:nvPr/>
        </p:nvSpPr>
        <p:spPr>
          <a:xfrm>
            <a:off x="3733800" y="2590800"/>
            <a:ext cx="4953000" cy="3886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125000"/>
              </a:spcBef>
            </a:pPr>
            <a:r>
              <a:rPr lang="en-US" altLang="en-US" smtClean="0"/>
              <a:t>Indicates maximum weight </a:t>
            </a:r>
            <a:br>
              <a:rPr lang="en-US" altLang="en-US" smtClean="0"/>
            </a:br>
            <a:r>
              <a:rPr lang="en-US" altLang="en-US" smtClean="0"/>
              <a:t>capacity (including passengers, </a:t>
            </a:r>
            <a:br>
              <a:rPr lang="en-US" altLang="en-US" smtClean="0"/>
            </a:br>
            <a:r>
              <a:rPr lang="en-US" altLang="en-US" smtClean="0"/>
              <a:t>gear and motors) or maximum </a:t>
            </a:r>
            <a:br>
              <a:rPr lang="en-US" altLang="en-US" smtClean="0"/>
            </a:br>
            <a:r>
              <a:rPr lang="en-US" altLang="en-US" smtClean="0"/>
              <a:t>number of people vessel can </a:t>
            </a:r>
            <a:br>
              <a:rPr lang="en-US" altLang="en-US" smtClean="0"/>
            </a:br>
            <a:r>
              <a:rPr lang="en-US" altLang="en-US" smtClean="0"/>
              <a:t>safely carry</a:t>
            </a:r>
          </a:p>
          <a:p>
            <a:pPr>
              <a:spcBef>
                <a:spcPct val="125000"/>
              </a:spcBef>
            </a:pPr>
            <a:r>
              <a:rPr lang="en-US" altLang="en-US" smtClean="0"/>
              <a:t>Federal law requires single-hull </a:t>
            </a:r>
            <a:br>
              <a:rPr lang="en-US" altLang="en-US" smtClean="0"/>
            </a:br>
            <a:r>
              <a:rPr lang="en-US" altLang="en-US" smtClean="0"/>
              <a:t>vessels have capacity plate if </a:t>
            </a:r>
            <a:br>
              <a:rPr lang="en-US" altLang="en-US" smtClean="0"/>
            </a:br>
            <a:r>
              <a:rPr lang="en-US" altLang="en-US" smtClean="0"/>
              <a:t>less than 20 feet in length</a:t>
            </a:r>
            <a:endParaRPr lang="en-US" altLang="en-US"/>
          </a:p>
        </p:txBody>
      </p:sp>
    </p:spTree>
    <p:extLst>
      <p:ext uri="{BB962C8B-B14F-4D97-AF65-F5344CB8AC3E}">
        <p14:creationId xmlns:p14="http://schemas.microsoft.com/office/powerpoint/2010/main" val="35741310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ChangeArrowheads="1"/>
          </p:cNvSpPr>
          <p:nvPr/>
        </p:nvSpPr>
        <p:spPr>
          <a:xfrm>
            <a:off x="830179" y="228600"/>
            <a:ext cx="10575758"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Six: </a:t>
            </a:r>
            <a:br>
              <a:rPr lang="en-US" altLang="en-US" dirty="0" smtClean="0"/>
            </a:br>
            <a:r>
              <a:rPr lang="en-US" altLang="en-US" i="1" dirty="0" smtClean="0">
                <a:solidFill>
                  <a:schemeClr val="accent1"/>
                </a:solidFill>
              </a:rPr>
              <a:t>Responsibilities</a:t>
            </a:r>
            <a:endParaRPr lang="en-US" altLang="en-US" i="1" dirty="0">
              <a:solidFill>
                <a:schemeClr val="accent1"/>
              </a:solidFill>
            </a:endParaRPr>
          </a:p>
        </p:txBody>
      </p:sp>
      <p:sp>
        <p:nvSpPr>
          <p:cNvPr id="3" name="Rectangle 6"/>
          <p:cNvSpPr txBox="1">
            <a:spLocks noChangeArrowheads="1"/>
          </p:cNvSpPr>
          <p:nvPr/>
        </p:nvSpPr>
        <p:spPr>
          <a:xfrm>
            <a:off x="1287379" y="2895600"/>
            <a:ext cx="8305800" cy="3962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Tx/>
              <a:buNone/>
              <a:tabLst>
                <a:tab pos="342900" algn="l"/>
              </a:tabLst>
            </a:pPr>
            <a:r>
              <a:rPr lang="en-US" altLang="en-US" sz="2400" smtClean="0">
                <a:solidFill>
                  <a:schemeClr val="tx2"/>
                </a:solidFill>
                <a:effectLst>
                  <a:outerShdw blurRad="38100" dist="38100" dir="2700000" algn="tl">
                    <a:srgbClr val="000000"/>
                  </a:outerShdw>
                </a:effectLst>
              </a:rPr>
              <a:t>Operators  are responsible for ensuring that their passengers understand basic safety practices and laws:</a:t>
            </a:r>
          </a:p>
          <a:p>
            <a:pPr marL="0" indent="0">
              <a:spcBef>
                <a:spcPct val="125000"/>
              </a:spcBef>
              <a:buFontTx/>
              <a:buNone/>
              <a:tabLst>
                <a:tab pos="342900" algn="l"/>
              </a:tabLst>
            </a:pPr>
            <a:r>
              <a:rPr lang="en-US" altLang="en-US" sz="2400" smtClean="0"/>
              <a:t>Use a pre-departure checklist to ensure you’ve taken necessary safety precautions then discuss with your passengers</a:t>
            </a:r>
            <a:endParaRPr lang="en-US" altLang="en-US" sz="2400"/>
          </a:p>
        </p:txBody>
      </p:sp>
    </p:spTree>
    <p:extLst>
      <p:ext uri="{BB962C8B-B14F-4D97-AF65-F5344CB8AC3E}">
        <p14:creationId xmlns:p14="http://schemas.microsoft.com/office/powerpoint/2010/main" val="925534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dirty="0" smtClean="0"/>
              <a:t> </a:t>
            </a:r>
            <a:r>
              <a:rPr lang="en-US" altLang="en-US" i="1" dirty="0" smtClean="0">
                <a:solidFill>
                  <a:schemeClr val="accent1"/>
                </a:solidFill>
              </a:rPr>
              <a:t>Who May Operate A Vessel</a:t>
            </a:r>
            <a:r>
              <a:rPr lang="en-US" altLang="en-US" sz="2400" i="1" dirty="0" smtClean="0">
                <a:solidFill>
                  <a:schemeClr val="accent1"/>
                </a:solidFill>
              </a:rPr>
              <a:t> </a:t>
            </a:r>
            <a:endParaRPr lang="en-US" altLang="en-US" sz="2400" i="1" dirty="0">
              <a:solidFill>
                <a:schemeClr val="accent1"/>
              </a:solidFill>
            </a:endParaRPr>
          </a:p>
        </p:txBody>
      </p:sp>
      <p:sp>
        <p:nvSpPr>
          <p:cNvPr id="3" name="Rectangle 3"/>
          <p:cNvSpPr txBox="1">
            <a:spLocks noChangeArrowheads="1"/>
          </p:cNvSpPr>
          <p:nvPr/>
        </p:nvSpPr>
        <p:spPr>
          <a:xfrm>
            <a:off x="1066800" y="2642936"/>
            <a:ext cx="8229600" cy="3124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25000"/>
              </a:spcBef>
              <a:buFontTx/>
              <a:buNone/>
            </a:pPr>
            <a:r>
              <a:rPr lang="en-US" altLang="en-US" dirty="0" smtClean="0">
                <a:solidFill>
                  <a:schemeClr val="tx2"/>
                </a:solidFill>
                <a:effectLst>
                  <a:outerShdw blurRad="38100" dist="38100" dir="2700000" algn="tl">
                    <a:srgbClr val="000000"/>
                  </a:outerShdw>
                </a:effectLst>
              </a:rPr>
              <a:t>Robertson/Archer Act of 1994 requires every person who operates a motorized vessel (including PWC) on Alabama waters must first obtain a boater safety certification. Does not apply to operators of sailboats, rowboats or canoes</a:t>
            </a:r>
            <a:endParaRPr lang="en-US" altLang="en-US" dirty="0">
              <a:solidFill>
                <a:schemeClr val="tx2"/>
              </a:solidFill>
              <a:effectLst>
                <a:outerShdw blurRad="38100" dist="38100" dir="2700000" algn="tl">
                  <a:srgbClr val="000000"/>
                </a:outerShdw>
              </a:effectLst>
            </a:endParaRPr>
          </a:p>
        </p:txBody>
      </p:sp>
    </p:spTree>
    <p:extLst>
      <p:ext uri="{BB962C8B-B14F-4D97-AF65-F5344CB8AC3E}">
        <p14:creationId xmlns:p14="http://schemas.microsoft.com/office/powerpoint/2010/main" val="1502112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dirty="0" smtClean="0"/>
              <a:t> </a:t>
            </a:r>
            <a:r>
              <a:rPr lang="en-US" altLang="en-US" i="1" dirty="0" smtClean="0">
                <a:solidFill>
                  <a:schemeClr val="accent1"/>
                </a:solidFill>
              </a:rPr>
              <a:t>Unlawful and Dangerous Operation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57200" y="1925053"/>
            <a:ext cx="8229600" cy="4551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00000"/>
              </a:spcBef>
              <a:buFontTx/>
              <a:buNone/>
            </a:pPr>
            <a:r>
              <a:rPr lang="en-US" altLang="en-US" sz="2400" i="1" dirty="0" smtClean="0">
                <a:solidFill>
                  <a:schemeClr val="tx2"/>
                </a:solidFill>
                <a:effectLst>
                  <a:outerShdw blurRad="38100" dist="38100" dir="2700000" algn="tl">
                    <a:srgbClr val="000000"/>
                  </a:outerShdw>
                </a:effectLst>
              </a:rPr>
              <a:t>Overloading or Overpowering</a:t>
            </a:r>
            <a:r>
              <a:rPr lang="en-US" altLang="en-US" sz="2400" dirty="0" smtClean="0"/>
              <a:t> is loading vessel with passengers or gear beyond recommended capacity (taking into consideration weather and other operating conditions) or powering vessel beyond recommended horsepower. It is illegal to operate or allow others to </a:t>
            </a:r>
            <a:br>
              <a:rPr lang="en-US" altLang="en-US" sz="2400" dirty="0" smtClean="0"/>
            </a:br>
            <a:r>
              <a:rPr lang="en-US" altLang="en-US" sz="2400" dirty="0" smtClean="0"/>
              <a:t>operate a vessel without a </a:t>
            </a:r>
            <a:br>
              <a:rPr lang="en-US" altLang="en-US" sz="2400" dirty="0" smtClean="0"/>
            </a:br>
            <a:r>
              <a:rPr lang="en-US" altLang="en-US" sz="2400" dirty="0" smtClean="0"/>
              <a:t>permanent capacity plate</a:t>
            </a:r>
            <a:endParaRPr lang="en-US" altLang="en-US" sz="2400" dirty="0"/>
          </a:p>
        </p:txBody>
      </p:sp>
      <p:pic>
        <p:nvPicPr>
          <p:cNvPr id="4" name="Picture 4" descr="CapacityP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572000" y="3433010"/>
            <a:ext cx="3577389" cy="275122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18714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Visual Distress Signals</a:t>
            </a:r>
            <a:endParaRPr lang="en-US" altLang="en-US" i="1" dirty="0">
              <a:solidFill>
                <a:schemeClr val="accent1"/>
              </a:solidFill>
            </a:endParaRPr>
          </a:p>
        </p:txBody>
      </p:sp>
      <p:sp>
        <p:nvSpPr>
          <p:cNvPr id="3" name="Rectangle 3"/>
          <p:cNvSpPr txBox="1">
            <a:spLocks noChangeArrowheads="1"/>
          </p:cNvSpPr>
          <p:nvPr/>
        </p:nvSpPr>
        <p:spPr>
          <a:xfrm>
            <a:off x="376989" y="1744578"/>
            <a:ext cx="11702715" cy="49610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40000"/>
              </a:spcBef>
              <a:buFontTx/>
              <a:buNone/>
              <a:tabLst>
                <a:tab pos="342900" algn="l"/>
              </a:tabLst>
            </a:pPr>
            <a:r>
              <a:rPr lang="en-US" altLang="en-US" sz="2400" dirty="0" smtClean="0">
                <a:solidFill>
                  <a:schemeClr val="tx2"/>
                </a:solidFill>
                <a:effectLst>
                  <a:outerShdw blurRad="38100" dist="38100" dir="2700000" algn="tl">
                    <a:srgbClr val="000000"/>
                  </a:outerShdw>
                </a:effectLst>
              </a:rPr>
              <a:t>Visual Distress Signals (VDSs) allow vessel operators to signal for help in the event of an emergency</a:t>
            </a:r>
          </a:p>
          <a:p>
            <a:pPr marL="0" indent="0">
              <a:spcBef>
                <a:spcPct val="125000"/>
              </a:spcBef>
              <a:buFontTx/>
              <a:buNone/>
              <a:tabLst>
                <a:tab pos="342900" algn="l"/>
              </a:tabLst>
            </a:pPr>
            <a:r>
              <a:rPr lang="en-US" altLang="en-US" sz="2400" dirty="0" smtClean="0">
                <a:solidFill>
                  <a:schemeClr val="tx2"/>
                </a:solidFill>
                <a:effectLst>
                  <a:outerShdw blurRad="38100" dist="38100" dir="2700000" algn="tl">
                    <a:srgbClr val="000000"/>
                  </a:outerShdw>
                </a:effectLst>
              </a:rPr>
              <a:t>VDSs must be in serviceable condition, readily accessible and certified as complying with USCG requirements</a:t>
            </a:r>
          </a:p>
          <a:p>
            <a:pPr>
              <a:spcBef>
                <a:spcPct val="50000"/>
              </a:spcBef>
              <a:buNone/>
            </a:pPr>
            <a:r>
              <a:rPr lang="en-US" altLang="en-US" dirty="0">
                <a:solidFill>
                  <a:schemeClr val="tx2"/>
                </a:solidFill>
                <a:effectLst>
                  <a:outerShdw blurRad="38100" dist="38100" dir="2700000" algn="tl">
                    <a:srgbClr val="000000"/>
                  </a:outerShdw>
                </a:effectLst>
              </a:rPr>
              <a:t>VDSs are classified as:</a:t>
            </a:r>
            <a:r>
              <a:rPr lang="en-US" altLang="en-US" dirty="0"/>
              <a:t> </a:t>
            </a:r>
            <a:r>
              <a:rPr lang="en-US" altLang="en-US" dirty="0" smtClean="0"/>
              <a:t>						</a:t>
            </a:r>
            <a:r>
              <a:rPr lang="en-US" altLang="en-US" dirty="0" smtClean="0">
                <a:solidFill>
                  <a:schemeClr val="tx2"/>
                </a:solidFill>
                <a:effectLst>
                  <a:outerShdw blurRad="38100" dist="38100" dir="2700000" algn="tl">
                    <a:srgbClr val="000000"/>
                  </a:outerShdw>
                </a:effectLst>
              </a:rPr>
              <a:t>VDSs are either:</a:t>
            </a:r>
          </a:p>
          <a:p>
            <a:pPr>
              <a:spcBef>
                <a:spcPct val="75000"/>
              </a:spcBef>
            </a:pPr>
            <a:r>
              <a:rPr lang="en-US" altLang="en-US" sz="2400" dirty="0" smtClean="0"/>
              <a:t>Day signals (visible in bright sunlight)                                      Pyrotechnic (smoke and flames)</a:t>
            </a:r>
          </a:p>
          <a:p>
            <a:pPr>
              <a:spcBef>
                <a:spcPct val="75000"/>
              </a:spcBef>
            </a:pPr>
            <a:r>
              <a:rPr lang="en-US" altLang="en-US" sz="2400" dirty="0" smtClean="0"/>
              <a:t>Night signals (visible at night) 			         Non-pyrotechnic (non-combustible)</a:t>
            </a:r>
          </a:p>
          <a:p>
            <a:pPr>
              <a:spcBef>
                <a:spcPct val="75000"/>
              </a:spcBef>
            </a:pPr>
            <a:r>
              <a:rPr lang="en-US" altLang="en-US" sz="2400" dirty="0" smtClean="0"/>
              <a:t>Both day and night signals</a:t>
            </a:r>
          </a:p>
          <a:p>
            <a:pPr marL="0" indent="0">
              <a:spcBef>
                <a:spcPct val="125000"/>
              </a:spcBef>
              <a:buFontTx/>
              <a:buNone/>
              <a:tabLst>
                <a:tab pos="342900" algn="l"/>
              </a:tabLst>
            </a:pPr>
            <a:endParaRPr lang="en-US" altLang="en-US" sz="2400" dirty="0">
              <a:solidFill>
                <a:schemeClr val="tx2"/>
              </a:solidFill>
              <a:effectLst>
                <a:outerShdw blurRad="38100" dist="38100" dir="2700000" algn="tl">
                  <a:srgbClr val="000000"/>
                </a:outerShdw>
              </a:effectLst>
            </a:endParaRPr>
          </a:p>
        </p:txBody>
      </p:sp>
    </p:spTree>
    <p:extLst>
      <p:ext uri="{BB962C8B-B14F-4D97-AF65-F5344CB8AC3E}">
        <p14:creationId xmlns:p14="http://schemas.microsoft.com/office/powerpoint/2010/main" val="2790465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DSOrange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1075" y="4343400"/>
            <a:ext cx="153352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VDSElectricL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495800"/>
            <a:ext cx="1673225" cy="15001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VDSRedFla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7861" y="1751806"/>
            <a:ext cx="1509713" cy="15795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VDSRedMete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0913" y="1800225"/>
            <a:ext cx="1560512" cy="1600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VDSOrangeSmok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1800225"/>
            <a:ext cx="1676400" cy="15462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smtClean="0">
                <a:cs typeface="Arial" panose="020B0604020202020204" pitchFamily="34" charset="0"/>
              </a:rPr>
              <a:t>Lesson Four: Legal Requirements</a:t>
            </a:r>
            <a:br>
              <a:rPr lang="en-US" altLang="en-US" sz="4000" dirty="0" smtClean="0">
                <a:cs typeface="Arial" panose="020B0604020202020204" pitchFamily="34" charset="0"/>
              </a:rPr>
            </a:br>
            <a:r>
              <a:rPr lang="en-US" altLang="en-US" sz="4000" i="1" dirty="0" smtClean="0">
                <a:solidFill>
                  <a:schemeClr val="accent1"/>
                </a:solidFill>
                <a:cs typeface="Arial" panose="020B0604020202020204" pitchFamily="34" charset="0"/>
              </a:rPr>
              <a:t>Visual Distress Signals </a:t>
            </a:r>
            <a:r>
              <a:rPr lang="en-US" altLang="en-US" sz="2000" i="1" dirty="0" smtClean="0">
                <a:solidFill>
                  <a:schemeClr val="accent1"/>
                </a:solidFill>
                <a:cs typeface="Arial" panose="020B0604020202020204" pitchFamily="34" charset="0"/>
              </a:rPr>
              <a:t>(cont.)</a:t>
            </a:r>
            <a:endParaRPr lang="en-US" altLang="en-US" sz="2000" i="1" dirty="0">
              <a:solidFill>
                <a:schemeClr val="accent1"/>
              </a:solidFill>
              <a:cs typeface="Arial" panose="020B0604020202020204" pitchFamily="34" charset="0"/>
            </a:endParaRPr>
          </a:p>
        </p:txBody>
      </p:sp>
      <p:sp>
        <p:nvSpPr>
          <p:cNvPr id="8" name="Text Box 8"/>
          <p:cNvSpPr txBox="1">
            <a:spLocks noChangeArrowheads="1"/>
          </p:cNvSpPr>
          <p:nvPr/>
        </p:nvSpPr>
        <p:spPr bwMode="auto">
          <a:xfrm>
            <a:off x="1889125" y="1343025"/>
            <a:ext cx="536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t>Pyrotechnic Visual Distress Signals</a:t>
            </a:r>
          </a:p>
        </p:txBody>
      </p:sp>
      <p:sp>
        <p:nvSpPr>
          <p:cNvPr id="9" name="Text Box 9"/>
          <p:cNvSpPr txBox="1">
            <a:spLocks noChangeArrowheads="1"/>
          </p:cNvSpPr>
          <p:nvPr/>
        </p:nvSpPr>
        <p:spPr bwMode="auto">
          <a:xfrm>
            <a:off x="990600" y="3276600"/>
            <a:ext cx="7162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0" algn="l"/>
                <a:tab pos="2628900" algn="l"/>
                <a:tab pos="4686300" algn="l"/>
                <a:tab pos="5143500" algn="l"/>
              </a:tabLst>
              <a:defRPr sz="2400">
                <a:solidFill>
                  <a:schemeClr val="tx1"/>
                </a:solidFill>
                <a:latin typeface="Times New Roman" panose="02020603050405020304" pitchFamily="18" charset="0"/>
              </a:defRPr>
            </a:lvl1pPr>
            <a:lvl2pPr>
              <a:tabLst>
                <a:tab pos="2286000" algn="l"/>
                <a:tab pos="2628900" algn="l"/>
                <a:tab pos="4686300" algn="l"/>
                <a:tab pos="5143500" algn="l"/>
              </a:tabLst>
              <a:defRPr sz="2400">
                <a:solidFill>
                  <a:schemeClr val="tx1"/>
                </a:solidFill>
                <a:latin typeface="Times New Roman" panose="02020603050405020304" pitchFamily="18" charset="0"/>
              </a:defRPr>
            </a:lvl2pPr>
            <a:lvl3pPr>
              <a:tabLst>
                <a:tab pos="2286000" algn="l"/>
                <a:tab pos="2628900" algn="l"/>
                <a:tab pos="4686300" algn="l"/>
                <a:tab pos="5143500" algn="l"/>
              </a:tabLst>
              <a:defRPr sz="2400">
                <a:solidFill>
                  <a:schemeClr val="tx1"/>
                </a:solidFill>
                <a:latin typeface="Times New Roman" panose="02020603050405020304" pitchFamily="18" charset="0"/>
              </a:defRPr>
            </a:lvl3pPr>
            <a:lvl4pPr>
              <a:tabLst>
                <a:tab pos="2286000" algn="l"/>
                <a:tab pos="2628900" algn="l"/>
                <a:tab pos="4686300" algn="l"/>
                <a:tab pos="5143500" algn="l"/>
              </a:tabLst>
              <a:defRPr sz="2400">
                <a:solidFill>
                  <a:schemeClr val="tx1"/>
                </a:solidFill>
                <a:latin typeface="Times New Roman" panose="02020603050405020304" pitchFamily="18" charset="0"/>
              </a:defRPr>
            </a:lvl4pPr>
            <a:lvl5pPr>
              <a:tabLst>
                <a:tab pos="2286000" algn="l"/>
                <a:tab pos="2628900" algn="l"/>
                <a:tab pos="4686300" algn="l"/>
                <a:tab pos="5143500" algn="l"/>
              </a:tabLst>
              <a:defRPr sz="2400">
                <a:solidFill>
                  <a:schemeClr val="tx1"/>
                </a:solidFill>
                <a:latin typeface="Times New Roman" panose="02020603050405020304" pitchFamily="18" charset="0"/>
              </a:defRPr>
            </a:lvl5pPr>
            <a:lvl6pPr fontAlgn="base">
              <a:spcBef>
                <a:spcPct val="0"/>
              </a:spcBef>
              <a:spcAft>
                <a:spcPct val="0"/>
              </a:spcAft>
              <a:tabLst>
                <a:tab pos="2286000" algn="l"/>
                <a:tab pos="2628900" algn="l"/>
                <a:tab pos="4686300" algn="l"/>
                <a:tab pos="5143500" algn="l"/>
              </a:tabLst>
              <a:defRPr sz="2400">
                <a:solidFill>
                  <a:schemeClr val="tx1"/>
                </a:solidFill>
                <a:latin typeface="Times New Roman" panose="02020603050405020304" pitchFamily="18" charset="0"/>
              </a:defRPr>
            </a:lvl6pPr>
            <a:lvl7pPr fontAlgn="base">
              <a:spcBef>
                <a:spcPct val="0"/>
              </a:spcBef>
              <a:spcAft>
                <a:spcPct val="0"/>
              </a:spcAft>
              <a:tabLst>
                <a:tab pos="2286000" algn="l"/>
                <a:tab pos="2628900" algn="l"/>
                <a:tab pos="4686300" algn="l"/>
                <a:tab pos="5143500" algn="l"/>
              </a:tabLst>
              <a:defRPr sz="2400">
                <a:solidFill>
                  <a:schemeClr val="tx1"/>
                </a:solidFill>
                <a:latin typeface="Times New Roman" panose="02020603050405020304" pitchFamily="18" charset="0"/>
              </a:defRPr>
            </a:lvl7pPr>
            <a:lvl8pPr fontAlgn="base">
              <a:spcBef>
                <a:spcPct val="0"/>
              </a:spcBef>
              <a:spcAft>
                <a:spcPct val="0"/>
              </a:spcAft>
              <a:tabLst>
                <a:tab pos="2286000" algn="l"/>
                <a:tab pos="2628900" algn="l"/>
                <a:tab pos="4686300" algn="l"/>
                <a:tab pos="5143500" algn="l"/>
              </a:tabLst>
              <a:defRPr sz="2400">
                <a:solidFill>
                  <a:schemeClr val="tx1"/>
                </a:solidFill>
                <a:latin typeface="Times New Roman" panose="02020603050405020304" pitchFamily="18" charset="0"/>
              </a:defRPr>
            </a:lvl8pPr>
            <a:lvl9pPr fontAlgn="base">
              <a:spcBef>
                <a:spcPct val="0"/>
              </a:spcBef>
              <a:spcAft>
                <a:spcPct val="0"/>
              </a:spcAft>
              <a:tabLst>
                <a:tab pos="2286000" algn="l"/>
                <a:tab pos="2628900" algn="l"/>
                <a:tab pos="4686300" algn="l"/>
                <a:tab pos="5143500" algn="l"/>
              </a:tabLst>
              <a:defRPr sz="2400">
                <a:solidFill>
                  <a:schemeClr val="tx1"/>
                </a:solidFill>
                <a:latin typeface="Times New Roman" panose="02020603050405020304" pitchFamily="18" charset="0"/>
              </a:defRPr>
            </a:lvl9pPr>
          </a:lstStyle>
          <a:p>
            <a:r>
              <a:rPr lang="en-US" altLang="en-US" sz="1600">
                <a:latin typeface="Arial" panose="020B0604020202020204" pitchFamily="34" charset="0"/>
              </a:rPr>
              <a:t>Orange Smoke		Red Meteor		Red Flare</a:t>
            </a:r>
          </a:p>
          <a:p>
            <a:r>
              <a:rPr lang="en-US" altLang="en-US" sz="1600">
                <a:latin typeface="Arial" panose="020B0604020202020204" pitchFamily="34" charset="0"/>
              </a:rPr>
              <a:t>  </a:t>
            </a:r>
            <a:r>
              <a:rPr lang="en-US" altLang="en-US" sz="1600" i="1">
                <a:solidFill>
                  <a:schemeClr val="tx2"/>
                </a:solidFill>
                <a:effectLst>
                  <a:outerShdw blurRad="38100" dist="38100" dir="2700000" algn="tl">
                    <a:srgbClr val="000000"/>
                  </a:outerShdw>
                </a:effectLst>
                <a:latin typeface="Arial" panose="020B0604020202020204" pitchFamily="34" charset="0"/>
              </a:rPr>
              <a:t>Day Signal	Day and Night Signal	Day and Night Signal</a:t>
            </a:r>
          </a:p>
        </p:txBody>
      </p:sp>
      <p:sp>
        <p:nvSpPr>
          <p:cNvPr id="10" name="Text Box 10"/>
          <p:cNvSpPr txBox="1">
            <a:spLocks noChangeArrowheads="1"/>
          </p:cNvSpPr>
          <p:nvPr/>
        </p:nvSpPr>
        <p:spPr bwMode="auto">
          <a:xfrm>
            <a:off x="2209800" y="5972175"/>
            <a:ext cx="5791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0" algn="l"/>
                <a:tab pos="2628900" algn="l"/>
                <a:tab pos="4686300" algn="l"/>
                <a:tab pos="5143500" algn="l"/>
              </a:tabLst>
              <a:defRPr sz="2400">
                <a:solidFill>
                  <a:schemeClr val="tx1"/>
                </a:solidFill>
                <a:latin typeface="Times New Roman" panose="02020603050405020304" pitchFamily="18" charset="0"/>
              </a:defRPr>
            </a:lvl1pPr>
            <a:lvl2pPr>
              <a:tabLst>
                <a:tab pos="2286000" algn="l"/>
                <a:tab pos="2628900" algn="l"/>
                <a:tab pos="4686300" algn="l"/>
                <a:tab pos="5143500" algn="l"/>
              </a:tabLst>
              <a:defRPr sz="2400">
                <a:solidFill>
                  <a:schemeClr val="tx1"/>
                </a:solidFill>
                <a:latin typeface="Times New Roman" panose="02020603050405020304" pitchFamily="18" charset="0"/>
              </a:defRPr>
            </a:lvl2pPr>
            <a:lvl3pPr>
              <a:tabLst>
                <a:tab pos="2286000" algn="l"/>
                <a:tab pos="2628900" algn="l"/>
                <a:tab pos="4686300" algn="l"/>
                <a:tab pos="5143500" algn="l"/>
              </a:tabLst>
              <a:defRPr sz="2400">
                <a:solidFill>
                  <a:schemeClr val="tx1"/>
                </a:solidFill>
                <a:latin typeface="Times New Roman" panose="02020603050405020304" pitchFamily="18" charset="0"/>
              </a:defRPr>
            </a:lvl3pPr>
            <a:lvl4pPr>
              <a:tabLst>
                <a:tab pos="2286000" algn="l"/>
                <a:tab pos="2628900" algn="l"/>
                <a:tab pos="4686300" algn="l"/>
                <a:tab pos="5143500" algn="l"/>
              </a:tabLst>
              <a:defRPr sz="2400">
                <a:solidFill>
                  <a:schemeClr val="tx1"/>
                </a:solidFill>
                <a:latin typeface="Times New Roman" panose="02020603050405020304" pitchFamily="18" charset="0"/>
              </a:defRPr>
            </a:lvl4pPr>
            <a:lvl5pPr>
              <a:tabLst>
                <a:tab pos="2286000" algn="l"/>
                <a:tab pos="2628900" algn="l"/>
                <a:tab pos="4686300" algn="l"/>
                <a:tab pos="5143500" algn="l"/>
              </a:tabLst>
              <a:defRPr sz="2400">
                <a:solidFill>
                  <a:schemeClr val="tx1"/>
                </a:solidFill>
                <a:latin typeface="Times New Roman" panose="02020603050405020304" pitchFamily="18" charset="0"/>
              </a:defRPr>
            </a:lvl5pPr>
            <a:lvl6pPr fontAlgn="base">
              <a:spcBef>
                <a:spcPct val="0"/>
              </a:spcBef>
              <a:spcAft>
                <a:spcPct val="0"/>
              </a:spcAft>
              <a:tabLst>
                <a:tab pos="2286000" algn="l"/>
                <a:tab pos="2628900" algn="l"/>
                <a:tab pos="4686300" algn="l"/>
                <a:tab pos="5143500" algn="l"/>
              </a:tabLst>
              <a:defRPr sz="2400">
                <a:solidFill>
                  <a:schemeClr val="tx1"/>
                </a:solidFill>
                <a:latin typeface="Times New Roman" panose="02020603050405020304" pitchFamily="18" charset="0"/>
              </a:defRPr>
            </a:lvl6pPr>
            <a:lvl7pPr fontAlgn="base">
              <a:spcBef>
                <a:spcPct val="0"/>
              </a:spcBef>
              <a:spcAft>
                <a:spcPct val="0"/>
              </a:spcAft>
              <a:tabLst>
                <a:tab pos="2286000" algn="l"/>
                <a:tab pos="2628900" algn="l"/>
                <a:tab pos="4686300" algn="l"/>
                <a:tab pos="5143500" algn="l"/>
              </a:tabLst>
              <a:defRPr sz="2400">
                <a:solidFill>
                  <a:schemeClr val="tx1"/>
                </a:solidFill>
                <a:latin typeface="Times New Roman" panose="02020603050405020304" pitchFamily="18" charset="0"/>
              </a:defRPr>
            </a:lvl7pPr>
            <a:lvl8pPr fontAlgn="base">
              <a:spcBef>
                <a:spcPct val="0"/>
              </a:spcBef>
              <a:spcAft>
                <a:spcPct val="0"/>
              </a:spcAft>
              <a:tabLst>
                <a:tab pos="2286000" algn="l"/>
                <a:tab pos="2628900" algn="l"/>
                <a:tab pos="4686300" algn="l"/>
                <a:tab pos="5143500" algn="l"/>
              </a:tabLst>
              <a:defRPr sz="2400">
                <a:solidFill>
                  <a:schemeClr val="tx1"/>
                </a:solidFill>
                <a:latin typeface="Times New Roman" panose="02020603050405020304" pitchFamily="18" charset="0"/>
              </a:defRPr>
            </a:lvl8pPr>
            <a:lvl9pPr fontAlgn="base">
              <a:spcBef>
                <a:spcPct val="0"/>
              </a:spcBef>
              <a:spcAft>
                <a:spcPct val="0"/>
              </a:spcAft>
              <a:tabLst>
                <a:tab pos="2286000" algn="l"/>
                <a:tab pos="2628900" algn="l"/>
                <a:tab pos="4686300" algn="l"/>
                <a:tab pos="5143500" algn="l"/>
              </a:tabLst>
              <a:defRPr sz="2400">
                <a:solidFill>
                  <a:schemeClr val="tx1"/>
                </a:solidFill>
                <a:latin typeface="Times New Roman" panose="02020603050405020304" pitchFamily="18" charset="0"/>
              </a:defRPr>
            </a:lvl9pPr>
          </a:lstStyle>
          <a:p>
            <a:r>
              <a:rPr lang="en-US" altLang="en-US" sz="1600">
                <a:latin typeface="Arial" panose="020B0604020202020204" pitchFamily="34" charset="0"/>
              </a:rPr>
              <a:t>Electric Light		Orange Flag		 </a:t>
            </a:r>
            <a:r>
              <a:rPr lang="en-US" altLang="en-US" sz="1600" i="1">
                <a:solidFill>
                  <a:schemeClr val="tx2"/>
                </a:solidFill>
                <a:effectLst>
                  <a:outerShdw blurRad="38100" dist="38100" dir="2700000" algn="tl">
                    <a:srgbClr val="000000"/>
                  </a:outerShdw>
                </a:effectLst>
                <a:latin typeface="Arial" panose="020B0604020202020204" pitchFamily="34" charset="0"/>
              </a:rPr>
              <a:t>Night Signal		 Day Signal</a:t>
            </a:r>
          </a:p>
        </p:txBody>
      </p:sp>
      <p:sp>
        <p:nvSpPr>
          <p:cNvPr id="11" name="Text Box 11"/>
          <p:cNvSpPr txBox="1">
            <a:spLocks noChangeArrowheads="1"/>
          </p:cNvSpPr>
          <p:nvPr/>
        </p:nvSpPr>
        <p:spPr bwMode="auto">
          <a:xfrm>
            <a:off x="1828800" y="3898900"/>
            <a:ext cx="6059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Non-Pyrotechnic Visual Distress Signals</a:t>
            </a:r>
          </a:p>
        </p:txBody>
      </p:sp>
    </p:spTree>
    <p:extLst>
      <p:ext uri="{BB962C8B-B14F-4D97-AF65-F5344CB8AC3E}">
        <p14:creationId xmlns:p14="http://schemas.microsoft.com/office/powerpoint/2010/main" val="24916499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3"/>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Docking </a:t>
            </a:r>
            <a:endParaRPr lang="en-US" altLang="en-US" i="1" dirty="0">
              <a:solidFill>
                <a:schemeClr val="accent1"/>
              </a:solidFill>
            </a:endParaRPr>
          </a:p>
        </p:txBody>
      </p:sp>
      <p:sp>
        <p:nvSpPr>
          <p:cNvPr id="3" name="Rectangle 14"/>
          <p:cNvSpPr txBox="1">
            <a:spLocks noChangeArrowheads="1"/>
          </p:cNvSpPr>
          <p:nvPr/>
        </p:nvSpPr>
        <p:spPr>
          <a:xfrm>
            <a:off x="372533" y="2167467"/>
            <a:ext cx="8229600" cy="3276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5000"/>
              </a:spcBef>
              <a:buFontTx/>
              <a:buNone/>
            </a:pPr>
            <a:r>
              <a:rPr lang="en-US" altLang="en-US" sz="2400" smtClean="0">
                <a:solidFill>
                  <a:schemeClr val="tx2"/>
                </a:solidFill>
                <a:effectLst>
                  <a:outerShdw blurRad="38100" dist="38100" dir="2700000" algn="tl">
                    <a:srgbClr val="000000"/>
                  </a:outerShdw>
                </a:effectLst>
              </a:rPr>
              <a:t>Docking basics:</a:t>
            </a:r>
          </a:p>
          <a:p>
            <a:pPr>
              <a:spcBef>
                <a:spcPct val="100000"/>
              </a:spcBef>
            </a:pPr>
            <a:r>
              <a:rPr lang="en-US" altLang="en-US" dirty="0" smtClean="0"/>
              <a:t>Approach into wind if possible and move slowly</a:t>
            </a:r>
          </a:p>
          <a:p>
            <a:pPr>
              <a:spcBef>
                <a:spcPct val="100000"/>
              </a:spcBef>
            </a:pPr>
            <a:r>
              <a:rPr lang="en-US" altLang="en-US" dirty="0" smtClean="0"/>
              <a:t>Bring vessel to stop by using reverse gear</a:t>
            </a:r>
          </a:p>
          <a:p>
            <a:pPr>
              <a:spcBef>
                <a:spcPct val="100000"/>
              </a:spcBef>
            </a:pPr>
            <a:r>
              <a:rPr lang="en-US" altLang="en-US" dirty="0" smtClean="0"/>
              <a:t>Never try to stop with your arms or legs</a:t>
            </a:r>
            <a:endParaRPr lang="en-US" altLang="en-US" dirty="0"/>
          </a:p>
        </p:txBody>
      </p:sp>
    </p:spTree>
    <p:extLst>
      <p:ext uri="{BB962C8B-B14F-4D97-AF65-F5344CB8AC3E}">
        <p14:creationId xmlns:p14="http://schemas.microsoft.com/office/powerpoint/2010/main" val="23604504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Docking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507076" y="2177934"/>
            <a:ext cx="4572000" cy="381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5000"/>
              </a:spcBef>
              <a:buFontTx/>
              <a:buNone/>
            </a:pPr>
            <a:r>
              <a:rPr lang="en-US" altLang="en-US" sz="2400" dirty="0" smtClean="0">
                <a:solidFill>
                  <a:schemeClr val="tx2"/>
                </a:solidFill>
                <a:effectLst>
                  <a:outerShdw blurRad="38100" dist="38100" dir="2700000" algn="tl">
                    <a:srgbClr val="000000"/>
                  </a:outerShdw>
                </a:effectLst>
              </a:rPr>
              <a:t>If there is no wind or current:</a:t>
            </a:r>
          </a:p>
          <a:p>
            <a:pPr>
              <a:spcBef>
                <a:spcPct val="100000"/>
              </a:spcBef>
            </a:pPr>
            <a:r>
              <a:rPr lang="en-US" altLang="en-US" dirty="0" smtClean="0"/>
              <a:t>Approach dock at a narrow </a:t>
            </a:r>
            <a:br>
              <a:rPr lang="en-US" altLang="en-US" dirty="0" smtClean="0"/>
            </a:br>
            <a:r>
              <a:rPr lang="en-US" altLang="en-US" dirty="0" smtClean="0"/>
              <a:t>angle (10° to 20°)</a:t>
            </a:r>
          </a:p>
          <a:p>
            <a:pPr>
              <a:spcBef>
                <a:spcPct val="100000"/>
              </a:spcBef>
            </a:pPr>
            <a:r>
              <a:rPr lang="en-US" altLang="en-US" dirty="0" smtClean="0"/>
              <a:t>When close enough, secure </a:t>
            </a:r>
            <a:br>
              <a:rPr lang="en-US" altLang="en-US" dirty="0" smtClean="0"/>
            </a:br>
            <a:r>
              <a:rPr lang="en-US" altLang="en-US" dirty="0" smtClean="0"/>
              <a:t>bow line</a:t>
            </a:r>
          </a:p>
          <a:p>
            <a:pPr>
              <a:spcBef>
                <a:spcPct val="100000"/>
              </a:spcBef>
            </a:pPr>
            <a:r>
              <a:rPr lang="en-US" altLang="en-US" dirty="0" smtClean="0"/>
              <a:t>Swing stern in, secure it, then shut off engine</a:t>
            </a:r>
            <a:endParaRPr lang="en-US" altLang="en-US" dirty="0"/>
          </a:p>
        </p:txBody>
      </p:sp>
      <p:pic>
        <p:nvPicPr>
          <p:cNvPr id="4" name="Picture 4" descr="Dockin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151188"/>
            <a:ext cx="3336925"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6201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Docking </a:t>
            </a:r>
            <a:r>
              <a:rPr lang="en-US" altLang="en-US" sz="2400" i="1" dirty="0" smtClean="0">
                <a:solidFill>
                  <a:schemeClr val="accent1"/>
                </a:solidFill>
              </a:rPr>
              <a:t>(cont.)</a:t>
            </a:r>
            <a:endParaRPr lang="en-US" altLang="en-US" sz="2400" i="1" dirty="0">
              <a:solidFill>
                <a:schemeClr val="accent1"/>
              </a:solidFill>
            </a:endParaRPr>
          </a:p>
        </p:txBody>
      </p:sp>
      <p:pic>
        <p:nvPicPr>
          <p:cNvPr id="3" name="Picture 7" descr="Docking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552825"/>
            <a:ext cx="3429000" cy="2654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txBox="1">
            <a:spLocks noChangeArrowheads="1"/>
          </p:cNvSpPr>
          <p:nvPr/>
        </p:nvSpPr>
        <p:spPr>
          <a:xfrm>
            <a:off x="457200" y="2667000"/>
            <a:ext cx="8229600" cy="4114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en-US" altLang="en-US" sz="2400" smtClean="0">
                <a:solidFill>
                  <a:schemeClr val="tx2"/>
                </a:solidFill>
                <a:effectLst>
                  <a:outerShdw blurRad="38100" dist="38100" dir="2700000" algn="tl">
                    <a:srgbClr val="000000"/>
                  </a:outerShdw>
                </a:effectLst>
              </a:rPr>
              <a:t>If wind or current is pushing you away from dock:</a:t>
            </a:r>
          </a:p>
          <a:p>
            <a:pPr>
              <a:spcBef>
                <a:spcPct val="100000"/>
              </a:spcBef>
            </a:pPr>
            <a:r>
              <a:rPr lang="en-US" altLang="en-US" smtClean="0"/>
              <a:t>Point bow toward dock at </a:t>
            </a:r>
            <a:br>
              <a:rPr lang="en-US" altLang="en-US" smtClean="0"/>
            </a:br>
            <a:r>
              <a:rPr lang="en-US" altLang="en-US" smtClean="0"/>
              <a:t>40° to 50° angle; approach </a:t>
            </a:r>
            <a:br>
              <a:rPr lang="en-US" altLang="en-US" smtClean="0"/>
            </a:br>
            <a:r>
              <a:rPr lang="en-US" altLang="en-US" smtClean="0"/>
              <a:t>dock and secure bow line</a:t>
            </a:r>
          </a:p>
          <a:p>
            <a:pPr>
              <a:spcBef>
                <a:spcPct val="100000"/>
              </a:spcBef>
            </a:pPr>
            <a:r>
              <a:rPr lang="en-US" altLang="en-US" smtClean="0"/>
              <a:t>Use reverse to swing in stern</a:t>
            </a:r>
          </a:p>
          <a:p>
            <a:pPr>
              <a:spcBef>
                <a:spcPct val="100000"/>
              </a:spcBef>
            </a:pPr>
            <a:r>
              <a:rPr lang="en-US" altLang="en-US" smtClean="0"/>
              <a:t>Secure stern line</a:t>
            </a:r>
            <a:endParaRPr lang="en-US" altLang="en-US"/>
          </a:p>
        </p:txBody>
      </p:sp>
    </p:spTree>
    <p:extLst>
      <p:ext uri="{BB962C8B-B14F-4D97-AF65-F5344CB8AC3E}">
        <p14:creationId xmlns:p14="http://schemas.microsoft.com/office/powerpoint/2010/main" val="12776703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Docking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609600" y="1964267"/>
            <a:ext cx="8305800" cy="3200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75000"/>
              </a:spcBef>
              <a:buFontTx/>
              <a:buNone/>
            </a:pPr>
            <a:r>
              <a:rPr lang="en-US" altLang="en-US" sz="2400" dirty="0" smtClean="0">
                <a:solidFill>
                  <a:schemeClr val="tx2"/>
                </a:solidFill>
                <a:effectLst>
                  <a:outerShdw blurRad="38100" dist="38100" dir="2700000" algn="tl">
                    <a:srgbClr val="000000"/>
                  </a:outerShdw>
                </a:effectLst>
              </a:rPr>
              <a:t>If the wind or current is pushing you toward the dock:</a:t>
            </a:r>
          </a:p>
          <a:p>
            <a:pPr>
              <a:spcBef>
                <a:spcPct val="100000"/>
              </a:spcBef>
            </a:pPr>
            <a:r>
              <a:rPr lang="en-US" altLang="en-US" dirty="0" smtClean="0"/>
              <a:t>Approach parallel to dock</a:t>
            </a:r>
          </a:p>
          <a:p>
            <a:pPr>
              <a:spcBef>
                <a:spcPct val="100000"/>
              </a:spcBef>
            </a:pPr>
            <a:r>
              <a:rPr lang="en-US" altLang="en-US" dirty="0" smtClean="0"/>
              <a:t>Allow wind and current to push you to dock</a:t>
            </a:r>
          </a:p>
          <a:p>
            <a:pPr>
              <a:spcBef>
                <a:spcPct val="100000"/>
              </a:spcBef>
            </a:pPr>
            <a:r>
              <a:rPr lang="en-US" altLang="en-US" dirty="0" smtClean="0"/>
              <a:t>Secure bow and stern lines</a:t>
            </a:r>
            <a:endParaRPr lang="en-US" altLang="en-US" dirty="0"/>
          </a:p>
        </p:txBody>
      </p:sp>
    </p:spTree>
    <p:extLst>
      <p:ext uri="{BB962C8B-B14F-4D97-AF65-F5344CB8AC3E}">
        <p14:creationId xmlns:p14="http://schemas.microsoft.com/office/powerpoint/2010/main" val="26314178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Personal Flotation Devices (PFDs)</a:t>
            </a:r>
            <a:endParaRPr lang="en-US" altLang="en-US" i="1" dirty="0">
              <a:solidFill>
                <a:schemeClr val="accent1"/>
              </a:solidFill>
            </a:endParaRPr>
          </a:p>
        </p:txBody>
      </p:sp>
      <p:sp>
        <p:nvSpPr>
          <p:cNvPr id="3" name="Rectangle 3"/>
          <p:cNvSpPr txBox="1">
            <a:spLocks noChangeArrowheads="1"/>
          </p:cNvSpPr>
          <p:nvPr/>
        </p:nvSpPr>
        <p:spPr>
          <a:xfrm>
            <a:off x="312821" y="2001253"/>
            <a:ext cx="8229600" cy="3429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tabLst>
                <a:tab pos="342900" algn="l"/>
              </a:tabLst>
            </a:pPr>
            <a:r>
              <a:rPr lang="en-US" altLang="en-US" sz="2400" dirty="0" smtClean="0">
                <a:solidFill>
                  <a:schemeClr val="tx2"/>
                </a:solidFill>
                <a:effectLst>
                  <a:outerShdw blurRad="38100" dist="38100" dir="2700000" algn="tl">
                    <a:srgbClr val="000000"/>
                  </a:outerShdw>
                </a:effectLst>
              </a:rPr>
              <a:t>All vessels must be equipped with USCG-approved life jackets called personal flotation devices (PFDs)</a:t>
            </a:r>
          </a:p>
          <a:p>
            <a:pPr marL="0" indent="0">
              <a:spcBef>
                <a:spcPct val="125000"/>
              </a:spcBef>
              <a:tabLst>
                <a:tab pos="342900" algn="l"/>
              </a:tabLst>
            </a:pPr>
            <a:r>
              <a:rPr lang="en-US" altLang="en-US" dirty="0" smtClean="0"/>
              <a:t>	Quantity and type depends on:</a:t>
            </a:r>
          </a:p>
          <a:p>
            <a:pPr lvl="1">
              <a:spcBef>
                <a:spcPct val="125000"/>
              </a:spcBef>
              <a:tabLst>
                <a:tab pos="342900" algn="l"/>
              </a:tabLst>
            </a:pPr>
            <a:r>
              <a:rPr lang="en-US" altLang="en-US" dirty="0" smtClean="0"/>
              <a:t>Length of vessel</a:t>
            </a:r>
          </a:p>
          <a:p>
            <a:pPr lvl="1">
              <a:spcBef>
                <a:spcPct val="125000"/>
              </a:spcBef>
              <a:tabLst>
                <a:tab pos="342900" algn="l"/>
              </a:tabLst>
            </a:pPr>
            <a:r>
              <a:rPr lang="en-US" altLang="en-US" dirty="0" smtClean="0"/>
              <a:t>Number of people onboard and/or being towed</a:t>
            </a:r>
            <a:endParaRPr lang="en-US" altLang="en-US" dirty="0"/>
          </a:p>
        </p:txBody>
      </p:sp>
    </p:spTree>
    <p:extLst>
      <p:ext uri="{BB962C8B-B14F-4D97-AF65-F5344CB8AC3E}">
        <p14:creationId xmlns:p14="http://schemas.microsoft.com/office/powerpoint/2010/main" val="29588830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199" y="228600"/>
            <a:ext cx="12292263"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dirty="0" smtClean="0"/>
              <a:t> </a:t>
            </a:r>
            <a:r>
              <a:rPr lang="en-US" altLang="en-US" i="1" dirty="0" smtClean="0">
                <a:solidFill>
                  <a:schemeClr val="accent1"/>
                </a:solidFill>
              </a:rPr>
              <a:t>PFD Requirements</a:t>
            </a:r>
            <a:endParaRPr lang="en-US" altLang="en-US" sz="2400" i="1" dirty="0">
              <a:solidFill>
                <a:schemeClr val="accent1"/>
              </a:solidFill>
            </a:endParaRPr>
          </a:p>
        </p:txBody>
      </p:sp>
      <p:sp>
        <p:nvSpPr>
          <p:cNvPr id="3" name="Rectangle 3"/>
          <p:cNvSpPr txBox="1">
            <a:spLocks noChangeArrowheads="1"/>
          </p:cNvSpPr>
          <p:nvPr/>
        </p:nvSpPr>
        <p:spPr>
          <a:xfrm>
            <a:off x="425116" y="1840832"/>
            <a:ext cx="11526252" cy="50171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313" indent="-341313">
              <a:spcBef>
                <a:spcPct val="125000"/>
              </a:spcBef>
            </a:pPr>
            <a:r>
              <a:rPr lang="en-US" altLang="en-US" sz="2400" dirty="0" smtClean="0"/>
              <a:t>All vessels must carry one Type I, II, III  or V USCG-approved PFD for each person onboard or being towed. If Type V is used, must be approved for activity at hand</a:t>
            </a:r>
          </a:p>
          <a:p>
            <a:pPr marL="341313" indent="-341313">
              <a:spcBef>
                <a:spcPct val="125000"/>
              </a:spcBef>
            </a:pPr>
            <a:r>
              <a:rPr lang="en-US" altLang="en-US" sz="2400" dirty="0" smtClean="0"/>
              <a:t>Vessels 16 ft. or longer must also have one Type IV USCG-approved PFD onboard</a:t>
            </a:r>
          </a:p>
          <a:p>
            <a:pPr>
              <a:spcBef>
                <a:spcPct val="125000"/>
              </a:spcBef>
            </a:pPr>
            <a:r>
              <a:rPr lang="en-US" altLang="en-US" sz="2400" dirty="0" smtClean="0"/>
              <a:t>Each person onboard PWC must </a:t>
            </a:r>
            <a:r>
              <a:rPr lang="en-US" altLang="en-US" sz="2400" i="1" dirty="0" smtClean="0"/>
              <a:t>wear</a:t>
            </a:r>
            <a:r>
              <a:rPr lang="en-US" altLang="en-US" sz="2400" dirty="0" smtClean="0"/>
              <a:t> a properly secured USCG-approved PFD</a:t>
            </a:r>
          </a:p>
          <a:p>
            <a:pPr>
              <a:spcBef>
                <a:spcPct val="125000"/>
              </a:spcBef>
            </a:pPr>
            <a:r>
              <a:rPr lang="en-US" altLang="en-US" sz="2400" dirty="0" smtClean="0"/>
              <a:t>Each person being towed behind a vessel must </a:t>
            </a:r>
            <a:r>
              <a:rPr lang="en-US" altLang="en-US" sz="2400" i="1" dirty="0" smtClean="0"/>
              <a:t>wear</a:t>
            </a:r>
            <a:r>
              <a:rPr lang="en-US" altLang="en-US" sz="2400" dirty="0" smtClean="0"/>
              <a:t> a properly secured USCG-approved PFD</a:t>
            </a:r>
          </a:p>
          <a:p>
            <a:pPr>
              <a:spcBef>
                <a:spcPct val="125000"/>
              </a:spcBef>
            </a:pPr>
            <a:r>
              <a:rPr lang="en-US" altLang="en-US" sz="2400" dirty="0" smtClean="0"/>
              <a:t>Children under 8 must </a:t>
            </a:r>
            <a:r>
              <a:rPr lang="en-US" altLang="en-US" sz="2400" i="1" dirty="0" smtClean="0"/>
              <a:t>wear</a:t>
            </a:r>
            <a:r>
              <a:rPr lang="en-US" altLang="en-US" sz="2400" dirty="0" smtClean="0"/>
              <a:t> a properly secured USCG-approved PFD at all times while onboard any vessel, except when in an enclosed cabin</a:t>
            </a:r>
          </a:p>
          <a:p>
            <a:pPr>
              <a:spcBef>
                <a:spcPct val="125000"/>
              </a:spcBef>
            </a:pPr>
            <a:endParaRPr lang="en-US" altLang="en-US" sz="2400" dirty="0" smtClean="0"/>
          </a:p>
          <a:p>
            <a:pPr marL="341313" indent="-341313">
              <a:spcBef>
                <a:spcPct val="125000"/>
              </a:spcBef>
            </a:pPr>
            <a:endParaRPr lang="en-US" altLang="en-US" dirty="0"/>
          </a:p>
        </p:txBody>
      </p:sp>
    </p:spTree>
    <p:extLst>
      <p:ext uri="{BB962C8B-B14F-4D97-AF65-F5344CB8AC3E}">
        <p14:creationId xmlns:p14="http://schemas.microsoft.com/office/powerpoint/2010/main" val="26948279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IgnitionSwitch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8733" y="2082799"/>
            <a:ext cx="4041775" cy="30067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Ignition Safety Switches</a:t>
            </a:r>
            <a:endParaRPr lang="en-US" altLang="en-US" i="1" dirty="0">
              <a:solidFill>
                <a:schemeClr val="accent1"/>
              </a:solidFill>
            </a:endParaRPr>
          </a:p>
        </p:txBody>
      </p:sp>
      <p:sp>
        <p:nvSpPr>
          <p:cNvPr id="4" name="Rectangle 3"/>
          <p:cNvSpPr txBox="1">
            <a:spLocks noChangeArrowheads="1"/>
          </p:cNvSpPr>
          <p:nvPr/>
        </p:nvSpPr>
        <p:spPr>
          <a:xfrm>
            <a:off x="303909" y="1947862"/>
            <a:ext cx="4800600" cy="3276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100000"/>
              </a:spcBef>
            </a:pPr>
            <a:r>
              <a:rPr lang="en-US" altLang="en-US" dirty="0" smtClean="0"/>
              <a:t>Emergency ignition safety switch has lanyard which attaches operator to switch</a:t>
            </a:r>
          </a:p>
          <a:p>
            <a:pPr>
              <a:spcBef>
                <a:spcPct val="125000"/>
              </a:spcBef>
            </a:pPr>
            <a:r>
              <a:rPr lang="en-US" altLang="en-US" dirty="0" smtClean="0"/>
              <a:t>If lanyard is removed from switch, the engine will shut off</a:t>
            </a:r>
            <a:endParaRPr lang="en-US" altLang="en-US" dirty="0"/>
          </a:p>
        </p:txBody>
      </p:sp>
    </p:spTree>
    <p:extLst>
      <p:ext uri="{BB962C8B-B14F-4D97-AF65-F5344CB8AC3E}">
        <p14:creationId xmlns:p14="http://schemas.microsoft.com/office/powerpoint/2010/main" val="4356441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Navigation Rules </a:t>
            </a:r>
            <a:r>
              <a:rPr lang="en-US" altLang="en-US" sz="2400" i="1" dirty="0" smtClean="0">
                <a:solidFill>
                  <a:schemeClr val="accent1"/>
                </a:solidFill>
              </a:rPr>
              <a:t>(cont.)</a:t>
            </a:r>
            <a:endParaRPr lang="en-US" altLang="en-US" sz="2400" i="1" dirty="0">
              <a:solidFill>
                <a:schemeClr val="accent1"/>
              </a:solidFill>
            </a:endParaRPr>
          </a:p>
        </p:txBody>
      </p:sp>
      <p:pic>
        <p:nvPicPr>
          <p:cNvPr id="3" name="Picture 13" descr="Nav_giveway_stand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0825" y="3497263"/>
            <a:ext cx="3508375" cy="24463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txBox="1">
            <a:spLocks noChangeArrowheads="1"/>
          </p:cNvSpPr>
          <p:nvPr/>
        </p:nvSpPr>
        <p:spPr>
          <a:xfrm>
            <a:off x="457200" y="2743200"/>
            <a:ext cx="8153400" cy="4114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60000"/>
              </a:spcBef>
              <a:buClr>
                <a:schemeClr val="tx2"/>
              </a:buClr>
              <a:buFontTx/>
              <a:buNone/>
              <a:tabLst>
                <a:tab pos="342900" algn="l"/>
              </a:tabLst>
            </a:pPr>
            <a:r>
              <a:rPr lang="en-US" altLang="en-US" sz="2400" smtClean="0">
                <a:solidFill>
                  <a:schemeClr val="tx2"/>
                </a:solidFill>
                <a:effectLst>
                  <a:outerShdw blurRad="38100" dist="38100" dir="2700000" algn="tl">
                    <a:srgbClr val="000000"/>
                  </a:outerShdw>
                </a:effectLst>
              </a:rPr>
              <a:t>There are two terms to help explain what to do when encountering other vessels</a:t>
            </a:r>
          </a:p>
          <a:p>
            <a:pPr marL="0" indent="0">
              <a:spcBef>
                <a:spcPct val="60000"/>
              </a:spcBef>
              <a:tabLst>
                <a:tab pos="342900" algn="l"/>
              </a:tabLst>
            </a:pPr>
            <a:r>
              <a:rPr lang="en-US" altLang="en-US" i="1" smtClean="0">
                <a:solidFill>
                  <a:schemeClr val="accent1"/>
                </a:solidFill>
              </a:rPr>
              <a:t>	</a:t>
            </a:r>
            <a:r>
              <a:rPr lang="en-US" altLang="en-US" i="1" smtClean="0">
                <a:solidFill>
                  <a:schemeClr val="accent1"/>
                </a:solidFill>
                <a:effectLst>
                  <a:outerShdw blurRad="38100" dist="38100" dir="2700000" algn="tl">
                    <a:srgbClr val="000000"/>
                  </a:outerShdw>
                </a:effectLst>
              </a:rPr>
              <a:t>Give-way boat</a:t>
            </a:r>
            <a:r>
              <a:rPr lang="en-US" altLang="en-US" smtClean="0"/>
              <a:t> – vessel which </a:t>
            </a:r>
            <a:br>
              <a:rPr lang="en-US" altLang="en-US" smtClean="0"/>
            </a:br>
            <a:r>
              <a:rPr lang="en-US" altLang="en-US" smtClean="0"/>
              <a:t>	is required to take early and </a:t>
            </a:r>
            <a:br>
              <a:rPr lang="en-US" altLang="en-US" smtClean="0"/>
            </a:br>
            <a:r>
              <a:rPr lang="en-US" altLang="en-US" smtClean="0"/>
              <a:t>	substantial action to keep </a:t>
            </a:r>
            <a:br>
              <a:rPr lang="en-US" altLang="en-US" smtClean="0"/>
            </a:br>
            <a:r>
              <a:rPr lang="en-US" altLang="en-US" smtClean="0"/>
              <a:t>	well away from other vessels </a:t>
            </a:r>
            <a:br>
              <a:rPr lang="en-US" altLang="en-US" smtClean="0"/>
            </a:br>
            <a:r>
              <a:rPr lang="en-US" altLang="en-US" smtClean="0"/>
              <a:t>	by stopping, slowing down </a:t>
            </a:r>
            <a:br>
              <a:rPr lang="en-US" altLang="en-US" smtClean="0"/>
            </a:br>
            <a:r>
              <a:rPr lang="en-US" altLang="en-US" smtClean="0"/>
              <a:t>	or changing course</a:t>
            </a:r>
            <a:endParaRPr lang="en-US" altLang="en-US"/>
          </a:p>
        </p:txBody>
      </p:sp>
    </p:spTree>
    <p:extLst>
      <p:ext uri="{BB962C8B-B14F-4D97-AF65-F5344CB8AC3E}">
        <p14:creationId xmlns:p14="http://schemas.microsoft.com/office/powerpoint/2010/main" val="10820515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Navigation Rules </a:t>
            </a:r>
            <a:r>
              <a:rPr lang="en-US" altLang="en-US" sz="2400" i="1" dirty="0" smtClean="0">
                <a:solidFill>
                  <a:schemeClr val="accent1"/>
                </a:solidFill>
              </a:rPr>
              <a:t>(cont.)</a:t>
            </a:r>
            <a:endParaRPr lang="en-US" altLang="en-US" sz="2400" i="1" dirty="0">
              <a:solidFill>
                <a:schemeClr val="accent1"/>
              </a:solidFill>
            </a:endParaRPr>
          </a:p>
        </p:txBody>
      </p:sp>
      <p:pic>
        <p:nvPicPr>
          <p:cNvPr id="3" name="Picture 3" descr="Nav_giveway_stand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0867" y="3496733"/>
            <a:ext cx="3508375" cy="24463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txBox="1">
            <a:spLocks noChangeArrowheads="1"/>
          </p:cNvSpPr>
          <p:nvPr/>
        </p:nvSpPr>
        <p:spPr>
          <a:xfrm>
            <a:off x="635000" y="1769533"/>
            <a:ext cx="8153400" cy="4419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60000"/>
              </a:spcBef>
              <a:tabLst>
                <a:tab pos="342900" algn="l"/>
              </a:tabLst>
            </a:pPr>
            <a:r>
              <a:rPr lang="en-US" altLang="en-US" i="1" dirty="0" smtClean="0">
                <a:solidFill>
                  <a:srgbClr val="008000"/>
                </a:solidFill>
              </a:rPr>
              <a:t>	</a:t>
            </a:r>
            <a:r>
              <a:rPr lang="en-US" altLang="en-US" i="1" dirty="0" smtClean="0">
                <a:solidFill>
                  <a:srgbClr val="008000"/>
                </a:solidFill>
                <a:effectLst>
                  <a:outerShdw blurRad="38100" dist="38100" dir="2700000" algn="tl">
                    <a:srgbClr val="000000"/>
                  </a:outerShdw>
                </a:effectLst>
              </a:rPr>
              <a:t>Stand-on boat</a:t>
            </a:r>
            <a:r>
              <a:rPr lang="en-US" altLang="en-US" dirty="0" smtClean="0"/>
              <a:t> - vessel which should maintain its                course and speed unless it becomes apparent that give-way boat is not taking appropriate action</a:t>
            </a:r>
            <a:endParaRPr lang="en-US" altLang="en-US" dirty="0"/>
          </a:p>
        </p:txBody>
      </p:sp>
    </p:spTree>
    <p:extLst>
      <p:ext uri="{BB962C8B-B14F-4D97-AF65-F5344CB8AC3E}">
        <p14:creationId xmlns:p14="http://schemas.microsoft.com/office/powerpoint/2010/main" val="39177475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Navigation Rules </a:t>
            </a:r>
            <a:r>
              <a:rPr lang="en-US" altLang="en-US" sz="2400" i="1" dirty="0" smtClean="0">
                <a:solidFill>
                  <a:schemeClr val="accent1"/>
                </a:solidFill>
              </a:rPr>
              <a:t>(cont.)</a:t>
            </a:r>
            <a:r>
              <a:rPr lang="en-US" altLang="en-US" i="1" dirty="0" smtClean="0">
                <a:solidFill>
                  <a:schemeClr val="accent1"/>
                </a:solidFill>
              </a:rPr>
              <a:t> </a:t>
            </a:r>
            <a:endParaRPr lang="en-US" altLang="en-US" i="1" dirty="0">
              <a:solidFill>
                <a:schemeClr val="accent1"/>
              </a:solidFill>
            </a:endParaRPr>
          </a:p>
        </p:txBody>
      </p:sp>
      <p:sp>
        <p:nvSpPr>
          <p:cNvPr id="3" name="Rectangle 14"/>
          <p:cNvSpPr txBox="1">
            <a:spLocks noChangeArrowheads="1"/>
          </p:cNvSpPr>
          <p:nvPr/>
        </p:nvSpPr>
        <p:spPr>
          <a:xfrm>
            <a:off x="457200" y="1676400"/>
            <a:ext cx="6096000" cy="83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50000"/>
              </a:spcBef>
              <a:buFontTx/>
              <a:buNone/>
            </a:pPr>
            <a:r>
              <a:rPr lang="en-US" altLang="en-US" sz="2400" smtClean="0">
                <a:solidFill>
                  <a:schemeClr val="tx2"/>
                </a:solidFill>
                <a:effectLst>
                  <a:outerShdw blurRad="38100" dist="38100" dir="2700000" algn="tl">
                    <a:srgbClr val="000000"/>
                  </a:outerShdw>
                </a:effectLst>
              </a:rPr>
              <a:t>When meeting another vessel head-on:</a:t>
            </a:r>
          </a:p>
          <a:p>
            <a:endParaRPr lang="en-US" altLang="en-US" sz="2400">
              <a:solidFill>
                <a:schemeClr val="tx2"/>
              </a:solidFill>
              <a:effectLst>
                <a:outerShdw blurRad="38100" dist="38100" dir="2700000" algn="tl">
                  <a:srgbClr val="000000"/>
                </a:outerShdw>
              </a:effectLst>
            </a:endParaRPr>
          </a:p>
        </p:txBody>
      </p:sp>
      <p:sp>
        <p:nvSpPr>
          <p:cNvPr id="4" name="Rectangle 18"/>
          <p:cNvSpPr txBox="1">
            <a:spLocks noChangeArrowheads="1"/>
          </p:cNvSpPr>
          <p:nvPr/>
        </p:nvSpPr>
        <p:spPr>
          <a:xfrm>
            <a:off x="3962400" y="2590800"/>
            <a:ext cx="4724400" cy="3733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0"/>
              </a:spcBef>
            </a:pPr>
            <a:r>
              <a:rPr lang="en-US" altLang="en-US" i="1" smtClean="0">
                <a:solidFill>
                  <a:srgbClr val="008000"/>
                </a:solidFill>
                <a:effectLst>
                  <a:outerShdw blurRad="38100" dist="38100" dir="2700000" algn="tl">
                    <a:srgbClr val="000000"/>
                  </a:outerShdw>
                </a:effectLst>
              </a:rPr>
              <a:t>Power vs. Power</a:t>
            </a:r>
            <a:r>
              <a:rPr lang="en-US" altLang="en-US" sz="900" i="1" smtClean="0">
                <a:solidFill>
                  <a:srgbClr val="008000"/>
                </a:solidFill>
                <a:effectLst>
                  <a:outerShdw blurRad="38100" dist="38100" dir="2700000" algn="tl">
                    <a:srgbClr val="000000"/>
                  </a:outerShdw>
                </a:effectLst>
              </a:rPr>
              <a:t> </a:t>
            </a:r>
            <a:r>
              <a:rPr lang="en-US" altLang="en-US" smtClean="0">
                <a:solidFill>
                  <a:srgbClr val="008000"/>
                </a:solidFill>
                <a:effectLst>
                  <a:outerShdw blurRad="38100" dist="38100" dir="2700000" algn="tl">
                    <a:srgbClr val="000000"/>
                  </a:outerShdw>
                </a:effectLst>
              </a:rPr>
              <a:t>:</a:t>
            </a:r>
            <a:r>
              <a:rPr lang="en-US" altLang="en-US" smtClean="0"/>
              <a:t>  Neither vessel is stand-on boat -- both vessels should keep to starboard (right)</a:t>
            </a:r>
          </a:p>
          <a:p>
            <a:pPr>
              <a:spcBef>
                <a:spcPct val="200000"/>
              </a:spcBef>
            </a:pPr>
            <a:r>
              <a:rPr lang="en-US" altLang="en-US" i="1" smtClean="0">
                <a:solidFill>
                  <a:srgbClr val="008000"/>
                </a:solidFill>
                <a:effectLst>
                  <a:outerShdw blurRad="38100" dist="38100" dir="2700000" algn="tl">
                    <a:srgbClr val="000000"/>
                  </a:outerShdw>
                </a:effectLst>
              </a:rPr>
              <a:t>Power vs. Sail</a:t>
            </a:r>
            <a:r>
              <a:rPr lang="en-US" altLang="en-US" smtClean="0">
                <a:solidFill>
                  <a:srgbClr val="008000"/>
                </a:solidFill>
                <a:effectLst>
                  <a:outerShdw blurRad="38100" dist="38100" dir="2700000" algn="tl">
                    <a:srgbClr val="000000"/>
                  </a:outerShdw>
                </a:effectLst>
              </a:rPr>
              <a:t>:</a:t>
            </a:r>
            <a:r>
              <a:rPr lang="en-US" altLang="en-US" smtClean="0"/>
              <a:t>  Powerboat is give-way boat</a:t>
            </a:r>
            <a:endParaRPr lang="en-US" altLang="en-US"/>
          </a:p>
        </p:txBody>
      </p:sp>
      <p:pic>
        <p:nvPicPr>
          <p:cNvPr id="5" name="Picture 12" descr="Nav_HeadO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419600"/>
            <a:ext cx="3162300" cy="19891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 descr="Nav_HeadO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362200"/>
            <a:ext cx="3281363" cy="1938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8466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Navigation Rules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14"/>
          <p:cNvSpPr txBox="1">
            <a:spLocks noChangeArrowheads="1"/>
          </p:cNvSpPr>
          <p:nvPr/>
        </p:nvSpPr>
        <p:spPr>
          <a:xfrm>
            <a:off x="457200" y="1676400"/>
            <a:ext cx="8229600" cy="91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en-US" altLang="en-US" sz="2400" smtClean="0">
                <a:solidFill>
                  <a:schemeClr val="tx2"/>
                </a:solidFill>
                <a:effectLst>
                  <a:outerShdw blurRad="38100" dist="38100" dir="2700000" algn="tl">
                    <a:srgbClr val="000000"/>
                  </a:outerShdw>
                </a:effectLst>
              </a:rPr>
              <a:t>When meeting another vessel in a crossing  situation:</a:t>
            </a:r>
            <a:endParaRPr lang="en-US" altLang="en-US" sz="2400">
              <a:solidFill>
                <a:schemeClr val="tx2"/>
              </a:solidFill>
              <a:effectLst>
                <a:outerShdw blurRad="38100" dist="38100" dir="2700000" algn="tl">
                  <a:srgbClr val="000000"/>
                </a:outerShdw>
              </a:effectLst>
            </a:endParaRPr>
          </a:p>
        </p:txBody>
      </p:sp>
      <p:sp>
        <p:nvSpPr>
          <p:cNvPr id="4" name="Rectangle 15"/>
          <p:cNvSpPr txBox="1">
            <a:spLocks noChangeArrowheads="1"/>
          </p:cNvSpPr>
          <p:nvPr/>
        </p:nvSpPr>
        <p:spPr>
          <a:xfrm>
            <a:off x="4191000" y="2590800"/>
            <a:ext cx="4495800" cy="3733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50000"/>
              </a:spcBef>
            </a:pPr>
            <a:r>
              <a:rPr lang="en-US" altLang="en-US" i="1" smtClean="0">
                <a:solidFill>
                  <a:srgbClr val="008000"/>
                </a:solidFill>
                <a:effectLst>
                  <a:outerShdw blurRad="38100" dist="38100" dir="2700000" algn="tl">
                    <a:srgbClr val="000000"/>
                  </a:outerShdw>
                </a:effectLst>
              </a:rPr>
              <a:t>Power vs. Power</a:t>
            </a:r>
            <a:r>
              <a:rPr lang="en-US" altLang="en-US" smtClean="0">
                <a:solidFill>
                  <a:srgbClr val="008000"/>
                </a:solidFill>
                <a:effectLst>
                  <a:outerShdw blurRad="38100" dist="38100" dir="2700000" algn="tl">
                    <a:srgbClr val="000000"/>
                  </a:outerShdw>
                </a:effectLst>
              </a:rPr>
              <a:t>:</a:t>
            </a:r>
            <a:r>
              <a:rPr lang="en-US" altLang="en-US" smtClean="0"/>
              <a:t> Vessel on port (left) is give-way boat</a:t>
            </a:r>
          </a:p>
          <a:p>
            <a:pPr>
              <a:spcBef>
                <a:spcPct val="375000"/>
              </a:spcBef>
            </a:pPr>
            <a:r>
              <a:rPr lang="en-US" altLang="en-US" i="1" smtClean="0">
                <a:solidFill>
                  <a:srgbClr val="008000"/>
                </a:solidFill>
                <a:effectLst>
                  <a:outerShdw blurRad="38100" dist="38100" dir="2700000" algn="tl">
                    <a:srgbClr val="000000"/>
                  </a:outerShdw>
                </a:effectLst>
              </a:rPr>
              <a:t>Power vs. Sail</a:t>
            </a:r>
            <a:r>
              <a:rPr lang="en-US" altLang="en-US" smtClean="0">
                <a:solidFill>
                  <a:srgbClr val="008000"/>
                </a:solidFill>
                <a:effectLst>
                  <a:outerShdw blurRad="38100" dist="38100" dir="2700000" algn="tl">
                    <a:srgbClr val="000000"/>
                  </a:outerShdw>
                </a:effectLst>
              </a:rPr>
              <a:t>:</a:t>
            </a:r>
            <a:r>
              <a:rPr lang="en-US" altLang="en-US" smtClean="0"/>
              <a:t>  Powerboat is give-way boat</a:t>
            </a:r>
            <a:endParaRPr lang="en-US" altLang="en-US" dirty="0"/>
          </a:p>
        </p:txBody>
      </p:sp>
      <p:pic>
        <p:nvPicPr>
          <p:cNvPr id="5" name="Picture 12" descr="Nav_Crossin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63775"/>
            <a:ext cx="3300413" cy="19637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 descr="Nav_Crossin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397375"/>
            <a:ext cx="3300413" cy="192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0090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199" y="228600"/>
            <a:ext cx="1200350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Navigation Rules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57200" y="1524000"/>
            <a:ext cx="5791200" cy="1066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5000"/>
              </a:spcBef>
              <a:buFontTx/>
              <a:buNone/>
            </a:pPr>
            <a:r>
              <a:rPr lang="en-US" altLang="en-US" sz="2400" smtClean="0">
                <a:solidFill>
                  <a:schemeClr val="tx2"/>
                </a:solidFill>
                <a:effectLst>
                  <a:outerShdw blurRad="38100" dist="38100" dir="2700000" algn="tl">
                    <a:srgbClr val="000000"/>
                  </a:outerShdw>
                </a:effectLst>
              </a:rPr>
              <a:t>When </a:t>
            </a:r>
            <a:r>
              <a:rPr lang="en-US" altLang="en-US" sz="2400" i="1" smtClean="0">
                <a:solidFill>
                  <a:schemeClr val="tx2"/>
                </a:solidFill>
                <a:effectLst>
                  <a:outerShdw blurRad="38100" dist="38100" dir="2700000" algn="tl">
                    <a:srgbClr val="000000"/>
                  </a:outerShdw>
                </a:effectLst>
              </a:rPr>
              <a:t>overtaking</a:t>
            </a:r>
            <a:r>
              <a:rPr lang="en-US" altLang="en-US" sz="2400" smtClean="0">
                <a:solidFill>
                  <a:schemeClr val="tx2"/>
                </a:solidFill>
                <a:effectLst>
                  <a:outerShdw blurRad="38100" dist="38100" dir="2700000" algn="tl">
                    <a:srgbClr val="000000"/>
                  </a:outerShdw>
                </a:effectLst>
              </a:rPr>
              <a:t> another vessel:</a:t>
            </a:r>
            <a:endParaRPr lang="en-US" altLang="en-US" sz="2400">
              <a:solidFill>
                <a:schemeClr val="tx2"/>
              </a:solidFill>
              <a:effectLst>
                <a:outerShdw blurRad="38100" dist="38100" dir="2700000" algn="tl">
                  <a:srgbClr val="000000"/>
                </a:outerShdw>
              </a:effectLst>
            </a:endParaRPr>
          </a:p>
        </p:txBody>
      </p:sp>
      <p:sp>
        <p:nvSpPr>
          <p:cNvPr id="4" name="Rectangle 14"/>
          <p:cNvSpPr txBox="1">
            <a:spLocks noChangeArrowheads="1"/>
          </p:cNvSpPr>
          <p:nvPr/>
        </p:nvSpPr>
        <p:spPr>
          <a:xfrm>
            <a:off x="2667000" y="2667000"/>
            <a:ext cx="4038600" cy="4191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175000"/>
              </a:spcBef>
            </a:pPr>
            <a:r>
              <a:rPr lang="en-US" altLang="en-US" i="1" dirty="0" smtClean="0">
                <a:solidFill>
                  <a:srgbClr val="008000"/>
                </a:solidFill>
                <a:effectLst>
                  <a:outerShdw blurRad="38100" dist="38100" dir="2700000" algn="tl">
                    <a:srgbClr val="000000"/>
                  </a:outerShdw>
                </a:effectLst>
              </a:rPr>
              <a:t>Power vs. Power</a:t>
            </a:r>
            <a:r>
              <a:rPr lang="en-US" altLang="en-US" i="1" dirty="0" smtClean="0"/>
              <a:t>:</a:t>
            </a:r>
            <a:r>
              <a:rPr lang="en-US" altLang="en-US" dirty="0" smtClean="0"/>
              <a:t>  Vessel which is overtaking another vessel is give-way boat</a:t>
            </a:r>
          </a:p>
          <a:p>
            <a:pPr>
              <a:spcBef>
                <a:spcPct val="175000"/>
              </a:spcBef>
            </a:pPr>
            <a:r>
              <a:rPr lang="en-US" altLang="en-US" i="1" dirty="0" smtClean="0">
                <a:solidFill>
                  <a:srgbClr val="008000"/>
                </a:solidFill>
                <a:effectLst>
                  <a:outerShdw blurRad="38100" dist="38100" dir="2700000" algn="tl">
                    <a:srgbClr val="000000"/>
                  </a:outerShdw>
                </a:effectLst>
              </a:rPr>
              <a:t>Power vs. Sail</a:t>
            </a:r>
            <a:r>
              <a:rPr lang="en-US" altLang="en-US" dirty="0" smtClean="0">
                <a:solidFill>
                  <a:srgbClr val="008000"/>
                </a:solidFill>
                <a:effectLst>
                  <a:outerShdw blurRad="38100" dist="38100" dir="2700000" algn="tl">
                    <a:srgbClr val="000000"/>
                  </a:outerShdw>
                </a:effectLst>
              </a:rPr>
              <a:t>:</a:t>
            </a:r>
            <a:r>
              <a:rPr lang="en-US" altLang="en-US" dirty="0" smtClean="0"/>
              <a:t>  Vessel which is overtaking another vessel is give-way boat</a:t>
            </a:r>
            <a:endParaRPr lang="en-US" altLang="en-US" dirty="0"/>
          </a:p>
        </p:txBody>
      </p:sp>
      <p:pic>
        <p:nvPicPr>
          <p:cNvPr id="5" name="Picture 12" descr="Nav_Overtakin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133600"/>
            <a:ext cx="2001838" cy="42481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 descr="Nav_Overtakin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925" y="2143125"/>
            <a:ext cx="2047875" cy="4238625"/>
          </a:xfrm>
          <a:prstGeom prst="rect">
            <a:avLst/>
          </a:prstGeom>
          <a:noFill/>
          <a:extLst>
            <a:ext uri="{909E8E84-426E-40DD-AFC4-6F175D3DCCD1}">
              <a14:hiddenFill xmlns:a14="http://schemas.microsoft.com/office/drawing/2010/main">
                <a:solidFill>
                  <a:srgbClr val="FFFFFF"/>
                </a:solidFill>
              </a14:hiddenFill>
            </a:ext>
          </a:extLst>
        </p:spPr>
      </p:pic>
      <p:sp>
        <p:nvSpPr>
          <p:cNvPr id="7" name="Line 15"/>
          <p:cNvSpPr>
            <a:spLocks noChangeShapeType="1"/>
          </p:cNvSpPr>
          <p:nvPr/>
        </p:nvSpPr>
        <p:spPr bwMode="auto">
          <a:xfrm>
            <a:off x="4038600" y="6096000"/>
            <a:ext cx="838200" cy="0"/>
          </a:xfrm>
          <a:prstGeom prst="line">
            <a:avLst/>
          </a:prstGeom>
          <a:noFill/>
          <a:ln w="57150">
            <a:solidFill>
              <a:srgbClr val="008000"/>
            </a:solidFill>
            <a:round/>
            <a:headEnd/>
            <a:tailEnd type="triangle" w="med" len="med"/>
          </a:ln>
          <a:effectLst>
            <a:outerShdw dist="28398" dir="3806097"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8" name="Line 16"/>
          <p:cNvSpPr>
            <a:spLocks noChangeShapeType="1"/>
          </p:cNvSpPr>
          <p:nvPr/>
        </p:nvSpPr>
        <p:spPr bwMode="auto">
          <a:xfrm rot="10800000">
            <a:off x="3962400" y="4191000"/>
            <a:ext cx="838200" cy="0"/>
          </a:xfrm>
          <a:prstGeom prst="line">
            <a:avLst/>
          </a:prstGeom>
          <a:noFill/>
          <a:ln w="57150">
            <a:solidFill>
              <a:srgbClr val="008000"/>
            </a:solidFill>
            <a:round/>
            <a:headEnd/>
            <a:tailEnd type="triangle" w="med" len="med"/>
          </a:ln>
          <a:effectLst>
            <a:outerShdw dist="28398" dir="3806097"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6712482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 Monoxide</a:t>
            </a:r>
            <a:endParaRPr lang="en-US" dirty="0"/>
          </a:p>
        </p:txBody>
      </p:sp>
      <p:sp>
        <p:nvSpPr>
          <p:cNvPr id="3" name="Content Placeholder 2"/>
          <p:cNvSpPr>
            <a:spLocks noGrp="1"/>
          </p:cNvSpPr>
          <p:nvPr>
            <p:ph idx="1"/>
          </p:nvPr>
        </p:nvSpPr>
        <p:spPr/>
        <p:txBody>
          <a:bodyPr/>
          <a:lstStyle/>
          <a:p>
            <a:r>
              <a:rPr lang="en-US" dirty="0" smtClean="0"/>
              <a:t>Dangerous because its colorless, odorless, and tasteless</a:t>
            </a:r>
          </a:p>
          <a:p>
            <a:pPr lvl="1"/>
            <a:r>
              <a:rPr lang="en-US" dirty="0" smtClean="0"/>
              <a:t>Fatal</a:t>
            </a:r>
            <a:endParaRPr lang="en-US" dirty="0"/>
          </a:p>
        </p:txBody>
      </p:sp>
    </p:spTree>
    <p:extLst>
      <p:ext uri="{BB962C8B-B14F-4D97-AF65-F5344CB8AC3E}">
        <p14:creationId xmlns:p14="http://schemas.microsoft.com/office/powerpoint/2010/main" val="3191268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Boating Accidents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986589" y="2137611"/>
            <a:ext cx="10114548" cy="41669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60000"/>
              </a:spcBef>
              <a:buFontTx/>
              <a:buNone/>
              <a:tabLst>
                <a:tab pos="171450" algn="l"/>
              </a:tabLst>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If someone falls overboard, immediately:</a:t>
            </a:r>
          </a:p>
          <a:p>
            <a:pPr>
              <a:spcBef>
                <a:spcPct val="125000"/>
              </a:spcBef>
              <a:tabLst>
                <a:tab pos="171450" algn="l"/>
              </a:tabLst>
            </a:pPr>
            <a:r>
              <a:rPr lang="en-US" altLang="en-US" dirty="0" smtClean="0">
                <a:cs typeface="Times New Roman" panose="02020603050405020304" pitchFamily="18" charset="0"/>
              </a:rPr>
              <a:t>Reduce speed and throw victim a PFD</a:t>
            </a:r>
          </a:p>
          <a:p>
            <a:pPr>
              <a:spcBef>
                <a:spcPct val="125000"/>
              </a:spcBef>
              <a:tabLst>
                <a:tab pos="171450" algn="l"/>
              </a:tabLst>
            </a:pPr>
            <a:r>
              <a:rPr lang="en-US" altLang="en-US" dirty="0" smtClean="0">
                <a:cs typeface="Times New Roman" panose="02020603050405020304" pitchFamily="18" charset="0"/>
              </a:rPr>
              <a:t>Turn vessel around and carefully pull alongside victim </a:t>
            </a:r>
          </a:p>
          <a:p>
            <a:pPr>
              <a:spcBef>
                <a:spcPct val="125000"/>
              </a:spcBef>
              <a:tabLst>
                <a:tab pos="171450" algn="l"/>
              </a:tabLst>
            </a:pPr>
            <a:r>
              <a:rPr lang="en-US" altLang="en-US" dirty="0" smtClean="0">
                <a:cs typeface="Times New Roman" panose="02020603050405020304" pitchFamily="18" charset="0"/>
              </a:rPr>
              <a:t>Stop the engine.  Pull victim onboard over the stern keeping weight in the vessel balanced</a:t>
            </a:r>
            <a:endParaRPr lang="en-US" altLang="en-US" dirty="0">
              <a:cs typeface="Times New Roman" panose="02020603050405020304" pitchFamily="18" charset="0"/>
            </a:endParaRPr>
          </a:p>
        </p:txBody>
      </p:sp>
    </p:spTree>
    <p:extLst>
      <p:ext uri="{BB962C8B-B14F-4D97-AF65-F5344CB8AC3E}">
        <p14:creationId xmlns:p14="http://schemas.microsoft.com/office/powerpoint/2010/main" val="22057823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smtClean="0"/>
              <a:t>Lesson Four: Legal Requirements</a:t>
            </a:r>
            <a:br>
              <a:rPr lang="en-US" altLang="en-US" sz="4000" dirty="0" smtClean="0"/>
            </a:br>
            <a:r>
              <a:rPr lang="en-US" altLang="en-US" sz="4000" i="1" dirty="0" smtClean="0">
                <a:solidFill>
                  <a:schemeClr val="accent1"/>
                </a:solidFill>
              </a:rPr>
              <a:t>Fire Extinguishers</a:t>
            </a:r>
            <a:endParaRPr lang="en-US" altLang="en-US" sz="4000" i="1" dirty="0">
              <a:solidFill>
                <a:schemeClr val="accent1"/>
              </a:solidFill>
            </a:endParaRPr>
          </a:p>
        </p:txBody>
      </p:sp>
      <p:pic>
        <p:nvPicPr>
          <p:cNvPr id="3" name="Picture 3" descr="FireExtinguis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47800"/>
            <a:ext cx="1979613" cy="5029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txBox="1">
            <a:spLocks noChangeArrowheads="1"/>
          </p:cNvSpPr>
          <p:nvPr/>
        </p:nvSpPr>
        <p:spPr>
          <a:xfrm>
            <a:off x="2346158" y="1447799"/>
            <a:ext cx="9236242" cy="59476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313" indent="-341313">
              <a:spcBef>
                <a:spcPct val="55000"/>
              </a:spcBef>
              <a:tabLst>
                <a:tab pos="1828800" algn="l"/>
              </a:tabLst>
            </a:pPr>
            <a:r>
              <a:rPr lang="en-US" altLang="en-US" sz="2000" dirty="0" smtClean="0"/>
              <a:t>Extinguishers are classified by a letter and number symbol</a:t>
            </a:r>
          </a:p>
          <a:p>
            <a:pPr marL="341313" indent="-341313">
              <a:spcBef>
                <a:spcPct val="75000"/>
              </a:spcBef>
              <a:tabLst>
                <a:tab pos="1828800" algn="l"/>
              </a:tabLst>
            </a:pPr>
            <a:r>
              <a:rPr lang="en-US" altLang="en-US" sz="2000" dirty="0" smtClean="0"/>
              <a:t>Number indicates the relative size of the extinguisher </a:t>
            </a:r>
          </a:p>
          <a:p>
            <a:pPr marL="341313" indent="-341313">
              <a:spcBef>
                <a:spcPct val="75000"/>
              </a:spcBef>
              <a:tabLst>
                <a:tab pos="1828800" algn="l"/>
              </a:tabLst>
            </a:pPr>
            <a:r>
              <a:rPr lang="en-US" altLang="en-US" sz="2000" dirty="0" smtClean="0"/>
              <a:t>Letter indicates type of fire it will extinguish: </a:t>
            </a:r>
          </a:p>
          <a:p>
            <a:pPr marL="741363" lvl="1">
              <a:spcBef>
                <a:spcPct val="70000"/>
              </a:spcBef>
              <a:tabLst>
                <a:tab pos="1828800" algn="l"/>
              </a:tabLst>
            </a:pPr>
            <a:r>
              <a:rPr lang="en-US" altLang="en-US" sz="2000" dirty="0" smtClean="0">
                <a:solidFill>
                  <a:srgbClr val="000099"/>
                </a:solidFill>
                <a:effectLst>
                  <a:outerShdw blurRad="38100" dist="38100" dir="2700000" algn="tl">
                    <a:srgbClr val="000000"/>
                  </a:outerShdw>
                </a:effectLst>
              </a:rPr>
              <a:t>Type A:</a:t>
            </a:r>
            <a:r>
              <a:rPr lang="en-US" altLang="en-US" sz="2000" dirty="0" smtClean="0"/>
              <a:t>	fires of combustible solids like wood</a:t>
            </a:r>
          </a:p>
          <a:p>
            <a:pPr marL="741363" lvl="1">
              <a:spcBef>
                <a:spcPct val="70000"/>
              </a:spcBef>
              <a:tabLst>
                <a:tab pos="1828800" algn="l"/>
              </a:tabLst>
            </a:pPr>
            <a:r>
              <a:rPr lang="en-US" altLang="en-US" sz="2000" b="1" i="1" u="sng" dirty="0" smtClean="0">
                <a:effectLst>
                  <a:outerShdw blurRad="38100" dist="38100" dir="2700000" algn="tl">
                    <a:srgbClr val="000000"/>
                  </a:outerShdw>
                </a:effectLst>
              </a:rPr>
              <a:t>Type B:</a:t>
            </a:r>
            <a:r>
              <a:rPr lang="en-US" altLang="en-US" sz="2000" b="1" i="1" u="sng" dirty="0" smtClean="0"/>
              <a:t>	fires of flammable liquids like 	gasoline or oil</a:t>
            </a:r>
          </a:p>
          <a:p>
            <a:pPr marL="741363" lvl="1">
              <a:spcBef>
                <a:spcPct val="70000"/>
              </a:spcBef>
              <a:tabLst>
                <a:tab pos="1828800" algn="l"/>
              </a:tabLst>
            </a:pPr>
            <a:r>
              <a:rPr lang="en-US" altLang="en-US" sz="2000" dirty="0" smtClean="0">
                <a:solidFill>
                  <a:srgbClr val="000099"/>
                </a:solidFill>
                <a:effectLst>
                  <a:outerShdw blurRad="38100" dist="38100" dir="2700000" algn="tl">
                    <a:srgbClr val="000000"/>
                  </a:outerShdw>
                </a:effectLst>
              </a:rPr>
              <a:t>Type C:	</a:t>
            </a:r>
            <a:r>
              <a:rPr lang="en-US" altLang="en-US" sz="2000" dirty="0" smtClean="0"/>
              <a:t>electrical fires</a:t>
            </a:r>
          </a:p>
          <a:p>
            <a:pPr marL="284163">
              <a:spcBef>
                <a:spcPct val="70000"/>
              </a:spcBef>
              <a:tabLst>
                <a:tab pos="1828800" algn="l"/>
              </a:tabLst>
            </a:pPr>
            <a:r>
              <a:rPr lang="en-US" altLang="en-US" sz="2000" dirty="0" smtClean="0"/>
              <a:t>Approved fire extinguishers identified by “Marine Type USCG-approved” on the label, followed by size and type symbols and approval number</a:t>
            </a:r>
          </a:p>
          <a:p>
            <a:pPr>
              <a:spcBef>
                <a:spcPct val="125000"/>
              </a:spcBef>
              <a:tabLst>
                <a:tab pos="341313" algn="l"/>
              </a:tabLst>
            </a:pPr>
            <a:r>
              <a:rPr lang="en-US" altLang="en-US" sz="2000" dirty="0" smtClean="0"/>
              <a:t>Extinguishers should be placed in accessible area – not near the engine or in a compartment.  Be sure you know how to operate them Check all extinguishers annually to make sure fully charged. Extinguishers should be serviced at least every two years.</a:t>
            </a:r>
          </a:p>
          <a:p>
            <a:pPr marL="284163">
              <a:spcBef>
                <a:spcPct val="70000"/>
              </a:spcBef>
              <a:tabLst>
                <a:tab pos="1828800" algn="l"/>
              </a:tabLst>
            </a:pPr>
            <a:endParaRPr lang="en-US" altLang="en-US" sz="2200" dirty="0" smtClean="0"/>
          </a:p>
          <a:p>
            <a:pPr marL="741363" lvl="1">
              <a:spcBef>
                <a:spcPct val="70000"/>
              </a:spcBef>
              <a:tabLst>
                <a:tab pos="1828800" algn="l"/>
              </a:tabLst>
            </a:pPr>
            <a:endParaRPr lang="en-US" altLang="en-US" sz="1800" dirty="0" smtClean="0"/>
          </a:p>
        </p:txBody>
      </p:sp>
    </p:spTree>
    <p:extLst>
      <p:ext uri="{BB962C8B-B14F-4D97-AF65-F5344CB8AC3E}">
        <p14:creationId xmlns:p14="http://schemas.microsoft.com/office/powerpoint/2010/main" val="20724200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ireExtinguis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4369" y="1997326"/>
            <a:ext cx="3429000" cy="42751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76199" y="228600"/>
            <a:ext cx="11987463"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Boating Accidents </a:t>
            </a:r>
            <a:r>
              <a:rPr lang="en-US" altLang="en-US" sz="2400" i="1" dirty="0" smtClean="0">
                <a:solidFill>
                  <a:schemeClr val="accent1"/>
                </a:solidFill>
              </a:rPr>
              <a:t>(cont.)</a:t>
            </a:r>
            <a:endParaRPr lang="en-US" altLang="en-US" sz="2400" i="1" dirty="0">
              <a:solidFill>
                <a:schemeClr val="accent1"/>
              </a:solidFill>
            </a:endParaRPr>
          </a:p>
        </p:txBody>
      </p:sp>
      <p:sp>
        <p:nvSpPr>
          <p:cNvPr id="4" name="Rectangle 4"/>
          <p:cNvSpPr txBox="1">
            <a:spLocks noChangeArrowheads="1"/>
          </p:cNvSpPr>
          <p:nvPr/>
        </p:nvSpPr>
        <p:spPr>
          <a:xfrm>
            <a:off x="5550568" y="2434431"/>
            <a:ext cx="4724400" cy="3657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125000"/>
              </a:spcBef>
            </a:pPr>
            <a:r>
              <a:rPr lang="en-US" altLang="en-US" dirty="0" smtClean="0">
                <a:cs typeface="Times New Roman" panose="02020603050405020304" pitchFamily="18" charset="0"/>
              </a:rPr>
              <a:t>Aim extinguisher at base of flames, and sweep back and forth</a:t>
            </a:r>
          </a:p>
          <a:p>
            <a:pPr>
              <a:spcBef>
                <a:spcPct val="125000"/>
              </a:spcBef>
            </a:pPr>
            <a:r>
              <a:rPr lang="en-US" altLang="en-US" dirty="0" smtClean="0">
                <a:cs typeface="Times New Roman" panose="02020603050405020304" pitchFamily="18" charset="0"/>
              </a:rPr>
              <a:t>Never use water on gasoline, oil, grease or electrical fire</a:t>
            </a:r>
            <a:endParaRPr lang="en-US" altLang="en-US" dirty="0">
              <a:cs typeface="Times New Roman" panose="02020603050405020304" pitchFamily="18" charset="0"/>
            </a:endParaRPr>
          </a:p>
        </p:txBody>
      </p:sp>
    </p:spTree>
    <p:extLst>
      <p:ext uri="{BB962C8B-B14F-4D97-AF65-F5344CB8AC3E}">
        <p14:creationId xmlns:p14="http://schemas.microsoft.com/office/powerpoint/2010/main" val="14611163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ireExtChgIndicator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4100" y="2725738"/>
            <a:ext cx="3810000" cy="27463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FireExtChgIndicator_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6926" y="2954338"/>
            <a:ext cx="3200400" cy="31384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Boating Accidents </a:t>
            </a:r>
            <a:r>
              <a:rPr lang="en-US" altLang="en-US" sz="2400" i="1" dirty="0" smtClean="0">
                <a:solidFill>
                  <a:schemeClr val="accent1"/>
                </a:solidFill>
              </a:rPr>
              <a:t>(cont.)</a:t>
            </a:r>
            <a:endParaRPr lang="en-US" altLang="en-US" sz="2400" i="1" dirty="0">
              <a:solidFill>
                <a:schemeClr val="accent1"/>
              </a:solidFill>
            </a:endParaRPr>
          </a:p>
        </p:txBody>
      </p:sp>
      <p:sp>
        <p:nvSpPr>
          <p:cNvPr id="5" name="Rectangle 5"/>
          <p:cNvSpPr txBox="1">
            <a:spLocks noChangeArrowheads="1"/>
          </p:cNvSpPr>
          <p:nvPr/>
        </p:nvSpPr>
        <p:spPr>
          <a:xfrm>
            <a:off x="1866900" y="1896563"/>
            <a:ext cx="8077200" cy="990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Check the charge level of your fire extinguisher annually to make sure it is charged</a:t>
            </a:r>
            <a:endParaRPr lang="en-US" altLang="en-US" dirty="0"/>
          </a:p>
        </p:txBody>
      </p:sp>
      <p:sp>
        <p:nvSpPr>
          <p:cNvPr id="6" name="Text Box 6"/>
          <p:cNvSpPr txBox="1">
            <a:spLocks noChangeArrowheads="1"/>
          </p:cNvSpPr>
          <p:nvPr/>
        </p:nvSpPr>
        <p:spPr bwMode="auto">
          <a:xfrm>
            <a:off x="2999874" y="5131594"/>
            <a:ext cx="2743200"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dirty="0"/>
              <a:t>To check this style, depress green button; if fully charged, button should pop back out immediately</a:t>
            </a:r>
          </a:p>
        </p:txBody>
      </p:sp>
      <p:sp>
        <p:nvSpPr>
          <p:cNvPr id="7" name="Text Box 7"/>
          <p:cNvSpPr txBox="1">
            <a:spLocks noChangeArrowheads="1"/>
          </p:cNvSpPr>
          <p:nvPr/>
        </p:nvSpPr>
        <p:spPr bwMode="auto">
          <a:xfrm>
            <a:off x="6134100" y="5472113"/>
            <a:ext cx="37338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dirty="0"/>
              <a:t>On this style, needle </a:t>
            </a:r>
            <a:br>
              <a:rPr lang="en-US" altLang="en-US" sz="1800" dirty="0"/>
            </a:br>
            <a:r>
              <a:rPr lang="en-US" altLang="en-US" sz="1800" dirty="0"/>
              <a:t>indicator should be in “full” range</a:t>
            </a:r>
          </a:p>
        </p:txBody>
      </p:sp>
    </p:spTree>
    <p:extLst>
      <p:ext uri="{BB962C8B-B14F-4D97-AF65-F5344CB8AC3E}">
        <p14:creationId xmlns:p14="http://schemas.microsoft.com/office/powerpoint/2010/main" val="42274752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SlalomSkier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547" y="2635612"/>
            <a:ext cx="4264025" cy="314801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862263" y="180474"/>
            <a:ext cx="1063992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Six: Enjoying Water Sports</a:t>
            </a:r>
            <a:br>
              <a:rPr lang="en-US" altLang="en-US" dirty="0" smtClean="0"/>
            </a:br>
            <a:r>
              <a:rPr lang="en-US" altLang="en-US" i="1" dirty="0" smtClean="0">
                <a:solidFill>
                  <a:schemeClr val="accent1"/>
                </a:solidFill>
              </a:rPr>
              <a:t>Water skiing</a:t>
            </a:r>
            <a:endParaRPr lang="en-US" altLang="en-US" i="1" dirty="0">
              <a:solidFill>
                <a:schemeClr val="accent1"/>
              </a:solidFill>
            </a:endParaRPr>
          </a:p>
        </p:txBody>
      </p:sp>
      <p:sp>
        <p:nvSpPr>
          <p:cNvPr id="4" name="Rectangle 3"/>
          <p:cNvSpPr txBox="1">
            <a:spLocks noChangeArrowheads="1"/>
          </p:cNvSpPr>
          <p:nvPr/>
        </p:nvSpPr>
        <p:spPr>
          <a:xfrm>
            <a:off x="1243263" y="1636295"/>
            <a:ext cx="8382000" cy="50211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Before towing a water skier vessel operator should:</a:t>
            </a:r>
            <a:r>
              <a:rPr lang="en-US" altLang="en-US" sz="2400" dirty="0" smtClean="0">
                <a:cs typeface="Times New Roman" panose="02020603050405020304" pitchFamily="18" charset="0"/>
              </a:rPr>
              <a:t> </a:t>
            </a:r>
          </a:p>
          <a:p>
            <a:pPr>
              <a:spcBef>
                <a:spcPct val="0"/>
              </a:spcBef>
              <a:buFontTx/>
              <a:buNone/>
            </a:pPr>
            <a:endParaRPr lang="en-US" altLang="en-US" sz="2400" dirty="0">
              <a:cs typeface="Times New Roman" panose="02020603050405020304" pitchFamily="18" charset="0"/>
            </a:endParaRPr>
          </a:p>
          <a:p>
            <a:pPr>
              <a:spcBef>
                <a:spcPct val="0"/>
              </a:spcBef>
            </a:pPr>
            <a:r>
              <a:rPr lang="en-US" altLang="en-US" sz="2400" dirty="0" smtClean="0">
                <a:cs typeface="Times New Roman" panose="02020603050405020304" pitchFamily="18" charset="0"/>
              </a:rPr>
              <a:t>Safety: can only tow 1 hour </a:t>
            </a:r>
          </a:p>
          <a:p>
            <a:pPr marL="0" indent="0">
              <a:spcBef>
                <a:spcPct val="0"/>
              </a:spcBef>
              <a:buNone/>
            </a:pPr>
            <a:r>
              <a:rPr lang="en-US" altLang="en-US" sz="2400" dirty="0">
                <a:cs typeface="Times New Roman" panose="02020603050405020304" pitchFamily="18" charset="0"/>
              </a:rPr>
              <a:t> </a:t>
            </a:r>
            <a:r>
              <a:rPr lang="en-US" altLang="en-US" sz="2400" dirty="0" smtClean="0">
                <a:cs typeface="Times New Roman" panose="02020603050405020304" pitchFamily="18" charset="0"/>
              </a:rPr>
              <a:t>before sunrise and 1 hour after sunset</a:t>
            </a:r>
          </a:p>
        </p:txBody>
      </p:sp>
    </p:spTree>
    <p:extLst>
      <p:ext uri="{BB962C8B-B14F-4D97-AF65-F5344CB8AC3E}">
        <p14:creationId xmlns:p14="http://schemas.microsoft.com/office/powerpoint/2010/main" val="36574292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SlalomSkier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0347" y="2931946"/>
            <a:ext cx="4264025" cy="314801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862263" y="180474"/>
            <a:ext cx="1063992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Six: Enjoying Water Sports</a:t>
            </a:r>
            <a:br>
              <a:rPr lang="en-US" altLang="en-US" dirty="0" smtClean="0"/>
            </a:br>
            <a:r>
              <a:rPr lang="en-US" altLang="en-US" i="1" dirty="0" smtClean="0">
                <a:solidFill>
                  <a:schemeClr val="accent1"/>
                </a:solidFill>
              </a:rPr>
              <a:t>Water skiing</a:t>
            </a:r>
            <a:endParaRPr lang="en-US" altLang="en-US" i="1" dirty="0">
              <a:solidFill>
                <a:schemeClr val="accent1"/>
              </a:solidFill>
            </a:endParaRPr>
          </a:p>
        </p:txBody>
      </p:sp>
      <p:sp>
        <p:nvSpPr>
          <p:cNvPr id="4" name="Rectangle 3"/>
          <p:cNvSpPr txBox="1">
            <a:spLocks noChangeArrowheads="1"/>
          </p:cNvSpPr>
          <p:nvPr/>
        </p:nvSpPr>
        <p:spPr>
          <a:xfrm>
            <a:off x="1243263" y="1636295"/>
            <a:ext cx="8382000" cy="50211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Before towing a water skier vessel operator should:</a:t>
            </a:r>
            <a:r>
              <a:rPr lang="en-US" altLang="en-US" sz="2400" dirty="0" smtClean="0">
                <a:cs typeface="Times New Roman" panose="02020603050405020304" pitchFamily="18" charset="0"/>
              </a:rPr>
              <a:t> </a:t>
            </a:r>
          </a:p>
          <a:p>
            <a:pPr>
              <a:spcBef>
                <a:spcPct val="55000"/>
              </a:spcBef>
            </a:pPr>
            <a:r>
              <a:rPr lang="en-US" altLang="en-US" dirty="0" smtClean="0">
                <a:cs typeface="Arial" panose="020B0604020202020204" pitchFamily="34" charset="0"/>
              </a:rPr>
              <a:t>Have second person onboard </a:t>
            </a:r>
            <a:br>
              <a:rPr lang="en-US" altLang="en-US" dirty="0" smtClean="0">
                <a:cs typeface="Arial" panose="020B0604020202020204" pitchFamily="34" charset="0"/>
              </a:rPr>
            </a:br>
            <a:r>
              <a:rPr lang="en-US" altLang="en-US" dirty="0" smtClean="0">
                <a:cs typeface="Arial" panose="020B0604020202020204" pitchFamily="34" charset="0"/>
              </a:rPr>
              <a:t>to act as observer</a:t>
            </a:r>
            <a:endParaRPr lang="en-US" altLang="en-US" dirty="0" smtClean="0">
              <a:latin typeface="Garamond 3" pitchFamily="18" charset="0"/>
              <a:cs typeface="Times New Roman" panose="02020603050405020304" pitchFamily="18" charset="0"/>
            </a:endParaRPr>
          </a:p>
          <a:p>
            <a:pPr>
              <a:spcBef>
                <a:spcPct val="55000"/>
              </a:spcBef>
            </a:pPr>
            <a:r>
              <a:rPr lang="en-US" altLang="en-US" dirty="0" smtClean="0">
                <a:cs typeface="Arial" panose="020B0604020202020204" pitchFamily="34" charset="0"/>
              </a:rPr>
              <a:t>Review hand signals with </a:t>
            </a:r>
            <a:br>
              <a:rPr lang="en-US" altLang="en-US" dirty="0" smtClean="0">
                <a:cs typeface="Arial" panose="020B0604020202020204" pitchFamily="34" charset="0"/>
              </a:rPr>
            </a:br>
            <a:r>
              <a:rPr lang="en-US" altLang="en-US" dirty="0" smtClean="0">
                <a:cs typeface="Arial" panose="020B0604020202020204" pitchFamily="34" charset="0"/>
              </a:rPr>
              <a:t>skier for proper </a:t>
            </a:r>
            <a:br>
              <a:rPr lang="en-US" altLang="en-US" dirty="0" smtClean="0">
                <a:cs typeface="Arial" panose="020B0604020202020204" pitchFamily="34" charset="0"/>
              </a:rPr>
            </a:br>
            <a:r>
              <a:rPr lang="en-US" altLang="en-US" dirty="0" smtClean="0">
                <a:cs typeface="Arial" panose="020B0604020202020204" pitchFamily="34" charset="0"/>
              </a:rPr>
              <a:t>communication</a:t>
            </a:r>
            <a:endParaRPr lang="en-US" altLang="en-US" dirty="0" smtClean="0">
              <a:latin typeface="Garamond 3" pitchFamily="18" charset="0"/>
              <a:cs typeface="Times New Roman" panose="02020603050405020304" pitchFamily="18" charset="0"/>
            </a:endParaRPr>
          </a:p>
          <a:p>
            <a:pPr>
              <a:spcBef>
                <a:spcPct val="55000"/>
              </a:spcBef>
            </a:pPr>
            <a:r>
              <a:rPr lang="en-US" altLang="en-US" dirty="0" smtClean="0">
                <a:cs typeface="Arial" panose="020B0604020202020204" pitchFamily="34" charset="0"/>
              </a:rPr>
              <a:t>Make sure skier is wearing </a:t>
            </a:r>
            <a:br>
              <a:rPr lang="en-US" altLang="en-US" dirty="0" smtClean="0">
                <a:cs typeface="Arial" panose="020B0604020202020204" pitchFamily="34" charset="0"/>
              </a:rPr>
            </a:br>
            <a:r>
              <a:rPr lang="en-US" altLang="en-US" dirty="0" smtClean="0">
                <a:cs typeface="Arial" panose="020B0604020202020204" pitchFamily="34" charset="0"/>
              </a:rPr>
              <a:t>USGC approved PFD</a:t>
            </a:r>
            <a:endParaRPr lang="en-US" altLang="en-US" dirty="0" smtClean="0">
              <a:latin typeface="Garamond 3" pitchFamily="18" charset="0"/>
              <a:cs typeface="Times New Roman" panose="02020603050405020304" pitchFamily="18" charset="0"/>
            </a:endParaRPr>
          </a:p>
          <a:p>
            <a:pPr>
              <a:spcBef>
                <a:spcPct val="55000"/>
              </a:spcBef>
            </a:pPr>
            <a:r>
              <a:rPr lang="en-US" altLang="en-US" dirty="0" smtClean="0">
                <a:cs typeface="Arial" panose="020B0604020202020204" pitchFamily="34" charset="0"/>
              </a:rPr>
              <a:t>Be familiar with skiing area </a:t>
            </a:r>
            <a:br>
              <a:rPr lang="en-US" altLang="en-US" dirty="0" smtClean="0">
                <a:cs typeface="Arial" panose="020B0604020202020204" pitchFamily="34" charset="0"/>
              </a:rPr>
            </a:br>
            <a:r>
              <a:rPr lang="en-US" altLang="en-US" dirty="0" smtClean="0">
                <a:cs typeface="Arial" panose="020B0604020202020204" pitchFamily="34" charset="0"/>
              </a:rPr>
              <a:t>and any water hazards</a:t>
            </a:r>
            <a:endParaRPr lang="en-US" altLang="en-US" dirty="0">
              <a:latin typeface="Garamond 3" pitchFamily="18" charset="0"/>
              <a:cs typeface="Times New Roman" panose="02020603050405020304" pitchFamily="18" charset="0"/>
            </a:endParaRPr>
          </a:p>
        </p:txBody>
      </p:sp>
    </p:spTree>
    <p:extLst>
      <p:ext uri="{BB962C8B-B14F-4D97-AF65-F5344CB8AC3E}">
        <p14:creationId xmlns:p14="http://schemas.microsoft.com/office/powerpoint/2010/main" val="8021463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Skipper Responsibilities</a:t>
            </a:r>
            <a:endParaRPr lang="en-US" dirty="0"/>
          </a:p>
        </p:txBody>
      </p:sp>
      <p:sp>
        <p:nvSpPr>
          <p:cNvPr id="3" name="Content Placeholder 2"/>
          <p:cNvSpPr>
            <a:spLocks noGrp="1"/>
          </p:cNvSpPr>
          <p:nvPr>
            <p:ph idx="1"/>
          </p:nvPr>
        </p:nvSpPr>
        <p:spPr/>
        <p:txBody>
          <a:bodyPr/>
          <a:lstStyle/>
          <a:p>
            <a:r>
              <a:rPr lang="en-US" dirty="0" smtClean="0"/>
              <a:t>Keep a proper lookout to avoid collisions</a:t>
            </a:r>
          </a:p>
          <a:p>
            <a:r>
              <a:rPr lang="en-US" dirty="0" smtClean="0"/>
              <a:t>Travel at safe speeds for water &amp; weather conditions</a:t>
            </a:r>
          </a:p>
          <a:p>
            <a:pPr lvl="1"/>
            <a:r>
              <a:rPr lang="en-US" dirty="0" smtClean="0"/>
              <a:t>Visibility </a:t>
            </a:r>
            <a:endParaRPr lang="en-US" dirty="0"/>
          </a:p>
        </p:txBody>
      </p:sp>
    </p:spTree>
    <p:extLst>
      <p:ext uri="{BB962C8B-B14F-4D97-AF65-F5344CB8AC3E}">
        <p14:creationId xmlns:p14="http://schemas.microsoft.com/office/powerpoint/2010/main" val="3899104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199" y="228600"/>
            <a:ext cx="12292263"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Sound Signals</a:t>
            </a:r>
            <a:endParaRPr lang="en-US" altLang="en-US" i="1" dirty="0">
              <a:solidFill>
                <a:schemeClr val="accent1"/>
              </a:solidFill>
            </a:endParaRPr>
          </a:p>
        </p:txBody>
      </p:sp>
      <p:sp>
        <p:nvSpPr>
          <p:cNvPr id="3" name="Rectangle 3"/>
          <p:cNvSpPr txBox="1">
            <a:spLocks noChangeArrowheads="1"/>
          </p:cNvSpPr>
          <p:nvPr/>
        </p:nvSpPr>
        <p:spPr>
          <a:xfrm>
            <a:off x="360947" y="2787316"/>
            <a:ext cx="8305800" cy="289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65000"/>
              </a:spcBef>
              <a:buFontTx/>
              <a:buNone/>
            </a:pPr>
            <a:r>
              <a:rPr lang="en-US" altLang="en-US" sz="2400" dirty="0" smtClean="0">
                <a:solidFill>
                  <a:schemeClr val="tx2"/>
                </a:solidFill>
                <a:effectLst>
                  <a:outerShdw blurRad="38100" dist="38100" dir="2700000" algn="tl">
                    <a:srgbClr val="000000"/>
                  </a:outerShdw>
                </a:effectLst>
              </a:rPr>
              <a:t>Sound signals are composed of short and long blasts:</a:t>
            </a:r>
          </a:p>
          <a:p>
            <a:pPr>
              <a:spcBef>
                <a:spcPct val="125000"/>
              </a:spcBef>
            </a:pPr>
            <a:r>
              <a:rPr lang="en-US" altLang="en-US" i="1" dirty="0" smtClean="0"/>
              <a:t>Short blast</a:t>
            </a:r>
            <a:r>
              <a:rPr lang="en-US" altLang="en-US" dirty="0" smtClean="0"/>
              <a:t> is about one second in duration</a:t>
            </a:r>
          </a:p>
          <a:p>
            <a:pPr>
              <a:spcBef>
                <a:spcPct val="125000"/>
              </a:spcBef>
            </a:pPr>
            <a:r>
              <a:rPr lang="en-US" altLang="en-US" i="1" dirty="0" smtClean="0"/>
              <a:t>Prolonged blast</a:t>
            </a:r>
            <a:r>
              <a:rPr lang="en-US" altLang="en-US" dirty="0" smtClean="0"/>
              <a:t> is 4-6 seconds in duration</a:t>
            </a:r>
            <a:endParaRPr lang="en-US" altLang="en-US" dirty="0"/>
          </a:p>
        </p:txBody>
      </p:sp>
    </p:spTree>
    <p:extLst>
      <p:ext uri="{BB962C8B-B14F-4D97-AF65-F5344CB8AC3E}">
        <p14:creationId xmlns:p14="http://schemas.microsoft.com/office/powerpoint/2010/main" val="42563180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Sound Signals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25116" y="1945106"/>
            <a:ext cx="8229600" cy="49128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00000"/>
              </a:spcBef>
              <a:buFontTx/>
              <a:buNone/>
              <a:tabLst>
                <a:tab pos="342900" algn="l"/>
              </a:tabLst>
            </a:pPr>
            <a:r>
              <a:rPr lang="en-US" altLang="en-US" sz="2400" dirty="0" smtClean="0">
                <a:solidFill>
                  <a:schemeClr val="tx2"/>
                </a:solidFill>
                <a:effectLst>
                  <a:outerShdw blurRad="38100" dist="38100" dir="2700000" algn="tl">
                    <a:srgbClr val="000000"/>
                  </a:outerShdw>
                </a:effectLst>
              </a:rPr>
              <a:t>Vessel operators use sound signals to communicate change in direction to other boaters:</a:t>
            </a:r>
          </a:p>
          <a:p>
            <a:pPr marL="0" indent="0">
              <a:spcBef>
                <a:spcPct val="125000"/>
              </a:spcBef>
              <a:tabLst>
                <a:tab pos="342900" algn="l"/>
              </a:tabLst>
            </a:pPr>
            <a:r>
              <a:rPr lang="en-US" altLang="en-US" dirty="0" smtClean="0"/>
              <a:t>	</a:t>
            </a:r>
            <a:r>
              <a:rPr lang="en-US" altLang="en-US" i="1" dirty="0" smtClean="0"/>
              <a:t>One short blast</a:t>
            </a:r>
            <a:r>
              <a:rPr lang="en-US" altLang="en-US" dirty="0" smtClean="0"/>
              <a:t> (TOOT) tells other boaters “I intend      to turn to my right”</a:t>
            </a:r>
          </a:p>
          <a:p>
            <a:pPr marL="0" indent="0">
              <a:spcBef>
                <a:spcPct val="125000"/>
              </a:spcBef>
              <a:tabLst>
                <a:tab pos="342900" algn="l"/>
              </a:tabLst>
            </a:pPr>
            <a:r>
              <a:rPr lang="en-US" altLang="en-US" dirty="0" smtClean="0"/>
              <a:t>	</a:t>
            </a:r>
            <a:r>
              <a:rPr lang="en-US" altLang="en-US" i="1" dirty="0" smtClean="0"/>
              <a:t>Two short blasts</a:t>
            </a:r>
            <a:r>
              <a:rPr lang="en-US" altLang="en-US" dirty="0" smtClean="0"/>
              <a:t> (TOOT TOOT) tells other boaters “I 	intend to turn to my left”</a:t>
            </a:r>
          </a:p>
          <a:p>
            <a:pPr marL="0" indent="0">
              <a:spcBef>
                <a:spcPct val="125000"/>
              </a:spcBef>
              <a:tabLst>
                <a:tab pos="342900" algn="l"/>
              </a:tabLst>
            </a:pPr>
            <a:r>
              <a:rPr lang="en-US" altLang="en-US" dirty="0" smtClean="0"/>
              <a:t>	</a:t>
            </a:r>
            <a:r>
              <a:rPr lang="en-US" altLang="en-US" i="1" dirty="0" smtClean="0"/>
              <a:t>Three short blasts</a:t>
            </a:r>
            <a:r>
              <a:rPr lang="en-US" altLang="en-US" dirty="0" smtClean="0"/>
              <a:t> tells other boaters “I am backing up”</a:t>
            </a:r>
            <a:endParaRPr lang="en-US" altLang="en-US" dirty="0"/>
          </a:p>
        </p:txBody>
      </p:sp>
    </p:spTree>
    <p:extLst>
      <p:ext uri="{BB962C8B-B14F-4D97-AF65-F5344CB8AC3E}">
        <p14:creationId xmlns:p14="http://schemas.microsoft.com/office/powerpoint/2010/main" val="30688180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Sound Signals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505326" y="2025316"/>
            <a:ext cx="8229600" cy="4038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75000"/>
              </a:spcBef>
              <a:buFontTx/>
              <a:buNone/>
              <a:tabLst>
                <a:tab pos="342900" algn="l"/>
              </a:tabLst>
            </a:pPr>
            <a:r>
              <a:rPr lang="en-US" altLang="en-US" sz="2400" dirty="0" smtClean="0">
                <a:solidFill>
                  <a:schemeClr val="tx2"/>
                </a:solidFill>
                <a:effectLst>
                  <a:outerShdw blurRad="38100" dist="38100" dir="2700000" algn="tl">
                    <a:srgbClr val="000000"/>
                  </a:outerShdw>
                </a:effectLst>
              </a:rPr>
              <a:t>Sound signals let other boaters know where you are during periods of restricted visibility:</a:t>
            </a:r>
          </a:p>
          <a:p>
            <a:pPr marL="0" indent="0">
              <a:spcBef>
                <a:spcPct val="125000"/>
              </a:spcBef>
              <a:tabLst>
                <a:tab pos="342900" algn="l"/>
              </a:tabLst>
            </a:pPr>
            <a:r>
              <a:rPr lang="en-US" altLang="en-US" dirty="0" smtClean="0"/>
              <a:t>	</a:t>
            </a:r>
            <a:r>
              <a:rPr lang="en-US" altLang="en-US" i="1" dirty="0" smtClean="0"/>
              <a:t>One prolonged blast</a:t>
            </a:r>
            <a:r>
              <a:rPr lang="en-US" altLang="en-US" dirty="0" smtClean="0"/>
              <a:t> </a:t>
            </a:r>
            <a:r>
              <a:rPr lang="en-US" altLang="en-US" i="1" dirty="0" smtClean="0"/>
              <a:t>at intervals of no more than two 	minutes</a:t>
            </a:r>
            <a:r>
              <a:rPr lang="en-US" altLang="en-US" dirty="0" smtClean="0"/>
              <a:t> is the signal used by powerboats when 	underway</a:t>
            </a:r>
          </a:p>
          <a:p>
            <a:pPr marL="0" indent="0">
              <a:spcBef>
                <a:spcPct val="125000"/>
              </a:spcBef>
              <a:tabLst>
                <a:tab pos="342900" algn="l"/>
              </a:tabLst>
            </a:pPr>
            <a:r>
              <a:rPr lang="en-US" altLang="en-US" dirty="0" smtClean="0"/>
              <a:t>	</a:t>
            </a:r>
            <a:r>
              <a:rPr lang="en-US" altLang="en-US" i="1" dirty="0" smtClean="0"/>
              <a:t>One prolonged plus two short blasts at intervals of no 	more than two minutes</a:t>
            </a:r>
            <a:r>
              <a:rPr lang="en-US" altLang="en-US" dirty="0" smtClean="0"/>
              <a:t> is the signal used by sailboats 	under sail alone</a:t>
            </a:r>
            <a:endParaRPr lang="en-US" altLang="en-US" dirty="0"/>
          </a:p>
        </p:txBody>
      </p:sp>
    </p:spTree>
    <p:extLst>
      <p:ext uri="{BB962C8B-B14F-4D97-AF65-F5344CB8AC3E}">
        <p14:creationId xmlns:p14="http://schemas.microsoft.com/office/powerpoint/2010/main" val="37706675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Sound Signals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57200" y="2398294"/>
            <a:ext cx="8229600" cy="3429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75000"/>
              </a:spcBef>
              <a:buFontTx/>
              <a:buNone/>
              <a:tabLst>
                <a:tab pos="342900" algn="l"/>
              </a:tabLst>
            </a:pPr>
            <a:r>
              <a:rPr lang="en-US" altLang="en-US" sz="2400" dirty="0" smtClean="0">
                <a:solidFill>
                  <a:schemeClr val="tx2"/>
                </a:solidFill>
                <a:effectLst>
                  <a:outerShdw blurRad="38100" dist="38100" dir="2700000" algn="tl">
                    <a:srgbClr val="000000"/>
                  </a:outerShdw>
                </a:effectLst>
              </a:rPr>
              <a:t>Sound signals are used to warn other boaters or alert them to danger:</a:t>
            </a:r>
          </a:p>
          <a:p>
            <a:pPr marL="0" indent="0">
              <a:spcBef>
                <a:spcPct val="125000"/>
              </a:spcBef>
              <a:tabLst>
                <a:tab pos="342900" algn="l"/>
              </a:tabLst>
            </a:pPr>
            <a:r>
              <a:rPr lang="en-US" altLang="en-US" dirty="0" smtClean="0"/>
              <a:t>	</a:t>
            </a:r>
            <a:r>
              <a:rPr lang="en-US" altLang="en-US" i="1" dirty="0" smtClean="0"/>
              <a:t>One prolonged blast</a:t>
            </a:r>
            <a:r>
              <a:rPr lang="en-US" altLang="en-US" dirty="0" smtClean="0"/>
              <a:t> is a warning signal </a:t>
            </a:r>
          </a:p>
          <a:p>
            <a:pPr marL="0" indent="0">
              <a:spcBef>
                <a:spcPct val="125000"/>
              </a:spcBef>
              <a:tabLst>
                <a:tab pos="342900" algn="l"/>
              </a:tabLst>
            </a:pPr>
            <a:r>
              <a:rPr lang="en-US" altLang="en-US" dirty="0" smtClean="0"/>
              <a:t>	</a:t>
            </a:r>
            <a:r>
              <a:rPr lang="en-US" altLang="en-US" i="1" dirty="0" smtClean="0"/>
              <a:t>Five (or more) short, rapid blasts</a:t>
            </a:r>
            <a:r>
              <a:rPr lang="en-US" altLang="en-US" dirty="0" smtClean="0"/>
              <a:t> are used to signal 	danger or to signal that you do not understand or 	disagree with the other boater’s intentions</a:t>
            </a:r>
            <a:endParaRPr lang="en-US" altLang="en-US" dirty="0"/>
          </a:p>
        </p:txBody>
      </p:sp>
    </p:spTree>
    <p:extLst>
      <p:ext uri="{BB962C8B-B14F-4D97-AF65-F5344CB8AC3E}">
        <p14:creationId xmlns:p14="http://schemas.microsoft.com/office/powerpoint/2010/main" val="17405542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13348" y="340894"/>
            <a:ext cx="11421978"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Weather Emergencies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1435769" y="1937084"/>
            <a:ext cx="8229600" cy="4038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50000"/>
              </a:spcBef>
              <a:buFontTx/>
              <a:buNone/>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If caught in foul weather:</a:t>
            </a:r>
            <a:r>
              <a:rPr lang="en-US" altLang="en-US" sz="2400" dirty="0" smtClean="0">
                <a:solidFill>
                  <a:schemeClr val="tx2"/>
                </a:solidFill>
                <a:cs typeface="Times New Roman" panose="02020603050405020304" pitchFamily="18" charset="0"/>
              </a:rPr>
              <a:t> </a:t>
            </a:r>
          </a:p>
          <a:p>
            <a:pPr>
              <a:spcBef>
                <a:spcPct val="125000"/>
              </a:spcBef>
            </a:pPr>
            <a:r>
              <a:rPr lang="en-US" altLang="en-US" dirty="0" smtClean="0">
                <a:cs typeface="Arial" panose="020B0604020202020204" pitchFamily="34" charset="0"/>
              </a:rPr>
              <a:t>Put on PFDs and make sure they are properly secured </a:t>
            </a:r>
            <a:endParaRPr lang="en-US" altLang="en-US" dirty="0" smtClean="0">
              <a:latin typeface="Garamond 3" pitchFamily="18" charset="0"/>
              <a:cs typeface="Times New Roman" panose="02020603050405020304" pitchFamily="18" charset="0"/>
            </a:endParaRPr>
          </a:p>
          <a:p>
            <a:pPr>
              <a:spcBef>
                <a:spcPct val="125000"/>
              </a:spcBef>
            </a:pPr>
            <a:r>
              <a:rPr lang="en-US" altLang="en-US" dirty="0" smtClean="0">
                <a:cs typeface="Arial" panose="020B0604020202020204" pitchFamily="34" charset="0"/>
              </a:rPr>
              <a:t>Keep sharp lookout for other vessels and floating debris</a:t>
            </a:r>
          </a:p>
          <a:p>
            <a:pPr>
              <a:spcBef>
                <a:spcPct val="125000"/>
              </a:spcBef>
            </a:pPr>
            <a:r>
              <a:rPr lang="en-US" altLang="en-US" dirty="0" smtClean="0">
                <a:cs typeface="Arial" panose="020B0604020202020204" pitchFamily="34" charset="0"/>
              </a:rPr>
              <a:t>If there is fog, sound your fog horn </a:t>
            </a:r>
            <a:endParaRPr lang="en-US" altLang="en-US" dirty="0" smtClean="0">
              <a:latin typeface="Garamond 3" pitchFamily="18" charset="0"/>
              <a:cs typeface="Times New Roman" panose="02020603050405020304" pitchFamily="18" charset="0"/>
            </a:endParaRPr>
          </a:p>
          <a:p>
            <a:pPr>
              <a:spcBef>
                <a:spcPct val="125000"/>
              </a:spcBef>
            </a:pPr>
            <a:r>
              <a:rPr lang="en-US" altLang="en-US" dirty="0" smtClean="0">
                <a:cs typeface="Arial" panose="020B0604020202020204" pitchFamily="34" charset="0"/>
              </a:rPr>
              <a:t>Head for nearest shore that is safe to approach</a:t>
            </a:r>
            <a:endParaRPr lang="en-US" altLang="en-US" dirty="0">
              <a:cs typeface="Arial" panose="020B0604020202020204" pitchFamily="34" charset="0"/>
            </a:endParaRPr>
          </a:p>
        </p:txBody>
      </p:sp>
    </p:spTree>
    <p:extLst>
      <p:ext uri="{BB962C8B-B14F-4D97-AF65-F5344CB8AC3E}">
        <p14:creationId xmlns:p14="http://schemas.microsoft.com/office/powerpoint/2010/main" val="1591369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199" y="228600"/>
            <a:ext cx="1200350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dirty="0" smtClean="0"/>
              <a:t> </a:t>
            </a:r>
            <a:r>
              <a:rPr lang="en-US" altLang="en-US" i="1" dirty="0" smtClean="0">
                <a:solidFill>
                  <a:schemeClr val="accent1"/>
                </a:solidFill>
              </a:rPr>
              <a:t>Registration and Decals</a:t>
            </a:r>
            <a:endParaRPr lang="en-US" altLang="en-US" sz="2400" i="1" dirty="0">
              <a:solidFill>
                <a:schemeClr val="accent1"/>
              </a:solidFill>
            </a:endParaRPr>
          </a:p>
        </p:txBody>
      </p:sp>
      <p:sp>
        <p:nvSpPr>
          <p:cNvPr id="3" name="Rectangle 3"/>
          <p:cNvSpPr txBox="1">
            <a:spLocks noChangeArrowheads="1"/>
          </p:cNvSpPr>
          <p:nvPr/>
        </p:nvSpPr>
        <p:spPr>
          <a:xfrm>
            <a:off x="1371600" y="2126999"/>
            <a:ext cx="8229600" cy="3124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tabLst>
                <a:tab pos="342900" algn="l"/>
              </a:tabLst>
            </a:pPr>
            <a:r>
              <a:rPr lang="en-US" altLang="en-US" sz="2400" dirty="0" smtClean="0">
                <a:solidFill>
                  <a:schemeClr val="tx2"/>
                </a:solidFill>
                <a:effectLst>
                  <a:outerShdw blurRad="38100" dist="38100" dir="2700000" algn="tl">
                    <a:srgbClr val="000000"/>
                  </a:outerShdw>
                </a:effectLst>
              </a:rPr>
              <a:t>You must have an Alabama Certificate of Number and validation decals to legally operate your vessel on public waters in Alabama</a:t>
            </a:r>
            <a:endParaRPr lang="en-US" altLang="en-US" sz="2400" dirty="0">
              <a:solidFill>
                <a:schemeClr val="tx2"/>
              </a:solidFill>
              <a:effectLst>
                <a:outerShdw blurRad="38100" dist="38100" dir="2700000" algn="tl">
                  <a:srgbClr val="000000"/>
                </a:outerShdw>
              </a:effectLst>
            </a:endParaRPr>
          </a:p>
        </p:txBody>
      </p:sp>
      <p:pic>
        <p:nvPicPr>
          <p:cNvPr id="4" name="Picture 4" descr="ALregCe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699083" y="3335922"/>
            <a:ext cx="5101789" cy="289526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963702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dirty="0" smtClean="0"/>
              <a:t> </a:t>
            </a:r>
            <a:r>
              <a:rPr lang="en-US" altLang="en-US" i="1" dirty="0" smtClean="0">
                <a:solidFill>
                  <a:schemeClr val="accent1"/>
                </a:solidFill>
              </a:rPr>
              <a:t>Registration and Decals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3733800" y="2057400"/>
            <a:ext cx="5073316" cy="4419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Tx/>
              <a:buNone/>
              <a:tabLst>
                <a:tab pos="342900" algn="l"/>
              </a:tabLst>
            </a:pPr>
            <a:r>
              <a:rPr lang="en-US" altLang="en-US" sz="2400" smtClean="0">
                <a:solidFill>
                  <a:schemeClr val="tx2"/>
                </a:solidFill>
                <a:effectLst>
                  <a:outerShdw blurRad="38100" dist="38100" dir="2700000" algn="tl">
                    <a:srgbClr val="000000"/>
                  </a:outerShdw>
                </a:effectLst>
              </a:rPr>
              <a:t>Display number and decals as follows:</a:t>
            </a:r>
          </a:p>
          <a:p>
            <a:pPr marL="0" indent="0">
              <a:spcBef>
                <a:spcPct val="100000"/>
              </a:spcBef>
              <a:tabLst>
                <a:tab pos="342900" algn="l"/>
              </a:tabLst>
            </a:pPr>
            <a:r>
              <a:rPr lang="en-US" altLang="en-US" smtClean="0"/>
              <a:t>	Number must be painted, 	decaled or otherwise affixed to 	both sides of bow</a:t>
            </a:r>
          </a:p>
          <a:p>
            <a:pPr marL="0" indent="0">
              <a:spcBef>
                <a:spcPct val="100000"/>
              </a:spcBef>
              <a:tabLst>
                <a:tab pos="342900" algn="l"/>
              </a:tabLst>
            </a:pPr>
            <a:r>
              <a:rPr lang="en-US" altLang="en-US" smtClean="0"/>
              <a:t>	Number must read from left to 	right on both sides of bow</a:t>
            </a:r>
          </a:p>
          <a:p>
            <a:pPr marL="0" indent="0">
              <a:spcBef>
                <a:spcPct val="100000"/>
              </a:spcBef>
              <a:tabLst>
                <a:tab pos="342900" algn="l"/>
              </a:tabLst>
            </a:pPr>
            <a:r>
              <a:rPr lang="en-US" altLang="en-US" smtClean="0"/>
              <a:t>	Number must be at least 3 	inches high in </a:t>
            </a:r>
            <a:r>
              <a:rPr lang="en-US" altLang="en-US" smtClean="0">
                <a:latin typeface="Arial Black" panose="020B0A04020102020204" pitchFamily="34" charset="0"/>
              </a:rPr>
              <a:t>BLOCK</a:t>
            </a:r>
            <a:r>
              <a:rPr lang="en-US" altLang="en-US" smtClean="0"/>
              <a:t> letters</a:t>
            </a:r>
            <a:endParaRPr lang="en-US" altLang="en-US"/>
          </a:p>
        </p:txBody>
      </p:sp>
      <p:pic>
        <p:nvPicPr>
          <p:cNvPr id="4" name="Picture 4" descr="ALNumberDec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28599" y="2127250"/>
            <a:ext cx="3383837" cy="4191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838247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dirty="0" smtClean="0"/>
              <a:t> </a:t>
            </a:r>
            <a:r>
              <a:rPr lang="en-US" altLang="en-US" i="1" dirty="0" smtClean="0">
                <a:solidFill>
                  <a:schemeClr val="accent1"/>
                </a:solidFill>
              </a:rPr>
              <a:t>Registration and Decals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25116" y="1808747"/>
            <a:ext cx="8229600" cy="426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100000"/>
              </a:spcBef>
            </a:pPr>
            <a:r>
              <a:rPr lang="en-US" altLang="en-US" dirty="0" smtClean="0"/>
              <a:t>Number’s color must contrast with its background</a:t>
            </a:r>
          </a:p>
          <a:p>
            <a:pPr>
              <a:spcBef>
                <a:spcPct val="100000"/>
              </a:spcBef>
            </a:pPr>
            <a:r>
              <a:rPr lang="en-US" altLang="en-US" dirty="0" smtClean="0"/>
              <a:t>Letters must be separated from the numbers by spaces or hyphens</a:t>
            </a:r>
          </a:p>
          <a:p>
            <a:pPr>
              <a:spcBef>
                <a:spcPct val="100000"/>
              </a:spcBef>
            </a:pPr>
            <a:r>
              <a:rPr lang="en-US" altLang="en-US" dirty="0" smtClean="0"/>
              <a:t>No other numbers may be displayed on either side of bow</a:t>
            </a:r>
          </a:p>
          <a:p>
            <a:pPr>
              <a:spcBef>
                <a:spcPct val="100000"/>
              </a:spcBef>
            </a:pPr>
            <a:r>
              <a:rPr lang="en-US" altLang="en-US" dirty="0" smtClean="0"/>
              <a:t>Decals must be affixed on each </a:t>
            </a:r>
            <a:br>
              <a:rPr lang="en-US" altLang="en-US" dirty="0" smtClean="0"/>
            </a:br>
            <a:r>
              <a:rPr lang="en-US" altLang="en-US" dirty="0" smtClean="0"/>
              <a:t>side of vessel, within 6 inches </a:t>
            </a:r>
            <a:br>
              <a:rPr lang="en-US" altLang="en-US" dirty="0" smtClean="0"/>
            </a:br>
            <a:r>
              <a:rPr lang="en-US" altLang="en-US" dirty="0" smtClean="0"/>
              <a:t>before or after, and in line with </a:t>
            </a:r>
            <a:br>
              <a:rPr lang="en-US" altLang="en-US" dirty="0" smtClean="0"/>
            </a:br>
            <a:r>
              <a:rPr lang="en-US" altLang="en-US" dirty="0" smtClean="0"/>
              <a:t>registration number</a:t>
            </a:r>
            <a:endParaRPr lang="en-US" altLang="en-US" dirty="0"/>
          </a:p>
        </p:txBody>
      </p:sp>
      <p:pic>
        <p:nvPicPr>
          <p:cNvPr id="4" name="Picture 4" descr="ALPWCNumberDec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532354" y="4439819"/>
            <a:ext cx="3886200" cy="20732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335235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dirty="0" smtClean="0"/>
              <a:t> </a:t>
            </a:r>
            <a:r>
              <a:rPr lang="en-US" altLang="en-US" i="1" dirty="0" smtClean="0">
                <a:solidFill>
                  <a:schemeClr val="accent1"/>
                </a:solidFill>
              </a:rPr>
              <a:t>Who May Operate A Vessel</a:t>
            </a:r>
            <a:r>
              <a:rPr lang="en-US" altLang="en-US" sz="2400" i="1" dirty="0" smtClean="0">
                <a:solidFill>
                  <a:schemeClr val="accent1"/>
                </a:solidFill>
              </a:rPr>
              <a:t>  (cont.)</a:t>
            </a:r>
            <a:endParaRPr lang="en-US" altLang="en-US" sz="2400" i="1" dirty="0">
              <a:solidFill>
                <a:schemeClr val="accent1"/>
              </a:solidFill>
            </a:endParaRPr>
          </a:p>
        </p:txBody>
      </p:sp>
      <p:sp>
        <p:nvSpPr>
          <p:cNvPr id="3" name="Rectangle 3"/>
          <p:cNvSpPr txBox="1">
            <a:spLocks noChangeArrowheads="1"/>
          </p:cNvSpPr>
          <p:nvPr/>
        </p:nvSpPr>
        <p:spPr>
          <a:xfrm>
            <a:off x="489284" y="1941094"/>
            <a:ext cx="8229600" cy="47645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25000"/>
              </a:spcBef>
              <a:buFontTx/>
              <a:buNone/>
              <a:tabLst>
                <a:tab pos="350838" algn="l"/>
              </a:tabLst>
            </a:pPr>
            <a:r>
              <a:rPr lang="en-US" altLang="en-US" sz="2400" dirty="0" smtClean="0">
                <a:solidFill>
                  <a:schemeClr val="tx2"/>
                </a:solidFill>
                <a:effectLst>
                  <a:outerShdw blurRad="38100" dist="38100" dir="2700000" algn="tl">
                    <a:srgbClr val="000000"/>
                  </a:outerShdw>
                </a:effectLst>
              </a:rPr>
              <a:t>Boater Safety Certification Requirements for Alabama Residents</a:t>
            </a:r>
          </a:p>
          <a:p>
            <a:pPr marL="0" indent="0">
              <a:spcBef>
                <a:spcPct val="125000"/>
              </a:spcBef>
              <a:tabLst>
                <a:tab pos="350838" algn="l"/>
              </a:tabLst>
            </a:pPr>
            <a:r>
              <a:rPr lang="en-US" altLang="en-US" dirty="0" smtClean="0"/>
              <a:t>	</a:t>
            </a:r>
            <a:r>
              <a:rPr lang="en-US" altLang="en-US" dirty="0" smtClean="0">
                <a:solidFill>
                  <a:schemeClr val="tx2"/>
                </a:solidFill>
                <a:effectLst>
                  <a:outerShdw blurRad="38100" dist="38100" dir="2700000" algn="tl">
                    <a:srgbClr val="000000"/>
                  </a:outerShdw>
                </a:effectLst>
              </a:rPr>
              <a:t>If you are under 12 years of age as of January 1, 2002</a:t>
            </a:r>
            <a:r>
              <a:rPr lang="en-US" altLang="en-US" dirty="0" smtClean="0"/>
              <a:t>: 	may obtain boater safety certification after you turn 12 but may operate a vessel </a:t>
            </a:r>
            <a:r>
              <a:rPr lang="en-US" altLang="en-US" i="1" dirty="0" smtClean="0"/>
              <a:t>only if</a:t>
            </a:r>
            <a:r>
              <a:rPr lang="en-US" altLang="en-US" dirty="0" smtClean="0"/>
              <a:t> person 21 or more with a valid certification is onboard and in position to take immediate physical control of the vessel</a:t>
            </a:r>
          </a:p>
          <a:p>
            <a:pPr marL="0" indent="0">
              <a:spcBef>
                <a:spcPct val="125000"/>
              </a:spcBef>
              <a:tabLst>
                <a:tab pos="350838" algn="l"/>
              </a:tabLst>
            </a:pPr>
            <a:r>
              <a:rPr lang="en-US" altLang="en-US" dirty="0" smtClean="0"/>
              <a:t>	After you turn 14 you may legally operate vessel without supervision</a:t>
            </a:r>
            <a:endParaRPr lang="en-US" altLang="en-US" dirty="0"/>
          </a:p>
        </p:txBody>
      </p:sp>
    </p:spTree>
    <p:extLst>
      <p:ext uri="{BB962C8B-B14F-4D97-AF65-F5344CB8AC3E}">
        <p14:creationId xmlns:p14="http://schemas.microsoft.com/office/powerpoint/2010/main" val="14921195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Personal Flotation Devices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41157" y="2033336"/>
            <a:ext cx="8229600" cy="4038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25000"/>
              </a:spcBef>
              <a:tabLst>
                <a:tab pos="342900" algn="l"/>
              </a:tabLst>
            </a:pPr>
            <a:r>
              <a:rPr lang="en-US" altLang="en-US" dirty="0" smtClean="0"/>
              <a:t>	Each PFD must be:</a:t>
            </a:r>
          </a:p>
          <a:p>
            <a:pPr lvl="1">
              <a:spcBef>
                <a:spcPct val="125000"/>
              </a:spcBef>
              <a:tabLst>
                <a:tab pos="342900" algn="l"/>
              </a:tabLst>
            </a:pPr>
            <a:r>
              <a:rPr lang="en-US" altLang="en-US" dirty="0" smtClean="0"/>
              <a:t>In good condition</a:t>
            </a:r>
          </a:p>
          <a:p>
            <a:pPr lvl="1">
              <a:spcBef>
                <a:spcPct val="125000"/>
              </a:spcBef>
              <a:tabLst>
                <a:tab pos="342900" algn="l"/>
              </a:tabLst>
            </a:pPr>
            <a:r>
              <a:rPr lang="en-US" altLang="en-US" dirty="0" smtClean="0"/>
              <a:t>Proper size for the intended wearer (based upon body weight and chest size)</a:t>
            </a:r>
          </a:p>
          <a:p>
            <a:pPr lvl="1">
              <a:spcBef>
                <a:spcPct val="125000"/>
              </a:spcBef>
              <a:tabLst>
                <a:tab pos="342900" algn="l"/>
              </a:tabLst>
            </a:pPr>
            <a:r>
              <a:rPr lang="en-US" altLang="en-US" dirty="0" smtClean="0"/>
              <a:t>Readily available</a:t>
            </a:r>
          </a:p>
          <a:p>
            <a:pPr marL="0" indent="0">
              <a:spcBef>
                <a:spcPct val="125000"/>
              </a:spcBef>
              <a:tabLst>
                <a:tab pos="342900" algn="l"/>
              </a:tabLst>
            </a:pPr>
            <a:r>
              <a:rPr lang="en-US" altLang="en-US" dirty="0" smtClean="0"/>
              <a:t>	Vessel operators should ask everyone to </a:t>
            </a:r>
            <a:r>
              <a:rPr lang="en-US" altLang="en-US" i="1" dirty="0" smtClean="0"/>
              <a:t>wear</a:t>
            </a:r>
            <a:r>
              <a:rPr lang="en-US" altLang="en-US" dirty="0" smtClean="0"/>
              <a:t> PFD</a:t>
            </a:r>
            <a:endParaRPr lang="en-US" altLang="en-US" dirty="0"/>
          </a:p>
        </p:txBody>
      </p:sp>
    </p:spTree>
    <p:extLst>
      <p:ext uri="{BB962C8B-B14F-4D97-AF65-F5344CB8AC3E}">
        <p14:creationId xmlns:p14="http://schemas.microsoft.com/office/powerpoint/2010/main" val="19645486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Weather Emergencies</a:t>
            </a:r>
            <a:endParaRPr lang="en-US" altLang="en-US" i="1" dirty="0">
              <a:solidFill>
                <a:schemeClr val="accent1"/>
              </a:solidFill>
              <a:cs typeface="Arial" panose="020B0604020202020204" pitchFamily="34" charset="0"/>
            </a:endParaRPr>
          </a:p>
        </p:txBody>
      </p:sp>
      <p:sp>
        <p:nvSpPr>
          <p:cNvPr id="3" name="Rectangle 3"/>
          <p:cNvSpPr txBox="1">
            <a:spLocks noChangeArrowheads="1"/>
          </p:cNvSpPr>
          <p:nvPr/>
        </p:nvSpPr>
        <p:spPr>
          <a:xfrm>
            <a:off x="846221" y="1696453"/>
            <a:ext cx="11345779" cy="51615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50000"/>
              </a:spcBef>
              <a:buFontTx/>
              <a:buNone/>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To avoid being caught in foul weather: </a:t>
            </a:r>
          </a:p>
          <a:p>
            <a:pPr>
              <a:spcBef>
                <a:spcPct val="125000"/>
              </a:spcBef>
            </a:pPr>
            <a:r>
              <a:rPr lang="en-US" altLang="en-US" sz="2400" dirty="0" smtClean="0">
                <a:cs typeface="Arial" panose="020B0604020202020204" pitchFamily="34" charset="0"/>
              </a:rPr>
              <a:t>Tune a portable radio to local station that gives weather updates </a:t>
            </a:r>
            <a:endParaRPr lang="en-US" altLang="en-US" sz="2400" dirty="0" smtClean="0">
              <a:latin typeface="Garamond 3" pitchFamily="18" charset="0"/>
              <a:cs typeface="Times New Roman" panose="02020603050405020304" pitchFamily="18" charset="0"/>
            </a:endParaRPr>
          </a:p>
          <a:p>
            <a:pPr>
              <a:spcBef>
                <a:spcPct val="125000"/>
              </a:spcBef>
            </a:pPr>
            <a:r>
              <a:rPr lang="en-US" altLang="en-US" sz="2400" dirty="0" smtClean="0">
                <a:cs typeface="Arial" panose="020B0604020202020204" pitchFamily="34" charset="0"/>
              </a:rPr>
              <a:t>Be alert to weather you can see and check barometer  </a:t>
            </a:r>
            <a:endParaRPr lang="en-US" altLang="en-US" sz="2400" dirty="0" smtClean="0">
              <a:latin typeface="Garamond 3" pitchFamily="18" charset="0"/>
              <a:cs typeface="Times New Roman" panose="02020603050405020304" pitchFamily="18" charset="0"/>
            </a:endParaRPr>
          </a:p>
          <a:p>
            <a:pPr>
              <a:spcBef>
                <a:spcPct val="125000"/>
              </a:spcBef>
            </a:pPr>
            <a:r>
              <a:rPr lang="en-US" altLang="en-US" sz="2400" dirty="0" smtClean="0">
                <a:cs typeface="Arial" panose="020B0604020202020204" pitchFamily="34" charset="0"/>
              </a:rPr>
              <a:t>Watch for wind shifts, dark clouds and lightning. Look out for rough water</a:t>
            </a:r>
          </a:p>
          <a:p>
            <a:pPr>
              <a:spcBef>
                <a:spcPct val="125000"/>
              </a:spcBef>
            </a:pPr>
            <a:r>
              <a:rPr lang="en-US" altLang="en-US" sz="2400" dirty="0" smtClean="0">
                <a:cs typeface="Arial" panose="020B0604020202020204" pitchFamily="34" charset="0"/>
              </a:rPr>
              <a:t>Watch weather to the west, the direction from which most bad weather arrives </a:t>
            </a:r>
            <a:endParaRPr lang="en-US" altLang="en-US" sz="2400" dirty="0" smtClean="0">
              <a:latin typeface="Garamond 3" pitchFamily="18" charset="0"/>
              <a:cs typeface="Times New Roman" panose="02020603050405020304" pitchFamily="18" charset="0"/>
            </a:endParaRPr>
          </a:p>
          <a:p>
            <a:pPr>
              <a:spcBef>
                <a:spcPct val="125000"/>
              </a:spcBef>
            </a:pPr>
            <a:r>
              <a:rPr lang="en-US" altLang="en-US" sz="2400" dirty="0" smtClean="0">
                <a:cs typeface="Times New Roman" panose="02020603050405020304" pitchFamily="18" charset="0"/>
              </a:rPr>
              <a:t>Watch for fog as it creates problems especially in inlets and bays</a:t>
            </a:r>
            <a:r>
              <a:rPr lang="en-US" altLang="en-US" sz="2400" dirty="0" smtClean="0"/>
              <a:t> </a:t>
            </a:r>
          </a:p>
          <a:p>
            <a:pPr>
              <a:spcBef>
                <a:spcPct val="125000"/>
              </a:spcBef>
            </a:pPr>
            <a:endParaRPr lang="en-US" altLang="en-US" dirty="0">
              <a:latin typeface="Garamond 3" pitchFamily="18" charset="0"/>
              <a:cs typeface="Times New Roman" panose="02020603050405020304" pitchFamily="18" charset="0"/>
            </a:endParaRPr>
          </a:p>
        </p:txBody>
      </p:sp>
    </p:spTree>
    <p:extLst>
      <p:ext uri="{BB962C8B-B14F-4D97-AF65-F5344CB8AC3E}">
        <p14:creationId xmlns:p14="http://schemas.microsoft.com/office/powerpoint/2010/main" val="34102527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BoatLaunch3"/>
          <p:cNvPicPr>
            <a:picLocks noChangeAspect="1" noChangeArrowheads="1"/>
          </p:cNvPicPr>
          <p:nvPr/>
        </p:nvPicPr>
        <p:blipFill>
          <a:blip r:embed="rId2">
            <a:extLst>
              <a:ext uri="{28A0092B-C50C-407E-A947-70E740481C1C}">
                <a14:useLocalDpi xmlns:a14="http://schemas.microsoft.com/office/drawing/2010/main" val="0"/>
              </a:ext>
            </a:extLst>
          </a:blip>
          <a:srcRect r="4842" b="5656"/>
          <a:stretch>
            <a:fillRect/>
          </a:stretch>
        </p:blipFill>
        <p:spPr bwMode="auto">
          <a:xfrm>
            <a:off x="5505508" y="3570316"/>
            <a:ext cx="4492625" cy="3124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76199" y="228600"/>
            <a:ext cx="1200350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Two: Before You Get Underway</a:t>
            </a:r>
            <a:br>
              <a:rPr lang="en-US" altLang="en-US" dirty="0" smtClean="0"/>
            </a:br>
            <a:r>
              <a:rPr lang="en-US" altLang="en-US" dirty="0" smtClean="0"/>
              <a:t> </a:t>
            </a:r>
            <a:r>
              <a:rPr lang="en-US" altLang="en-US" i="1" dirty="0" smtClean="0">
                <a:solidFill>
                  <a:schemeClr val="accent1"/>
                </a:solidFill>
              </a:rPr>
              <a:t>Trailering Your Vessel</a:t>
            </a:r>
            <a:endParaRPr lang="en-US" altLang="en-US" i="1" dirty="0">
              <a:solidFill>
                <a:schemeClr val="accent1"/>
              </a:solidFill>
            </a:endParaRPr>
          </a:p>
        </p:txBody>
      </p:sp>
      <p:sp>
        <p:nvSpPr>
          <p:cNvPr id="4" name="Rectangle 4"/>
          <p:cNvSpPr txBox="1">
            <a:spLocks noChangeArrowheads="1"/>
          </p:cNvSpPr>
          <p:nvPr/>
        </p:nvSpPr>
        <p:spPr>
          <a:xfrm>
            <a:off x="457200" y="2286000"/>
            <a:ext cx="8077200" cy="426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en-US" altLang="en-US" sz="2400" smtClean="0">
                <a:solidFill>
                  <a:schemeClr val="tx2"/>
                </a:solidFill>
                <a:effectLst>
                  <a:outerShdw blurRad="38100" dist="38100" dir="2700000" algn="tl">
                    <a:srgbClr val="000000"/>
                  </a:outerShdw>
                </a:effectLst>
              </a:rPr>
              <a:t>Have the right trailer for your vessel:</a:t>
            </a:r>
          </a:p>
          <a:p>
            <a:pPr>
              <a:spcBef>
                <a:spcPct val="125000"/>
              </a:spcBef>
            </a:pPr>
            <a:r>
              <a:rPr lang="en-US" altLang="en-US" smtClean="0"/>
              <a:t>Width and length of vessel determine width and length of trailer</a:t>
            </a:r>
          </a:p>
          <a:p>
            <a:pPr>
              <a:spcBef>
                <a:spcPct val="125000"/>
              </a:spcBef>
            </a:pPr>
            <a:r>
              <a:rPr lang="en-US" altLang="en-US" smtClean="0"/>
              <a:t>Weight of vessel, engine </a:t>
            </a:r>
            <a:br>
              <a:rPr lang="en-US" altLang="en-US" smtClean="0"/>
            </a:br>
            <a:r>
              <a:rPr lang="en-US" altLang="en-US" smtClean="0"/>
              <a:t>and gear should not </a:t>
            </a:r>
            <a:br>
              <a:rPr lang="en-US" altLang="en-US" smtClean="0"/>
            </a:br>
            <a:r>
              <a:rPr lang="en-US" altLang="en-US" smtClean="0"/>
              <a:t>exceed 90% of trailer’s </a:t>
            </a:r>
            <a:br>
              <a:rPr lang="en-US" altLang="en-US" smtClean="0"/>
            </a:br>
            <a:r>
              <a:rPr lang="en-US" altLang="en-US" smtClean="0"/>
              <a:t>recommended load </a:t>
            </a:r>
            <a:br>
              <a:rPr lang="en-US" altLang="en-US" smtClean="0"/>
            </a:br>
            <a:r>
              <a:rPr lang="en-US" altLang="en-US" smtClean="0"/>
              <a:t>capacity</a:t>
            </a:r>
            <a:endParaRPr lang="en-US" altLang="en-US"/>
          </a:p>
        </p:txBody>
      </p:sp>
    </p:spTree>
    <p:extLst>
      <p:ext uri="{BB962C8B-B14F-4D97-AF65-F5344CB8AC3E}">
        <p14:creationId xmlns:p14="http://schemas.microsoft.com/office/powerpoint/2010/main" val="18113372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A Hydrilla_musse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640" y="3962651"/>
            <a:ext cx="3505200" cy="242411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Protecting the Environment</a:t>
            </a:r>
            <a:endParaRPr lang="en-US" altLang="en-US" sz="2400" i="1" dirty="0">
              <a:solidFill>
                <a:schemeClr val="accent1"/>
              </a:solidFill>
            </a:endParaRPr>
          </a:p>
        </p:txBody>
      </p:sp>
      <p:sp>
        <p:nvSpPr>
          <p:cNvPr id="4" name="Rectangle 4"/>
          <p:cNvSpPr txBox="1">
            <a:spLocks noChangeArrowheads="1"/>
          </p:cNvSpPr>
          <p:nvPr/>
        </p:nvSpPr>
        <p:spPr>
          <a:xfrm>
            <a:off x="810127" y="2019300"/>
            <a:ext cx="8229600" cy="4191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en-US" altLang="en-US" sz="2400" dirty="0" smtClean="0">
                <a:solidFill>
                  <a:schemeClr val="tx2"/>
                </a:solidFill>
                <a:effectLst>
                  <a:outerShdw blurRad="38100" dist="38100" dir="2700000" algn="tl">
                    <a:srgbClr val="000000"/>
                  </a:outerShdw>
                </a:effectLst>
              </a:rPr>
              <a:t>To prevent spreading aquatic pests:</a:t>
            </a:r>
          </a:p>
          <a:p>
            <a:pPr>
              <a:spcBef>
                <a:spcPct val="125000"/>
              </a:spcBef>
            </a:pPr>
            <a:r>
              <a:rPr lang="en-US" altLang="en-US" dirty="0" smtClean="0"/>
              <a:t>Inspect vessel and trailer, removing any plants and animals you see before leaving the waterbody</a:t>
            </a:r>
          </a:p>
          <a:p>
            <a:pPr>
              <a:spcBef>
                <a:spcPct val="125000"/>
              </a:spcBef>
            </a:pPr>
            <a:r>
              <a:rPr lang="en-US" altLang="en-US" dirty="0" smtClean="0"/>
              <a:t>Drain motor, live well, and bilge </a:t>
            </a:r>
            <a:br>
              <a:rPr lang="en-US" altLang="en-US" dirty="0" smtClean="0"/>
            </a:br>
            <a:r>
              <a:rPr lang="en-US" altLang="en-US" dirty="0" smtClean="0"/>
              <a:t>on land before leaving the </a:t>
            </a:r>
            <a:br>
              <a:rPr lang="en-US" altLang="en-US" dirty="0" smtClean="0"/>
            </a:br>
            <a:r>
              <a:rPr lang="en-US" altLang="en-US" dirty="0" smtClean="0"/>
              <a:t>waterbody</a:t>
            </a:r>
            <a:endParaRPr lang="en-US" altLang="en-US" dirty="0"/>
          </a:p>
        </p:txBody>
      </p:sp>
    </p:spTree>
    <p:extLst>
      <p:ext uri="{BB962C8B-B14F-4D97-AF65-F5344CB8AC3E}">
        <p14:creationId xmlns:p14="http://schemas.microsoft.com/office/powerpoint/2010/main" val="11521168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224323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U. S. Aids To Navigation System (ATON)</a:t>
            </a:r>
            <a:endParaRPr lang="en-US" altLang="en-US" i="1" dirty="0">
              <a:solidFill>
                <a:schemeClr val="accent1"/>
              </a:solidFill>
            </a:endParaRPr>
          </a:p>
        </p:txBody>
      </p:sp>
      <p:sp>
        <p:nvSpPr>
          <p:cNvPr id="3" name="Rectangle 3"/>
          <p:cNvSpPr txBox="1">
            <a:spLocks noChangeArrowheads="1"/>
          </p:cNvSpPr>
          <p:nvPr/>
        </p:nvSpPr>
        <p:spPr>
          <a:xfrm>
            <a:off x="381000" y="1600200"/>
            <a:ext cx="8305800" cy="990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Tx/>
              <a:buNone/>
            </a:pPr>
            <a:r>
              <a:rPr lang="en-US" altLang="en-US" sz="2400" smtClean="0">
                <a:solidFill>
                  <a:schemeClr val="tx2"/>
                </a:solidFill>
                <a:effectLst>
                  <a:outerShdw blurRad="38100" dist="38100" dir="2700000" algn="tl">
                    <a:srgbClr val="000000"/>
                  </a:outerShdw>
                </a:effectLst>
              </a:rPr>
              <a:t>U. S. Aids to Navigation System uses nuns, cans, and daymarks as lateral navigation markers:</a:t>
            </a:r>
            <a:endParaRPr lang="en-US" altLang="en-US" sz="2400">
              <a:solidFill>
                <a:schemeClr val="tx2"/>
              </a:solidFill>
              <a:effectLst>
                <a:outerShdw blurRad="38100" dist="38100" dir="2700000" algn="tl">
                  <a:srgbClr val="000000"/>
                </a:outerShdw>
              </a:effectLst>
            </a:endParaRPr>
          </a:p>
        </p:txBody>
      </p:sp>
      <p:sp>
        <p:nvSpPr>
          <p:cNvPr id="4" name="Rectangle 12"/>
          <p:cNvSpPr txBox="1">
            <a:spLocks noChangeArrowheads="1"/>
          </p:cNvSpPr>
          <p:nvPr/>
        </p:nvSpPr>
        <p:spPr>
          <a:xfrm>
            <a:off x="2133600" y="2407317"/>
            <a:ext cx="6553200" cy="48116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40000"/>
              </a:spcBef>
            </a:pPr>
            <a:r>
              <a:rPr lang="en-US" altLang="en-US" sz="2400" dirty="0" smtClean="0">
                <a:solidFill>
                  <a:srgbClr val="008000"/>
                </a:solidFill>
                <a:effectLst>
                  <a:outerShdw blurRad="38100" dist="38100" dir="2700000" algn="tl">
                    <a:srgbClr val="000000"/>
                  </a:outerShdw>
                </a:effectLst>
              </a:rPr>
              <a:t>Nuns and Cans</a:t>
            </a:r>
            <a:r>
              <a:rPr lang="en-US" altLang="en-US" sz="2400" dirty="0" smtClean="0"/>
              <a:t> – red triangular-shaped (nuns) or green cylindrical-shaped (cans)</a:t>
            </a:r>
          </a:p>
          <a:p>
            <a:pPr>
              <a:spcBef>
                <a:spcPct val="240000"/>
              </a:spcBef>
            </a:pPr>
            <a:r>
              <a:rPr lang="en-US" altLang="en-US" sz="2400" dirty="0" smtClean="0">
                <a:solidFill>
                  <a:srgbClr val="008000"/>
                </a:solidFill>
                <a:effectLst>
                  <a:outerShdw blurRad="38100" dist="38100" dir="2700000" algn="tl">
                    <a:srgbClr val="000000"/>
                  </a:outerShdw>
                </a:effectLst>
              </a:rPr>
              <a:t>Lighted Buoys</a:t>
            </a:r>
            <a:r>
              <a:rPr lang="en-US" altLang="en-US" sz="2400" dirty="0" smtClean="0"/>
              <a:t> – marked with Lateral System</a:t>
            </a:r>
          </a:p>
          <a:p>
            <a:pPr>
              <a:spcBef>
                <a:spcPct val="240000"/>
              </a:spcBef>
            </a:pPr>
            <a:r>
              <a:rPr lang="en-US" altLang="en-US" sz="2400" dirty="0" err="1" smtClean="0">
                <a:solidFill>
                  <a:srgbClr val="008000"/>
                </a:solidFill>
                <a:effectLst>
                  <a:outerShdw blurRad="38100" dist="38100" dir="2700000" algn="tl">
                    <a:srgbClr val="000000"/>
                  </a:outerShdw>
                </a:effectLst>
              </a:rPr>
              <a:t>Daymarks</a:t>
            </a:r>
            <a:r>
              <a:rPr lang="en-US" altLang="en-US" sz="2400" dirty="0" smtClean="0"/>
              <a:t> – red triangles or green squares attached permanently to structures; can be lighted</a:t>
            </a:r>
            <a:endParaRPr lang="en-US" altLang="en-US" sz="2400" dirty="0"/>
          </a:p>
        </p:txBody>
      </p:sp>
      <p:pic>
        <p:nvPicPr>
          <p:cNvPr id="5" name="Picture 4" descr="Buoy_C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590800"/>
            <a:ext cx="7112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Buoy_Nu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90800"/>
            <a:ext cx="717550" cy="990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Buoy_LightedBo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325" y="3619500"/>
            <a:ext cx="1006475" cy="14859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3" descr="Buoy_DaymarkBo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638" y="5162550"/>
            <a:ext cx="1152525"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84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U. S. Aids To Navigation System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57200" y="1828800"/>
            <a:ext cx="6705600" cy="259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Tx/>
              <a:buNone/>
              <a:tabLst>
                <a:tab pos="342900" algn="l"/>
              </a:tabLst>
            </a:pPr>
            <a:r>
              <a:rPr lang="en-US" altLang="en-US" sz="2400" dirty="0" smtClean="0">
                <a:solidFill>
                  <a:schemeClr val="tx2"/>
                </a:solidFill>
                <a:effectLst>
                  <a:outerShdw blurRad="38100" dist="38100" dir="2700000" algn="tl">
                    <a:srgbClr val="000000"/>
                  </a:outerShdw>
                </a:effectLst>
              </a:rPr>
              <a:t>Lateral Markers</a:t>
            </a:r>
          </a:p>
          <a:p>
            <a:pPr marL="0" indent="0">
              <a:spcBef>
                <a:spcPct val="0"/>
              </a:spcBef>
              <a:buFontTx/>
              <a:buNone/>
              <a:tabLst>
                <a:tab pos="342900" algn="l"/>
              </a:tabLst>
            </a:pPr>
            <a:r>
              <a:rPr lang="en-US" altLang="en-US" dirty="0" smtClean="0"/>
              <a:t>Colors and numbers mean the same thing regardless of kind of buoy or marker:</a:t>
            </a:r>
          </a:p>
          <a:p>
            <a:pPr marL="0" indent="0">
              <a:spcBef>
                <a:spcPct val="100000"/>
              </a:spcBef>
              <a:tabLst>
                <a:tab pos="342900" algn="l"/>
              </a:tabLst>
            </a:pPr>
            <a:r>
              <a:rPr lang="en-US" altLang="en-US" dirty="0" smtClean="0">
                <a:solidFill>
                  <a:srgbClr val="FF0000"/>
                </a:solidFill>
              </a:rPr>
              <a:t>	</a:t>
            </a:r>
            <a:r>
              <a:rPr lang="en-US" altLang="en-US" dirty="0" smtClean="0">
                <a:solidFill>
                  <a:srgbClr val="FF0000"/>
                </a:solidFill>
                <a:effectLst>
                  <a:outerShdw blurRad="38100" dist="38100" dir="2700000" algn="tl">
                    <a:srgbClr val="000000"/>
                  </a:outerShdw>
                </a:effectLst>
              </a:rPr>
              <a:t>Red colors, red lights</a:t>
            </a:r>
            <a:r>
              <a:rPr lang="en-US" altLang="en-US" dirty="0" smtClean="0"/>
              <a:t>, and </a:t>
            </a:r>
            <a:r>
              <a:rPr lang="en-US" altLang="en-US" u="sng" dirty="0" smtClean="0"/>
              <a:t>even numbers</a:t>
            </a:r>
            <a:r>
              <a:rPr lang="en-US" altLang="en-US" dirty="0" smtClean="0"/>
              <a:t> 	indicate right side of channel as boater 	enters from open sea or heads upstream</a:t>
            </a:r>
          </a:p>
          <a:p>
            <a:pPr marL="0" indent="0">
              <a:spcBef>
                <a:spcPct val="0"/>
              </a:spcBef>
              <a:buFontTx/>
              <a:buNone/>
              <a:tabLst>
                <a:tab pos="342900" algn="l"/>
              </a:tabLst>
            </a:pPr>
            <a:endParaRPr lang="en-US" altLang="en-US" dirty="0"/>
          </a:p>
        </p:txBody>
      </p:sp>
      <p:sp>
        <p:nvSpPr>
          <p:cNvPr id="4" name="Rectangle 8"/>
          <p:cNvSpPr txBox="1">
            <a:spLocks noChangeArrowheads="1"/>
          </p:cNvSpPr>
          <p:nvPr/>
        </p:nvSpPr>
        <p:spPr>
          <a:xfrm>
            <a:off x="2286000" y="4876800"/>
            <a:ext cx="5638800" cy="1676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60000"/>
              </a:spcBef>
            </a:pPr>
            <a:r>
              <a:rPr lang="en-US" altLang="en-US" smtClean="0">
                <a:solidFill>
                  <a:srgbClr val="008000"/>
                </a:solidFill>
                <a:effectLst>
                  <a:outerShdw blurRad="38100" dist="38100" dir="2700000" algn="tl">
                    <a:srgbClr val="000000"/>
                  </a:outerShdw>
                </a:effectLst>
              </a:rPr>
              <a:t>Green colors, green lights</a:t>
            </a:r>
            <a:r>
              <a:rPr lang="en-US" altLang="en-US" smtClean="0"/>
              <a:t> and </a:t>
            </a:r>
            <a:br>
              <a:rPr lang="en-US" altLang="en-US" smtClean="0"/>
            </a:br>
            <a:r>
              <a:rPr lang="en-US" altLang="en-US" u="sng" smtClean="0"/>
              <a:t>odd numbers</a:t>
            </a:r>
            <a:r>
              <a:rPr lang="en-US" altLang="en-US" smtClean="0"/>
              <a:t> indicate left side of channel as boater enters from open sea or heads upstream</a:t>
            </a:r>
            <a:endParaRPr lang="en-US" altLang="en-US"/>
          </a:p>
        </p:txBody>
      </p:sp>
      <p:pic>
        <p:nvPicPr>
          <p:cNvPr id="5" name="Picture 4" descr="Buoy_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2362200"/>
            <a:ext cx="1050925" cy="18399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Buoy_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724400"/>
            <a:ext cx="1050925" cy="1839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4238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U. S. Aids To Navigation System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11"/>
          <p:cNvSpPr txBox="1">
            <a:spLocks noChangeArrowheads="1"/>
          </p:cNvSpPr>
          <p:nvPr/>
        </p:nvSpPr>
        <p:spPr>
          <a:xfrm>
            <a:off x="457200" y="1828800"/>
            <a:ext cx="8229600" cy="1752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Tx/>
              <a:buNone/>
            </a:pPr>
            <a:r>
              <a:rPr lang="en-US" altLang="en-US" sz="2400" smtClean="0"/>
              <a:t>Use this phrase as a reminder of the correct course when returning from open waters or heading upstream:</a:t>
            </a:r>
          </a:p>
          <a:p>
            <a:pPr marL="0" indent="0" algn="ctr">
              <a:lnSpc>
                <a:spcPct val="110000"/>
              </a:lnSpc>
              <a:buFontTx/>
              <a:buNone/>
            </a:pPr>
            <a:r>
              <a:rPr lang="en-US" altLang="en-US" i="1" smtClean="0">
                <a:solidFill>
                  <a:schemeClr val="accent1"/>
                </a:solidFill>
                <a:effectLst>
                  <a:outerShdw blurRad="38100" dist="38100" dir="2700000" algn="tl">
                    <a:srgbClr val="000000"/>
                  </a:outerShdw>
                </a:effectLst>
              </a:rPr>
              <a:t>“Red Right Returning”</a:t>
            </a:r>
            <a:endParaRPr lang="en-US" altLang="en-US" i="1" dirty="0">
              <a:solidFill>
                <a:schemeClr val="accent1"/>
              </a:solidFill>
              <a:effectLst>
                <a:outerShdw blurRad="38100" dist="38100" dir="2700000" algn="tl">
                  <a:srgbClr val="000000"/>
                </a:outerShdw>
              </a:effectLst>
            </a:endParaRPr>
          </a:p>
        </p:txBody>
      </p:sp>
      <p:pic>
        <p:nvPicPr>
          <p:cNvPr id="4" name="Picture 9" descr="Nav_RedRightRetu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263" y="3482975"/>
            <a:ext cx="3181350" cy="284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8271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SlalomSkier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0347" y="2931946"/>
            <a:ext cx="4264025" cy="314801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862263" y="180474"/>
            <a:ext cx="1063992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Six: Enjoying Water Sports</a:t>
            </a:r>
            <a:br>
              <a:rPr lang="en-US" altLang="en-US" dirty="0" smtClean="0"/>
            </a:br>
            <a:r>
              <a:rPr lang="en-US" altLang="en-US" i="1" dirty="0" smtClean="0">
                <a:solidFill>
                  <a:schemeClr val="accent1"/>
                </a:solidFill>
              </a:rPr>
              <a:t>Water skiing</a:t>
            </a:r>
            <a:endParaRPr lang="en-US" altLang="en-US" i="1" dirty="0">
              <a:solidFill>
                <a:schemeClr val="accent1"/>
              </a:solidFill>
            </a:endParaRPr>
          </a:p>
        </p:txBody>
      </p:sp>
      <p:sp>
        <p:nvSpPr>
          <p:cNvPr id="4" name="Rectangle 3"/>
          <p:cNvSpPr txBox="1">
            <a:spLocks noChangeArrowheads="1"/>
          </p:cNvSpPr>
          <p:nvPr/>
        </p:nvSpPr>
        <p:spPr>
          <a:xfrm>
            <a:off x="1243263" y="1636295"/>
            <a:ext cx="8382000" cy="50211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Before towing a water skier vessel operator should:</a:t>
            </a:r>
            <a:r>
              <a:rPr lang="en-US" altLang="en-US" sz="2400" dirty="0" smtClean="0">
                <a:cs typeface="Times New Roman" panose="02020603050405020304" pitchFamily="18" charset="0"/>
              </a:rPr>
              <a:t> </a:t>
            </a:r>
          </a:p>
          <a:p>
            <a:pPr>
              <a:spcBef>
                <a:spcPct val="55000"/>
              </a:spcBef>
            </a:pPr>
            <a:r>
              <a:rPr lang="en-US" altLang="en-US" dirty="0" smtClean="0">
                <a:cs typeface="Arial" panose="020B0604020202020204" pitchFamily="34" charset="0"/>
              </a:rPr>
              <a:t>Have second person onboard </a:t>
            </a:r>
            <a:br>
              <a:rPr lang="en-US" altLang="en-US" dirty="0" smtClean="0">
                <a:cs typeface="Arial" panose="020B0604020202020204" pitchFamily="34" charset="0"/>
              </a:rPr>
            </a:br>
            <a:r>
              <a:rPr lang="en-US" altLang="en-US" dirty="0" smtClean="0">
                <a:cs typeface="Arial" panose="020B0604020202020204" pitchFamily="34" charset="0"/>
              </a:rPr>
              <a:t>to act as observer/ wide angle mirror</a:t>
            </a:r>
            <a:endParaRPr lang="en-US" altLang="en-US" dirty="0" smtClean="0">
              <a:latin typeface="Garamond 3" pitchFamily="18" charset="0"/>
              <a:cs typeface="Times New Roman" panose="02020603050405020304" pitchFamily="18" charset="0"/>
            </a:endParaRPr>
          </a:p>
          <a:p>
            <a:pPr>
              <a:spcBef>
                <a:spcPct val="55000"/>
              </a:spcBef>
            </a:pPr>
            <a:r>
              <a:rPr lang="en-US" altLang="en-US" dirty="0" smtClean="0">
                <a:cs typeface="Arial" panose="020B0604020202020204" pitchFamily="34" charset="0"/>
              </a:rPr>
              <a:t>Review hand signals with </a:t>
            </a:r>
            <a:br>
              <a:rPr lang="en-US" altLang="en-US" dirty="0" smtClean="0">
                <a:cs typeface="Arial" panose="020B0604020202020204" pitchFamily="34" charset="0"/>
              </a:rPr>
            </a:br>
            <a:r>
              <a:rPr lang="en-US" altLang="en-US" dirty="0" smtClean="0">
                <a:cs typeface="Arial" panose="020B0604020202020204" pitchFamily="34" charset="0"/>
              </a:rPr>
              <a:t>skier for proper </a:t>
            </a:r>
            <a:br>
              <a:rPr lang="en-US" altLang="en-US" dirty="0" smtClean="0">
                <a:cs typeface="Arial" panose="020B0604020202020204" pitchFamily="34" charset="0"/>
              </a:rPr>
            </a:br>
            <a:r>
              <a:rPr lang="en-US" altLang="en-US" dirty="0" smtClean="0">
                <a:cs typeface="Arial" panose="020B0604020202020204" pitchFamily="34" charset="0"/>
              </a:rPr>
              <a:t>communication</a:t>
            </a:r>
            <a:endParaRPr lang="en-US" altLang="en-US" dirty="0" smtClean="0">
              <a:latin typeface="Garamond 3" pitchFamily="18" charset="0"/>
              <a:cs typeface="Times New Roman" panose="02020603050405020304" pitchFamily="18" charset="0"/>
            </a:endParaRPr>
          </a:p>
          <a:p>
            <a:pPr>
              <a:spcBef>
                <a:spcPct val="55000"/>
              </a:spcBef>
            </a:pPr>
            <a:r>
              <a:rPr lang="en-US" altLang="en-US" dirty="0" smtClean="0">
                <a:cs typeface="Arial" panose="020B0604020202020204" pitchFamily="34" charset="0"/>
              </a:rPr>
              <a:t>Make sure skier is wearing </a:t>
            </a:r>
            <a:br>
              <a:rPr lang="en-US" altLang="en-US" dirty="0" smtClean="0">
                <a:cs typeface="Arial" panose="020B0604020202020204" pitchFamily="34" charset="0"/>
              </a:rPr>
            </a:br>
            <a:r>
              <a:rPr lang="en-US" altLang="en-US" dirty="0" smtClean="0">
                <a:cs typeface="Arial" panose="020B0604020202020204" pitchFamily="34" charset="0"/>
              </a:rPr>
              <a:t>USGC approved PFD</a:t>
            </a:r>
            <a:endParaRPr lang="en-US" altLang="en-US" dirty="0" smtClean="0">
              <a:latin typeface="Garamond 3" pitchFamily="18" charset="0"/>
              <a:cs typeface="Times New Roman" panose="02020603050405020304" pitchFamily="18" charset="0"/>
            </a:endParaRPr>
          </a:p>
          <a:p>
            <a:pPr>
              <a:spcBef>
                <a:spcPct val="55000"/>
              </a:spcBef>
            </a:pPr>
            <a:r>
              <a:rPr lang="en-US" altLang="en-US" dirty="0" smtClean="0">
                <a:cs typeface="Arial" panose="020B0604020202020204" pitchFamily="34" charset="0"/>
              </a:rPr>
              <a:t>Be familiar with skiing area </a:t>
            </a:r>
            <a:br>
              <a:rPr lang="en-US" altLang="en-US" dirty="0" smtClean="0">
                <a:cs typeface="Arial" panose="020B0604020202020204" pitchFamily="34" charset="0"/>
              </a:rPr>
            </a:br>
            <a:r>
              <a:rPr lang="en-US" altLang="en-US" dirty="0" smtClean="0">
                <a:cs typeface="Arial" panose="020B0604020202020204" pitchFamily="34" charset="0"/>
              </a:rPr>
              <a:t>and any water hazards</a:t>
            </a:r>
            <a:endParaRPr lang="en-US" altLang="en-US" dirty="0">
              <a:latin typeface="Garamond 3" pitchFamily="18" charset="0"/>
              <a:cs typeface="Times New Roman" panose="02020603050405020304" pitchFamily="18" charset="0"/>
            </a:endParaRPr>
          </a:p>
        </p:txBody>
      </p:sp>
    </p:spTree>
    <p:extLst>
      <p:ext uri="{BB962C8B-B14F-4D97-AF65-F5344CB8AC3E}">
        <p14:creationId xmlns:p14="http://schemas.microsoft.com/office/powerpoint/2010/main" val="2911701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Accidents and Casualties</a:t>
            </a:r>
            <a:endParaRPr lang="en-US" altLang="en-US" i="1" dirty="0">
              <a:solidFill>
                <a:schemeClr val="accent1"/>
              </a:solidFill>
            </a:endParaRPr>
          </a:p>
        </p:txBody>
      </p:sp>
      <p:sp>
        <p:nvSpPr>
          <p:cNvPr id="3" name="Rectangle 3"/>
          <p:cNvSpPr txBox="1">
            <a:spLocks noChangeArrowheads="1"/>
          </p:cNvSpPr>
          <p:nvPr/>
        </p:nvSpPr>
        <p:spPr>
          <a:xfrm>
            <a:off x="425115" y="2101515"/>
            <a:ext cx="11028947" cy="44276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125000"/>
              </a:spcBef>
            </a:pPr>
            <a:r>
              <a:rPr lang="en-US" altLang="en-US" dirty="0" smtClean="0"/>
              <a:t>Vessel operator involved in an accident must submit written report to AMPD if as a result:</a:t>
            </a:r>
          </a:p>
          <a:p>
            <a:pPr lvl="1">
              <a:spcBef>
                <a:spcPct val="125000"/>
              </a:spcBef>
            </a:pPr>
            <a:r>
              <a:rPr lang="en-US" altLang="en-US" dirty="0" smtClean="0"/>
              <a:t>Person dies or disappears </a:t>
            </a:r>
            <a:r>
              <a:rPr lang="en-US" altLang="en-US" i="1" dirty="0" smtClean="0">
                <a:solidFill>
                  <a:schemeClr val="accent1"/>
                </a:solidFill>
                <a:effectLst>
                  <a:outerShdw blurRad="38100" dist="38100" dir="2700000" algn="tl">
                    <a:srgbClr val="000000"/>
                  </a:outerShdw>
                </a:effectLst>
              </a:rPr>
              <a:t>or…</a:t>
            </a:r>
          </a:p>
          <a:p>
            <a:pPr lvl="1">
              <a:spcBef>
                <a:spcPct val="125000"/>
              </a:spcBef>
            </a:pPr>
            <a:r>
              <a:rPr lang="en-US" altLang="en-US" dirty="0" smtClean="0"/>
              <a:t>Person is injured and remains incapacitated for more than 72 hours </a:t>
            </a:r>
            <a:r>
              <a:rPr lang="en-US" altLang="en-US" i="1" dirty="0" smtClean="0">
                <a:solidFill>
                  <a:schemeClr val="accent1"/>
                </a:solidFill>
                <a:effectLst>
                  <a:outerShdw blurRad="38100" dist="38100" dir="2700000" algn="tl">
                    <a:srgbClr val="000000"/>
                  </a:outerShdw>
                </a:effectLst>
              </a:rPr>
              <a:t>or…</a:t>
            </a:r>
          </a:p>
          <a:p>
            <a:pPr lvl="1">
              <a:spcBef>
                <a:spcPct val="125000"/>
              </a:spcBef>
            </a:pPr>
            <a:r>
              <a:rPr lang="en-US" altLang="en-US" dirty="0" smtClean="0"/>
              <a:t>Damage to vessel and other property exceeds $2000.00</a:t>
            </a:r>
          </a:p>
          <a:p>
            <a:pPr lvl="1">
              <a:spcBef>
                <a:spcPct val="125000"/>
              </a:spcBef>
            </a:pPr>
            <a:r>
              <a:rPr lang="en-US" altLang="en-US" dirty="0" smtClean="0"/>
              <a:t>Give assistance to anyone injured in the accident</a:t>
            </a:r>
          </a:p>
          <a:p>
            <a:pPr lvl="1">
              <a:spcBef>
                <a:spcPct val="125000"/>
              </a:spcBef>
            </a:pPr>
            <a:endParaRPr lang="en-US" altLang="en-US" dirty="0"/>
          </a:p>
        </p:txBody>
      </p:sp>
    </p:spTree>
    <p:extLst>
      <p:ext uri="{BB962C8B-B14F-4D97-AF65-F5344CB8AC3E}">
        <p14:creationId xmlns:p14="http://schemas.microsoft.com/office/powerpoint/2010/main" val="329218264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Personal Watercraft (PWC) </a:t>
            </a:r>
            <a:endParaRPr lang="en-US" altLang="en-US" i="1" dirty="0">
              <a:solidFill>
                <a:schemeClr val="accent1"/>
              </a:solidFill>
            </a:endParaRPr>
          </a:p>
        </p:txBody>
      </p:sp>
      <p:pic>
        <p:nvPicPr>
          <p:cNvPr id="3" name="Picture 6" descr="PWCStee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8150" y="2362200"/>
            <a:ext cx="3473450" cy="40036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txBox="1">
            <a:spLocks noChangeArrowheads="1"/>
          </p:cNvSpPr>
          <p:nvPr/>
        </p:nvSpPr>
        <p:spPr>
          <a:xfrm>
            <a:off x="216568" y="2054559"/>
            <a:ext cx="5562600" cy="426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FontTx/>
              <a:buNone/>
            </a:pPr>
            <a:r>
              <a:rPr lang="en-US" altLang="en-US" sz="2400" dirty="0" smtClean="0">
                <a:solidFill>
                  <a:schemeClr val="tx2"/>
                </a:solidFill>
                <a:effectLst>
                  <a:outerShdw blurRad="38100" dist="38100" dir="2700000" algn="tl">
                    <a:srgbClr val="000000"/>
                  </a:outerShdw>
                </a:effectLst>
              </a:rPr>
              <a:t>Steering and stopping a PWC:</a:t>
            </a:r>
          </a:p>
          <a:p>
            <a:pPr>
              <a:spcBef>
                <a:spcPct val="75000"/>
              </a:spcBef>
            </a:pPr>
            <a:r>
              <a:rPr lang="en-US" altLang="en-US" dirty="0" smtClean="0"/>
              <a:t>PWC are steered by water being forced through steering nozzle at back of unit</a:t>
            </a:r>
          </a:p>
          <a:p>
            <a:pPr>
              <a:spcBef>
                <a:spcPct val="75000"/>
              </a:spcBef>
            </a:pPr>
            <a:r>
              <a:rPr lang="en-US" altLang="en-US" dirty="0" smtClean="0"/>
              <a:t>Remember you must always </a:t>
            </a:r>
            <a:br>
              <a:rPr lang="en-US" altLang="en-US" dirty="0" smtClean="0"/>
            </a:br>
            <a:r>
              <a:rPr lang="en-US" altLang="en-US" dirty="0" smtClean="0"/>
              <a:t>have power in order to maintain steering control</a:t>
            </a:r>
          </a:p>
          <a:p>
            <a:pPr>
              <a:spcBef>
                <a:spcPct val="75000"/>
              </a:spcBef>
            </a:pPr>
            <a:r>
              <a:rPr lang="en-US" altLang="en-US" dirty="0" smtClean="0"/>
              <a:t>Always allow plenty of room for stopping</a:t>
            </a:r>
            <a:endParaRPr lang="en-US" altLang="en-US" dirty="0"/>
          </a:p>
        </p:txBody>
      </p:sp>
    </p:spTree>
    <p:extLst>
      <p:ext uri="{BB962C8B-B14F-4D97-AF65-F5344CB8AC3E}">
        <p14:creationId xmlns:p14="http://schemas.microsoft.com/office/powerpoint/2010/main" val="384024317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ishing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0189" y="3280611"/>
            <a:ext cx="3962400" cy="2971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256674" y="228600"/>
            <a:ext cx="11710737"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Six: Enjoying Water Sports</a:t>
            </a:r>
            <a:br>
              <a:rPr lang="en-US" altLang="en-US" dirty="0" smtClean="0"/>
            </a:br>
            <a:r>
              <a:rPr lang="en-US" altLang="en-US" i="1" dirty="0" smtClean="0">
                <a:solidFill>
                  <a:schemeClr val="accent1"/>
                </a:solidFill>
              </a:rPr>
              <a:t>Fishing</a:t>
            </a:r>
            <a:endParaRPr lang="en-US" altLang="en-US" i="1" dirty="0">
              <a:solidFill>
                <a:schemeClr val="accent1"/>
              </a:solidFill>
            </a:endParaRPr>
          </a:p>
        </p:txBody>
      </p:sp>
      <p:sp>
        <p:nvSpPr>
          <p:cNvPr id="4" name="Rectangle 4"/>
          <p:cNvSpPr txBox="1">
            <a:spLocks noChangeArrowheads="1"/>
          </p:cNvSpPr>
          <p:nvPr/>
        </p:nvSpPr>
        <p:spPr>
          <a:xfrm>
            <a:off x="1064793" y="1868906"/>
            <a:ext cx="10094497" cy="5181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Tx/>
              <a:buNone/>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Anglers  using a vessel to fish should:</a:t>
            </a:r>
            <a:r>
              <a:rPr lang="en-US" altLang="en-US" sz="2400" dirty="0" smtClean="0">
                <a:solidFill>
                  <a:schemeClr val="tx2"/>
                </a:solidFill>
                <a:cs typeface="Times New Roman" panose="02020603050405020304" pitchFamily="18" charset="0"/>
              </a:rPr>
              <a:t> </a:t>
            </a:r>
          </a:p>
          <a:p>
            <a:pPr>
              <a:spcBef>
                <a:spcPct val="55000"/>
              </a:spcBef>
            </a:pPr>
            <a:r>
              <a:rPr lang="en-US" altLang="en-US" sz="2400" dirty="0" smtClean="0">
                <a:cs typeface="Arial" panose="020B0604020202020204" pitchFamily="34" charset="0"/>
              </a:rPr>
              <a:t>Know and follow all safe boating laws and requirements</a:t>
            </a:r>
          </a:p>
          <a:p>
            <a:pPr>
              <a:spcBef>
                <a:spcPct val="100000"/>
              </a:spcBef>
            </a:pPr>
            <a:r>
              <a:rPr lang="en-US" altLang="en-US" sz="2400" dirty="0" smtClean="0">
                <a:cs typeface="Arial" panose="020B0604020202020204" pitchFamily="34" charset="0"/>
              </a:rPr>
              <a:t>Pay attention to capacity plate </a:t>
            </a:r>
            <a:br>
              <a:rPr lang="en-US" altLang="en-US" sz="2400" dirty="0" smtClean="0">
                <a:cs typeface="Arial" panose="020B0604020202020204" pitchFamily="34" charset="0"/>
              </a:rPr>
            </a:br>
            <a:r>
              <a:rPr lang="en-US" altLang="en-US" sz="2400" dirty="0" smtClean="0">
                <a:cs typeface="Arial" panose="020B0604020202020204" pitchFamily="34" charset="0"/>
              </a:rPr>
              <a:t>and don’t overload vessel</a:t>
            </a:r>
            <a:endParaRPr lang="en-US" altLang="en-US" sz="2400" dirty="0" smtClean="0">
              <a:latin typeface="Garamond 3" pitchFamily="18" charset="0"/>
              <a:cs typeface="Times New Roman" panose="02020603050405020304" pitchFamily="18" charset="0"/>
            </a:endParaRPr>
          </a:p>
          <a:p>
            <a:pPr>
              <a:spcBef>
                <a:spcPct val="100000"/>
              </a:spcBef>
            </a:pPr>
            <a:r>
              <a:rPr lang="en-US" altLang="en-US" sz="2400" dirty="0" smtClean="0">
                <a:cs typeface="Arial" panose="020B0604020202020204" pitchFamily="34" charset="0"/>
              </a:rPr>
              <a:t>Wear PFD especially when the </a:t>
            </a:r>
            <a:br>
              <a:rPr lang="en-US" altLang="en-US" sz="2400" dirty="0" smtClean="0">
                <a:cs typeface="Arial" panose="020B0604020202020204" pitchFamily="34" charset="0"/>
              </a:rPr>
            </a:br>
            <a:r>
              <a:rPr lang="en-US" altLang="en-US" sz="2400" dirty="0" smtClean="0">
                <a:cs typeface="Arial" panose="020B0604020202020204" pitchFamily="34" charset="0"/>
              </a:rPr>
              <a:t>water is cold or when fishing </a:t>
            </a:r>
            <a:br>
              <a:rPr lang="en-US" altLang="en-US" sz="2400" dirty="0" smtClean="0">
                <a:cs typeface="Arial" panose="020B0604020202020204" pitchFamily="34" charset="0"/>
              </a:rPr>
            </a:br>
            <a:r>
              <a:rPr lang="en-US" altLang="en-US" sz="2400" dirty="0" smtClean="0">
                <a:cs typeface="Arial" panose="020B0604020202020204" pitchFamily="34" charset="0"/>
              </a:rPr>
              <a:t>alone or in remote areas </a:t>
            </a:r>
            <a:endParaRPr lang="en-US" altLang="en-US" sz="2400" dirty="0" smtClean="0">
              <a:latin typeface="Garamond 3" pitchFamily="18" charset="0"/>
              <a:cs typeface="Times New Roman" panose="02020603050405020304" pitchFamily="18" charset="0"/>
            </a:endParaRPr>
          </a:p>
          <a:p>
            <a:pPr>
              <a:spcBef>
                <a:spcPct val="100000"/>
              </a:spcBef>
            </a:pPr>
            <a:r>
              <a:rPr lang="en-US" altLang="en-US" sz="2400" dirty="0" smtClean="0">
                <a:cs typeface="Times New Roman" panose="02020603050405020304" pitchFamily="18" charset="0"/>
              </a:rPr>
              <a:t>Recycle or toss used fishing line </a:t>
            </a:r>
            <a:br>
              <a:rPr lang="en-US" altLang="en-US" sz="2400" dirty="0" smtClean="0">
                <a:cs typeface="Times New Roman" panose="02020603050405020304" pitchFamily="18" charset="0"/>
              </a:rPr>
            </a:br>
            <a:r>
              <a:rPr lang="en-US" altLang="en-US" sz="2400" dirty="0" smtClean="0">
                <a:cs typeface="Times New Roman" panose="02020603050405020304" pitchFamily="18" charset="0"/>
              </a:rPr>
              <a:t>into receptacles onshore and not </a:t>
            </a:r>
            <a:br>
              <a:rPr lang="en-US" altLang="en-US" sz="2400" dirty="0" smtClean="0">
                <a:cs typeface="Times New Roman" panose="02020603050405020304" pitchFamily="18" charset="0"/>
              </a:rPr>
            </a:br>
            <a:r>
              <a:rPr lang="en-US" altLang="en-US" sz="2400" dirty="0" smtClean="0">
                <a:cs typeface="Times New Roman" panose="02020603050405020304" pitchFamily="18" charset="0"/>
              </a:rPr>
              <a:t>into waters or onto shorelines </a:t>
            </a:r>
            <a:endParaRPr lang="en-US" altLang="en-US" sz="2400" dirty="0">
              <a:cs typeface="Times New Roman" panose="02020603050405020304" pitchFamily="18" charset="0"/>
            </a:endParaRPr>
          </a:p>
        </p:txBody>
      </p:sp>
    </p:spTree>
    <p:extLst>
      <p:ext uri="{BB962C8B-B14F-4D97-AF65-F5344CB8AC3E}">
        <p14:creationId xmlns:p14="http://schemas.microsoft.com/office/powerpoint/2010/main" val="148443390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8100" y="228600"/>
            <a:ext cx="121539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Navigation Lights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71488" y="1708151"/>
            <a:ext cx="8229600" cy="24622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tabLst>
                <a:tab pos="342900" algn="l"/>
              </a:tabLst>
            </a:pPr>
            <a:r>
              <a:rPr lang="en-US" altLang="en-US" sz="2400" dirty="0" smtClean="0">
                <a:solidFill>
                  <a:schemeClr val="tx2"/>
                </a:solidFill>
                <a:effectLst>
                  <a:outerShdw blurRad="38100" dist="38100" dir="2700000" algn="tl">
                    <a:srgbClr val="000000"/>
                  </a:outerShdw>
                </a:effectLst>
              </a:rPr>
              <a:t>Sidelights</a:t>
            </a:r>
            <a:r>
              <a:rPr lang="en-US" altLang="en-US" sz="2400" dirty="0" smtClean="0"/>
              <a:t> – red and green lights (also called combination lights) visible from side or head-on</a:t>
            </a:r>
          </a:p>
          <a:p>
            <a:pPr marL="0" indent="0">
              <a:spcBef>
                <a:spcPct val="75000"/>
              </a:spcBef>
              <a:tabLst>
                <a:tab pos="342900" algn="l"/>
              </a:tabLst>
            </a:pPr>
            <a:r>
              <a:rPr lang="en-US" altLang="en-US" dirty="0">
                <a:solidFill>
                  <a:srgbClr val="FF0000"/>
                </a:solidFill>
                <a:effectLst>
                  <a:outerShdw blurRad="38100" dist="38100" dir="2700000" algn="tl">
                    <a:srgbClr val="000000"/>
                  </a:outerShdw>
                </a:effectLst>
              </a:rPr>
              <a:t> </a:t>
            </a:r>
            <a:r>
              <a:rPr lang="en-US" altLang="en-US" dirty="0" smtClean="0">
                <a:solidFill>
                  <a:srgbClr val="FF0000"/>
                </a:solidFill>
                <a:effectLst>
                  <a:outerShdw blurRad="38100" dist="38100" dir="2700000" algn="tl">
                    <a:srgbClr val="000000"/>
                  </a:outerShdw>
                </a:effectLst>
              </a:rPr>
              <a:t>red</a:t>
            </a:r>
            <a:r>
              <a:rPr lang="en-US" altLang="en-US" dirty="0" smtClean="0">
                <a:solidFill>
                  <a:srgbClr val="FF0000"/>
                </a:solidFill>
              </a:rPr>
              <a:t> </a:t>
            </a:r>
            <a:r>
              <a:rPr lang="en-US" altLang="en-US" dirty="0" smtClean="0"/>
              <a:t>light indicates vessel’s port (left) side</a:t>
            </a:r>
          </a:p>
          <a:p>
            <a:pPr marL="0" indent="0">
              <a:spcBef>
                <a:spcPct val="75000"/>
              </a:spcBef>
              <a:tabLst>
                <a:tab pos="342900" algn="l"/>
              </a:tabLst>
            </a:pPr>
            <a:r>
              <a:rPr lang="en-US" altLang="en-US" dirty="0" smtClean="0">
                <a:solidFill>
                  <a:srgbClr val="008000"/>
                </a:solidFill>
                <a:effectLst>
                  <a:outerShdw blurRad="38100" dist="38100" dir="2700000" algn="tl">
                    <a:srgbClr val="000000"/>
                  </a:outerShdw>
                </a:effectLst>
              </a:rPr>
              <a:t> green</a:t>
            </a:r>
            <a:r>
              <a:rPr lang="en-US" altLang="en-US" dirty="0" smtClean="0">
                <a:solidFill>
                  <a:srgbClr val="33CC33"/>
                </a:solidFill>
              </a:rPr>
              <a:t> </a:t>
            </a:r>
            <a:r>
              <a:rPr lang="en-US" altLang="en-US" dirty="0" smtClean="0"/>
              <a:t>light indicates vessel’s starboard (right) side</a:t>
            </a:r>
          </a:p>
          <a:p>
            <a:pPr marL="0" indent="0">
              <a:spcBef>
                <a:spcPct val="75000"/>
              </a:spcBef>
              <a:tabLst>
                <a:tab pos="342900" algn="l"/>
              </a:tabLst>
            </a:pPr>
            <a:endParaRPr lang="en-US" altLang="en-US" dirty="0"/>
          </a:p>
        </p:txBody>
      </p:sp>
      <p:pic>
        <p:nvPicPr>
          <p:cNvPr id="4" name="Picture 4" descr="NavLight_Cruiser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191000"/>
            <a:ext cx="3748088" cy="22463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5" descr="NavLight_Runabo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170363"/>
            <a:ext cx="3657600" cy="2271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8831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Night Navigation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57200" y="1790700"/>
            <a:ext cx="4038600" cy="4191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5000"/>
              </a:spcBef>
            </a:pPr>
            <a:r>
              <a:rPr lang="en-US" altLang="en-US" smtClean="0"/>
              <a:t>When you see red and white lights you must </a:t>
            </a:r>
            <a:br>
              <a:rPr lang="en-US" altLang="en-US" smtClean="0"/>
            </a:br>
            <a:r>
              <a:rPr lang="en-US" altLang="en-US" smtClean="0"/>
              <a:t>give-way to other vessel</a:t>
            </a:r>
          </a:p>
          <a:p>
            <a:endParaRPr lang="en-US" altLang="en-US" sz="2000"/>
          </a:p>
        </p:txBody>
      </p:sp>
      <p:sp>
        <p:nvSpPr>
          <p:cNvPr id="4" name="Rectangle 17"/>
          <p:cNvSpPr txBox="1">
            <a:spLocks noChangeArrowheads="1"/>
          </p:cNvSpPr>
          <p:nvPr/>
        </p:nvSpPr>
        <p:spPr>
          <a:xfrm>
            <a:off x="4724400" y="1790700"/>
            <a:ext cx="4038600" cy="4191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When you see white and green lights you are the stand-on boat; but, stay alert</a:t>
            </a:r>
            <a:endParaRPr lang="en-US" altLang="en-US"/>
          </a:p>
        </p:txBody>
      </p:sp>
      <p:pic>
        <p:nvPicPr>
          <p:cNvPr id="5" name="Picture 15" descr="NavNight_Red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086100"/>
            <a:ext cx="2257425" cy="341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descr="NavNight_GreenWh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009900"/>
            <a:ext cx="2257425"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3898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Night Navigation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3429000" y="3352800"/>
            <a:ext cx="4953000" cy="2362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pPr>
            <a:r>
              <a:rPr lang="en-US" altLang="en-US" smtClean="0"/>
              <a:t>When you see </a:t>
            </a:r>
            <a:r>
              <a:rPr lang="en-US" altLang="en-US" i="1" smtClean="0"/>
              <a:t>only</a:t>
            </a:r>
            <a:r>
              <a:rPr lang="en-US" altLang="en-US" smtClean="0"/>
              <a:t> a white light, you are overtaking another vessel or it is anchored and it is the stand-on boat</a:t>
            </a:r>
            <a:endParaRPr lang="en-US" altLang="en-US"/>
          </a:p>
        </p:txBody>
      </p:sp>
      <p:pic>
        <p:nvPicPr>
          <p:cNvPr id="4" name="Picture 8" descr="NavNight_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667000"/>
            <a:ext cx="2378075" cy="3589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785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Night Navigation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457200" y="1771650"/>
            <a:ext cx="8229600" cy="4191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When you see red, green and white lights, you are approaching another powerboat head-on and so both boats must give-way</a:t>
            </a:r>
          </a:p>
          <a:p>
            <a:endParaRPr lang="en-US" altLang="en-US" dirty="0"/>
          </a:p>
        </p:txBody>
      </p:sp>
      <p:sp>
        <p:nvSpPr>
          <p:cNvPr id="4" name="Rectangle 15"/>
          <p:cNvSpPr txBox="1">
            <a:spLocks noChangeArrowheads="1"/>
          </p:cNvSpPr>
          <p:nvPr/>
        </p:nvSpPr>
        <p:spPr>
          <a:xfrm>
            <a:off x="4608513" y="3067050"/>
            <a:ext cx="3352800" cy="25717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pPr>
            <a:r>
              <a:rPr lang="en-US" altLang="en-US" dirty="0" smtClean="0"/>
              <a:t>When you see only red and green lights, you are approaching sailboat under sail head-on and you must give-way</a:t>
            </a:r>
          </a:p>
          <a:p>
            <a:endParaRPr lang="en-US" altLang="en-US" sz="2000" dirty="0"/>
          </a:p>
        </p:txBody>
      </p:sp>
      <p:pic>
        <p:nvPicPr>
          <p:cNvPr id="5" name="Picture 13" descr="NavNight_RedGreen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67050"/>
            <a:ext cx="2366963" cy="34369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NavNight_SailRed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2778125"/>
            <a:ext cx="2587625" cy="3584575"/>
          </a:xfrm>
          <a:prstGeom prst="rect">
            <a:avLst/>
          </a:prstGeom>
          <a:noFill/>
          <a:extLst>
            <a:ext uri="{909E8E84-426E-40DD-AFC4-6F175D3DCCD1}">
              <a14:hiddenFill xmlns:a14="http://schemas.microsoft.com/office/drawing/2010/main">
                <a:solidFill>
                  <a:srgbClr val="FFFFFF"/>
                </a:solidFill>
              </a14:hiddenFill>
            </a:ext>
          </a:extLst>
        </p:spPr>
      </p:pic>
      <p:sp>
        <p:nvSpPr>
          <p:cNvPr id="7" name="Line 16"/>
          <p:cNvSpPr>
            <a:spLocks noChangeShapeType="1"/>
          </p:cNvSpPr>
          <p:nvPr/>
        </p:nvSpPr>
        <p:spPr bwMode="auto">
          <a:xfrm>
            <a:off x="6777790" y="5957637"/>
            <a:ext cx="838200" cy="0"/>
          </a:xfrm>
          <a:prstGeom prst="line">
            <a:avLst/>
          </a:prstGeom>
          <a:noFill/>
          <a:ln w="57150">
            <a:solidFill>
              <a:srgbClr val="008000"/>
            </a:solidFill>
            <a:round/>
            <a:headEnd/>
            <a:tailEnd type="triangle" w="med" len="med"/>
          </a:ln>
          <a:effectLst>
            <a:outerShdw dist="28398" dir="3806097"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8" name="Line 17"/>
          <p:cNvSpPr>
            <a:spLocks noChangeShapeType="1"/>
          </p:cNvSpPr>
          <p:nvPr/>
        </p:nvSpPr>
        <p:spPr bwMode="auto">
          <a:xfrm rot="10800000">
            <a:off x="2936875" y="3195387"/>
            <a:ext cx="838200" cy="0"/>
          </a:xfrm>
          <a:prstGeom prst="line">
            <a:avLst/>
          </a:prstGeom>
          <a:noFill/>
          <a:ln w="57150">
            <a:solidFill>
              <a:srgbClr val="008000"/>
            </a:solidFill>
            <a:round/>
            <a:headEnd/>
            <a:tailEnd type="triangle" w="med" len="med"/>
          </a:ln>
          <a:effectLst>
            <a:outerShdw dist="28398" dir="3806097"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904042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Personal Flotation Devices </a:t>
            </a:r>
            <a:r>
              <a:rPr lang="en-US" altLang="en-US" sz="2400" i="1" dirty="0" smtClean="0">
                <a:solidFill>
                  <a:schemeClr val="accent1"/>
                </a:solidFill>
              </a:rPr>
              <a:t>(cont.)</a:t>
            </a:r>
            <a:endParaRPr lang="en-US" altLang="en-US" sz="2400" i="1" dirty="0">
              <a:solidFill>
                <a:schemeClr val="accent1"/>
              </a:solidFill>
            </a:endParaRPr>
          </a:p>
        </p:txBody>
      </p:sp>
      <p:pic>
        <p:nvPicPr>
          <p:cNvPr id="3" name="Picture 3" descr="PFDTyp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763253"/>
            <a:ext cx="1781175"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txBox="1">
            <a:spLocks noChangeArrowheads="1"/>
          </p:cNvSpPr>
          <p:nvPr/>
        </p:nvSpPr>
        <p:spPr>
          <a:xfrm>
            <a:off x="2871537" y="2314074"/>
            <a:ext cx="6096000" cy="3886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None/>
            </a:pPr>
            <a:r>
              <a:rPr lang="en-US" altLang="en-US" sz="2400" dirty="0" smtClean="0">
                <a:solidFill>
                  <a:schemeClr val="tx2"/>
                </a:solidFill>
                <a:effectLst>
                  <a:outerShdw blurRad="38100" dist="38100" dir="2700000" algn="tl">
                    <a:srgbClr val="000000"/>
                  </a:outerShdw>
                </a:effectLst>
              </a:rPr>
              <a:t>Type I:  Offshore Life Jackets</a:t>
            </a:r>
          </a:p>
          <a:p>
            <a:pPr marL="285750" indent="-285750">
              <a:spcBef>
                <a:spcPct val="100000"/>
              </a:spcBef>
            </a:pPr>
            <a:r>
              <a:rPr lang="en-US" altLang="en-US" dirty="0" smtClean="0"/>
              <a:t>For rough or remote waters where rescue may take awhile</a:t>
            </a:r>
          </a:p>
          <a:p>
            <a:pPr marL="285750" indent="-285750">
              <a:spcBef>
                <a:spcPct val="100000"/>
              </a:spcBef>
            </a:pPr>
            <a:r>
              <a:rPr lang="en-US" altLang="en-US" dirty="0" smtClean="0"/>
              <a:t>Excellent for flotation -- will turn most unconscious persons face up in water</a:t>
            </a:r>
            <a:endParaRPr lang="en-US" altLang="en-US" dirty="0"/>
          </a:p>
        </p:txBody>
      </p:sp>
    </p:spTree>
    <p:extLst>
      <p:ext uri="{BB962C8B-B14F-4D97-AF65-F5344CB8AC3E}">
        <p14:creationId xmlns:p14="http://schemas.microsoft.com/office/powerpoint/2010/main" val="16976294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Personal Flotation Devices </a:t>
            </a:r>
            <a:r>
              <a:rPr lang="en-US" altLang="en-US" sz="2400" i="1" dirty="0" smtClean="0">
                <a:solidFill>
                  <a:schemeClr val="accent1"/>
                </a:solidFill>
              </a:rPr>
              <a:t>(cont.)</a:t>
            </a:r>
            <a:endParaRPr lang="en-US" altLang="en-US" sz="2400" i="1" dirty="0">
              <a:solidFill>
                <a:schemeClr val="accent1"/>
              </a:solidFill>
            </a:endParaRPr>
          </a:p>
        </p:txBody>
      </p:sp>
      <p:pic>
        <p:nvPicPr>
          <p:cNvPr id="3" name="Picture 3" descr="pfdTyp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0"/>
            <a:ext cx="1925638" cy="23129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FDType2Tod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838450"/>
            <a:ext cx="2036763" cy="2667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p:cNvSpPr txBox="1">
            <a:spLocks noChangeArrowheads="1"/>
          </p:cNvSpPr>
          <p:nvPr/>
        </p:nvSpPr>
        <p:spPr>
          <a:xfrm>
            <a:off x="2362200" y="2971800"/>
            <a:ext cx="6477000" cy="3886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ct val="100000"/>
              </a:spcBef>
              <a:buFontTx/>
              <a:buNone/>
            </a:pPr>
            <a:r>
              <a:rPr lang="en-US" altLang="en-US" sz="2400" smtClean="0">
                <a:solidFill>
                  <a:schemeClr val="tx2"/>
                </a:solidFill>
                <a:effectLst>
                  <a:outerShdw blurRad="38100" dist="38100" dir="2700000" algn="tl">
                    <a:srgbClr val="000000"/>
                  </a:outerShdw>
                </a:effectLst>
              </a:rPr>
              <a:t>Type II:  Near-Shore Vests</a:t>
            </a:r>
          </a:p>
          <a:p>
            <a:pPr marL="285750" indent="-285750">
              <a:spcBef>
                <a:spcPct val="100000"/>
              </a:spcBef>
            </a:pPr>
            <a:r>
              <a:rPr lang="en-US" altLang="en-US" smtClean="0"/>
              <a:t>Good for calm waters and fast </a:t>
            </a:r>
            <a:br>
              <a:rPr lang="en-US" altLang="en-US" smtClean="0"/>
            </a:br>
            <a:r>
              <a:rPr lang="en-US" altLang="en-US" smtClean="0"/>
              <a:t>rescues</a:t>
            </a:r>
          </a:p>
          <a:p>
            <a:pPr marL="285750" indent="-285750">
              <a:spcBef>
                <a:spcPct val="100000"/>
              </a:spcBef>
            </a:pPr>
            <a:r>
              <a:rPr lang="en-US" altLang="en-US" smtClean="0"/>
              <a:t>May lack capacity to turn </a:t>
            </a:r>
            <a:br>
              <a:rPr lang="en-US" altLang="en-US" smtClean="0"/>
            </a:br>
            <a:r>
              <a:rPr lang="en-US" altLang="en-US" smtClean="0"/>
              <a:t>unconscious wearers face up</a:t>
            </a:r>
            <a:endParaRPr lang="en-US" altLang="en-US"/>
          </a:p>
        </p:txBody>
      </p:sp>
    </p:spTree>
    <p:extLst>
      <p:ext uri="{BB962C8B-B14F-4D97-AF65-F5344CB8AC3E}">
        <p14:creationId xmlns:p14="http://schemas.microsoft.com/office/powerpoint/2010/main" val="339675220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Personal Flotation Devices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3196390" y="2410327"/>
            <a:ext cx="5486400" cy="3124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313" indent="-341313">
              <a:buFontTx/>
              <a:buNone/>
            </a:pPr>
            <a:r>
              <a:rPr lang="en-US" altLang="en-US" sz="2400" dirty="0" smtClean="0">
                <a:solidFill>
                  <a:schemeClr val="tx2"/>
                </a:solidFill>
                <a:effectLst>
                  <a:outerShdw blurRad="38100" dist="38100" dir="2700000" algn="tl">
                    <a:srgbClr val="000000"/>
                  </a:outerShdw>
                </a:effectLst>
              </a:rPr>
              <a:t>Type III:  Flotation Aids</a:t>
            </a:r>
          </a:p>
          <a:p>
            <a:pPr marL="341313" indent="-341313">
              <a:spcBef>
                <a:spcPct val="100000"/>
              </a:spcBef>
            </a:pPr>
            <a:r>
              <a:rPr lang="en-US" altLang="en-US" dirty="0" smtClean="0"/>
              <a:t>Good for calm waters and fast rescues</a:t>
            </a:r>
          </a:p>
          <a:p>
            <a:pPr marL="341313" indent="-341313">
              <a:spcBef>
                <a:spcPct val="100000"/>
              </a:spcBef>
            </a:pPr>
            <a:r>
              <a:rPr lang="en-US" altLang="en-US" dirty="0" smtClean="0"/>
              <a:t>Will not turn a person face up</a:t>
            </a:r>
          </a:p>
          <a:p>
            <a:pPr marL="341313" indent="-341313">
              <a:spcBef>
                <a:spcPct val="100000"/>
              </a:spcBef>
            </a:pPr>
            <a:r>
              <a:rPr lang="en-US" altLang="en-US" dirty="0" smtClean="0"/>
              <a:t>Some designed to inflate when you enter water</a:t>
            </a:r>
            <a:endParaRPr lang="en-US" altLang="en-US" dirty="0"/>
          </a:p>
        </p:txBody>
      </p:sp>
      <p:pic>
        <p:nvPicPr>
          <p:cNvPr id="4" name="Picture 4" descr="PFDTyp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200400"/>
            <a:ext cx="2401888"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8390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Personal Flotation Devices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381000" y="2971800"/>
            <a:ext cx="5867400" cy="289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buFontTx/>
              <a:buNone/>
            </a:pPr>
            <a:r>
              <a:rPr lang="en-US" altLang="en-US" sz="2400" smtClean="0">
                <a:solidFill>
                  <a:schemeClr val="tx2"/>
                </a:solidFill>
                <a:effectLst>
                  <a:outerShdw blurRad="38100" dist="38100" dir="2700000" algn="tl">
                    <a:srgbClr val="000000"/>
                  </a:outerShdw>
                </a:effectLst>
              </a:rPr>
              <a:t>Type IV:  Throwable Devices</a:t>
            </a:r>
          </a:p>
          <a:p>
            <a:pPr>
              <a:spcBef>
                <a:spcPct val="100000"/>
              </a:spcBef>
            </a:pPr>
            <a:r>
              <a:rPr lang="en-US" altLang="en-US" smtClean="0"/>
              <a:t>Cushions or ring buoys designed to be thrown to someone in trouble</a:t>
            </a:r>
          </a:p>
          <a:p>
            <a:pPr>
              <a:spcBef>
                <a:spcPct val="100000"/>
              </a:spcBef>
            </a:pPr>
            <a:r>
              <a:rPr lang="en-US" altLang="en-US" smtClean="0"/>
              <a:t>Not for long hours in rough waters, non-swimmers or the unconscious</a:t>
            </a:r>
            <a:endParaRPr lang="en-US" altLang="en-US"/>
          </a:p>
        </p:txBody>
      </p:sp>
      <p:pic>
        <p:nvPicPr>
          <p:cNvPr id="4" name="Picture 4" descr="PFDTyp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429000"/>
            <a:ext cx="2332038" cy="185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4989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89154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Lesson Four: Legal Requirements</a:t>
            </a:r>
            <a:br>
              <a:rPr lang="en-US" altLang="en-US" smtClean="0"/>
            </a:br>
            <a:r>
              <a:rPr lang="en-US" altLang="en-US" i="1" smtClean="0">
                <a:solidFill>
                  <a:schemeClr val="accent1"/>
                </a:solidFill>
              </a:rPr>
              <a:t>Personal Flotation Devices </a:t>
            </a:r>
            <a:r>
              <a:rPr lang="en-US" altLang="en-US" sz="2400" i="1" smtClean="0">
                <a:solidFill>
                  <a:schemeClr val="accent1"/>
                </a:solidFill>
              </a:rPr>
              <a:t>(cont.)</a:t>
            </a:r>
            <a:endParaRPr lang="en-US" altLang="en-US" sz="2400" i="1">
              <a:solidFill>
                <a:schemeClr val="accent1"/>
              </a:solidFill>
            </a:endParaRPr>
          </a:p>
        </p:txBody>
      </p:sp>
      <p:pic>
        <p:nvPicPr>
          <p:cNvPr id="3" name="Picture 3" descr="PFDType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619375"/>
            <a:ext cx="2667000" cy="24368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txBox="1">
            <a:spLocks noChangeArrowheads="1"/>
          </p:cNvSpPr>
          <p:nvPr/>
        </p:nvSpPr>
        <p:spPr>
          <a:xfrm>
            <a:off x="3429000" y="1981200"/>
            <a:ext cx="5257800" cy="4191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313" indent="-341313">
              <a:buFontTx/>
              <a:buNone/>
            </a:pPr>
            <a:r>
              <a:rPr lang="en-US" altLang="en-US" sz="2400" smtClean="0">
                <a:solidFill>
                  <a:schemeClr val="tx2"/>
                </a:solidFill>
                <a:effectLst>
                  <a:outerShdw blurRad="38100" dist="38100" dir="2700000" algn="tl">
                    <a:srgbClr val="000000"/>
                  </a:outerShdw>
                </a:effectLst>
              </a:rPr>
              <a:t>Type V:  Special-Use Devices</a:t>
            </a:r>
          </a:p>
          <a:p>
            <a:pPr marL="341313" indent="-341313">
              <a:spcBef>
                <a:spcPct val="100000"/>
              </a:spcBef>
            </a:pPr>
            <a:r>
              <a:rPr lang="en-US" altLang="en-US" smtClean="0"/>
              <a:t>Designed for specific activities such as kayaking or water skiing</a:t>
            </a:r>
          </a:p>
          <a:p>
            <a:pPr marL="341313" indent="-341313">
              <a:spcBef>
                <a:spcPct val="100000"/>
              </a:spcBef>
            </a:pPr>
            <a:r>
              <a:rPr lang="en-US" altLang="en-US" smtClean="0"/>
              <a:t>Some designed to inflate when you enter water</a:t>
            </a:r>
          </a:p>
          <a:p>
            <a:pPr marL="341313" indent="-341313">
              <a:spcBef>
                <a:spcPct val="100000"/>
              </a:spcBef>
            </a:pPr>
            <a:r>
              <a:rPr lang="en-US" altLang="en-US" smtClean="0"/>
              <a:t>To be acceptable, Type V PFDs must be used in accordance with their label</a:t>
            </a:r>
            <a:endParaRPr lang="en-US" altLang="en-US"/>
          </a:p>
        </p:txBody>
      </p:sp>
    </p:spTree>
    <p:extLst>
      <p:ext uri="{BB962C8B-B14F-4D97-AF65-F5344CB8AC3E}">
        <p14:creationId xmlns:p14="http://schemas.microsoft.com/office/powerpoint/2010/main" val="351121371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Two: Before You Get Underway</a:t>
            </a:r>
            <a:br>
              <a:rPr lang="en-US" altLang="en-US" dirty="0" smtClean="0"/>
            </a:br>
            <a:r>
              <a:rPr lang="en-US" altLang="en-US" dirty="0" smtClean="0"/>
              <a:t> </a:t>
            </a:r>
            <a:r>
              <a:rPr lang="en-US" altLang="en-US" i="1" dirty="0" smtClean="0">
                <a:solidFill>
                  <a:schemeClr val="accent1"/>
                </a:solidFill>
              </a:rPr>
              <a:t>Boating Accessories</a:t>
            </a:r>
            <a:endParaRPr lang="en-US" altLang="en-US" i="1" dirty="0">
              <a:solidFill>
                <a:schemeClr val="accent1"/>
              </a:solidFill>
            </a:endParaRPr>
          </a:p>
        </p:txBody>
      </p:sp>
      <p:sp>
        <p:nvSpPr>
          <p:cNvPr id="3" name="Rectangle 3"/>
          <p:cNvSpPr txBox="1">
            <a:spLocks noChangeArrowheads="1"/>
          </p:cNvSpPr>
          <p:nvPr/>
        </p:nvSpPr>
        <p:spPr>
          <a:xfrm>
            <a:off x="296333" y="2167466"/>
            <a:ext cx="8686800" cy="3352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75000"/>
              </a:spcBef>
            </a:pPr>
            <a:r>
              <a:rPr lang="en-US" altLang="en-US" dirty="0" smtClean="0"/>
              <a:t>Carry spare parts and extra fuel and oil</a:t>
            </a:r>
          </a:p>
          <a:p>
            <a:pPr>
              <a:spcBef>
                <a:spcPct val="75000"/>
              </a:spcBef>
            </a:pPr>
            <a:r>
              <a:rPr lang="en-US" altLang="en-US" dirty="0" smtClean="0"/>
              <a:t>Carry emergency equipment and supplies</a:t>
            </a:r>
          </a:p>
          <a:p>
            <a:pPr lvl="1">
              <a:spcBef>
                <a:spcPct val="75000"/>
              </a:spcBef>
            </a:pPr>
            <a:r>
              <a:rPr lang="en-US" altLang="en-US" dirty="0" smtClean="0"/>
              <a:t>Bailer</a:t>
            </a:r>
          </a:p>
          <a:p>
            <a:pPr lvl="1">
              <a:spcBef>
                <a:spcPct val="75000"/>
              </a:spcBef>
            </a:pPr>
            <a:r>
              <a:rPr lang="en-US" altLang="en-US" dirty="0" smtClean="0"/>
              <a:t>Anchor</a:t>
            </a:r>
          </a:p>
          <a:p>
            <a:pPr lvl="1">
              <a:spcBef>
                <a:spcPct val="75000"/>
              </a:spcBef>
            </a:pPr>
            <a:r>
              <a:rPr lang="en-US" altLang="en-US" dirty="0" smtClean="0"/>
              <a:t>Paddles</a:t>
            </a:r>
          </a:p>
          <a:p>
            <a:pPr lvl="1">
              <a:spcBef>
                <a:spcPct val="75000"/>
              </a:spcBef>
            </a:pPr>
            <a:r>
              <a:rPr lang="en-US" altLang="en-US" dirty="0" smtClean="0"/>
              <a:t>Flashlight</a:t>
            </a:r>
          </a:p>
          <a:p>
            <a:pPr lvl="1">
              <a:spcBef>
                <a:spcPct val="75000"/>
              </a:spcBef>
              <a:buFont typeface="Times New Roman" panose="02020603050405020304" pitchFamily="18" charset="0"/>
              <a:buNone/>
            </a:pPr>
            <a:endParaRPr lang="en-US" altLang="en-US" sz="900" dirty="0"/>
          </a:p>
        </p:txBody>
      </p:sp>
      <p:sp>
        <p:nvSpPr>
          <p:cNvPr id="4" name="Text Box 7"/>
          <p:cNvSpPr txBox="1">
            <a:spLocks noChangeArrowheads="1"/>
          </p:cNvSpPr>
          <p:nvPr/>
        </p:nvSpPr>
        <p:spPr bwMode="auto">
          <a:xfrm>
            <a:off x="6308725" y="5715000"/>
            <a:ext cx="1463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a:p>
        </p:txBody>
      </p:sp>
      <p:sp>
        <p:nvSpPr>
          <p:cNvPr id="5" name="Text Box 10"/>
          <p:cNvSpPr txBox="1">
            <a:spLocks noChangeArrowheads="1"/>
          </p:cNvSpPr>
          <p:nvPr/>
        </p:nvSpPr>
        <p:spPr bwMode="auto">
          <a:xfrm>
            <a:off x="3683000" y="3641725"/>
            <a:ext cx="3505200" cy="207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spcBef>
                <a:spcPct val="75000"/>
              </a:spcBef>
              <a:buClr>
                <a:schemeClr val="accent1"/>
              </a:buClr>
              <a:buFontTx/>
              <a:buChar char="–"/>
            </a:pPr>
            <a:r>
              <a:rPr lang="en-US" altLang="en-US" sz="2000" dirty="0">
                <a:latin typeface="Arial" panose="020B0604020202020204" pitchFamily="34" charset="0"/>
              </a:rPr>
              <a:t>Tool kit</a:t>
            </a:r>
          </a:p>
          <a:p>
            <a:pPr>
              <a:spcBef>
                <a:spcPct val="75000"/>
              </a:spcBef>
              <a:buClr>
                <a:schemeClr val="accent1"/>
              </a:buClr>
              <a:buFontTx/>
              <a:buChar char="–"/>
            </a:pPr>
            <a:r>
              <a:rPr lang="en-US" altLang="en-US" sz="2000" dirty="0">
                <a:latin typeface="Arial" panose="020B0604020202020204" pitchFamily="34" charset="0"/>
              </a:rPr>
              <a:t>Throw rope</a:t>
            </a:r>
          </a:p>
          <a:p>
            <a:pPr>
              <a:spcBef>
                <a:spcPct val="75000"/>
              </a:spcBef>
              <a:buClr>
                <a:schemeClr val="accent1"/>
              </a:buClr>
              <a:buFontTx/>
              <a:buChar char="–"/>
            </a:pPr>
            <a:r>
              <a:rPr lang="en-US" altLang="en-US" sz="2000" dirty="0">
                <a:latin typeface="Arial" panose="020B0604020202020204" pitchFamily="34" charset="0"/>
              </a:rPr>
              <a:t>Visual distress signals</a:t>
            </a:r>
            <a:br>
              <a:rPr lang="en-US" altLang="en-US" sz="2000" dirty="0">
                <a:latin typeface="Arial" panose="020B0604020202020204" pitchFamily="34" charset="0"/>
              </a:rPr>
            </a:br>
            <a:r>
              <a:rPr lang="en-US" altLang="en-US" sz="2000" dirty="0">
                <a:latin typeface="Arial" panose="020B0604020202020204" pitchFamily="34" charset="0"/>
              </a:rPr>
              <a:t>required on high seas and coastal waters</a:t>
            </a:r>
          </a:p>
        </p:txBody>
      </p:sp>
    </p:spTree>
    <p:extLst>
      <p:ext uri="{BB962C8B-B14F-4D97-AF65-F5344CB8AC3E}">
        <p14:creationId xmlns:p14="http://schemas.microsoft.com/office/powerpoint/2010/main" val="29413767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p:cNvSpPr txBox="1">
            <a:spLocks noChangeArrowheads="1"/>
          </p:cNvSpPr>
          <p:nvPr/>
        </p:nvSpPr>
        <p:spPr>
          <a:xfrm>
            <a:off x="76199" y="228600"/>
            <a:ext cx="1200350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Two: Before You Get Underway</a:t>
            </a:r>
            <a:br>
              <a:rPr lang="en-US" altLang="en-US" dirty="0" smtClean="0"/>
            </a:br>
            <a:r>
              <a:rPr lang="en-US" altLang="en-US" dirty="0" smtClean="0"/>
              <a:t> </a:t>
            </a:r>
            <a:r>
              <a:rPr lang="en-US" altLang="en-US" i="1" dirty="0" smtClean="0">
                <a:solidFill>
                  <a:schemeClr val="accent1"/>
                </a:solidFill>
              </a:rPr>
              <a:t>Boating Accessories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1027"/>
          <p:cNvSpPr txBox="1">
            <a:spLocks noChangeArrowheads="1"/>
          </p:cNvSpPr>
          <p:nvPr/>
        </p:nvSpPr>
        <p:spPr>
          <a:xfrm>
            <a:off x="440266" y="1837267"/>
            <a:ext cx="8229600" cy="3962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75000"/>
              </a:spcBef>
            </a:pPr>
            <a:r>
              <a:rPr lang="en-US" altLang="en-US" dirty="0" smtClean="0"/>
              <a:t>Carry compass, maps and a radio or mobile phone</a:t>
            </a:r>
          </a:p>
          <a:p>
            <a:pPr>
              <a:spcBef>
                <a:spcPct val="75000"/>
              </a:spcBef>
            </a:pPr>
            <a:r>
              <a:rPr lang="en-US" altLang="en-US" dirty="0" smtClean="0"/>
              <a:t>Carry personal supplies and extra clothing</a:t>
            </a:r>
          </a:p>
          <a:p>
            <a:pPr lvl="1">
              <a:spcBef>
                <a:spcPct val="75000"/>
              </a:spcBef>
            </a:pPr>
            <a:r>
              <a:rPr lang="en-US" altLang="en-US" dirty="0" smtClean="0"/>
              <a:t>First aid kit</a:t>
            </a:r>
          </a:p>
          <a:p>
            <a:pPr lvl="1">
              <a:spcBef>
                <a:spcPct val="75000"/>
              </a:spcBef>
            </a:pPr>
            <a:r>
              <a:rPr lang="en-US" altLang="en-US" dirty="0" smtClean="0"/>
              <a:t>Sun block lotion</a:t>
            </a:r>
          </a:p>
          <a:p>
            <a:pPr lvl="1">
              <a:spcBef>
                <a:spcPct val="75000"/>
              </a:spcBef>
            </a:pPr>
            <a:r>
              <a:rPr lang="en-US" altLang="en-US" dirty="0" smtClean="0"/>
              <a:t>Sun glasses </a:t>
            </a:r>
          </a:p>
          <a:p>
            <a:pPr lvl="1">
              <a:spcBef>
                <a:spcPct val="75000"/>
              </a:spcBef>
            </a:pPr>
            <a:r>
              <a:rPr lang="en-US" altLang="en-US" dirty="0" smtClean="0"/>
              <a:t>T-shirt</a:t>
            </a:r>
          </a:p>
          <a:p>
            <a:pPr lvl="1">
              <a:spcBef>
                <a:spcPct val="75000"/>
              </a:spcBef>
            </a:pPr>
            <a:r>
              <a:rPr lang="en-US" altLang="en-US" dirty="0" smtClean="0"/>
              <a:t>Drinking water</a:t>
            </a:r>
            <a:endParaRPr lang="en-US" altLang="en-US" dirty="0"/>
          </a:p>
        </p:txBody>
      </p:sp>
      <p:sp>
        <p:nvSpPr>
          <p:cNvPr id="4" name="Text Box 1028"/>
          <p:cNvSpPr txBox="1">
            <a:spLocks noChangeArrowheads="1"/>
          </p:cNvSpPr>
          <p:nvPr/>
        </p:nvSpPr>
        <p:spPr bwMode="auto">
          <a:xfrm>
            <a:off x="4411133" y="3480859"/>
            <a:ext cx="1447800" cy="199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sz="2400">
                <a:solidFill>
                  <a:schemeClr val="tx1"/>
                </a:solidFill>
                <a:latin typeface="Times New Roman" panose="02020603050405020304" pitchFamily="18" charset="0"/>
              </a:defRPr>
            </a:lvl1pPr>
            <a:lvl2pPr marL="514350">
              <a:defRPr sz="2400">
                <a:solidFill>
                  <a:schemeClr val="tx1"/>
                </a:solidFill>
                <a:latin typeface="Times New Roman" panose="02020603050405020304" pitchFamily="18" charset="0"/>
              </a:defRPr>
            </a:lvl2pPr>
            <a:lvl3pPr marL="628650">
              <a:defRPr sz="2400">
                <a:solidFill>
                  <a:schemeClr val="tx1"/>
                </a:solidFill>
                <a:latin typeface="Times New Roman" panose="02020603050405020304" pitchFamily="18" charset="0"/>
              </a:defRPr>
            </a:lvl3pPr>
            <a:lvl4pPr marL="742950">
              <a:defRPr sz="2400">
                <a:solidFill>
                  <a:schemeClr val="tx1"/>
                </a:solidFill>
                <a:latin typeface="Times New Roman" panose="02020603050405020304" pitchFamily="18" charset="0"/>
              </a:defRPr>
            </a:lvl4pPr>
            <a:lvl5pPr marL="857250">
              <a:defRPr sz="2400">
                <a:solidFill>
                  <a:schemeClr val="tx1"/>
                </a:solidFill>
                <a:latin typeface="Times New Roman" panose="02020603050405020304" pitchFamily="18" charset="0"/>
              </a:defRPr>
            </a:lvl5pPr>
            <a:lvl6pPr marL="1314450" fontAlgn="base">
              <a:spcBef>
                <a:spcPct val="0"/>
              </a:spcBef>
              <a:spcAft>
                <a:spcPct val="0"/>
              </a:spcAft>
              <a:defRPr sz="2400">
                <a:solidFill>
                  <a:schemeClr val="tx1"/>
                </a:solidFill>
                <a:latin typeface="Times New Roman" panose="02020603050405020304" pitchFamily="18" charset="0"/>
              </a:defRPr>
            </a:lvl6pPr>
            <a:lvl7pPr marL="1771650" fontAlgn="base">
              <a:spcBef>
                <a:spcPct val="0"/>
              </a:spcBef>
              <a:spcAft>
                <a:spcPct val="0"/>
              </a:spcAft>
              <a:defRPr sz="2400">
                <a:solidFill>
                  <a:schemeClr val="tx1"/>
                </a:solidFill>
                <a:latin typeface="Times New Roman" panose="02020603050405020304" pitchFamily="18" charset="0"/>
              </a:defRPr>
            </a:lvl7pPr>
            <a:lvl8pPr marL="2228850" fontAlgn="base">
              <a:spcBef>
                <a:spcPct val="0"/>
              </a:spcBef>
              <a:spcAft>
                <a:spcPct val="0"/>
              </a:spcAft>
              <a:defRPr sz="2400">
                <a:solidFill>
                  <a:schemeClr val="tx1"/>
                </a:solidFill>
                <a:latin typeface="Times New Roman" panose="02020603050405020304" pitchFamily="18" charset="0"/>
              </a:defRPr>
            </a:lvl8pPr>
            <a:lvl9pPr marL="2686050" fontAlgn="base">
              <a:spcBef>
                <a:spcPct val="0"/>
              </a:spcBef>
              <a:spcAft>
                <a:spcPct val="0"/>
              </a:spcAft>
              <a:defRPr sz="2400">
                <a:solidFill>
                  <a:schemeClr val="tx1"/>
                </a:solidFill>
                <a:latin typeface="Times New Roman" panose="02020603050405020304" pitchFamily="18" charset="0"/>
              </a:defRPr>
            </a:lvl9pPr>
          </a:lstStyle>
          <a:p>
            <a:pPr>
              <a:spcBef>
                <a:spcPct val="75000"/>
              </a:spcBef>
              <a:buClr>
                <a:schemeClr val="accent1"/>
              </a:buClr>
              <a:buFontTx/>
              <a:buChar char="–"/>
            </a:pPr>
            <a:r>
              <a:rPr lang="en-US" altLang="en-US" sz="2000" dirty="0">
                <a:latin typeface="Arial" panose="020B0604020202020204" pitchFamily="34" charset="0"/>
              </a:rPr>
              <a:t>Cap</a:t>
            </a:r>
          </a:p>
          <a:p>
            <a:pPr>
              <a:spcBef>
                <a:spcPct val="75000"/>
              </a:spcBef>
              <a:buClr>
                <a:schemeClr val="accent1"/>
              </a:buClr>
              <a:buFontTx/>
              <a:buChar char="–"/>
            </a:pPr>
            <a:r>
              <a:rPr lang="en-US" altLang="en-US" sz="2000" dirty="0">
                <a:latin typeface="Arial" panose="020B0604020202020204" pitchFamily="34" charset="0"/>
              </a:rPr>
              <a:t>Gloves</a:t>
            </a:r>
          </a:p>
          <a:p>
            <a:pPr>
              <a:spcBef>
                <a:spcPct val="75000"/>
              </a:spcBef>
              <a:buClr>
                <a:schemeClr val="accent1"/>
              </a:buClr>
              <a:buFontTx/>
              <a:buChar char="–"/>
            </a:pPr>
            <a:r>
              <a:rPr lang="en-US" altLang="en-US" sz="2000" dirty="0">
                <a:latin typeface="Arial" panose="020B0604020202020204" pitchFamily="34" charset="0"/>
              </a:rPr>
              <a:t>Shoes</a:t>
            </a:r>
          </a:p>
          <a:p>
            <a:pPr>
              <a:spcBef>
                <a:spcPct val="75000"/>
              </a:spcBef>
              <a:buClr>
                <a:schemeClr val="accent1"/>
              </a:buClr>
              <a:buFontTx/>
              <a:buChar char="–"/>
            </a:pPr>
            <a:r>
              <a:rPr lang="en-US" altLang="en-US" sz="2000" dirty="0">
                <a:latin typeface="Arial" panose="020B0604020202020204" pitchFamily="34" charset="0"/>
              </a:rPr>
              <a:t>Wet suit</a:t>
            </a:r>
          </a:p>
        </p:txBody>
      </p:sp>
    </p:spTree>
    <p:extLst>
      <p:ext uri="{BB962C8B-B14F-4D97-AF65-F5344CB8AC3E}">
        <p14:creationId xmlns:p14="http://schemas.microsoft.com/office/powerpoint/2010/main" val="366310785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U. S. Aids To Navigation System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7"/>
          <p:cNvSpPr txBox="1">
            <a:spLocks noChangeArrowheads="1"/>
          </p:cNvSpPr>
          <p:nvPr/>
        </p:nvSpPr>
        <p:spPr>
          <a:xfrm>
            <a:off x="1790700" y="1619250"/>
            <a:ext cx="8229600" cy="1447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40000"/>
              </a:spcBef>
              <a:buFontTx/>
              <a:buNone/>
            </a:pPr>
            <a:r>
              <a:rPr lang="en-US" altLang="en-US" sz="2400" dirty="0" smtClean="0">
                <a:solidFill>
                  <a:schemeClr val="tx2"/>
                </a:solidFill>
                <a:effectLst>
                  <a:outerShdw blurRad="38100" dist="38100" dir="2700000" algn="tl">
                    <a:srgbClr val="000000"/>
                  </a:outerShdw>
                </a:effectLst>
              </a:rPr>
              <a:t>Non-Lateral Markers</a:t>
            </a:r>
            <a:br>
              <a:rPr lang="en-US" altLang="en-US" sz="2400" dirty="0" smtClean="0">
                <a:solidFill>
                  <a:schemeClr val="tx2"/>
                </a:solidFill>
                <a:effectLst>
                  <a:outerShdw blurRad="38100" dist="38100" dir="2700000" algn="tl">
                    <a:srgbClr val="000000"/>
                  </a:outerShdw>
                </a:effectLst>
              </a:rPr>
            </a:br>
            <a:r>
              <a:rPr lang="en-US" altLang="en-US" dirty="0" smtClean="0"/>
              <a:t>Most common are regulatory markers which use orange markings and black lettering, found on lakes and rivers:</a:t>
            </a:r>
          </a:p>
          <a:p>
            <a:pPr marL="0" indent="0"/>
            <a:endParaRPr lang="en-US" altLang="en-US" sz="2000" dirty="0"/>
          </a:p>
        </p:txBody>
      </p:sp>
      <p:sp>
        <p:nvSpPr>
          <p:cNvPr id="4" name="Rectangle 8"/>
          <p:cNvSpPr txBox="1">
            <a:spLocks noChangeArrowheads="1"/>
          </p:cNvSpPr>
          <p:nvPr/>
        </p:nvSpPr>
        <p:spPr>
          <a:xfrm>
            <a:off x="2209800" y="3314700"/>
            <a:ext cx="6477000" cy="2971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5000"/>
              </a:spcBef>
            </a:pPr>
            <a:r>
              <a:rPr lang="en-US" altLang="en-US" smtClean="0">
                <a:solidFill>
                  <a:schemeClr val="accent1"/>
                </a:solidFill>
                <a:effectLst>
                  <a:outerShdw blurRad="38100" dist="38100" dir="2700000" algn="tl">
                    <a:srgbClr val="000000"/>
                  </a:outerShdw>
                </a:effectLst>
              </a:rPr>
              <a:t>Squares</a:t>
            </a:r>
            <a:r>
              <a:rPr lang="en-US" altLang="en-US" smtClean="0"/>
              <a:t> provide information indicating directions, distances, places, food and supplies, repairs, etc.</a:t>
            </a:r>
          </a:p>
          <a:p>
            <a:pPr>
              <a:spcBef>
                <a:spcPct val="75000"/>
              </a:spcBef>
              <a:buFontTx/>
              <a:buNone/>
            </a:pPr>
            <a:endParaRPr lang="en-US" altLang="en-US" smtClean="0"/>
          </a:p>
          <a:p>
            <a:pPr>
              <a:spcBef>
                <a:spcPct val="75000"/>
              </a:spcBef>
            </a:pPr>
            <a:r>
              <a:rPr lang="en-US" altLang="en-US" smtClean="0">
                <a:solidFill>
                  <a:schemeClr val="accent1"/>
                </a:solidFill>
                <a:effectLst>
                  <a:outerShdw blurRad="38100" dist="38100" dir="2700000" algn="tl">
                    <a:srgbClr val="000000"/>
                  </a:outerShdw>
                </a:effectLst>
              </a:rPr>
              <a:t>Diamonds</a:t>
            </a:r>
            <a:r>
              <a:rPr lang="en-US" altLang="en-US" smtClean="0"/>
              <a:t> warn of dangers such as rocks, dams, shoals, construction or stumps</a:t>
            </a:r>
          </a:p>
          <a:p>
            <a:endParaRPr lang="en-US" altLang="en-US"/>
          </a:p>
        </p:txBody>
      </p:sp>
      <p:pic>
        <p:nvPicPr>
          <p:cNvPr id="5" name="Picture 3" descr="Buoy_Inf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09900"/>
            <a:ext cx="1181100" cy="1660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Buoy_Da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725" y="4838700"/>
            <a:ext cx="1181100" cy="1649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80807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Casting Off</a:t>
            </a:r>
            <a:endParaRPr lang="en-US" altLang="en-US" i="1" dirty="0">
              <a:solidFill>
                <a:schemeClr val="accent1"/>
              </a:solidFill>
            </a:endParaRPr>
          </a:p>
        </p:txBody>
      </p:sp>
      <p:pic>
        <p:nvPicPr>
          <p:cNvPr id="3" name="Picture 7" descr="CastingOff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087688"/>
            <a:ext cx="3535363" cy="27416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txBox="1">
            <a:spLocks noChangeArrowheads="1"/>
          </p:cNvSpPr>
          <p:nvPr/>
        </p:nvSpPr>
        <p:spPr>
          <a:xfrm>
            <a:off x="487363" y="1776153"/>
            <a:ext cx="8229600" cy="4419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25000"/>
              </a:spcAft>
              <a:buFontTx/>
              <a:buNone/>
              <a:tabLst>
                <a:tab pos="342900" algn="l"/>
              </a:tabLst>
            </a:pPr>
            <a:r>
              <a:rPr lang="en-US" altLang="en-US" sz="2400" dirty="0" smtClean="0">
                <a:solidFill>
                  <a:schemeClr val="tx2"/>
                </a:solidFill>
                <a:effectLst>
                  <a:outerShdw blurRad="38100" dist="38100" dir="2700000" algn="tl">
                    <a:srgbClr val="000000"/>
                  </a:outerShdw>
                </a:effectLst>
              </a:rPr>
              <a:t>If the wind or current is holding the vessel to the dock:</a:t>
            </a:r>
          </a:p>
          <a:p>
            <a:pPr marL="0" indent="0">
              <a:spcBef>
                <a:spcPct val="100000"/>
              </a:spcBef>
              <a:tabLst>
                <a:tab pos="342900" algn="l"/>
              </a:tabLst>
            </a:pPr>
            <a:r>
              <a:rPr lang="en-US" altLang="en-US" dirty="0" smtClean="0"/>
              <a:t>	Cast off stern line.  Move </a:t>
            </a:r>
            <a:br>
              <a:rPr lang="en-US" altLang="en-US" dirty="0" smtClean="0"/>
            </a:br>
            <a:r>
              <a:rPr lang="en-US" altLang="en-US" dirty="0" smtClean="0"/>
              <a:t>	and secure bow line to </a:t>
            </a:r>
            <a:br>
              <a:rPr lang="en-US" altLang="en-US" dirty="0" smtClean="0"/>
            </a:br>
            <a:r>
              <a:rPr lang="en-US" altLang="en-US" dirty="0" smtClean="0"/>
              <a:t>	mid-vessel position on dock</a:t>
            </a:r>
          </a:p>
          <a:p>
            <a:pPr marL="0" indent="0">
              <a:spcBef>
                <a:spcPct val="100000"/>
              </a:spcBef>
              <a:tabLst>
                <a:tab pos="342900" algn="l"/>
              </a:tabLst>
            </a:pPr>
            <a:r>
              <a:rPr lang="en-US" altLang="en-US" dirty="0" smtClean="0"/>
              <a:t>	Put vessel slowly into forward </a:t>
            </a:r>
            <a:br>
              <a:rPr lang="en-US" altLang="en-US" dirty="0" smtClean="0"/>
            </a:br>
            <a:r>
              <a:rPr lang="en-US" altLang="en-US" dirty="0" smtClean="0"/>
              <a:t>	gear and steer bow into dock</a:t>
            </a:r>
          </a:p>
          <a:p>
            <a:pPr marL="0" indent="0">
              <a:spcBef>
                <a:spcPct val="100000"/>
              </a:spcBef>
              <a:tabLst>
                <a:tab pos="342900" algn="l"/>
              </a:tabLst>
            </a:pPr>
            <a:r>
              <a:rPr lang="en-US" altLang="en-US" dirty="0" smtClean="0"/>
              <a:t>	After stern swings away from </a:t>
            </a:r>
            <a:br>
              <a:rPr lang="en-US" altLang="en-US" dirty="0" smtClean="0"/>
            </a:br>
            <a:r>
              <a:rPr lang="en-US" altLang="en-US" dirty="0" smtClean="0"/>
              <a:t>	dock, cast off bow line, and </a:t>
            </a:r>
            <a:br>
              <a:rPr lang="en-US" altLang="en-US" dirty="0" smtClean="0"/>
            </a:br>
            <a:r>
              <a:rPr lang="en-US" altLang="en-US" dirty="0" smtClean="0"/>
              <a:t>	back away</a:t>
            </a:r>
            <a:endParaRPr lang="en-US" altLang="en-US" dirty="0"/>
          </a:p>
        </p:txBody>
      </p:sp>
    </p:spTree>
    <p:extLst>
      <p:ext uri="{BB962C8B-B14F-4D97-AF65-F5344CB8AC3E}">
        <p14:creationId xmlns:p14="http://schemas.microsoft.com/office/powerpoint/2010/main" val="31726134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Casting Off </a:t>
            </a:r>
            <a:r>
              <a:rPr lang="en-US" altLang="en-US" sz="2400" i="1" dirty="0" smtClean="0">
                <a:solidFill>
                  <a:schemeClr val="accent1"/>
                </a:solidFill>
              </a:rPr>
              <a:t>(cont.)</a:t>
            </a:r>
            <a:endParaRPr lang="en-US" altLang="en-US" sz="2400" i="1" dirty="0">
              <a:solidFill>
                <a:schemeClr val="accent1"/>
              </a:solidFill>
            </a:endParaRPr>
          </a:p>
        </p:txBody>
      </p:sp>
      <p:pic>
        <p:nvPicPr>
          <p:cNvPr id="3" name="Picture 9" descr="CastingOff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141663"/>
            <a:ext cx="3505200" cy="26987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txBox="1">
            <a:spLocks noChangeArrowheads="1"/>
          </p:cNvSpPr>
          <p:nvPr/>
        </p:nvSpPr>
        <p:spPr>
          <a:xfrm>
            <a:off x="531813" y="2289175"/>
            <a:ext cx="8154987" cy="4035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50000"/>
              </a:spcBef>
              <a:buFontTx/>
              <a:buNone/>
              <a:tabLst>
                <a:tab pos="342900" algn="l"/>
              </a:tabLst>
            </a:pPr>
            <a:r>
              <a:rPr lang="en-US" altLang="en-US" sz="2400" smtClean="0">
                <a:solidFill>
                  <a:schemeClr val="tx2"/>
                </a:solidFill>
                <a:effectLst>
                  <a:outerShdw blurRad="38100" dist="38100" dir="2700000" algn="tl">
                    <a:srgbClr val="000000"/>
                  </a:outerShdw>
                </a:effectLst>
              </a:rPr>
              <a:t>If the wind or current is pushing the vessel away from the dock:</a:t>
            </a:r>
          </a:p>
          <a:p>
            <a:pPr marL="0" indent="0">
              <a:spcBef>
                <a:spcPct val="75000"/>
              </a:spcBef>
              <a:tabLst>
                <a:tab pos="342900" algn="l"/>
              </a:tabLst>
            </a:pPr>
            <a:r>
              <a:rPr lang="en-US" altLang="en-US" smtClean="0"/>
              <a:t>	Cast off all lines</a:t>
            </a:r>
          </a:p>
          <a:p>
            <a:pPr marL="0" indent="0">
              <a:spcBef>
                <a:spcPct val="75000"/>
              </a:spcBef>
              <a:tabLst>
                <a:tab pos="342900" algn="l"/>
              </a:tabLst>
            </a:pPr>
            <a:r>
              <a:rPr lang="en-US" altLang="en-US" smtClean="0"/>
              <a:t>	Push vessel away from dock </a:t>
            </a:r>
            <a:br>
              <a:rPr lang="en-US" altLang="en-US" smtClean="0"/>
            </a:br>
            <a:r>
              <a:rPr lang="en-US" altLang="en-US" smtClean="0"/>
              <a:t>	(for your vessel to be able to </a:t>
            </a:r>
            <a:br>
              <a:rPr lang="en-US" altLang="en-US" smtClean="0"/>
            </a:br>
            <a:r>
              <a:rPr lang="en-US" altLang="en-US" smtClean="0"/>
              <a:t>	turn, stern must be free to </a:t>
            </a:r>
            <a:br>
              <a:rPr lang="en-US" altLang="en-US" smtClean="0"/>
            </a:br>
            <a:r>
              <a:rPr lang="en-US" altLang="en-US" smtClean="0"/>
              <a:t>	move)</a:t>
            </a:r>
          </a:p>
          <a:p>
            <a:pPr marL="0" indent="0">
              <a:spcBef>
                <a:spcPct val="75000"/>
              </a:spcBef>
              <a:tabLst>
                <a:tab pos="342900" algn="l"/>
              </a:tabLst>
            </a:pPr>
            <a:r>
              <a:rPr lang="en-US" altLang="en-US" smtClean="0"/>
              <a:t>	Shift to forward and slowly </a:t>
            </a:r>
            <a:br>
              <a:rPr lang="en-US" altLang="en-US" smtClean="0"/>
            </a:br>
            <a:r>
              <a:rPr lang="en-US" altLang="en-US" smtClean="0"/>
              <a:t>	leave area</a:t>
            </a:r>
            <a:endParaRPr lang="en-US" altLang="en-US"/>
          </a:p>
        </p:txBody>
      </p:sp>
    </p:spTree>
    <p:extLst>
      <p:ext uri="{BB962C8B-B14F-4D97-AF65-F5344CB8AC3E}">
        <p14:creationId xmlns:p14="http://schemas.microsoft.com/office/powerpoint/2010/main" val="125899972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Navigation Rules- Exceptions</a:t>
            </a:r>
            <a:endParaRPr lang="en-US" altLang="en-US" i="1" dirty="0">
              <a:solidFill>
                <a:schemeClr val="accent1"/>
              </a:solidFill>
            </a:endParaRPr>
          </a:p>
        </p:txBody>
      </p:sp>
      <p:sp>
        <p:nvSpPr>
          <p:cNvPr id="3" name="Rectangle 3"/>
          <p:cNvSpPr txBox="1">
            <a:spLocks noChangeArrowheads="1"/>
          </p:cNvSpPr>
          <p:nvPr/>
        </p:nvSpPr>
        <p:spPr>
          <a:xfrm>
            <a:off x="457200" y="1864895"/>
            <a:ext cx="8229600" cy="426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75000"/>
              </a:spcBef>
              <a:buFontTx/>
              <a:buNone/>
            </a:pPr>
            <a:r>
              <a:rPr lang="en-US" altLang="en-US" sz="2400" dirty="0" smtClean="0">
                <a:solidFill>
                  <a:schemeClr val="tx2"/>
                </a:solidFill>
                <a:effectLst>
                  <a:outerShdw blurRad="38100" dist="38100" dir="2700000" algn="tl">
                    <a:srgbClr val="000000"/>
                  </a:outerShdw>
                </a:effectLst>
              </a:rPr>
              <a:t>If operating a power boat, you must give-way to:</a:t>
            </a:r>
          </a:p>
          <a:p>
            <a:pPr>
              <a:spcBef>
                <a:spcPct val="75000"/>
              </a:spcBef>
            </a:pPr>
            <a:r>
              <a:rPr lang="en-US" altLang="en-US" dirty="0" smtClean="0"/>
              <a:t>Vessel not under command, such as anchored or disabled vessel</a:t>
            </a:r>
          </a:p>
          <a:p>
            <a:pPr>
              <a:spcBef>
                <a:spcPct val="125000"/>
              </a:spcBef>
            </a:pPr>
            <a:r>
              <a:rPr lang="en-US" altLang="en-US" dirty="0" smtClean="0"/>
              <a:t>Vessel restricted in ability to maneuver or a vessel constrained by its draft such as large ship in channel</a:t>
            </a:r>
          </a:p>
          <a:p>
            <a:pPr>
              <a:spcBef>
                <a:spcPct val="125000"/>
              </a:spcBef>
            </a:pPr>
            <a:r>
              <a:rPr lang="en-US" altLang="en-US" dirty="0" smtClean="0"/>
              <a:t>Vessel engaged in commercial fishing</a:t>
            </a:r>
          </a:p>
          <a:p>
            <a:pPr>
              <a:spcBef>
                <a:spcPct val="125000"/>
              </a:spcBef>
            </a:pPr>
            <a:r>
              <a:rPr lang="en-US" altLang="en-US" dirty="0" smtClean="0"/>
              <a:t>Sailboat under sail unless it is overtaking</a:t>
            </a:r>
            <a:endParaRPr lang="en-US" altLang="en-US" dirty="0"/>
          </a:p>
        </p:txBody>
      </p:sp>
    </p:spTree>
    <p:extLst>
      <p:ext uri="{BB962C8B-B14F-4D97-AF65-F5344CB8AC3E}">
        <p14:creationId xmlns:p14="http://schemas.microsoft.com/office/powerpoint/2010/main" val="375456951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Boating Accidents </a:t>
            </a:r>
            <a:r>
              <a:rPr lang="en-US" altLang="en-US" sz="2400" i="1" dirty="0" smtClean="0">
                <a:solidFill>
                  <a:schemeClr val="accent1"/>
                </a:solidFill>
                <a:cs typeface="Arial" panose="020B0604020202020204" pitchFamily="34" charset="0"/>
              </a:rPr>
              <a:t>(cont.)</a:t>
            </a:r>
            <a:endParaRPr lang="en-US" altLang="en-US" sz="2400" i="1" dirty="0">
              <a:solidFill>
                <a:schemeClr val="accent1"/>
              </a:solidFill>
              <a:cs typeface="Arial" panose="020B0604020202020204" pitchFamily="34" charset="0"/>
            </a:endParaRPr>
          </a:p>
        </p:txBody>
      </p:sp>
      <p:sp>
        <p:nvSpPr>
          <p:cNvPr id="3" name="Rectangle 3"/>
          <p:cNvSpPr txBox="1">
            <a:spLocks noChangeArrowheads="1"/>
          </p:cNvSpPr>
          <p:nvPr/>
        </p:nvSpPr>
        <p:spPr>
          <a:xfrm>
            <a:off x="409073" y="1672388"/>
            <a:ext cx="11606463" cy="59155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55000"/>
              </a:spcBef>
              <a:buFontTx/>
              <a:buNone/>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If vessel sinks or floats away, don’t panic</a:t>
            </a:r>
          </a:p>
          <a:p>
            <a:pPr>
              <a:spcBef>
                <a:spcPct val="125000"/>
              </a:spcBef>
            </a:pPr>
            <a:r>
              <a:rPr lang="en-US" altLang="en-US" sz="2400" dirty="0" smtClean="0">
                <a:cs typeface="Times New Roman" panose="02020603050405020304" pitchFamily="18" charset="0"/>
              </a:rPr>
              <a:t>If you are wearing a PFD, make sure it is securely fastened, remain calm, and wait for help</a:t>
            </a:r>
          </a:p>
          <a:p>
            <a:pPr>
              <a:spcBef>
                <a:spcPct val="125000"/>
              </a:spcBef>
            </a:pPr>
            <a:r>
              <a:rPr lang="en-US" altLang="en-US" sz="2400" dirty="0" smtClean="0">
                <a:cs typeface="Times New Roman" panose="02020603050405020304" pitchFamily="18" charset="0"/>
              </a:rPr>
              <a:t>If you aren’t wearing a PFD, look for one floating in the water or other buoyant items to use as a flotation device</a:t>
            </a:r>
          </a:p>
          <a:p>
            <a:pPr>
              <a:spcBef>
                <a:spcPct val="125000"/>
              </a:spcBef>
            </a:pPr>
            <a:r>
              <a:rPr lang="en-US" altLang="en-US" sz="2400" dirty="0" smtClean="0">
                <a:cs typeface="Times New Roman" panose="02020603050405020304" pitchFamily="18" charset="0"/>
              </a:rPr>
              <a:t>Make sure others are wearing PFDs or have a buoyant item</a:t>
            </a:r>
          </a:p>
          <a:p>
            <a:pPr>
              <a:spcBef>
                <a:spcPct val="125000"/>
              </a:spcBef>
            </a:pPr>
            <a:r>
              <a:rPr lang="en-US" altLang="en-US" sz="2400" dirty="0" smtClean="0">
                <a:cs typeface="Times New Roman" panose="02020603050405020304" pitchFamily="18" charset="0"/>
              </a:rPr>
              <a:t>If there is no other means of support, you may have to tread water or simply float</a:t>
            </a:r>
          </a:p>
          <a:p>
            <a:pPr>
              <a:spcBef>
                <a:spcPct val="125000"/>
              </a:spcBef>
            </a:pPr>
            <a:r>
              <a:rPr lang="en-US" altLang="en-US" sz="2400" dirty="0" smtClean="0">
                <a:cs typeface="Times New Roman" panose="02020603050405020304" pitchFamily="18" charset="0"/>
              </a:rPr>
              <a:t>In cold water, float rather than tread to reduce hypothermia</a:t>
            </a:r>
          </a:p>
          <a:p>
            <a:pPr>
              <a:spcBef>
                <a:spcPct val="125000"/>
              </a:spcBef>
            </a:pPr>
            <a:endParaRPr lang="en-US" altLang="en-US" dirty="0">
              <a:cs typeface="Times New Roman" panose="02020603050405020304" pitchFamily="18" charset="0"/>
            </a:endParaRPr>
          </a:p>
        </p:txBody>
      </p:sp>
    </p:spTree>
    <p:extLst>
      <p:ext uri="{BB962C8B-B14F-4D97-AF65-F5344CB8AC3E}">
        <p14:creationId xmlns:p14="http://schemas.microsoft.com/office/powerpoint/2010/main" val="36850811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0708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smtClean="0">
                <a:cs typeface="Arial" panose="020B0604020202020204" pitchFamily="34" charset="0"/>
              </a:rPr>
              <a:t>Lesson Five: Boating Emergencies</a:t>
            </a:r>
            <a:br>
              <a:rPr lang="en-US" altLang="en-US" sz="4000" dirty="0" smtClean="0">
                <a:cs typeface="Arial" panose="020B0604020202020204" pitchFamily="34" charset="0"/>
              </a:rPr>
            </a:br>
            <a:r>
              <a:rPr lang="en-US" altLang="en-US" sz="4000" i="1" dirty="0" smtClean="0">
                <a:solidFill>
                  <a:schemeClr val="accent1"/>
                </a:solidFill>
                <a:cs typeface="Arial" panose="020B0604020202020204" pitchFamily="34" charset="0"/>
              </a:rPr>
              <a:t>Boating Accidents </a:t>
            </a:r>
            <a:r>
              <a:rPr lang="en-US" altLang="en-US" sz="2000" i="1" dirty="0" smtClean="0">
                <a:solidFill>
                  <a:schemeClr val="accent1"/>
                </a:solidFill>
              </a:rPr>
              <a:t>(cont.)</a:t>
            </a:r>
            <a:endParaRPr lang="en-US" altLang="en-US" sz="2000" i="1" dirty="0">
              <a:solidFill>
                <a:schemeClr val="accent1"/>
              </a:solidFill>
            </a:endParaRPr>
          </a:p>
        </p:txBody>
      </p:sp>
      <p:pic>
        <p:nvPicPr>
          <p:cNvPr id="3" name="Picture 3" descr="Boat a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9903" y="2405659"/>
            <a:ext cx="3292475" cy="30178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txBox="1">
            <a:spLocks noChangeArrowheads="1"/>
          </p:cNvSpPr>
          <p:nvPr/>
        </p:nvSpPr>
        <p:spPr>
          <a:xfrm>
            <a:off x="1442787" y="1495925"/>
            <a:ext cx="4876800" cy="52337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125000"/>
              </a:spcBef>
            </a:pPr>
            <a:r>
              <a:rPr lang="en-US" altLang="en-US" sz="2400" dirty="0" smtClean="0">
                <a:cs typeface="Arial" panose="020B0604020202020204" pitchFamily="34" charset="0"/>
              </a:rPr>
              <a:t>Knowing your boating environment</a:t>
            </a:r>
          </a:p>
          <a:p>
            <a:pPr>
              <a:spcBef>
                <a:spcPct val="125000"/>
              </a:spcBef>
            </a:pPr>
            <a:r>
              <a:rPr lang="en-US" altLang="en-US" sz="2400" dirty="0" smtClean="0">
                <a:cs typeface="Arial" panose="020B0604020202020204" pitchFamily="34" charset="0"/>
              </a:rPr>
              <a:t>Become familiar with locations of shallow water and submerged </a:t>
            </a:r>
            <a:br>
              <a:rPr lang="en-US" altLang="en-US" sz="2400" dirty="0" smtClean="0">
                <a:cs typeface="Arial" panose="020B0604020202020204" pitchFamily="34" charset="0"/>
              </a:rPr>
            </a:br>
            <a:r>
              <a:rPr lang="en-US" altLang="en-US" sz="2400" dirty="0" smtClean="0">
                <a:cs typeface="Arial" panose="020B0604020202020204" pitchFamily="34" charset="0"/>
              </a:rPr>
              <a:t>objects before you go out</a:t>
            </a:r>
          </a:p>
          <a:p>
            <a:pPr>
              <a:spcBef>
                <a:spcPct val="125000"/>
              </a:spcBef>
            </a:pPr>
            <a:r>
              <a:rPr lang="en-US" altLang="en-US" sz="2400" dirty="0" smtClean="0">
                <a:cs typeface="Arial" panose="020B0604020202020204" pitchFamily="34" charset="0"/>
              </a:rPr>
              <a:t>Learn to read chart to determine </a:t>
            </a:r>
            <a:br>
              <a:rPr lang="en-US" altLang="en-US" sz="2400" dirty="0" smtClean="0">
                <a:cs typeface="Arial" panose="020B0604020202020204" pitchFamily="34" charset="0"/>
              </a:rPr>
            </a:br>
            <a:r>
              <a:rPr lang="en-US" altLang="en-US" sz="2400" dirty="0" smtClean="0">
                <a:cs typeface="Arial" panose="020B0604020202020204" pitchFamily="34" charset="0"/>
              </a:rPr>
              <a:t>your position and depth</a:t>
            </a:r>
          </a:p>
          <a:p>
            <a:pPr marL="0" indent="0">
              <a:spcBef>
                <a:spcPct val="125000"/>
              </a:spcBef>
              <a:tabLst>
                <a:tab pos="342900" algn="l"/>
              </a:tabLst>
            </a:pPr>
            <a:r>
              <a:rPr lang="en-US" altLang="en-US" sz="2400" dirty="0" smtClean="0">
                <a:cs typeface="Times New Roman" panose="02020603050405020304" pitchFamily="18" charset="0"/>
              </a:rPr>
              <a:t>  Stop the engine and lift outdrive</a:t>
            </a:r>
          </a:p>
          <a:p>
            <a:pPr marL="0" indent="0">
              <a:spcBef>
                <a:spcPct val="125000"/>
              </a:spcBef>
              <a:tabLst>
                <a:tab pos="342900" algn="l"/>
              </a:tabLst>
            </a:pPr>
            <a:r>
              <a:rPr lang="en-US" altLang="en-US" sz="2400" dirty="0" smtClean="0">
                <a:cs typeface="Times New Roman" panose="02020603050405020304" pitchFamily="18" charset="0"/>
              </a:rPr>
              <a:t>	Shift weight in the vessel to the area furthest away from the point of impact</a:t>
            </a:r>
          </a:p>
          <a:p>
            <a:pPr>
              <a:spcBef>
                <a:spcPct val="125000"/>
              </a:spcBef>
            </a:pPr>
            <a:endParaRPr lang="en-US" altLang="en-US" sz="2400" dirty="0">
              <a:cs typeface="Arial" panose="020B0604020202020204" pitchFamily="34" charset="0"/>
            </a:endParaRPr>
          </a:p>
        </p:txBody>
      </p:sp>
    </p:spTree>
    <p:extLst>
      <p:ext uri="{BB962C8B-B14F-4D97-AF65-F5344CB8AC3E}">
        <p14:creationId xmlns:p14="http://schemas.microsoft.com/office/powerpoint/2010/main" val="250984435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dirty="0" smtClean="0"/>
              <a:t> </a:t>
            </a:r>
            <a:r>
              <a:rPr lang="en-US" altLang="en-US" i="1" dirty="0" smtClean="0">
                <a:solidFill>
                  <a:schemeClr val="accent1"/>
                </a:solidFill>
              </a:rPr>
              <a:t>Who May Operate A Vessel</a:t>
            </a:r>
            <a:r>
              <a:rPr lang="en-US" altLang="en-US" sz="2400" i="1" dirty="0" smtClean="0">
                <a:solidFill>
                  <a:schemeClr val="accent1"/>
                </a:solidFill>
              </a:rPr>
              <a:t>  (cont.)</a:t>
            </a:r>
            <a:endParaRPr lang="en-US" altLang="en-US" sz="2400" i="1" dirty="0">
              <a:solidFill>
                <a:schemeClr val="accent1"/>
              </a:solidFill>
            </a:endParaRPr>
          </a:p>
        </p:txBody>
      </p:sp>
      <p:sp>
        <p:nvSpPr>
          <p:cNvPr id="3" name="Rectangle 3"/>
          <p:cNvSpPr txBox="1">
            <a:spLocks noChangeArrowheads="1"/>
          </p:cNvSpPr>
          <p:nvPr/>
        </p:nvSpPr>
        <p:spPr>
          <a:xfrm>
            <a:off x="489284" y="1941094"/>
            <a:ext cx="8229600" cy="47645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25000"/>
              </a:spcBef>
              <a:buFontTx/>
              <a:buNone/>
              <a:tabLst>
                <a:tab pos="350838" algn="l"/>
              </a:tabLst>
            </a:pPr>
            <a:r>
              <a:rPr lang="en-US" altLang="en-US" sz="2400" dirty="0" smtClean="0">
                <a:solidFill>
                  <a:schemeClr val="tx2"/>
                </a:solidFill>
                <a:effectLst>
                  <a:outerShdw blurRad="38100" dist="38100" dir="2700000" algn="tl">
                    <a:srgbClr val="000000"/>
                  </a:outerShdw>
                </a:effectLst>
              </a:rPr>
              <a:t>Boater Safety Certification Requirements for Alabama Residents</a:t>
            </a:r>
          </a:p>
          <a:p>
            <a:pPr marL="0" indent="0">
              <a:spcBef>
                <a:spcPct val="125000"/>
              </a:spcBef>
              <a:tabLst>
                <a:tab pos="350838" algn="l"/>
              </a:tabLst>
            </a:pPr>
            <a:r>
              <a:rPr lang="en-US" altLang="en-US" dirty="0" smtClean="0"/>
              <a:t>	</a:t>
            </a:r>
            <a:r>
              <a:rPr lang="en-US" altLang="en-US" dirty="0" smtClean="0">
                <a:solidFill>
                  <a:schemeClr val="tx2"/>
                </a:solidFill>
                <a:effectLst>
                  <a:outerShdw blurRad="38100" dist="38100" dir="2700000" algn="tl">
                    <a:srgbClr val="000000"/>
                  </a:outerShdw>
                </a:effectLst>
              </a:rPr>
              <a:t>If you are under 12 years of age as of January 1, 2002</a:t>
            </a:r>
            <a:r>
              <a:rPr lang="en-US" altLang="en-US" dirty="0" smtClean="0"/>
              <a:t>: 	may obtain boater safety certification after you turn 12 but may operate a vessel </a:t>
            </a:r>
            <a:r>
              <a:rPr lang="en-US" altLang="en-US" i="1" dirty="0" smtClean="0"/>
              <a:t>only if</a:t>
            </a:r>
            <a:r>
              <a:rPr lang="en-US" altLang="en-US" dirty="0" smtClean="0"/>
              <a:t> person 21 or more with a valid certification is onboard and in position to take immediate physical control of the vessel</a:t>
            </a:r>
          </a:p>
          <a:p>
            <a:pPr marL="0" indent="0">
              <a:spcBef>
                <a:spcPct val="125000"/>
              </a:spcBef>
              <a:tabLst>
                <a:tab pos="350838" algn="l"/>
              </a:tabLst>
            </a:pPr>
            <a:r>
              <a:rPr lang="en-US" altLang="en-US" dirty="0" smtClean="0"/>
              <a:t>	After you turn 14 you may legally operate vessel without supervision</a:t>
            </a:r>
            <a:endParaRPr lang="en-US" altLang="en-US" dirty="0"/>
          </a:p>
        </p:txBody>
      </p:sp>
    </p:spTree>
    <p:extLst>
      <p:ext uri="{BB962C8B-B14F-4D97-AF65-F5344CB8AC3E}">
        <p14:creationId xmlns:p14="http://schemas.microsoft.com/office/powerpoint/2010/main" val="83408518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Personal Watercraft (PWC) </a:t>
            </a:r>
            <a:endParaRPr lang="en-US" altLang="en-US" i="1" dirty="0">
              <a:solidFill>
                <a:schemeClr val="accent1"/>
              </a:solidFill>
            </a:endParaRPr>
          </a:p>
        </p:txBody>
      </p:sp>
      <p:pic>
        <p:nvPicPr>
          <p:cNvPr id="3" name="Picture 6" descr="PWCStee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8150" y="2362200"/>
            <a:ext cx="3473450" cy="40036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txBox="1">
            <a:spLocks noChangeArrowheads="1"/>
          </p:cNvSpPr>
          <p:nvPr/>
        </p:nvSpPr>
        <p:spPr>
          <a:xfrm>
            <a:off x="216568" y="2054559"/>
            <a:ext cx="5562600" cy="426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FontTx/>
              <a:buNone/>
            </a:pPr>
            <a:r>
              <a:rPr lang="en-US" altLang="en-US" sz="2400" dirty="0" smtClean="0">
                <a:solidFill>
                  <a:schemeClr val="tx2"/>
                </a:solidFill>
                <a:effectLst>
                  <a:outerShdw blurRad="38100" dist="38100" dir="2700000" algn="tl">
                    <a:srgbClr val="000000"/>
                  </a:outerShdw>
                </a:effectLst>
              </a:rPr>
              <a:t>Steering and stopping a PWC:</a:t>
            </a:r>
          </a:p>
          <a:p>
            <a:pPr>
              <a:spcBef>
                <a:spcPct val="40000"/>
              </a:spcBef>
            </a:pPr>
            <a:r>
              <a:rPr lang="en-US" altLang="en-US" sz="2400" dirty="0" smtClean="0">
                <a:solidFill>
                  <a:schemeClr val="tx2"/>
                </a:solidFill>
                <a:effectLst>
                  <a:outerShdw blurRad="38100" dist="38100" dir="2700000" algn="tl">
                    <a:srgbClr val="000000"/>
                  </a:outerShdw>
                </a:effectLst>
              </a:rPr>
              <a:t>14 </a:t>
            </a:r>
            <a:r>
              <a:rPr lang="en-US" altLang="en-US" sz="2400" dirty="0" err="1">
                <a:solidFill>
                  <a:schemeClr val="tx2"/>
                </a:solidFill>
                <a:effectLst>
                  <a:outerShdw blurRad="38100" dist="38100" dir="2700000" algn="tl">
                    <a:srgbClr val="000000"/>
                  </a:outerShdw>
                </a:effectLst>
              </a:rPr>
              <a:t>y</a:t>
            </a:r>
            <a:r>
              <a:rPr lang="en-US" altLang="en-US" sz="2400" dirty="0" err="1" smtClean="0">
                <a:solidFill>
                  <a:schemeClr val="tx2"/>
                </a:solidFill>
                <a:effectLst>
                  <a:outerShdw blurRad="38100" dist="38100" dir="2700000" algn="tl">
                    <a:srgbClr val="000000"/>
                  </a:outerShdw>
                </a:effectLst>
              </a:rPr>
              <a:t>.o</a:t>
            </a:r>
            <a:r>
              <a:rPr lang="en-US" altLang="en-US" sz="2400" dirty="0" smtClean="0">
                <a:solidFill>
                  <a:schemeClr val="tx2"/>
                </a:solidFill>
                <a:effectLst>
                  <a:outerShdw blurRad="38100" dist="38100" dir="2700000" algn="tl">
                    <a:srgbClr val="000000"/>
                  </a:outerShdw>
                </a:effectLst>
              </a:rPr>
              <a:t>. to operate alone</a:t>
            </a:r>
          </a:p>
          <a:p>
            <a:pPr>
              <a:spcBef>
                <a:spcPct val="40000"/>
              </a:spcBef>
            </a:pPr>
            <a:r>
              <a:rPr lang="en-US" altLang="en-US" sz="2400" dirty="0" smtClean="0">
                <a:solidFill>
                  <a:schemeClr val="tx2"/>
                </a:solidFill>
                <a:effectLst>
                  <a:outerShdw blurRad="38100" dist="38100" dir="2700000" algn="tl">
                    <a:srgbClr val="000000"/>
                  </a:outerShdw>
                </a:effectLst>
              </a:rPr>
              <a:t>MUST have a vessel license</a:t>
            </a:r>
          </a:p>
          <a:p>
            <a:pPr>
              <a:spcBef>
                <a:spcPct val="40000"/>
              </a:spcBef>
            </a:pPr>
            <a:r>
              <a:rPr lang="en-US" altLang="en-US" sz="2400" dirty="0" smtClean="0">
                <a:solidFill>
                  <a:schemeClr val="tx2"/>
                </a:solidFill>
                <a:effectLst>
                  <a:outerShdw blurRad="38100" dist="38100" dir="2700000" algn="tl">
                    <a:srgbClr val="000000"/>
                  </a:outerShdw>
                </a:effectLst>
              </a:rPr>
              <a:t>Operate sunrise to sunset</a:t>
            </a:r>
          </a:p>
        </p:txBody>
      </p:sp>
    </p:spTree>
    <p:extLst>
      <p:ext uri="{BB962C8B-B14F-4D97-AF65-F5344CB8AC3E}">
        <p14:creationId xmlns:p14="http://schemas.microsoft.com/office/powerpoint/2010/main" val="90785808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Risk Management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4"/>
          <p:cNvSpPr txBox="1">
            <a:spLocks noChangeArrowheads="1"/>
          </p:cNvSpPr>
          <p:nvPr/>
        </p:nvSpPr>
        <p:spPr>
          <a:xfrm>
            <a:off x="457199" y="1828799"/>
            <a:ext cx="9520989" cy="47820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50000"/>
              </a:spcBef>
              <a:buFontTx/>
              <a:buNone/>
              <a:tabLst>
                <a:tab pos="342900" algn="l"/>
              </a:tabLst>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Minimize risk of drownings by wearing PFDs</a:t>
            </a:r>
            <a:r>
              <a:rPr lang="en-US" altLang="en-US" sz="2400" dirty="0" smtClean="0">
                <a:solidFill>
                  <a:schemeClr val="tx2"/>
                </a:solidFill>
                <a:cs typeface="Times New Roman" panose="02020603050405020304" pitchFamily="18" charset="0"/>
              </a:rPr>
              <a:t> </a:t>
            </a:r>
          </a:p>
          <a:p>
            <a:pPr marL="0" indent="0">
              <a:spcBef>
                <a:spcPct val="125000"/>
              </a:spcBef>
              <a:buFontTx/>
              <a:buNone/>
              <a:tabLst>
                <a:tab pos="342900" algn="l"/>
              </a:tabLst>
            </a:pPr>
            <a:r>
              <a:rPr lang="en-US" altLang="en-US" sz="2400" dirty="0" smtClean="0">
                <a:cs typeface="Arial" panose="020B0604020202020204" pitchFamily="34" charset="0"/>
              </a:rPr>
              <a:t>Almost all drowning victims aren’t wearing a PFD or are wearing an inadequate one. PFDs:</a:t>
            </a:r>
          </a:p>
          <a:p>
            <a:pPr marL="0" indent="0">
              <a:spcBef>
                <a:spcPct val="125000"/>
              </a:spcBef>
              <a:tabLst>
                <a:tab pos="342900" algn="l"/>
              </a:tabLst>
            </a:pPr>
            <a:r>
              <a:rPr lang="en-US" altLang="en-US" dirty="0" smtClean="0">
                <a:cs typeface="Arial" panose="020B0604020202020204" pitchFamily="34" charset="0"/>
              </a:rPr>
              <a:t>	Must be readily accessible</a:t>
            </a:r>
          </a:p>
          <a:p>
            <a:pPr marL="0" indent="0">
              <a:spcBef>
                <a:spcPct val="125000"/>
              </a:spcBef>
              <a:tabLst>
                <a:tab pos="342900" algn="l"/>
              </a:tabLst>
            </a:pPr>
            <a:r>
              <a:rPr lang="en-US" altLang="en-US" dirty="0" smtClean="0">
                <a:cs typeface="Arial" panose="020B0604020202020204" pitchFamily="34" charset="0"/>
              </a:rPr>
              <a:t>	Are of proper size for intended wearer</a:t>
            </a:r>
          </a:p>
          <a:p>
            <a:pPr marL="0" indent="0">
              <a:spcBef>
                <a:spcPct val="125000"/>
              </a:spcBef>
              <a:tabLst>
                <a:tab pos="342900" algn="l"/>
              </a:tabLst>
            </a:pPr>
            <a:r>
              <a:rPr lang="en-US" altLang="en-US" dirty="0" smtClean="0">
                <a:cs typeface="Arial" panose="020B0604020202020204" pitchFamily="34" charset="0"/>
              </a:rPr>
              <a:t>	Are in good condition</a:t>
            </a:r>
            <a:endParaRPr lang="en-US" altLang="en-US" dirty="0">
              <a:latin typeface="Garamond 3" pitchFamily="18" charset="0"/>
              <a:cs typeface="Times New Roman" panose="02020603050405020304" pitchFamily="18" charset="0"/>
            </a:endParaRPr>
          </a:p>
        </p:txBody>
      </p:sp>
      <p:pic>
        <p:nvPicPr>
          <p:cNvPr id="4" name="Picture 6" descr="PFDType2Todd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944769" y="3629526"/>
            <a:ext cx="2278062" cy="29813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5152383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AnchorTyp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4713" y="1981200"/>
            <a:ext cx="3036887"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Anchoring</a:t>
            </a:r>
            <a:endParaRPr lang="en-US" altLang="en-US" i="1" dirty="0">
              <a:solidFill>
                <a:schemeClr val="accent1"/>
              </a:solidFill>
            </a:endParaRPr>
          </a:p>
        </p:txBody>
      </p:sp>
      <p:sp>
        <p:nvSpPr>
          <p:cNvPr id="4" name="Rectangle 3"/>
          <p:cNvSpPr txBox="1">
            <a:spLocks noChangeArrowheads="1"/>
          </p:cNvSpPr>
          <p:nvPr/>
        </p:nvSpPr>
        <p:spPr>
          <a:xfrm>
            <a:off x="381000" y="1695450"/>
            <a:ext cx="5867400" cy="45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FontTx/>
              <a:buNone/>
            </a:pPr>
            <a:r>
              <a:rPr lang="en-US" altLang="en-US" sz="2400" smtClean="0">
                <a:solidFill>
                  <a:schemeClr val="tx2"/>
                </a:solidFill>
                <a:effectLst>
                  <a:outerShdw blurRad="38100" dist="38100" dir="2700000" algn="tl">
                    <a:srgbClr val="000000"/>
                  </a:outerShdw>
                </a:effectLst>
              </a:rPr>
              <a:t>Most commonly used anchors are:</a:t>
            </a:r>
          </a:p>
          <a:p>
            <a:endParaRPr lang="en-US" altLang="en-US" sz="2400">
              <a:solidFill>
                <a:schemeClr val="tx2"/>
              </a:solidFill>
              <a:effectLst>
                <a:outerShdw blurRad="38100" dist="38100" dir="2700000" algn="tl">
                  <a:srgbClr val="000000"/>
                </a:outerShdw>
              </a:effectLst>
            </a:endParaRPr>
          </a:p>
        </p:txBody>
      </p:sp>
      <p:sp>
        <p:nvSpPr>
          <p:cNvPr id="5" name="Rectangle 9"/>
          <p:cNvSpPr txBox="1">
            <a:spLocks noChangeArrowheads="1"/>
          </p:cNvSpPr>
          <p:nvPr/>
        </p:nvSpPr>
        <p:spPr>
          <a:xfrm>
            <a:off x="304800" y="2362200"/>
            <a:ext cx="5638800" cy="4495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75000"/>
              </a:spcBef>
            </a:pPr>
            <a:r>
              <a:rPr lang="en-US" altLang="en-US" sz="2100" smtClean="0">
                <a:solidFill>
                  <a:srgbClr val="008000"/>
                </a:solidFill>
                <a:effectLst>
                  <a:outerShdw blurRad="38100" dist="38100" dir="2700000" algn="tl">
                    <a:srgbClr val="000000"/>
                  </a:outerShdw>
                </a:effectLst>
              </a:rPr>
              <a:t>Plow style anchor</a:t>
            </a:r>
            <a:r>
              <a:rPr lang="en-US" altLang="en-US" sz="2100" smtClean="0"/>
              <a:t> good for most vessels; holds by digging itself into bottom sediments</a:t>
            </a:r>
          </a:p>
          <a:p>
            <a:pPr>
              <a:spcBef>
                <a:spcPct val="75000"/>
              </a:spcBef>
            </a:pPr>
            <a:r>
              <a:rPr lang="en-US" altLang="en-US" sz="2100" smtClean="0">
                <a:solidFill>
                  <a:srgbClr val="008000"/>
                </a:solidFill>
                <a:effectLst>
                  <a:outerShdw blurRad="38100" dist="38100" dir="2700000" algn="tl">
                    <a:srgbClr val="000000"/>
                  </a:outerShdw>
                </a:effectLst>
              </a:rPr>
              <a:t>Fluke style anchor</a:t>
            </a:r>
            <a:r>
              <a:rPr lang="en-US" altLang="en-US" sz="2100" smtClean="0"/>
              <a:t> (Danforth®) similar to plow style, but more lightweight</a:t>
            </a:r>
          </a:p>
          <a:p>
            <a:pPr>
              <a:spcBef>
                <a:spcPct val="75000"/>
              </a:spcBef>
            </a:pPr>
            <a:r>
              <a:rPr lang="en-US" altLang="en-US" sz="2100" smtClean="0">
                <a:solidFill>
                  <a:srgbClr val="008000"/>
                </a:solidFill>
                <a:effectLst>
                  <a:outerShdw blurRad="38100" dist="38100" dir="2700000" algn="tl">
                    <a:srgbClr val="000000"/>
                  </a:outerShdw>
                </a:effectLst>
              </a:rPr>
              <a:t>Mushroom anchor</a:t>
            </a:r>
            <a:r>
              <a:rPr lang="en-US" altLang="en-US" sz="2100" smtClean="0"/>
              <a:t> shouldn’t be used to anchor vessel larger than small canoe, rowboat, sailboat or inflatable since it has little holding power; never use to hold vessel in rough water or weather</a:t>
            </a:r>
            <a:endParaRPr lang="en-US" altLang="en-US" sz="2100"/>
          </a:p>
        </p:txBody>
      </p:sp>
    </p:spTree>
    <p:extLst>
      <p:ext uri="{BB962C8B-B14F-4D97-AF65-F5344CB8AC3E}">
        <p14:creationId xmlns:p14="http://schemas.microsoft.com/office/powerpoint/2010/main" val="291968842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smtClean="0"/>
              <a:t>Lesson Three: Operating Your Boat Safely!</a:t>
            </a:r>
            <a:r>
              <a:rPr lang="en-US" altLang="en-US" sz="4000" i="1" dirty="0" smtClean="0">
                <a:solidFill>
                  <a:schemeClr val="accent1"/>
                </a:solidFill>
              </a:rPr>
              <a:t/>
            </a:r>
            <a:br>
              <a:rPr lang="en-US" altLang="en-US" sz="4000" i="1" dirty="0" smtClean="0">
                <a:solidFill>
                  <a:schemeClr val="accent1"/>
                </a:solidFill>
              </a:rPr>
            </a:br>
            <a:r>
              <a:rPr lang="en-US" altLang="en-US" sz="4000" i="1" dirty="0" smtClean="0">
                <a:solidFill>
                  <a:schemeClr val="accent1"/>
                </a:solidFill>
              </a:rPr>
              <a:t> Anchoring </a:t>
            </a:r>
            <a:r>
              <a:rPr lang="en-US" altLang="en-US" sz="2000" i="1" dirty="0" smtClean="0">
                <a:solidFill>
                  <a:schemeClr val="accent1"/>
                </a:solidFill>
              </a:rPr>
              <a:t>(cont.)</a:t>
            </a:r>
            <a:endParaRPr lang="en-US" altLang="en-US" sz="2000" i="1" dirty="0">
              <a:solidFill>
                <a:schemeClr val="accent1"/>
              </a:solidFill>
            </a:endParaRPr>
          </a:p>
        </p:txBody>
      </p:sp>
      <p:sp>
        <p:nvSpPr>
          <p:cNvPr id="3" name="Rectangle 4"/>
          <p:cNvSpPr txBox="1">
            <a:spLocks noChangeArrowheads="1"/>
          </p:cNvSpPr>
          <p:nvPr/>
        </p:nvSpPr>
        <p:spPr>
          <a:xfrm>
            <a:off x="457200" y="1620253"/>
            <a:ext cx="7948863" cy="48567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FontTx/>
              <a:buNone/>
            </a:pPr>
            <a:r>
              <a:rPr lang="en-US" altLang="en-US" sz="2400" dirty="0" smtClean="0">
                <a:solidFill>
                  <a:schemeClr val="tx2"/>
                </a:solidFill>
                <a:effectLst>
                  <a:outerShdw blurRad="38100" dist="38100" dir="2700000" algn="tl">
                    <a:srgbClr val="000000"/>
                  </a:outerShdw>
                </a:effectLst>
              </a:rPr>
              <a:t>Follow these guidelines when anchoring your vessel:</a:t>
            </a:r>
          </a:p>
          <a:p>
            <a:pPr>
              <a:spcBef>
                <a:spcPct val="125000"/>
              </a:spcBef>
            </a:pPr>
            <a:r>
              <a:rPr lang="en-US" altLang="en-US" sz="2400" dirty="0" smtClean="0"/>
              <a:t>Attach 7-8 feet of galvanized chain to anchor to help prevent abrasion of anchor line from sand or rock on bottom</a:t>
            </a:r>
          </a:p>
          <a:p>
            <a:pPr>
              <a:spcBef>
                <a:spcPct val="125000"/>
              </a:spcBef>
            </a:pPr>
            <a:r>
              <a:rPr lang="en-US" altLang="en-US" sz="2400" dirty="0" smtClean="0"/>
              <a:t>Select area of little or no current, protected from weather</a:t>
            </a:r>
          </a:p>
          <a:p>
            <a:pPr>
              <a:spcBef>
                <a:spcPct val="125000"/>
              </a:spcBef>
            </a:pPr>
            <a:r>
              <a:rPr lang="en-US" altLang="en-US" sz="2400" dirty="0" smtClean="0"/>
              <a:t>Lower anchor over the bow to bottom, then slowly back </a:t>
            </a:r>
            <a:br>
              <a:rPr lang="en-US" altLang="en-US" sz="2400" dirty="0" smtClean="0"/>
            </a:br>
            <a:r>
              <a:rPr lang="en-US" altLang="en-US" sz="2400" dirty="0" smtClean="0"/>
              <a:t>away downwind or down current</a:t>
            </a:r>
          </a:p>
          <a:p>
            <a:pPr>
              <a:spcBef>
                <a:spcPct val="125000"/>
              </a:spcBef>
            </a:pPr>
            <a:r>
              <a:rPr lang="en-US" altLang="en-US" sz="2400" u="sng" dirty="0" smtClean="0"/>
              <a:t>Never</a:t>
            </a:r>
            <a:r>
              <a:rPr lang="en-US" altLang="en-US" sz="2400" dirty="0" smtClean="0"/>
              <a:t> anchor from stern as this can make vessel unstable</a:t>
            </a:r>
          </a:p>
          <a:p>
            <a:pPr>
              <a:spcBef>
                <a:spcPct val="125000"/>
              </a:spcBef>
            </a:pPr>
            <a:endParaRPr lang="en-US" altLang="en-US" dirty="0"/>
          </a:p>
        </p:txBody>
      </p:sp>
    </p:spTree>
    <p:extLst>
      <p:ext uri="{BB962C8B-B14F-4D97-AF65-F5344CB8AC3E}">
        <p14:creationId xmlns:p14="http://schemas.microsoft.com/office/powerpoint/2010/main" val="134441302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Anchoring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304800" y="1752600"/>
            <a:ext cx="8534400" cy="1676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Let out  7-10 times as much line as depth of the water  </a:t>
            </a:r>
          </a:p>
          <a:p>
            <a:pPr>
              <a:spcBef>
                <a:spcPct val="125000"/>
              </a:spcBef>
            </a:pPr>
            <a:r>
              <a:rPr lang="en-US" altLang="en-US" smtClean="0"/>
              <a:t>Tie off line around a bow cleat, and pull on anchor to make sure it is secure</a:t>
            </a:r>
            <a:endParaRPr lang="en-US" altLang="en-US"/>
          </a:p>
        </p:txBody>
      </p:sp>
      <p:grpSp>
        <p:nvGrpSpPr>
          <p:cNvPr id="4" name="Group 4"/>
          <p:cNvGrpSpPr>
            <a:grpSpLocks/>
          </p:cNvGrpSpPr>
          <p:nvPr/>
        </p:nvGrpSpPr>
        <p:grpSpPr bwMode="auto">
          <a:xfrm>
            <a:off x="762000" y="3886200"/>
            <a:ext cx="7612063" cy="2743200"/>
            <a:chOff x="480" y="2304"/>
            <a:chExt cx="4795" cy="1728"/>
          </a:xfrm>
        </p:grpSpPr>
        <p:pic>
          <p:nvPicPr>
            <p:cNvPr id="5" name="Picture 5" descr="Anchored bo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 y="2534"/>
              <a:ext cx="4795" cy="1498"/>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6"/>
            <p:cNvSpPr txBox="1">
              <a:spLocks noChangeArrowheads="1"/>
            </p:cNvSpPr>
            <p:nvPr/>
          </p:nvSpPr>
          <p:spPr bwMode="auto">
            <a:xfrm>
              <a:off x="532" y="2304"/>
              <a:ext cx="6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chemeClr val="accent1"/>
                  </a:solidFill>
                  <a:effectLst>
                    <a:outerShdw blurRad="38100" dist="38100" dir="2700000" algn="tl">
                      <a:srgbClr val="000000"/>
                    </a:outerShdw>
                  </a:effectLst>
                </a:rPr>
                <a:t>Anchor</a:t>
              </a:r>
            </a:p>
          </p:txBody>
        </p:sp>
        <p:sp>
          <p:nvSpPr>
            <p:cNvPr id="7" name="Text Box 7"/>
            <p:cNvSpPr txBox="1">
              <a:spLocks noChangeArrowheads="1"/>
            </p:cNvSpPr>
            <p:nvPr/>
          </p:nvSpPr>
          <p:spPr bwMode="auto">
            <a:xfrm>
              <a:off x="1116" y="2304"/>
              <a:ext cx="5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chemeClr val="accent1"/>
                  </a:solidFill>
                  <a:effectLst>
                    <a:outerShdw blurRad="38100" dist="38100" dir="2700000" algn="tl">
                      <a:srgbClr val="000000"/>
                    </a:outerShdw>
                  </a:effectLst>
                </a:rPr>
                <a:t>Chain</a:t>
              </a:r>
            </a:p>
          </p:txBody>
        </p:sp>
        <p:sp>
          <p:nvSpPr>
            <p:cNvPr id="8" name="Text Box 8"/>
            <p:cNvSpPr txBox="1">
              <a:spLocks noChangeArrowheads="1"/>
            </p:cNvSpPr>
            <p:nvPr/>
          </p:nvSpPr>
          <p:spPr bwMode="auto">
            <a:xfrm>
              <a:off x="2352" y="2330"/>
              <a:ext cx="412"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en-US" altLang="en-US" sz="1800">
                  <a:solidFill>
                    <a:schemeClr val="accent1"/>
                  </a:solidFill>
                  <a:effectLst>
                    <a:outerShdw blurRad="38100" dist="38100" dir="2700000" algn="tl">
                      <a:srgbClr val="000000"/>
                    </a:outerShdw>
                  </a:effectLst>
                </a:rPr>
                <a:t>Line</a:t>
              </a:r>
            </a:p>
          </p:txBody>
        </p:sp>
        <p:sp>
          <p:nvSpPr>
            <p:cNvPr id="9" name="Line 9"/>
            <p:cNvSpPr>
              <a:spLocks noChangeShapeType="1"/>
            </p:cNvSpPr>
            <p:nvPr/>
          </p:nvSpPr>
          <p:spPr bwMode="auto">
            <a:xfrm>
              <a:off x="720" y="2544"/>
              <a:ext cx="27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10"/>
            <p:cNvSpPr>
              <a:spLocks noChangeShapeType="1"/>
            </p:cNvSpPr>
            <p:nvPr/>
          </p:nvSpPr>
          <p:spPr bwMode="auto">
            <a:xfrm>
              <a:off x="720" y="2544"/>
              <a:ext cx="0" cy="10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11"/>
            <p:cNvSpPr>
              <a:spLocks noChangeShapeType="1"/>
            </p:cNvSpPr>
            <p:nvPr/>
          </p:nvSpPr>
          <p:spPr bwMode="auto">
            <a:xfrm flipV="1">
              <a:off x="1104" y="2544"/>
              <a:ext cx="0" cy="9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Line 12"/>
            <p:cNvSpPr>
              <a:spLocks noChangeShapeType="1"/>
            </p:cNvSpPr>
            <p:nvPr/>
          </p:nvSpPr>
          <p:spPr bwMode="auto">
            <a:xfrm flipV="1">
              <a:off x="1488" y="2544"/>
              <a:ext cx="0" cy="86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3"/>
            <p:cNvSpPr>
              <a:spLocks noChangeShapeType="1"/>
            </p:cNvSpPr>
            <p:nvPr/>
          </p:nvSpPr>
          <p:spPr bwMode="auto">
            <a:xfrm>
              <a:off x="3456" y="2544"/>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87746552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smtClean="0"/>
              <a:t>Lesson Three: Operating Your Boat Safely!</a:t>
            </a:r>
            <a:r>
              <a:rPr lang="en-US" altLang="en-US" i="1" dirty="0" smtClean="0">
                <a:solidFill>
                  <a:schemeClr val="accent1"/>
                </a:solidFill>
              </a:rPr>
              <a:t/>
            </a:r>
            <a:br>
              <a:rPr lang="en-US" altLang="en-US" i="1" dirty="0" smtClean="0">
                <a:solidFill>
                  <a:schemeClr val="accent1"/>
                </a:solidFill>
              </a:rPr>
            </a:br>
            <a:r>
              <a:rPr lang="en-US" altLang="en-US" i="1" dirty="0" smtClean="0">
                <a:solidFill>
                  <a:schemeClr val="accent1"/>
                </a:solidFill>
              </a:rPr>
              <a:t> Anchoring </a:t>
            </a:r>
            <a:r>
              <a:rPr lang="en-US" altLang="en-US" sz="2400" i="1" dirty="0" smtClean="0">
                <a:solidFill>
                  <a:schemeClr val="accent1"/>
                </a:solidFill>
              </a:rPr>
              <a:t>(cont.)</a:t>
            </a:r>
            <a:endParaRPr lang="en-US" altLang="en-US" sz="2400" i="1" dirty="0">
              <a:solidFill>
                <a:schemeClr val="accent1"/>
              </a:solidFill>
            </a:endParaRPr>
          </a:p>
        </p:txBody>
      </p:sp>
      <p:sp>
        <p:nvSpPr>
          <p:cNvPr id="3" name="Rectangle 3"/>
          <p:cNvSpPr txBox="1">
            <a:spLocks noChangeArrowheads="1"/>
          </p:cNvSpPr>
          <p:nvPr/>
        </p:nvSpPr>
        <p:spPr>
          <a:xfrm>
            <a:off x="579772" y="1764632"/>
            <a:ext cx="8139112" cy="4038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FontTx/>
              <a:buNone/>
            </a:pPr>
            <a:r>
              <a:rPr lang="en-US" altLang="en-US" sz="2400" dirty="0" smtClean="0">
                <a:solidFill>
                  <a:schemeClr val="tx2"/>
                </a:solidFill>
                <a:effectLst>
                  <a:outerShdw blurRad="38100" dist="38100" dir="2700000" algn="tl">
                    <a:srgbClr val="000000"/>
                  </a:outerShdw>
                </a:effectLst>
              </a:rPr>
              <a:t>Guidelines for retrieving anchor:</a:t>
            </a:r>
          </a:p>
          <a:p>
            <a:pPr>
              <a:spcBef>
                <a:spcPct val="100000"/>
              </a:spcBef>
            </a:pPr>
            <a:r>
              <a:rPr lang="en-US" altLang="en-US" dirty="0" smtClean="0"/>
              <a:t>Always retrieve anchor into vessel before leaving area</a:t>
            </a:r>
          </a:p>
          <a:p>
            <a:pPr>
              <a:spcBef>
                <a:spcPct val="125000"/>
              </a:spcBef>
            </a:pPr>
            <a:r>
              <a:rPr lang="en-US" altLang="en-US" dirty="0" smtClean="0"/>
              <a:t>Move vessel over anchor; pulling straight up on line should break it free</a:t>
            </a:r>
          </a:p>
          <a:p>
            <a:pPr>
              <a:spcBef>
                <a:spcPct val="125000"/>
              </a:spcBef>
            </a:pPr>
            <a:r>
              <a:rPr lang="en-US" altLang="en-US" dirty="0" smtClean="0"/>
              <a:t>When anchor breaks free, stop vessel and retrieve it</a:t>
            </a:r>
          </a:p>
          <a:p>
            <a:pPr>
              <a:spcBef>
                <a:spcPct val="125000"/>
              </a:spcBef>
            </a:pPr>
            <a:r>
              <a:rPr lang="en-US" altLang="en-US" u="sng" dirty="0" smtClean="0"/>
              <a:t>Never</a:t>
            </a:r>
            <a:r>
              <a:rPr lang="en-US" altLang="en-US" dirty="0" smtClean="0"/>
              <a:t> drag the anchor behind vessel</a:t>
            </a:r>
            <a:endParaRPr lang="en-US" altLang="en-US" dirty="0"/>
          </a:p>
        </p:txBody>
      </p:sp>
    </p:spTree>
    <p:extLst>
      <p:ext uri="{BB962C8B-B14F-4D97-AF65-F5344CB8AC3E}">
        <p14:creationId xmlns:p14="http://schemas.microsoft.com/office/powerpoint/2010/main" val="173089731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Three: Operating Your Boat Safely!</a:t>
            </a:r>
            <a:br>
              <a:rPr lang="en-US" altLang="en-US" dirty="0" smtClean="0"/>
            </a:br>
            <a:r>
              <a:rPr lang="en-US" altLang="en-US" dirty="0" smtClean="0"/>
              <a:t> </a:t>
            </a:r>
            <a:r>
              <a:rPr lang="en-US" altLang="en-US" i="1" dirty="0" smtClean="0">
                <a:solidFill>
                  <a:schemeClr val="accent1"/>
                </a:solidFill>
              </a:rPr>
              <a:t>Compasses and Charts </a:t>
            </a:r>
            <a:endParaRPr lang="en-US" altLang="en-US" sz="2400" i="1" dirty="0">
              <a:solidFill>
                <a:schemeClr val="accent1"/>
              </a:solidFill>
            </a:endParaRPr>
          </a:p>
        </p:txBody>
      </p:sp>
      <p:sp>
        <p:nvSpPr>
          <p:cNvPr id="3" name="Rectangle 3"/>
          <p:cNvSpPr txBox="1">
            <a:spLocks noChangeArrowheads="1"/>
          </p:cNvSpPr>
          <p:nvPr/>
        </p:nvSpPr>
        <p:spPr>
          <a:xfrm>
            <a:off x="425116" y="2005263"/>
            <a:ext cx="8229600" cy="3429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25000"/>
              </a:spcBef>
              <a:buFontTx/>
              <a:buNone/>
              <a:tabLst>
                <a:tab pos="342900" algn="l"/>
              </a:tabLst>
            </a:pPr>
            <a:r>
              <a:rPr lang="en-US" altLang="en-US" sz="2400" dirty="0" smtClean="0"/>
              <a:t>Nautical charts are helpful when boating in bays or in large lakes; charts give:</a:t>
            </a:r>
          </a:p>
          <a:p>
            <a:pPr marL="0" indent="0">
              <a:spcBef>
                <a:spcPct val="125000"/>
              </a:spcBef>
              <a:tabLst>
                <a:tab pos="342900" algn="l"/>
              </a:tabLst>
            </a:pPr>
            <a:r>
              <a:rPr lang="en-US" altLang="en-US" dirty="0" smtClean="0"/>
              <a:t>	Water depths</a:t>
            </a:r>
          </a:p>
          <a:p>
            <a:pPr marL="0" indent="0">
              <a:spcBef>
                <a:spcPct val="125000"/>
              </a:spcBef>
              <a:tabLst>
                <a:tab pos="342900" algn="l"/>
              </a:tabLst>
            </a:pPr>
            <a:r>
              <a:rPr lang="en-US" altLang="en-US" dirty="0" smtClean="0"/>
              <a:t>	Locations of channels, sand bars, rocks and vegetation </a:t>
            </a:r>
          </a:p>
          <a:p>
            <a:pPr marL="0" indent="0">
              <a:spcBef>
                <a:spcPct val="125000"/>
              </a:spcBef>
              <a:tabLst>
                <a:tab pos="342900" algn="l"/>
              </a:tabLst>
            </a:pPr>
            <a:r>
              <a:rPr lang="en-US" altLang="en-US" dirty="0" smtClean="0"/>
              <a:t>	Most direct courses possible</a:t>
            </a:r>
            <a:endParaRPr lang="en-US" altLang="en-US" dirty="0"/>
          </a:p>
        </p:txBody>
      </p:sp>
    </p:spTree>
    <p:extLst>
      <p:ext uri="{BB962C8B-B14F-4D97-AF65-F5344CB8AC3E}">
        <p14:creationId xmlns:p14="http://schemas.microsoft.com/office/powerpoint/2010/main" val="10657195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199" y="228600"/>
            <a:ext cx="1200350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smtClean="0"/>
              <a:t>Lesson Three: Operating Your Boat Safely!</a:t>
            </a:r>
            <a:br>
              <a:rPr lang="en-US" altLang="en-US" sz="4000" dirty="0" smtClean="0"/>
            </a:br>
            <a:r>
              <a:rPr lang="en-US" altLang="en-US" sz="4000" dirty="0" smtClean="0"/>
              <a:t> </a:t>
            </a:r>
            <a:r>
              <a:rPr lang="en-US" altLang="en-US" sz="4000" i="1" dirty="0" smtClean="0">
                <a:solidFill>
                  <a:schemeClr val="accent1"/>
                </a:solidFill>
              </a:rPr>
              <a:t>Compasses and Charts </a:t>
            </a:r>
            <a:r>
              <a:rPr lang="en-US" altLang="en-US" sz="2000" i="1" dirty="0" smtClean="0">
                <a:solidFill>
                  <a:schemeClr val="accent1"/>
                </a:solidFill>
              </a:rPr>
              <a:t>(cont.)</a:t>
            </a:r>
            <a:endParaRPr lang="en-US" altLang="en-US" sz="2000" i="1" dirty="0">
              <a:solidFill>
                <a:schemeClr val="accent1"/>
              </a:solidFill>
            </a:endParaRPr>
          </a:p>
        </p:txBody>
      </p:sp>
      <p:pic>
        <p:nvPicPr>
          <p:cNvPr id="3" name="Picture 6" descr="Buoy System 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372" y="1660358"/>
            <a:ext cx="10347158" cy="4857750"/>
          </a:xfrm>
          <a:prstGeom prst="rect">
            <a:avLst/>
          </a:prstGeom>
          <a:noFill/>
          <a:ln w="22225">
            <a:solidFill>
              <a:srgbClr val="33339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79738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Sound Producing Devices</a:t>
            </a:r>
            <a:endParaRPr lang="en-US" altLang="en-US" i="1" dirty="0">
              <a:solidFill>
                <a:schemeClr val="accent1"/>
              </a:solidFill>
            </a:endParaRPr>
          </a:p>
        </p:txBody>
      </p:sp>
      <p:sp>
        <p:nvSpPr>
          <p:cNvPr id="3" name="Rectangle 3"/>
          <p:cNvSpPr txBox="1">
            <a:spLocks noChangeArrowheads="1"/>
          </p:cNvSpPr>
          <p:nvPr/>
        </p:nvSpPr>
        <p:spPr>
          <a:xfrm>
            <a:off x="248652" y="1953126"/>
            <a:ext cx="11943347" cy="49048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25000"/>
              </a:spcBef>
              <a:buFontTx/>
              <a:buNone/>
              <a:tabLst>
                <a:tab pos="342900" algn="l"/>
              </a:tabLst>
            </a:pPr>
            <a:r>
              <a:rPr lang="en-US" altLang="en-US" sz="2400" dirty="0" smtClean="0">
                <a:solidFill>
                  <a:schemeClr val="tx2"/>
                </a:solidFill>
                <a:effectLst>
                  <a:outerShdw blurRad="38100" dist="38100" dir="2700000" algn="tl">
                    <a:srgbClr val="000000"/>
                  </a:outerShdw>
                </a:effectLst>
              </a:rPr>
              <a:t>Sound producing device is necessary in periods of reduced visibility or whenever vessel operator needs to signal intentions or position</a:t>
            </a:r>
          </a:p>
          <a:p>
            <a:pPr marL="0" indent="0">
              <a:spcBef>
                <a:spcPct val="125000"/>
              </a:spcBef>
              <a:buFontTx/>
              <a:buNone/>
              <a:tabLst>
                <a:tab pos="342900" algn="l"/>
              </a:tabLst>
            </a:pPr>
            <a:r>
              <a:rPr lang="en-US" altLang="en-US" sz="2400" dirty="0" smtClean="0">
                <a:solidFill>
                  <a:schemeClr val="tx2"/>
                </a:solidFill>
                <a:effectLst>
                  <a:outerShdw blurRad="38100" dist="38100" dir="2700000" algn="tl">
                    <a:srgbClr val="000000"/>
                  </a:outerShdw>
                </a:effectLst>
              </a:rPr>
              <a:t>On Alabama state waters, requirements for sound producing devices are:</a:t>
            </a:r>
          </a:p>
          <a:p>
            <a:pPr marL="341313" indent="-341313">
              <a:spcBef>
                <a:spcPct val="125000"/>
              </a:spcBef>
            </a:pPr>
            <a:r>
              <a:rPr lang="en-US" altLang="en-US" sz="2400" dirty="0" smtClean="0"/>
              <a:t>Vessels less than 16 ft. not required but </a:t>
            </a:r>
            <a:r>
              <a:rPr lang="en-US" altLang="en-US" sz="2400" i="1" dirty="0" smtClean="0"/>
              <a:t>strongly recommended</a:t>
            </a:r>
            <a:r>
              <a:rPr lang="en-US" altLang="en-US" sz="2400" dirty="0" smtClean="0"/>
              <a:t> they carry horn or whistle</a:t>
            </a:r>
          </a:p>
          <a:p>
            <a:pPr marL="341313" indent="-341313">
              <a:spcBef>
                <a:spcPct val="125000"/>
              </a:spcBef>
            </a:pPr>
            <a:r>
              <a:rPr lang="en-US" altLang="en-US" sz="2400" dirty="0" smtClean="0"/>
              <a:t>Vessels 16 ft. to 26 ft. required to carry a whistle or horn or some other means to make efficient sound signal audible for at least on-half mile</a:t>
            </a:r>
          </a:p>
          <a:p>
            <a:pPr marL="341313" indent="-341313">
              <a:spcBef>
                <a:spcPct val="125000"/>
              </a:spcBef>
            </a:pPr>
            <a:r>
              <a:rPr lang="en-US" altLang="en-US" sz="2400" dirty="0" smtClean="0"/>
              <a:t>Vessels 26 ft. to 40 ft. required to carry whistle or horn or some other means to make efficient sound signal audible for at least one mile</a:t>
            </a:r>
          </a:p>
          <a:p>
            <a:pPr marL="0" indent="0">
              <a:spcBef>
                <a:spcPct val="125000"/>
              </a:spcBef>
              <a:buFontTx/>
              <a:buNone/>
              <a:tabLst>
                <a:tab pos="342900" algn="l"/>
              </a:tabLst>
            </a:pPr>
            <a:endParaRPr lang="en-US" altLang="en-US" dirty="0"/>
          </a:p>
        </p:txBody>
      </p:sp>
    </p:spTree>
    <p:extLst>
      <p:ext uri="{BB962C8B-B14F-4D97-AF65-F5344CB8AC3E}">
        <p14:creationId xmlns:p14="http://schemas.microsoft.com/office/powerpoint/2010/main" val="392914303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Backfire Flame Arrestors</a:t>
            </a:r>
            <a:endParaRPr lang="en-US" altLang="en-US" sz="2400" i="1" dirty="0">
              <a:solidFill>
                <a:schemeClr val="accent1"/>
              </a:solidFill>
            </a:endParaRPr>
          </a:p>
        </p:txBody>
      </p:sp>
      <p:sp>
        <p:nvSpPr>
          <p:cNvPr id="3" name="Rectangle 3"/>
          <p:cNvSpPr txBox="1">
            <a:spLocks noChangeArrowheads="1"/>
          </p:cNvSpPr>
          <p:nvPr/>
        </p:nvSpPr>
        <p:spPr>
          <a:xfrm>
            <a:off x="457200" y="2438400"/>
            <a:ext cx="8229600" cy="3657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00000"/>
              </a:spcBef>
              <a:buFontTx/>
              <a:buNone/>
            </a:pPr>
            <a:r>
              <a:rPr lang="en-US" altLang="en-US" sz="2400" smtClean="0">
                <a:solidFill>
                  <a:schemeClr val="tx2"/>
                </a:solidFill>
                <a:effectLst>
                  <a:outerShdw blurRad="38100" dist="38100" dir="2700000" algn="tl">
                    <a:srgbClr val="000000"/>
                  </a:outerShdw>
                </a:effectLst>
              </a:rPr>
              <a:t>All powerboats (except outboards) fueled with gasoline must have an approved backfire flame arrestor on each carburetor</a:t>
            </a:r>
          </a:p>
          <a:p>
            <a:pPr marL="0" indent="0">
              <a:spcBef>
                <a:spcPct val="125000"/>
              </a:spcBef>
              <a:buFontTx/>
              <a:buNone/>
            </a:pPr>
            <a:r>
              <a:rPr lang="en-US" altLang="en-US" sz="2400" smtClean="0">
                <a:solidFill>
                  <a:schemeClr val="tx2"/>
                </a:solidFill>
                <a:effectLst>
                  <a:outerShdw blurRad="38100" dist="38100" dir="2700000" algn="tl">
                    <a:srgbClr val="000000"/>
                  </a:outerShdw>
                </a:effectLst>
              </a:rPr>
              <a:t>Backfire flame arrestors </a:t>
            </a:r>
            <a:br>
              <a:rPr lang="en-US" altLang="en-US" sz="2400" smtClean="0">
                <a:solidFill>
                  <a:schemeClr val="tx2"/>
                </a:solidFill>
                <a:effectLst>
                  <a:outerShdw blurRad="38100" dist="38100" dir="2700000" algn="tl">
                    <a:srgbClr val="000000"/>
                  </a:outerShdw>
                </a:effectLst>
              </a:rPr>
            </a:br>
            <a:r>
              <a:rPr lang="en-US" altLang="en-US" sz="2400" smtClean="0">
                <a:solidFill>
                  <a:schemeClr val="tx2"/>
                </a:solidFill>
                <a:effectLst>
                  <a:outerShdw blurRad="38100" dist="38100" dir="2700000" algn="tl">
                    <a:srgbClr val="000000"/>
                  </a:outerShdw>
                </a:effectLst>
              </a:rPr>
              <a:t>are designed to prevent </a:t>
            </a:r>
            <a:br>
              <a:rPr lang="en-US" altLang="en-US" sz="2400" smtClean="0">
                <a:solidFill>
                  <a:schemeClr val="tx2"/>
                </a:solidFill>
                <a:effectLst>
                  <a:outerShdw blurRad="38100" dist="38100" dir="2700000" algn="tl">
                    <a:srgbClr val="000000"/>
                  </a:outerShdw>
                </a:effectLst>
              </a:rPr>
            </a:br>
            <a:r>
              <a:rPr lang="en-US" altLang="en-US" sz="2400" smtClean="0">
                <a:solidFill>
                  <a:schemeClr val="tx2"/>
                </a:solidFill>
                <a:effectLst>
                  <a:outerShdw blurRad="38100" dist="38100" dir="2700000" algn="tl">
                    <a:srgbClr val="000000"/>
                  </a:outerShdw>
                </a:effectLst>
              </a:rPr>
              <a:t>ignition of gasoline </a:t>
            </a:r>
            <a:br>
              <a:rPr lang="en-US" altLang="en-US" sz="2400" smtClean="0">
                <a:solidFill>
                  <a:schemeClr val="tx2"/>
                </a:solidFill>
                <a:effectLst>
                  <a:outerShdw blurRad="38100" dist="38100" dir="2700000" algn="tl">
                    <a:srgbClr val="000000"/>
                  </a:outerShdw>
                </a:effectLst>
              </a:rPr>
            </a:br>
            <a:r>
              <a:rPr lang="en-US" altLang="en-US" sz="2400" smtClean="0">
                <a:solidFill>
                  <a:schemeClr val="tx2"/>
                </a:solidFill>
                <a:effectLst>
                  <a:outerShdw blurRad="38100" dist="38100" dir="2700000" algn="tl">
                    <a:srgbClr val="000000"/>
                  </a:outerShdw>
                </a:effectLst>
              </a:rPr>
              <a:t>vapors in case of </a:t>
            </a:r>
            <a:br>
              <a:rPr lang="en-US" altLang="en-US" sz="2400" smtClean="0">
                <a:solidFill>
                  <a:schemeClr val="tx2"/>
                </a:solidFill>
                <a:effectLst>
                  <a:outerShdw blurRad="38100" dist="38100" dir="2700000" algn="tl">
                    <a:srgbClr val="000000"/>
                  </a:outerShdw>
                </a:effectLst>
              </a:rPr>
            </a:br>
            <a:r>
              <a:rPr lang="en-US" altLang="en-US" sz="2400" smtClean="0">
                <a:solidFill>
                  <a:schemeClr val="tx2"/>
                </a:solidFill>
                <a:effectLst>
                  <a:outerShdw blurRad="38100" dist="38100" dir="2700000" algn="tl">
                    <a:srgbClr val="000000"/>
                  </a:outerShdw>
                </a:effectLst>
              </a:rPr>
              <a:t>engine backfire</a:t>
            </a:r>
            <a:endParaRPr lang="en-US" altLang="en-US" sz="2400">
              <a:solidFill>
                <a:schemeClr val="tx2"/>
              </a:solidFill>
              <a:effectLst>
                <a:outerShdw blurRad="38100" dist="38100" dir="2700000" algn="tl">
                  <a:srgbClr val="000000"/>
                </a:outerShdw>
              </a:effectLst>
            </a:endParaRPr>
          </a:p>
        </p:txBody>
      </p:sp>
      <p:pic>
        <p:nvPicPr>
          <p:cNvPr id="4" name="Picture 4" descr="Boat on F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521200" y="3613150"/>
            <a:ext cx="4038600" cy="28082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5217453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ccidentPyram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8413" y="3048084"/>
            <a:ext cx="3279775" cy="27892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Five: Boating Emergencies</a:t>
            </a:r>
            <a:br>
              <a:rPr lang="en-US" altLang="en-US" dirty="0" smtClean="0"/>
            </a:br>
            <a:r>
              <a:rPr lang="en-US" altLang="en-US" i="1" dirty="0" smtClean="0">
                <a:solidFill>
                  <a:schemeClr val="accent1"/>
                </a:solidFill>
              </a:rPr>
              <a:t>Risk Management</a:t>
            </a:r>
            <a:endParaRPr lang="en-US" altLang="en-US" i="1" dirty="0">
              <a:solidFill>
                <a:schemeClr val="accent1"/>
              </a:solidFill>
            </a:endParaRPr>
          </a:p>
        </p:txBody>
      </p:sp>
      <p:sp>
        <p:nvSpPr>
          <p:cNvPr id="4" name="Rectangle 4"/>
          <p:cNvSpPr txBox="1">
            <a:spLocks noChangeArrowheads="1"/>
          </p:cNvSpPr>
          <p:nvPr/>
        </p:nvSpPr>
        <p:spPr>
          <a:xfrm>
            <a:off x="537409" y="1728537"/>
            <a:ext cx="9440779" cy="48647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00000"/>
              </a:spcBef>
              <a:buFontTx/>
              <a:buNone/>
              <a:tabLst>
                <a:tab pos="342900" algn="l"/>
              </a:tabLst>
            </a:pPr>
            <a:r>
              <a:rPr lang="en-US" altLang="en-US" sz="2400" dirty="0" smtClean="0">
                <a:solidFill>
                  <a:schemeClr val="tx2"/>
                </a:solidFill>
                <a:effectLst>
                  <a:outerShdw blurRad="38100" dist="38100" dir="2700000" algn="tl">
                    <a:srgbClr val="000000"/>
                  </a:outerShdw>
                </a:effectLst>
              </a:rPr>
              <a:t>Nearly all accidents are preventable.  Boating fatalities are most often characterized by:</a:t>
            </a:r>
          </a:p>
          <a:p>
            <a:pPr marL="0" indent="0">
              <a:spcBef>
                <a:spcPct val="100000"/>
              </a:spcBef>
              <a:tabLst>
                <a:tab pos="342900" algn="l"/>
              </a:tabLst>
            </a:pPr>
            <a:r>
              <a:rPr lang="en-US" altLang="en-US" dirty="0" smtClean="0"/>
              <a:t>	PFDs are onboard but not in use</a:t>
            </a:r>
          </a:p>
          <a:p>
            <a:pPr marL="0" indent="0">
              <a:spcBef>
                <a:spcPct val="100000"/>
              </a:spcBef>
              <a:tabLst>
                <a:tab pos="342900" algn="l"/>
              </a:tabLst>
            </a:pPr>
            <a:r>
              <a:rPr lang="en-US" altLang="en-US" dirty="0" smtClean="0"/>
              <a:t>	Good weather conditions</a:t>
            </a:r>
          </a:p>
          <a:p>
            <a:pPr marL="0" indent="0">
              <a:spcBef>
                <a:spcPct val="100000"/>
              </a:spcBef>
              <a:tabLst>
                <a:tab pos="342900" algn="l"/>
              </a:tabLst>
            </a:pPr>
            <a:r>
              <a:rPr lang="en-US" altLang="en-US" dirty="0" smtClean="0"/>
              <a:t>	Involvement of small, open </a:t>
            </a:r>
            <a:br>
              <a:rPr lang="en-US" altLang="en-US" dirty="0" smtClean="0"/>
            </a:br>
            <a:r>
              <a:rPr lang="en-US" altLang="en-US" dirty="0" smtClean="0"/>
              <a:t>	vessels with a fiberglass hull</a:t>
            </a:r>
          </a:p>
          <a:p>
            <a:pPr marL="0" indent="0">
              <a:spcBef>
                <a:spcPct val="100000"/>
              </a:spcBef>
              <a:tabLst>
                <a:tab pos="342900" algn="l"/>
              </a:tabLst>
            </a:pPr>
            <a:r>
              <a:rPr lang="en-US" altLang="en-US" dirty="0" smtClean="0"/>
              <a:t>	Age of the operator between </a:t>
            </a:r>
            <a:br>
              <a:rPr lang="en-US" altLang="en-US" dirty="0" smtClean="0"/>
            </a:br>
            <a:r>
              <a:rPr lang="en-US" altLang="en-US" dirty="0" smtClean="0"/>
              <a:t>	26 to 50 years </a:t>
            </a:r>
            <a:endParaRPr lang="en-US" altLang="en-US" dirty="0"/>
          </a:p>
        </p:txBody>
      </p:sp>
    </p:spTree>
    <p:extLst>
      <p:ext uri="{BB962C8B-B14F-4D97-AF65-F5344CB8AC3E}">
        <p14:creationId xmlns:p14="http://schemas.microsoft.com/office/powerpoint/2010/main" val="137421541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09074" y="2081463"/>
            <a:ext cx="11526252" cy="25386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100000"/>
              </a:spcBef>
              <a:buFontTx/>
              <a:buNone/>
            </a:pPr>
            <a:r>
              <a:rPr lang="en-US" altLang="en-US" sz="2400" i="1" dirty="0" smtClean="0">
                <a:solidFill>
                  <a:schemeClr val="tx2"/>
                </a:solidFill>
                <a:effectLst>
                  <a:outerShdw blurRad="38100" dist="38100" dir="2700000" algn="tl">
                    <a:srgbClr val="000000"/>
                  </a:outerShdw>
                </a:effectLst>
              </a:rPr>
              <a:t>Diver Down Flag</a:t>
            </a:r>
            <a:r>
              <a:rPr lang="en-US" altLang="en-US" sz="2400" dirty="0" smtClean="0"/>
              <a:t>  Federal and state law requires scuba divers and snorkelers display diver down flag to mark diving area. Alabama law requires vessel operators stay at least 100 ft. from displayed flag.</a:t>
            </a:r>
          </a:p>
          <a:p>
            <a:pPr marL="0" indent="0">
              <a:spcBef>
                <a:spcPct val="100000"/>
              </a:spcBef>
              <a:buNone/>
            </a:pPr>
            <a:r>
              <a:rPr lang="en-US" altLang="en-US" sz="2400" dirty="0" smtClean="0"/>
              <a:t>A rectangular red flag, at least 12 x 12 inches, with a white diagonal stripe used to indicate presence of submerged diver in the area. Alabama law requires divers prominently display this flag and stay within 50 ft. radius of the flag</a:t>
            </a:r>
          </a:p>
          <a:p>
            <a:pPr marL="0" indent="0">
              <a:spcBef>
                <a:spcPct val="100000"/>
              </a:spcBef>
              <a:buFontTx/>
              <a:buNone/>
            </a:pPr>
            <a:endParaRPr lang="en-US" altLang="en-US" sz="2400" dirty="0"/>
          </a:p>
        </p:txBody>
      </p:sp>
      <p:sp>
        <p:nvSpPr>
          <p:cNvPr id="3" name="Rectangle 3"/>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Four: Legal Requirements</a:t>
            </a:r>
            <a:br>
              <a:rPr lang="en-US" altLang="en-US" dirty="0" smtClean="0"/>
            </a:br>
            <a:r>
              <a:rPr lang="en-US" altLang="en-US" i="1" dirty="0" smtClean="0">
                <a:solidFill>
                  <a:schemeClr val="accent1"/>
                </a:solidFill>
              </a:rPr>
              <a:t>Other Equipment and Regulations</a:t>
            </a:r>
            <a:endParaRPr lang="en-US" altLang="en-US" i="1" dirty="0">
              <a:solidFill>
                <a:schemeClr val="accent1"/>
              </a:solidFill>
            </a:endParaRPr>
          </a:p>
        </p:txBody>
      </p:sp>
      <p:pic>
        <p:nvPicPr>
          <p:cNvPr id="4" name="Picture 4" descr="FlagDiv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198894" y="4331369"/>
            <a:ext cx="2185737" cy="2286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4111577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wamped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4453" y="2769310"/>
            <a:ext cx="4348738" cy="32625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Boating Accidents</a:t>
            </a:r>
            <a:endParaRPr lang="en-US" altLang="en-US" i="1" dirty="0">
              <a:solidFill>
                <a:schemeClr val="accent1"/>
              </a:solidFill>
              <a:cs typeface="Arial" panose="020B0604020202020204" pitchFamily="34" charset="0"/>
            </a:endParaRPr>
          </a:p>
        </p:txBody>
      </p:sp>
      <p:sp>
        <p:nvSpPr>
          <p:cNvPr id="4" name="Rectangle 4"/>
          <p:cNvSpPr txBox="1">
            <a:spLocks noChangeArrowheads="1"/>
          </p:cNvSpPr>
          <p:nvPr/>
        </p:nvSpPr>
        <p:spPr>
          <a:xfrm>
            <a:off x="1852863" y="1820779"/>
            <a:ext cx="8077200" cy="457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50000"/>
              </a:spcBef>
              <a:buFontTx/>
              <a:buNone/>
              <a:tabLst>
                <a:tab pos="342900" algn="l"/>
              </a:tabLst>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Capsizing is when a vessel turns on its side or completely over</a:t>
            </a:r>
            <a:r>
              <a:rPr lang="en-US" altLang="en-US" sz="2400" dirty="0" smtClean="0">
                <a:cs typeface="Times New Roman" panose="02020603050405020304" pitchFamily="18" charset="0"/>
              </a:rPr>
              <a:t>.  </a:t>
            </a: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Swamping is when vessel fills with water.  To reduce the risk, follow these rules:</a:t>
            </a:r>
            <a:endParaRPr lang="en-US" altLang="en-US" dirty="0">
              <a:cs typeface="Arial" panose="020B0604020202020204" pitchFamily="34" charset="0"/>
            </a:endParaRPr>
          </a:p>
        </p:txBody>
      </p:sp>
    </p:spTree>
    <p:extLst>
      <p:ext uri="{BB962C8B-B14F-4D97-AF65-F5344CB8AC3E}">
        <p14:creationId xmlns:p14="http://schemas.microsoft.com/office/powerpoint/2010/main" val="370141596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199" y="228600"/>
            <a:ext cx="1200350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Boating Accidents </a:t>
            </a:r>
            <a:r>
              <a:rPr lang="en-US" altLang="en-US" sz="2400" i="1" dirty="0" smtClean="0">
                <a:solidFill>
                  <a:schemeClr val="accent1"/>
                </a:solidFill>
                <a:cs typeface="Arial" panose="020B0604020202020204" pitchFamily="34" charset="0"/>
              </a:rPr>
              <a:t>(cont.)</a:t>
            </a:r>
            <a:endParaRPr lang="en-US" altLang="en-US" sz="2400" i="1" dirty="0">
              <a:solidFill>
                <a:schemeClr val="accent1"/>
              </a:solidFill>
              <a:cs typeface="Arial" panose="020B0604020202020204" pitchFamily="34" charset="0"/>
            </a:endParaRPr>
          </a:p>
        </p:txBody>
      </p:sp>
      <p:sp>
        <p:nvSpPr>
          <p:cNvPr id="3" name="Rectangle 4"/>
          <p:cNvSpPr txBox="1">
            <a:spLocks noChangeArrowheads="1"/>
          </p:cNvSpPr>
          <p:nvPr/>
        </p:nvSpPr>
        <p:spPr>
          <a:xfrm>
            <a:off x="330867" y="2053389"/>
            <a:ext cx="11494168" cy="52297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75000"/>
              </a:spcBef>
            </a:pPr>
            <a:r>
              <a:rPr lang="en-US" altLang="en-US" dirty="0" smtClean="0">
                <a:cs typeface="Arial" panose="020B0604020202020204" pitchFamily="34" charset="0"/>
              </a:rPr>
              <a:t>Do not overload your vessel</a:t>
            </a:r>
          </a:p>
          <a:p>
            <a:pPr>
              <a:spcBef>
                <a:spcPct val="100000"/>
              </a:spcBef>
            </a:pPr>
            <a:r>
              <a:rPr lang="en-US" altLang="en-US" dirty="0" smtClean="0">
                <a:cs typeface="Arial" panose="020B0604020202020204" pitchFamily="34" charset="0"/>
              </a:rPr>
              <a:t>Turning vessel at controlled speeds</a:t>
            </a:r>
          </a:p>
          <a:p>
            <a:pPr>
              <a:spcBef>
                <a:spcPct val="100000"/>
              </a:spcBef>
            </a:pPr>
            <a:r>
              <a:rPr lang="en-US" altLang="en-US" dirty="0" smtClean="0">
                <a:cs typeface="Arial" panose="020B0604020202020204" pitchFamily="34" charset="0"/>
              </a:rPr>
              <a:t>Secure anchor line to bow of vessel</a:t>
            </a:r>
          </a:p>
          <a:p>
            <a:pPr>
              <a:spcBef>
                <a:spcPct val="100000"/>
              </a:spcBef>
            </a:pPr>
            <a:r>
              <a:rPr lang="en-US" altLang="en-US" dirty="0" smtClean="0">
                <a:cs typeface="Arial" panose="020B0604020202020204" pitchFamily="34" charset="0"/>
              </a:rPr>
              <a:t>Don’t boat in rough water or bad weather</a:t>
            </a:r>
            <a:endParaRPr lang="en-US" altLang="en-US" dirty="0">
              <a:cs typeface="Arial" panose="020B0604020202020204" pitchFamily="34" charset="0"/>
            </a:endParaRPr>
          </a:p>
        </p:txBody>
      </p:sp>
    </p:spTree>
    <p:extLst>
      <p:ext uri="{BB962C8B-B14F-4D97-AF65-F5344CB8AC3E}">
        <p14:creationId xmlns:p14="http://schemas.microsoft.com/office/powerpoint/2010/main" val="3583360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p:cNvSpPr txBox="1">
            <a:spLocks noChangeArrowheads="1"/>
          </p:cNvSpPr>
          <p:nvPr/>
        </p:nvSpPr>
        <p:spPr>
          <a:xfrm>
            <a:off x="76200" y="228600"/>
            <a:ext cx="121158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cs typeface="Arial" panose="020B0604020202020204" pitchFamily="34" charset="0"/>
              </a:rPr>
              <a:t>Lesson Five: Boating Emergencies</a:t>
            </a:r>
            <a:br>
              <a:rPr lang="en-US" altLang="en-US" dirty="0" smtClean="0">
                <a:cs typeface="Arial" panose="020B0604020202020204" pitchFamily="34" charset="0"/>
              </a:rPr>
            </a:br>
            <a:r>
              <a:rPr lang="en-US" altLang="en-US" i="1" dirty="0" smtClean="0">
                <a:solidFill>
                  <a:schemeClr val="accent1"/>
                </a:solidFill>
                <a:cs typeface="Arial" panose="020B0604020202020204" pitchFamily="34" charset="0"/>
              </a:rPr>
              <a:t>Boating Accidents </a:t>
            </a:r>
            <a:r>
              <a:rPr lang="en-US" altLang="en-US" sz="2400" i="1" dirty="0" smtClean="0">
                <a:solidFill>
                  <a:schemeClr val="accent1"/>
                </a:solidFill>
                <a:cs typeface="Arial" panose="020B0604020202020204" pitchFamily="34" charset="0"/>
              </a:rPr>
              <a:t>(cont.)</a:t>
            </a:r>
            <a:endParaRPr lang="en-US" altLang="en-US" sz="2400" i="1" dirty="0">
              <a:solidFill>
                <a:schemeClr val="accent1"/>
              </a:solidFill>
              <a:cs typeface="Arial" panose="020B0604020202020204" pitchFamily="34" charset="0"/>
            </a:endParaRPr>
          </a:p>
        </p:txBody>
      </p:sp>
      <p:sp>
        <p:nvSpPr>
          <p:cNvPr id="3" name="Rectangle 1027"/>
          <p:cNvSpPr txBox="1">
            <a:spLocks noChangeArrowheads="1"/>
          </p:cNvSpPr>
          <p:nvPr/>
        </p:nvSpPr>
        <p:spPr>
          <a:xfrm>
            <a:off x="617620" y="1985210"/>
            <a:ext cx="10323095" cy="44476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75000"/>
              </a:spcBef>
              <a:buFontTx/>
              <a:buNone/>
              <a:tabLst>
                <a:tab pos="342900" algn="l"/>
              </a:tabLst>
            </a:pPr>
            <a:r>
              <a:rPr lang="en-US" altLang="en-US" sz="2400" dirty="0" smtClean="0">
                <a:solidFill>
                  <a:schemeClr val="tx2"/>
                </a:solidFill>
                <a:effectLst>
                  <a:outerShdw blurRad="38100" dist="38100" dir="2700000" algn="tl">
                    <a:srgbClr val="000000"/>
                  </a:outerShdw>
                </a:effectLst>
                <a:cs typeface="Arial" panose="020B0604020202020204" pitchFamily="34" charset="0"/>
              </a:rPr>
              <a:t>If your vessel  should capsize or swamp, or if you have fallen out and can’t get back in, stay with the vessel:</a:t>
            </a:r>
          </a:p>
          <a:p>
            <a:pPr marL="0" indent="0">
              <a:spcBef>
                <a:spcPct val="125000"/>
              </a:spcBef>
              <a:tabLst>
                <a:tab pos="342900" algn="l"/>
              </a:tabLst>
            </a:pPr>
            <a:r>
              <a:rPr lang="en-US" altLang="en-US" dirty="0" smtClean="0">
                <a:cs typeface="Arial" panose="020B0604020202020204" pitchFamily="34" charset="0"/>
              </a:rPr>
              <a:t>	Take a headcount.  Reach, throw, row or go to anyone 	in distress</a:t>
            </a:r>
          </a:p>
          <a:p>
            <a:pPr marL="0" indent="0">
              <a:spcBef>
                <a:spcPct val="125000"/>
              </a:spcBef>
              <a:tabLst>
                <a:tab pos="342900" algn="l"/>
              </a:tabLst>
            </a:pPr>
            <a:r>
              <a:rPr lang="en-US" altLang="en-US" dirty="0" smtClean="0">
                <a:cs typeface="Arial" panose="020B0604020202020204" pitchFamily="34" charset="0"/>
              </a:rPr>
              <a:t>	If vessel remains afloat, try to re-board.  If vessel is overturned or swamped, hang onto it.  Try to get as much of your body as possible out of cold water</a:t>
            </a:r>
            <a:endParaRPr lang="en-US" altLang="en-US" dirty="0"/>
          </a:p>
        </p:txBody>
      </p:sp>
    </p:spTree>
    <p:extLst>
      <p:ext uri="{BB962C8B-B14F-4D97-AF65-F5344CB8AC3E}">
        <p14:creationId xmlns:p14="http://schemas.microsoft.com/office/powerpoint/2010/main" val="152952769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re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410" y="2590800"/>
            <a:ext cx="2365375" cy="32766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417095" y="228600"/>
            <a:ext cx="11149263"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dirty="0" smtClean="0"/>
              <a:t>Lesson Six: Enjoying Water Sports</a:t>
            </a:r>
            <a:br>
              <a:rPr lang="en-US" altLang="en-US" dirty="0" smtClean="0"/>
            </a:br>
            <a:r>
              <a:rPr lang="en-US" altLang="en-US" i="1" dirty="0" smtClean="0">
                <a:solidFill>
                  <a:schemeClr val="accent1"/>
                </a:solidFill>
              </a:rPr>
              <a:t>Responsibilities </a:t>
            </a:r>
            <a:r>
              <a:rPr lang="en-US" altLang="en-US" sz="2400" i="1" dirty="0" smtClean="0">
                <a:solidFill>
                  <a:schemeClr val="accent1"/>
                </a:solidFill>
              </a:rPr>
              <a:t>(cont.)</a:t>
            </a:r>
            <a:endParaRPr lang="en-US" altLang="en-US" sz="2400" i="1" dirty="0">
              <a:solidFill>
                <a:schemeClr val="accent1"/>
              </a:solidFill>
            </a:endParaRPr>
          </a:p>
        </p:txBody>
      </p:sp>
      <p:sp>
        <p:nvSpPr>
          <p:cNvPr id="4" name="Rectangle 4"/>
          <p:cNvSpPr txBox="1">
            <a:spLocks noChangeArrowheads="1"/>
          </p:cNvSpPr>
          <p:nvPr/>
        </p:nvSpPr>
        <p:spPr>
          <a:xfrm>
            <a:off x="3966410" y="2286000"/>
            <a:ext cx="6428874" cy="457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Tx/>
              <a:buNone/>
              <a:tabLst>
                <a:tab pos="342900" algn="l"/>
              </a:tabLst>
            </a:pPr>
            <a:r>
              <a:rPr lang="en-US" altLang="en-US" sz="2400" dirty="0" smtClean="0">
                <a:solidFill>
                  <a:schemeClr val="tx2"/>
                </a:solidFill>
                <a:effectLst>
                  <a:outerShdw blurRad="38100" dist="38100" dir="2700000" algn="tl">
                    <a:srgbClr val="000000"/>
                  </a:outerShdw>
                </a:effectLst>
                <a:cs typeface="Times New Roman" panose="02020603050405020304" pitchFamily="18" charset="0"/>
              </a:rPr>
              <a:t>Boaters have a responsibility to the environment:</a:t>
            </a:r>
            <a:r>
              <a:rPr lang="en-US" altLang="en-US" sz="2400" dirty="0" smtClean="0">
                <a:cs typeface="Times New Roman" panose="02020603050405020304" pitchFamily="18" charset="0"/>
              </a:rPr>
              <a:t> </a:t>
            </a:r>
          </a:p>
          <a:p>
            <a:pPr marL="0" indent="0">
              <a:spcBef>
                <a:spcPct val="125000"/>
              </a:spcBef>
              <a:tabLst>
                <a:tab pos="342900" algn="l"/>
              </a:tabLst>
            </a:pPr>
            <a:r>
              <a:rPr lang="en-US" altLang="en-US" dirty="0" smtClean="0">
                <a:cs typeface="Arial" panose="020B0604020202020204" pitchFamily="34" charset="0"/>
              </a:rPr>
              <a:t>	Keep waters clean and disease-free by 	properly disposing of waste and litter</a:t>
            </a:r>
            <a:endParaRPr lang="en-US" altLang="en-US" dirty="0" smtClean="0">
              <a:latin typeface="Garamond 3" pitchFamily="18" charset="0"/>
              <a:cs typeface="Times New Roman" panose="02020603050405020304" pitchFamily="18" charset="0"/>
            </a:endParaRPr>
          </a:p>
          <a:p>
            <a:pPr marL="0" indent="0">
              <a:spcBef>
                <a:spcPct val="125000"/>
              </a:spcBef>
              <a:tabLst>
                <a:tab pos="342900" algn="l"/>
              </a:tabLst>
            </a:pPr>
            <a:r>
              <a:rPr lang="en-US" altLang="en-US" dirty="0" smtClean="0">
                <a:cs typeface="Arial" panose="020B0604020202020204" pitchFamily="34" charset="0"/>
              </a:rPr>
              <a:t>	Practice the three “R’s”-- </a:t>
            </a:r>
            <a:r>
              <a:rPr lang="en-US" altLang="en-US" dirty="0" smtClean="0">
                <a:solidFill>
                  <a:schemeClr val="accent1"/>
                </a:solidFill>
                <a:effectLst>
                  <a:outerShdw blurRad="38100" dist="38100" dir="2700000" algn="tl">
                    <a:srgbClr val="000000"/>
                  </a:outerShdw>
                </a:effectLst>
                <a:cs typeface="Arial" panose="020B0604020202020204" pitchFamily="34" charset="0"/>
              </a:rPr>
              <a:t>Reduce, 	Reuse and Recycle</a:t>
            </a:r>
            <a:endParaRPr lang="en-US" altLang="en-US" dirty="0">
              <a:solidFill>
                <a:schemeClr val="accent1"/>
              </a:solidFill>
              <a:effectLst>
                <a:outerShdw blurRad="38100" dist="38100" dir="2700000" algn="tl">
                  <a:srgbClr val="000000"/>
                </a:outerShdw>
              </a:effectLst>
              <a:latin typeface="Garamond 3" pitchFamily="18" charset="0"/>
              <a:cs typeface="Times New Roman" panose="02020603050405020304" pitchFamily="18" charset="0"/>
            </a:endParaRPr>
          </a:p>
        </p:txBody>
      </p:sp>
    </p:spTree>
    <p:extLst>
      <p:ext uri="{BB962C8B-B14F-4D97-AF65-F5344CB8AC3E}">
        <p14:creationId xmlns:p14="http://schemas.microsoft.com/office/powerpoint/2010/main" val="3782142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1765</TotalTime>
  <Words>2982</Words>
  <Application>Microsoft Office PowerPoint</Application>
  <PresentationFormat>Widescreen</PresentationFormat>
  <Paragraphs>425</Paragraphs>
  <Slides>92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92</vt:i4>
      </vt:variant>
    </vt:vector>
  </HeadingPairs>
  <TitlesOfParts>
    <vt:vector size="100" baseType="lpstr">
      <vt:lpstr>Arial</vt:lpstr>
      <vt:lpstr>Arial Black</vt:lpstr>
      <vt:lpstr>Calibri</vt:lpstr>
      <vt:lpstr>Calibri Light</vt:lpstr>
      <vt:lpstr>Garamond 3</vt:lpstr>
      <vt:lpstr>Times New Roman</vt:lpstr>
      <vt:lpstr>Wingdings</vt:lpstr>
      <vt:lpstr>Office Theme</vt:lpstr>
      <vt:lpstr>PowerPoint Presentation</vt:lpstr>
      <vt:lpstr>Class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Carbon Monoxide</vt:lpstr>
      <vt:lpstr>PowerPoint Presentation</vt:lpstr>
      <vt:lpstr>PowerPoint Presentation</vt:lpstr>
      <vt:lpstr>PowerPoint Presentation</vt:lpstr>
      <vt:lpstr>PowerPoint Presentation</vt:lpstr>
      <vt:lpstr>PowerPoint Presentation</vt:lpstr>
      <vt:lpstr>PowerPoint Presentation</vt:lpstr>
      <vt:lpstr>Skipper Responsibilities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Alcohol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Lee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Peters,Ron</dc:creator>
  <cp:lastModifiedBy>Peters,Ron</cp:lastModifiedBy>
  <cp:revision>32</cp:revision>
  <dcterms:created xsi:type="dcterms:W3CDTF">2018-01-10T14:03:49Z</dcterms:created>
  <dcterms:modified xsi:type="dcterms:W3CDTF">2018-08-15T17:30:19Z</dcterms:modified>
</cp:coreProperties>
</file>