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2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7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94660"/>
  </p:normalViewPr>
  <p:slideViewPr>
    <p:cSldViewPr>
      <p:cViewPr varScale="1">
        <p:scale>
          <a:sx n="103" d="100"/>
          <a:sy n="103" d="100"/>
        </p:scale>
        <p:origin x="24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numCol="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numCol="1" rtlCol="0"/>
          <a:lstStyle>
            <a:lvl1pPr algn="r">
              <a:defRPr sz="1200"/>
            </a:lvl1pPr>
          </a:lstStyle>
          <a:p>
            <a:fld id="{D872B50D-56AB-470C-8FE0-319EE30C9CAF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numCol="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numCol="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numCol="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numCol="1" rtlCol="0" anchor="b"/>
          <a:lstStyle>
            <a:lvl1pPr algn="r">
              <a:defRPr sz="1200"/>
            </a:lvl1pPr>
          </a:lstStyle>
          <a:p>
            <a:fld id="{980D3821-A8F3-4376-8D81-684B68FEF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966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r>
              <a:rPr lang="en-US" dirty="0" smtClean="0"/>
              <a:t>These standards drive</a:t>
            </a:r>
            <a:r>
              <a:rPr lang="en-US" baseline="0" dirty="0" smtClean="0"/>
              <a:t> the instruction in the classroom and Title I programs. We want to make sure our students meet the minimum requirements so they will be ready to advance to the next grade and be successful.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980D3821-A8F3-4376-8D81-684B68FEFCF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421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980D3821-A8F3-4376-8D81-684B68FEFCF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498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numCol="1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39378CC5-6DDC-4648-9603-A8ED591F07B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D412B11D-7F40-46D7-A7E2-DE2EE2562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328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39378CC5-6DDC-4648-9603-A8ED591F07B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D412B11D-7F40-46D7-A7E2-DE2EE2562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193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numCol="1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numCol="1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39378CC5-6DDC-4648-9603-A8ED591F07B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D412B11D-7F40-46D7-A7E2-DE2EE2562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525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39378CC5-6DDC-4648-9603-A8ED591F07B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D412B11D-7F40-46D7-A7E2-DE2EE2562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83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39378CC5-6DDC-4648-9603-A8ED591F07B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D412B11D-7F40-46D7-A7E2-DE2EE2562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63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39378CC5-6DDC-4648-9603-A8ED591F07B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D412B11D-7F40-46D7-A7E2-DE2EE2562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03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39378CC5-6DDC-4648-9603-A8ED591F07B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D412B11D-7F40-46D7-A7E2-DE2EE2562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405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numCol="1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 numCol="1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39378CC5-6DDC-4648-9603-A8ED591F07B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D412B11D-7F40-46D7-A7E2-DE2EE2562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37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numCol="1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numCol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39378CC5-6DDC-4648-9603-A8ED591F07B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D412B11D-7F40-46D7-A7E2-DE2EE2562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286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num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39378CC5-6DDC-4648-9603-A8ED591F07B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D412B11D-7F40-46D7-A7E2-DE2EE2562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029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num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39378CC5-6DDC-4648-9603-A8ED591F07B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D412B11D-7F40-46D7-A7E2-DE2EE2562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903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78CC5-6DDC-4648-9603-A8ED591F07B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2B11D-7F40-46D7-A7E2-DE2EE2562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73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drive.google.com/open?id=0Bxi0SDYbO9poc0NiOXFtM2JSTU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bcalton@mscs.k12.al.us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5800"/>
            <a:ext cx="7337898" cy="904537"/>
          </a:xfrm>
        </p:spPr>
        <p:txBody>
          <a:bodyPr numCol="1">
            <a:noAutofit/>
          </a:bodyPr>
          <a:lstStyle/>
          <a:p>
            <a:pPr algn="ctr"/>
            <a:r>
              <a:rPr lang="en-US" sz="5400" dirty="0" smtClean="0">
                <a:latin typeface="Kristen ITC" panose="03050502040202030202" pitchFamily="66" charset="0"/>
              </a:rPr>
              <a:t/>
            </a:r>
            <a:br>
              <a:rPr lang="en-US" sz="5400" dirty="0" smtClean="0">
                <a:latin typeface="Kristen ITC" panose="03050502040202030202" pitchFamily="66" charset="0"/>
              </a:rPr>
            </a:br>
            <a:r>
              <a:rPr lang="en-US" sz="5400" dirty="0" smtClean="0">
                <a:solidFill>
                  <a:srgbClr val="FFFF00"/>
                </a:solidFill>
                <a:latin typeface="Kristen ITC" panose="03050502040202030202" pitchFamily="66" charset="0"/>
              </a:rPr>
              <a:t>Spring Into Reading </a:t>
            </a:r>
            <a:br>
              <a:rPr lang="en-US" sz="5400" dirty="0" smtClean="0">
                <a:solidFill>
                  <a:srgbClr val="FFFF00"/>
                </a:solidFill>
                <a:latin typeface="Kristen ITC" panose="03050502040202030202" pitchFamily="66" charset="0"/>
              </a:rPr>
            </a:br>
            <a:r>
              <a:rPr lang="en-US" sz="5400" dirty="0" smtClean="0">
                <a:solidFill>
                  <a:srgbClr val="FFFF00"/>
                </a:solidFill>
                <a:latin typeface="Kristen ITC" panose="03050502040202030202" pitchFamily="66" charset="0"/>
              </a:rPr>
              <a:t>Literacy Night </a:t>
            </a:r>
            <a:r>
              <a:rPr lang="en-US" sz="5400" dirty="0">
                <a:latin typeface="Kristen ITC" panose="03050502040202030202" pitchFamily="66" charset="0"/>
              </a:rPr>
              <a:t/>
            </a:r>
            <a:br>
              <a:rPr lang="en-US" sz="5400" dirty="0">
                <a:latin typeface="Kristen ITC" panose="03050502040202030202" pitchFamily="66" charset="0"/>
              </a:rPr>
            </a:br>
            <a:r>
              <a:rPr lang="en-US" sz="5400" dirty="0" smtClean="0">
                <a:latin typeface="Kristen ITC" panose="03050502040202030202" pitchFamily="66" charset="0"/>
              </a:rPr>
              <a:t>		</a:t>
            </a:r>
            <a:endParaRPr lang="en-US" sz="5400" dirty="0">
              <a:latin typeface="Kristen ITC" panose="03050502040202030202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38400" y="4038600"/>
            <a:ext cx="5181600" cy="1015663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en-US" sz="2000" dirty="0" smtClean="0">
                <a:latin typeface="Kristen ITC" panose="03050502040202030202" pitchFamily="66" charset="0"/>
              </a:rPr>
              <a:t>               </a:t>
            </a:r>
          </a:p>
          <a:p>
            <a:endParaRPr lang="en-US" sz="2000" dirty="0">
              <a:latin typeface="Kristen ITC" panose="03050502040202030202" pitchFamily="66" charset="0"/>
            </a:endParaRPr>
          </a:p>
          <a:p>
            <a:pPr algn="ctr"/>
            <a:r>
              <a:rPr lang="en-US" sz="2000" dirty="0" smtClean="0">
                <a:latin typeface="Kristen ITC" panose="03050502040202030202" pitchFamily="66" charset="0"/>
              </a:rPr>
              <a:t>  </a:t>
            </a:r>
            <a:endParaRPr lang="en-US" sz="2000" b="1" dirty="0">
              <a:latin typeface="Kristen ITC" panose="03050502040202030202" pitchFamily="66" charset="0"/>
            </a:endParaRPr>
          </a:p>
        </p:txBody>
      </p:sp>
      <p:pic>
        <p:nvPicPr>
          <p:cNvPr id="3" name="Picture 2" descr="Image result for thistle girl spr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899" y="2165181"/>
            <a:ext cx="4762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0048" y="4831266"/>
            <a:ext cx="77229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latin typeface="Kristen ITC" panose="03050502040202030202" pitchFamily="66" charset="0"/>
              </a:rPr>
              <a:t>Presented by:  </a:t>
            </a:r>
          </a:p>
          <a:p>
            <a:pPr algn="ctr"/>
            <a:endParaRPr lang="en-US" b="1" dirty="0">
              <a:solidFill>
                <a:srgbClr val="FFFF00"/>
              </a:solidFill>
              <a:latin typeface="Kristen ITC" panose="03050502040202030202" pitchFamily="66" charset="0"/>
            </a:endParaRPr>
          </a:p>
          <a:p>
            <a:pPr algn="ctr"/>
            <a:r>
              <a:rPr lang="en-US" b="1" dirty="0" smtClean="0">
                <a:solidFill>
                  <a:srgbClr val="FFFF00"/>
                </a:solidFill>
                <a:latin typeface="Kristen ITC" panose="03050502040202030202" pitchFamily="66" charset="0"/>
              </a:rPr>
              <a:t>Britney </a:t>
            </a:r>
            <a:r>
              <a:rPr lang="en-US" b="1" dirty="0" err="1" smtClean="0">
                <a:solidFill>
                  <a:srgbClr val="FFFF00"/>
                </a:solidFill>
                <a:latin typeface="Kristen ITC" panose="03050502040202030202" pitchFamily="66" charset="0"/>
              </a:rPr>
              <a:t>Calton</a:t>
            </a:r>
            <a:r>
              <a:rPr lang="en-US" b="1" dirty="0" smtClean="0">
                <a:solidFill>
                  <a:srgbClr val="FFFF00"/>
                </a:solidFill>
                <a:latin typeface="Kristen ITC" panose="03050502040202030202" pitchFamily="66" charset="0"/>
              </a:rPr>
              <a:t>  -   Reading Intervention Teacher</a:t>
            </a:r>
          </a:p>
          <a:p>
            <a:pPr algn="ctr"/>
            <a:endParaRPr lang="en-US" b="1" dirty="0" smtClean="0">
              <a:solidFill>
                <a:srgbClr val="FFFF00"/>
              </a:solidFill>
              <a:latin typeface="Kristen ITC" panose="03050502040202030202" pitchFamily="66" charset="0"/>
            </a:endParaRPr>
          </a:p>
          <a:p>
            <a:pPr algn="ctr"/>
            <a:r>
              <a:rPr lang="en-US" b="1" dirty="0" smtClean="0">
                <a:solidFill>
                  <a:srgbClr val="FFFF00"/>
                </a:solidFill>
                <a:latin typeface="Kristen ITC" panose="03050502040202030202" pitchFamily="66" charset="0"/>
              </a:rPr>
              <a:t> Sandy Armstrong -  Instructional Partner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	</a:t>
            </a:r>
            <a:endParaRPr lang="en-US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>
            <a:normAutofit fontScale="90000"/>
          </a:bodyPr>
          <a:lstStyle/>
          <a:p>
            <a:r>
              <a:rPr lang="en-US" dirty="0" smtClean="0">
                <a:latin typeface="Kristen ITC" panose="03050502040202030202" pitchFamily="66" charset="0"/>
              </a:rPr>
              <a:t>College and Career Readiness Standards</a:t>
            </a:r>
            <a:endParaRPr lang="en-US" dirty="0">
              <a:latin typeface="Kristen ITC" panose="03050502040202030202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001000" cy="4191000"/>
          </a:xfrm>
        </p:spPr>
        <p:txBody>
          <a:bodyPr numCol="1">
            <a:normAutofit fontScale="92500" lnSpcReduction="20000"/>
          </a:bodyPr>
          <a:lstStyle/>
          <a:p>
            <a:r>
              <a:rPr lang="en-US" dirty="0" smtClean="0">
                <a:latin typeface="Kristen ITC" panose="03050502040202030202" pitchFamily="66" charset="0"/>
              </a:rPr>
              <a:t>Standards were developed in the following Language Arts areas:</a:t>
            </a:r>
          </a:p>
          <a:p>
            <a:pPr marL="0" indent="0">
              <a:buNone/>
            </a:pPr>
            <a:r>
              <a:rPr lang="en-US" dirty="0" smtClean="0">
                <a:latin typeface="Kristen ITC" panose="03050502040202030202" pitchFamily="66" charset="0"/>
              </a:rPr>
              <a:t>	- Reading</a:t>
            </a:r>
          </a:p>
          <a:p>
            <a:pPr marL="0" indent="0">
              <a:buNone/>
            </a:pPr>
            <a:r>
              <a:rPr lang="en-US" dirty="0">
                <a:latin typeface="Kristen ITC" panose="03050502040202030202" pitchFamily="66" charset="0"/>
              </a:rPr>
              <a:t>	</a:t>
            </a:r>
            <a:r>
              <a:rPr lang="en-US" dirty="0" smtClean="0">
                <a:latin typeface="Kristen ITC" panose="03050502040202030202" pitchFamily="66" charset="0"/>
              </a:rPr>
              <a:t>- Writing</a:t>
            </a:r>
          </a:p>
          <a:p>
            <a:pPr marL="0" indent="0">
              <a:buNone/>
            </a:pPr>
            <a:r>
              <a:rPr lang="en-US" dirty="0">
                <a:latin typeface="Kristen ITC" panose="03050502040202030202" pitchFamily="66" charset="0"/>
              </a:rPr>
              <a:t>	</a:t>
            </a:r>
            <a:r>
              <a:rPr lang="en-US" dirty="0" smtClean="0">
                <a:latin typeface="Kristen ITC" panose="03050502040202030202" pitchFamily="66" charset="0"/>
              </a:rPr>
              <a:t>- Speaking and Listening</a:t>
            </a:r>
          </a:p>
          <a:p>
            <a:pPr marL="0" indent="0">
              <a:buNone/>
            </a:pPr>
            <a:r>
              <a:rPr lang="en-US" dirty="0">
                <a:latin typeface="Kristen ITC" panose="03050502040202030202" pitchFamily="66" charset="0"/>
              </a:rPr>
              <a:t>	</a:t>
            </a:r>
            <a:r>
              <a:rPr lang="en-US" dirty="0" smtClean="0">
                <a:latin typeface="Kristen ITC" panose="03050502040202030202" pitchFamily="66" charset="0"/>
              </a:rPr>
              <a:t>- Language</a:t>
            </a:r>
          </a:p>
          <a:p>
            <a:r>
              <a:rPr lang="en-US" dirty="0">
                <a:latin typeface="Kristen ITC" panose="03050502040202030202" pitchFamily="66" charset="0"/>
              </a:rPr>
              <a:t>The standards define what students should understand and be able to do by the end of each grade.</a:t>
            </a:r>
          </a:p>
          <a:p>
            <a:pPr marL="0" indent="0">
              <a:buNone/>
            </a:pPr>
            <a:endParaRPr lang="en-US" dirty="0">
              <a:latin typeface="Kristen ITC" panose="03050502040202030202" pitchFamily="66" charset="0"/>
            </a:endParaRPr>
          </a:p>
        </p:txBody>
      </p:sp>
      <p:pic>
        <p:nvPicPr>
          <p:cNvPr id="2052" name="Picture 4" descr="http://www.teamstraus.com/SchoolDaysBorder_files/Thistle%20Girl%20Clipart/boyjumprop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075" y="1981200"/>
            <a:ext cx="1609725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>
            <a:normAutofit/>
          </a:bodyPr>
          <a:lstStyle/>
          <a:p>
            <a:r>
              <a:rPr lang="en-US" dirty="0" smtClean="0">
                <a:latin typeface="Kristen ITC" panose="03050502040202030202" pitchFamily="66" charset="0"/>
              </a:rPr>
              <a:t>Five Components of Reading</a:t>
            </a:r>
            <a:endParaRPr lang="en-US" dirty="0">
              <a:latin typeface="Kristen ITC" panose="03050502040202030202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r>
              <a:rPr lang="en-US" dirty="0" smtClean="0">
                <a:latin typeface="Kristen ITC" panose="03050502040202030202" pitchFamily="66" charset="0"/>
              </a:rPr>
              <a:t>Phonemic Awareness</a:t>
            </a:r>
          </a:p>
          <a:p>
            <a:r>
              <a:rPr lang="en-US" dirty="0" smtClean="0">
                <a:latin typeface="Kristen ITC" panose="03050502040202030202" pitchFamily="66" charset="0"/>
              </a:rPr>
              <a:t>Phonics</a:t>
            </a:r>
          </a:p>
          <a:p>
            <a:r>
              <a:rPr lang="en-US" dirty="0" smtClean="0">
                <a:latin typeface="Kristen ITC" panose="03050502040202030202" pitchFamily="66" charset="0"/>
              </a:rPr>
              <a:t>Vocabulary</a:t>
            </a:r>
          </a:p>
          <a:p>
            <a:r>
              <a:rPr lang="en-US" dirty="0" smtClean="0">
                <a:latin typeface="Kristen ITC" panose="03050502040202030202" pitchFamily="66" charset="0"/>
              </a:rPr>
              <a:t>Fluency  </a:t>
            </a:r>
          </a:p>
          <a:p>
            <a:r>
              <a:rPr lang="en-US" dirty="0" smtClean="0">
                <a:latin typeface="Kristen ITC" panose="03050502040202030202" pitchFamily="66" charset="0"/>
              </a:rPr>
              <a:t>Comprehension  </a:t>
            </a:r>
            <a:endParaRPr lang="en-US" dirty="0">
              <a:latin typeface="Kristen ITC" panose="03050502040202030202" pitchFamily="66" charset="0"/>
            </a:endParaRPr>
          </a:p>
        </p:txBody>
      </p:sp>
      <p:pic>
        <p:nvPicPr>
          <p:cNvPr id="2050" name="Picture 2" descr="http://home.d47.org/ips/jmpearce/files/2012/08/Teacher-Reading-Butt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35925" y="2064589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284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latin typeface="Kristen ITC" panose="03050502040202030202" pitchFamily="66" charset="0"/>
              </a:rPr>
              <a:t>Kindergarten Expectations</a:t>
            </a:r>
            <a:endParaRPr lang="en-US" dirty="0">
              <a:latin typeface="Kristen ITC" panose="03050502040202030202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>
            <a:normAutofit fontScale="77500" lnSpcReduction="20000"/>
          </a:bodyPr>
          <a:lstStyle/>
          <a:p>
            <a:r>
              <a:rPr lang="en-US" dirty="0" smtClean="0">
                <a:latin typeface="Kristen ITC" panose="03050502040202030202" pitchFamily="66" charset="0"/>
              </a:rPr>
              <a:t>Recognize and name all uppercase and lowercase letters of the alphabet. </a:t>
            </a:r>
          </a:p>
          <a:p>
            <a:pPr marL="0" indent="0">
              <a:buNone/>
            </a:pPr>
            <a:endParaRPr lang="en-US" dirty="0">
              <a:latin typeface="Kristen ITC" panose="03050502040202030202" pitchFamily="66" charset="0"/>
            </a:endParaRPr>
          </a:p>
          <a:p>
            <a:r>
              <a:rPr lang="en-US" dirty="0" smtClean="0">
                <a:latin typeface="Kristen ITC" panose="03050502040202030202" pitchFamily="66" charset="0"/>
              </a:rPr>
              <a:t>Print many uppercase and lowercase letters</a:t>
            </a:r>
          </a:p>
          <a:p>
            <a:pPr marL="0" indent="0">
              <a:buNone/>
            </a:pPr>
            <a:endParaRPr lang="en-US" dirty="0" smtClean="0">
              <a:latin typeface="Kristen ITC" panose="03050502040202030202" pitchFamily="66" charset="0"/>
            </a:endParaRPr>
          </a:p>
          <a:p>
            <a:r>
              <a:rPr lang="en-US" dirty="0" smtClean="0">
                <a:latin typeface="Kristen ITC" panose="03050502040202030202" pitchFamily="66" charset="0"/>
              </a:rPr>
              <a:t>Blend simple three to four letter words</a:t>
            </a:r>
          </a:p>
          <a:p>
            <a:pPr marL="0" indent="0">
              <a:buNone/>
            </a:pPr>
            <a:endParaRPr lang="en-US" dirty="0">
              <a:latin typeface="Kristen ITC" panose="03050502040202030202" pitchFamily="66" charset="0"/>
            </a:endParaRPr>
          </a:p>
          <a:p>
            <a:r>
              <a:rPr lang="en-US" dirty="0" smtClean="0">
                <a:latin typeface="Kristen ITC" panose="03050502040202030202" pitchFamily="66" charset="0"/>
              </a:rPr>
              <a:t>Count, pronounce, blend, and segment syllables in spoken words.   Ex:  </a:t>
            </a:r>
            <a:r>
              <a:rPr lang="en-US" b="1" i="1" dirty="0" smtClean="0">
                <a:latin typeface="Kristen ITC" panose="03050502040202030202" pitchFamily="66" charset="0"/>
              </a:rPr>
              <a:t>elephant—3 syllables</a:t>
            </a:r>
          </a:p>
          <a:p>
            <a:endParaRPr lang="en-US" dirty="0">
              <a:latin typeface="Kristen ITC" panose="03050502040202030202" pitchFamily="66" charset="0"/>
            </a:endParaRPr>
          </a:p>
          <a:p>
            <a:r>
              <a:rPr lang="en-US" dirty="0" smtClean="0">
                <a:latin typeface="Kristen ITC" panose="03050502040202030202" pitchFamily="66" charset="0"/>
              </a:rPr>
              <a:t>Isolate and identify initial, medial, and final sounds in CVC words.   Ex:  </a:t>
            </a:r>
            <a:r>
              <a:rPr lang="en-US" b="1" i="1" dirty="0" smtClean="0">
                <a:latin typeface="Kristen ITC" panose="03050502040202030202" pitchFamily="66" charset="0"/>
              </a:rPr>
              <a:t>/m/ /a/ /t/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7000" y="58574"/>
            <a:ext cx="3352800" cy="77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>
            <a:normAutofit/>
          </a:bodyPr>
          <a:lstStyle/>
          <a:p>
            <a:r>
              <a:rPr lang="en-US" dirty="0" smtClean="0">
                <a:latin typeface="Kristen ITC" panose="03050502040202030202" pitchFamily="66" charset="0"/>
              </a:rPr>
              <a:t>Kindergarten Expectations</a:t>
            </a:r>
            <a:endParaRPr lang="en-US" dirty="0">
              <a:latin typeface="Kristen ITC" panose="03050502040202030202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 numCol="1">
            <a:normAutofit fontScale="92500" lnSpcReduction="20000"/>
          </a:bodyPr>
          <a:lstStyle/>
          <a:p>
            <a:pPr marL="0" indent="0">
              <a:buNone/>
            </a:pPr>
            <a:endParaRPr lang="en-US" b="1" u="sng" dirty="0" smtClean="0"/>
          </a:p>
          <a:p>
            <a:r>
              <a:rPr lang="en-US" dirty="0" smtClean="0">
                <a:latin typeface="Kristen ITC" panose="03050502040202030202" pitchFamily="66" charset="0"/>
              </a:rPr>
              <a:t>Name author and illustrator and what they do</a:t>
            </a:r>
          </a:p>
          <a:p>
            <a:r>
              <a:rPr lang="en-US" dirty="0" smtClean="0">
                <a:latin typeface="Kristen ITC" panose="03050502040202030202" pitchFamily="66" charset="0"/>
              </a:rPr>
              <a:t>Add or take away sounds in simple, one-syllable words to make new words   Ex:  </a:t>
            </a:r>
            <a:r>
              <a:rPr lang="en-US" b="1" i="1" dirty="0" smtClean="0">
                <a:latin typeface="Kristen ITC" panose="03050502040202030202" pitchFamily="66" charset="0"/>
              </a:rPr>
              <a:t>mat</a:t>
            </a:r>
            <a:r>
              <a:rPr lang="en-US" dirty="0" smtClean="0">
                <a:latin typeface="Kristen ITC" panose="03050502040202030202" pitchFamily="66" charset="0"/>
              </a:rPr>
              <a:t> --change /m/ to /c/ to make new word </a:t>
            </a:r>
            <a:r>
              <a:rPr lang="en-US" b="1" i="1" dirty="0" smtClean="0">
                <a:latin typeface="Kristen ITC" panose="03050502040202030202" pitchFamily="66" charset="0"/>
              </a:rPr>
              <a:t>cat.</a:t>
            </a:r>
            <a:endParaRPr lang="en-US" b="1" i="1" dirty="0">
              <a:latin typeface="Kristen ITC" panose="03050502040202030202" pitchFamily="66" charset="0"/>
            </a:endParaRPr>
          </a:p>
          <a:p>
            <a:r>
              <a:rPr lang="en-US" dirty="0">
                <a:latin typeface="Kristen ITC" panose="03050502040202030202" pitchFamily="66" charset="0"/>
              </a:rPr>
              <a:t>Capitalize the first word in a sentence and the pronoun </a:t>
            </a:r>
            <a:r>
              <a:rPr lang="en-US" b="1" i="1" dirty="0">
                <a:latin typeface="Kristen ITC" panose="03050502040202030202" pitchFamily="66" charset="0"/>
              </a:rPr>
              <a:t>I</a:t>
            </a:r>
            <a:r>
              <a:rPr lang="en-US" b="1" i="1" dirty="0" smtClean="0">
                <a:latin typeface="Kristen ITC" panose="03050502040202030202" pitchFamily="66" charset="0"/>
              </a:rPr>
              <a:t>.</a:t>
            </a:r>
          </a:p>
          <a:p>
            <a:r>
              <a:rPr lang="en-US" dirty="0">
                <a:latin typeface="Kristen ITC" panose="03050502040202030202" pitchFamily="66" charset="0"/>
              </a:rPr>
              <a:t>Recognize and produce rhyming words. </a:t>
            </a:r>
          </a:p>
          <a:p>
            <a:endParaRPr lang="en-US" b="1" i="1" dirty="0">
              <a:latin typeface="Kristen ITC" panose="03050502040202030202" pitchFamily="66" charset="0"/>
            </a:endParaRPr>
          </a:p>
          <a:p>
            <a:endParaRPr lang="en-US" b="1" i="1" dirty="0" smtClean="0">
              <a:latin typeface="Kristen ITC" panose="03050502040202030202" pitchFamily="66" charset="0"/>
            </a:endParaRPr>
          </a:p>
          <a:p>
            <a:endParaRPr lang="en-US" b="1" i="1" dirty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0579194">
            <a:off x="6853834" y="5372784"/>
            <a:ext cx="2024513" cy="1316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588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>
            <a:normAutofit/>
          </a:bodyPr>
          <a:lstStyle/>
          <a:p>
            <a:r>
              <a:rPr lang="en-US" dirty="0" smtClean="0">
                <a:latin typeface="Kristen ITC" panose="03050502040202030202" pitchFamily="66" charset="0"/>
              </a:rPr>
              <a:t>Kindergarten Expectations</a:t>
            </a:r>
            <a:endParaRPr lang="en-US" dirty="0">
              <a:latin typeface="Kristen ITC" panose="03050502040202030202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219200"/>
            <a:ext cx="8458200" cy="884238"/>
          </a:xfrm>
        </p:spPr>
        <p:txBody>
          <a:bodyPr numCol="1">
            <a:normAutofit/>
          </a:bodyPr>
          <a:lstStyle/>
          <a:p>
            <a:pPr algn="ctr"/>
            <a:r>
              <a:rPr lang="en-US" sz="2400" dirty="0" smtClean="0">
                <a:latin typeface="Kristen ITC" panose="03050502040202030202" pitchFamily="66" charset="0"/>
              </a:rPr>
              <a:t>Read high-frequency words (A.K.A.– Sight Words/Popcorn Words)</a:t>
            </a:r>
          </a:p>
          <a:p>
            <a:endParaRPr lang="en-US" dirty="0" smtClean="0">
              <a:latin typeface="Kristen ITC" panose="03050502040202030202" pitchFamily="66" charset="0"/>
            </a:endParaRPr>
          </a:p>
          <a:p>
            <a:pPr marL="0" indent="0">
              <a:buNone/>
            </a:pPr>
            <a:endParaRPr lang="en-US" dirty="0" smtClean="0">
              <a:latin typeface="Kristen ITC" panose="03050502040202030202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1927" y="2286000"/>
            <a:ext cx="2133600" cy="443198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sz="2400" b="1" dirty="0">
                <a:latin typeface="Kristen ITC" panose="03050502040202030202" pitchFamily="66" charset="0"/>
              </a:rPr>
              <a:t>c</a:t>
            </a:r>
            <a:r>
              <a:rPr lang="en-US" sz="2400" b="1" dirty="0" smtClean="0">
                <a:latin typeface="Kristen ITC" panose="03050502040202030202" pitchFamily="66" charset="0"/>
              </a:rPr>
              <a:t>an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I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the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we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see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a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like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to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and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said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want</a:t>
            </a:r>
          </a:p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429000" y="2286000"/>
            <a:ext cx="1752600" cy="378565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my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are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you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little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was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they 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have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here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me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this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91200" y="2286000"/>
            <a:ext cx="2057400" cy="378565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what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me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do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go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she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he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with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is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for</a:t>
            </a:r>
          </a:p>
          <a:p>
            <a:pPr algn="ctr"/>
            <a:r>
              <a:rPr lang="en-US" sz="2400" b="1" dirty="0" smtClean="0">
                <a:latin typeface="Kristen ITC" panose="03050502040202030202" pitchFamily="66" charset="0"/>
              </a:rPr>
              <a:t>of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198653">
            <a:off x="7606074" y="3201158"/>
            <a:ext cx="1432273" cy="189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081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143000"/>
          </a:xfrm>
        </p:spPr>
        <p:txBody>
          <a:bodyPr numCol="1">
            <a:noAutofit/>
          </a:bodyPr>
          <a:lstStyle/>
          <a:p>
            <a:r>
              <a:rPr lang="en-US" dirty="0" smtClean="0">
                <a:latin typeface="Kristen ITC" panose="03050502040202030202" pitchFamily="66" charset="0"/>
              </a:rPr>
              <a:t>First Grade Expectations</a:t>
            </a:r>
            <a:endParaRPr lang="en-US" dirty="0">
              <a:latin typeface="Kristen ITC" panose="03050502040202030202" pitchFamily="66" charset="0"/>
            </a:endParaRPr>
          </a:p>
          <a:p>
            <a:r>
              <a:rPr dirty="0">
                <a:latin typeface="Kristen ITC"/>
              </a:rPr>
              <a:t>Reading Standards</a:t>
            </a:r>
          </a:p>
          <a:p>
            <a:endParaRPr dirty="0">
              <a:latin typeface="Kristen ITC"/>
            </a:endParaRPr>
          </a:p>
          <a:p>
            <a:pPr algn="l">
              <a:buChar char="•"/>
            </a:pPr>
            <a:r>
              <a:rPr sz="2000" dirty="0">
                <a:latin typeface="Kristen ITC"/>
              </a:rPr>
              <a:t>Recognize the distinguishing features of a sentence (e.g., first word, capitalization, ending punctuation).</a:t>
            </a:r>
          </a:p>
          <a:p>
            <a:pPr algn="l">
              <a:buChar char="•"/>
            </a:pPr>
            <a:r>
              <a:rPr sz="2000" dirty="0">
                <a:latin typeface="Kristen ITC"/>
              </a:rPr>
              <a:t> </a:t>
            </a:r>
          </a:p>
          <a:p>
            <a:pPr algn="l">
              <a:buChar char="•"/>
            </a:pPr>
            <a:r>
              <a:rPr sz="2000" dirty="0">
                <a:latin typeface="Kristen ITC"/>
              </a:rPr>
              <a:t>Distinguish long from short vowel sounds in spoken single-syllable words. </a:t>
            </a:r>
          </a:p>
          <a:p>
            <a:pPr algn="l">
              <a:buChar char="•"/>
            </a:pPr>
            <a:endParaRPr sz="2000" dirty="0">
              <a:latin typeface="Kristen ITC"/>
            </a:endParaRPr>
          </a:p>
          <a:p>
            <a:pPr algn="l">
              <a:buChar char="•"/>
            </a:pPr>
            <a:r>
              <a:rPr sz="2000" dirty="0">
                <a:latin typeface="Kristen ITC"/>
              </a:rPr>
              <a:t>Orally produce single-syllable words by blending sounds (phonemes), including consonant blends. </a:t>
            </a:r>
          </a:p>
          <a:p>
            <a:pPr algn="l">
              <a:buChar char="•"/>
            </a:pPr>
            <a:endParaRPr sz="2000" dirty="0">
              <a:latin typeface="Kristen ITC"/>
            </a:endParaRPr>
          </a:p>
          <a:p>
            <a:pPr algn="l">
              <a:buChar char="•"/>
            </a:pPr>
            <a:r>
              <a:rPr sz="2000" dirty="0">
                <a:latin typeface="Kristen ITC"/>
              </a:rPr>
              <a:t> Isolate and pronounce initial, medial vowel, and final sounds (phonemes) in spoken single-syllable words. </a:t>
            </a:r>
          </a:p>
          <a:p>
            <a:pPr algn="l">
              <a:buChar char="•"/>
            </a:pPr>
            <a:endParaRPr sz="2000" dirty="0">
              <a:latin typeface="Kristen ITC"/>
            </a:endParaRPr>
          </a:p>
          <a:p>
            <a:pPr algn="l">
              <a:buChar char="•"/>
            </a:pPr>
            <a:r>
              <a:rPr sz="2000" dirty="0">
                <a:latin typeface="Kristen ITC"/>
              </a:rPr>
              <a:t> Segment spoken single-syllable words into their complete sequence of individual sounds (phonemes).</a:t>
            </a:r>
          </a:p>
          <a:p>
            <a:pPr>
              <a:buChar char="•"/>
            </a:pPr>
            <a:endParaRPr sz="1400" dirty="0">
              <a:latin typeface="Kristen ITC"/>
            </a:endParaRPr>
          </a:p>
          <a:p>
            <a:pPr>
              <a:buNone/>
            </a:pPr>
            <a:endParaRPr sz="1400" dirty="0">
              <a:latin typeface="Kristen ITC"/>
            </a:endParaRPr>
          </a:p>
        </p:txBody>
      </p:sp>
      <p:pic>
        <p:nvPicPr>
          <p:cNvPr id="4098" name="Picture 2" descr="https://s-media-cache-ak0.pinimg.com/736x/8e/df/be/8edfbe4087f981f3fd60e00b23392d6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1524000" cy="77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596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>
            <a:noAutofit/>
          </a:bodyPr>
          <a:lstStyle/>
          <a:p>
            <a:endParaRPr dirty="0">
              <a:latin typeface="Kristen ITC"/>
            </a:endParaRPr>
          </a:p>
          <a:p>
            <a:r>
              <a:rPr lang="en-US" sz="4000" dirty="0" smtClean="0">
                <a:latin typeface="Kristen ITC"/>
              </a:rPr>
              <a:t>First Grade Expectations Continued </a:t>
            </a:r>
            <a:endParaRPr sz="4000" dirty="0">
              <a:latin typeface="Kristen ITC"/>
            </a:endParaRPr>
          </a:p>
          <a:p>
            <a:pPr algn="l">
              <a:buChar char="•"/>
            </a:pPr>
            <a:endParaRPr sz="3000" dirty="0">
              <a:latin typeface="Kristen ITC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Kristen ITC"/>
              </a:rPr>
              <a:t>Know the spelling-sound correspondences for common consonant digraphs. </a:t>
            </a:r>
          </a:p>
          <a:p>
            <a:r>
              <a:rPr lang="en-US" sz="2800" dirty="0">
                <a:latin typeface="Kristen ITC"/>
              </a:rPr>
              <a:t> Decode regularly spelled one-syllable words. </a:t>
            </a:r>
          </a:p>
          <a:p>
            <a:r>
              <a:rPr lang="en-US" sz="2800" dirty="0">
                <a:latin typeface="Kristen ITC"/>
              </a:rPr>
              <a:t> Know final -e and common vowel team conventions for representing long vowel sounds</a:t>
            </a:r>
            <a:endParaRPr lang="en-US" sz="2800" dirty="0"/>
          </a:p>
        </p:txBody>
      </p:sp>
      <p:pic>
        <p:nvPicPr>
          <p:cNvPr id="5122" name="Picture 2" descr="Image result for thistlegirl welc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648200"/>
            <a:ext cx="358140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dirty="0" smtClean="0">
                <a:latin typeface="Kristen ITC" panose="03050502040202030202" pitchFamily="66" charset="0"/>
              </a:rPr>
              <a:t>What can I do at home?</a:t>
            </a:r>
            <a:endParaRPr lang="en-US" dirty="0">
              <a:latin typeface="Kristen ITC" panose="03050502040202030202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>
            <a:normAutofit lnSpcReduction="10000"/>
          </a:bodyPr>
          <a:lstStyle/>
          <a:p>
            <a:r>
              <a:rPr lang="en-US" sz="1800" dirty="0" smtClean="0">
                <a:latin typeface="Kristen ITC" panose="03050502040202030202" pitchFamily="66" charset="0"/>
              </a:rPr>
              <a:t>Read EVERY single day!!!!</a:t>
            </a:r>
          </a:p>
          <a:p>
            <a:pPr marL="0" indent="0">
              <a:buNone/>
            </a:pPr>
            <a:endParaRPr lang="en-US" sz="1800" dirty="0" smtClean="0">
              <a:latin typeface="Kristen ITC" panose="03050502040202030202" pitchFamily="66" charset="0"/>
            </a:endParaRPr>
          </a:p>
          <a:p>
            <a:r>
              <a:rPr lang="en-US" sz="1800" dirty="0" smtClean="0">
                <a:latin typeface="Kristen ITC" panose="03050502040202030202" pitchFamily="66" charset="0"/>
              </a:rPr>
              <a:t>Blend small CVC words such as bat, top, wax, dig, etc.</a:t>
            </a:r>
          </a:p>
          <a:p>
            <a:pPr marL="0" indent="0">
              <a:buNone/>
            </a:pPr>
            <a:endParaRPr lang="en-US" sz="1800" dirty="0" smtClean="0">
              <a:latin typeface="Kristen ITC" panose="03050502040202030202" pitchFamily="66" charset="0"/>
            </a:endParaRPr>
          </a:p>
          <a:p>
            <a:r>
              <a:rPr lang="en-US" sz="1800" dirty="0">
                <a:latin typeface="Kristen ITC" panose="03050502040202030202" pitchFamily="66" charset="0"/>
              </a:rPr>
              <a:t>Read and write high-frequency words such as </a:t>
            </a:r>
            <a:r>
              <a:rPr lang="en-US" sz="1800" dirty="0" smtClean="0">
                <a:latin typeface="Kristen ITC" panose="03050502040202030202" pitchFamily="66" charset="0"/>
              </a:rPr>
              <a:t>with and this. </a:t>
            </a:r>
            <a:endParaRPr lang="en-US" sz="1800" dirty="0">
              <a:latin typeface="Kristen ITC" panose="03050502040202030202" pitchFamily="66" charset="0"/>
            </a:endParaRPr>
          </a:p>
          <a:p>
            <a:pPr marL="0" indent="0">
              <a:buNone/>
            </a:pPr>
            <a:endParaRPr sz="1800" dirty="0">
              <a:latin typeface="Kristen ITC" panose="03050502040202030202" pitchFamily="66" charset="0"/>
            </a:endParaRPr>
          </a:p>
          <a:p>
            <a:r>
              <a:rPr sz="1800" dirty="0" smtClean="0">
                <a:latin typeface="Kristen ITC" panose="03050502040202030202" pitchFamily="66" charset="0"/>
              </a:rPr>
              <a:t>Write </a:t>
            </a:r>
            <a:r>
              <a:rPr sz="1800" dirty="0">
                <a:latin typeface="Kristen ITC" panose="03050502040202030202" pitchFamily="66" charset="0"/>
              </a:rPr>
              <a:t>words with letter combination patterns such as words with the silent e </a:t>
            </a:r>
            <a:r>
              <a:rPr lang="en-US" sz="1800" dirty="0" smtClean="0">
                <a:latin typeface="Kristen ITC" panose="03050502040202030202" pitchFamily="66" charset="0"/>
              </a:rPr>
              <a:t>or “magic e” </a:t>
            </a:r>
          </a:p>
          <a:p>
            <a:pPr marL="0" indent="0">
              <a:buNone/>
            </a:pPr>
            <a:endParaRPr lang="en-US" sz="1800" dirty="0" smtClean="0">
              <a:latin typeface="Kristen ITC" panose="03050502040202030202" pitchFamily="66" charset="0"/>
            </a:endParaRPr>
          </a:p>
          <a:p>
            <a:r>
              <a:rPr sz="1800" dirty="0" smtClean="0">
                <a:latin typeface="Kristen ITC" panose="03050502040202030202" pitchFamily="66" charset="0"/>
              </a:rPr>
              <a:t>Write </a:t>
            </a:r>
            <a:r>
              <a:rPr sz="1800" dirty="0">
                <a:latin typeface="Kristen ITC" panose="03050502040202030202" pitchFamily="66" charset="0"/>
              </a:rPr>
              <a:t>complete sentences with correct capitalization and </a:t>
            </a:r>
            <a:r>
              <a:rPr sz="1800" dirty="0" smtClean="0">
                <a:latin typeface="Kristen ITC" panose="03050502040202030202" pitchFamily="66" charset="0"/>
              </a:rPr>
              <a:t>punctuation</a:t>
            </a:r>
            <a:endParaRPr lang="en-US" sz="1800" dirty="0" smtClean="0">
              <a:latin typeface="Kristen ITC" panose="03050502040202030202" pitchFamily="66" charset="0"/>
            </a:endParaRPr>
          </a:p>
          <a:p>
            <a:pPr marL="0" indent="0">
              <a:buNone/>
            </a:pPr>
            <a:endParaRPr sz="1800" dirty="0">
              <a:latin typeface="Kristen ITC" panose="03050502040202030202" pitchFamily="66" charset="0"/>
            </a:endParaRPr>
          </a:p>
          <a:p>
            <a:r>
              <a:rPr sz="1800" dirty="0">
                <a:latin typeface="Kristen ITC" panose="03050502040202030202" pitchFamily="66" charset="0"/>
              </a:rPr>
              <a:t>Read aloud first-grade books with accuracy and </a:t>
            </a:r>
            <a:r>
              <a:rPr sz="1800" dirty="0" smtClean="0">
                <a:latin typeface="Kristen ITC" panose="03050502040202030202" pitchFamily="66" charset="0"/>
              </a:rPr>
              <a:t>understanding</a:t>
            </a:r>
            <a:endParaRPr lang="en-US" sz="1800" dirty="0" smtClean="0">
              <a:latin typeface="Kristen ITC" panose="03050502040202030202" pitchFamily="66" charset="0"/>
            </a:endParaRPr>
          </a:p>
          <a:p>
            <a:endParaRPr sz="1800" dirty="0">
              <a:latin typeface="Kristen ITC" panose="03050502040202030202" pitchFamily="66" charset="0"/>
            </a:endParaRPr>
          </a:p>
          <a:p>
            <a:r>
              <a:rPr sz="1800" dirty="0" smtClean="0">
                <a:latin typeface="Kristen ITC" panose="03050502040202030202" pitchFamily="66" charset="0"/>
              </a:rPr>
              <a:t>Quickly </a:t>
            </a:r>
            <a:r>
              <a:rPr sz="1800" dirty="0">
                <a:latin typeface="Kristen ITC" panose="03050502040202030202" pitchFamily="66" charset="0"/>
              </a:rPr>
              <a:t>answer addition and subtraction facts for sums up to </a:t>
            </a:r>
            <a:r>
              <a:rPr sz="1800" dirty="0" smtClean="0">
                <a:latin typeface="Kristen ITC" panose="03050502040202030202" pitchFamily="66" charset="0"/>
              </a:rPr>
              <a:t>20</a:t>
            </a:r>
            <a:endParaRPr sz="1800" dirty="0">
              <a:latin typeface="Kristen ITC" panose="03050502040202030202" pitchFamily="66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6425" y="1150938"/>
            <a:ext cx="8229600" cy="4525963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en-US" sz="1800" dirty="0">
              <a:latin typeface="Kristen ITC" panose="03050502040202030202" pitchFamily="66" charset="0"/>
            </a:endParaRPr>
          </a:p>
        </p:txBody>
      </p:sp>
      <p:pic>
        <p:nvPicPr>
          <p:cNvPr id="7" name="Picture 2" descr="http://www.2care2teach4kids.com/images/tgd/Spring%20Kids/sk_kid1b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071" y="930453"/>
            <a:ext cx="1482725" cy="1482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64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81608"/>
            <a:ext cx="8229600" cy="1143000"/>
          </a:xfrm>
        </p:spPr>
        <p:txBody>
          <a:bodyPr numCol="1">
            <a:normAutofit fontScale="90000"/>
          </a:bodyPr>
          <a:lstStyle/>
          <a:p>
            <a:r>
              <a:rPr dirty="0">
                <a:latin typeface="Kristen ITC"/>
              </a:rPr>
              <a:t>First Grade Sight Words </a:t>
            </a:r>
            <a:endParaRPr lang="en-US" dirty="0"/>
          </a:p>
          <a:p>
            <a:endParaRPr lang="en-US" dirty="0"/>
          </a:p>
          <a:p>
            <a:r>
              <a:rPr lang="en-US" dirty="0" smtClean="0">
                <a:latin typeface="Kristen ITC" panose="03050502040202030202" pitchFamily="66" charset="0"/>
              </a:rPr>
              <a:t>Scan this QR Code to get a list of 1</a:t>
            </a:r>
            <a:r>
              <a:rPr lang="en-US" baseline="30000" dirty="0" smtClean="0">
                <a:latin typeface="Kristen ITC" panose="03050502040202030202" pitchFamily="66" charset="0"/>
              </a:rPr>
              <a:t>st</a:t>
            </a:r>
            <a:r>
              <a:rPr lang="en-US" dirty="0" smtClean="0">
                <a:latin typeface="Kristen ITC" panose="03050502040202030202" pitchFamily="66" charset="0"/>
              </a:rPr>
              <a:t> grade sight words!</a:t>
            </a:r>
            <a:endParaRPr lang="en-US" dirty="0">
              <a:latin typeface="Kristen ITC" panose="03050502040202030202" pitchFamily="66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sz="1800" dirty="0">
              <a:latin typeface="Kristen ITC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371600"/>
            <a:ext cx="5334000" cy="533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Kristen ITC" panose="03050502040202030202" pitchFamily="66" charset="0"/>
              </a:rPr>
              <a:t>Students Reading with Finger Lights</a:t>
            </a:r>
            <a:endParaRPr lang="en-US" dirty="0">
              <a:latin typeface="Kristen ITC" panose="03050502040202030202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196" y="17526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https://drive.google.com/open?id=0Bxi0SDYbO9poc0NiOXFtM2JSTUk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977384"/>
            <a:ext cx="5943600" cy="35879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11220" y="3348331"/>
            <a:ext cx="3657600" cy="244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20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dirty="0" smtClean="0">
                <a:latin typeface="Kristen ITC" panose="03050502040202030202" pitchFamily="66" charset="0"/>
              </a:rPr>
              <a:t>Summer Fun Ideas</a:t>
            </a:r>
            <a:endParaRPr lang="en-US" dirty="0">
              <a:latin typeface="Kristen ITC" panose="03050502040202030202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2624" y="5745162"/>
            <a:ext cx="3785278" cy="1414363"/>
          </a:xfrm>
        </p:spPr>
        <p:txBody>
          <a:bodyPr numCol="1"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170" name="Picture 2" descr="Secret CVC words where kids figure out the initial sounds of each picture to figure out the secret word - great reading practice and beginning sounds practice at the same time!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102" y="1295400"/>
            <a:ext cx="5943600" cy="537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Kristen ITC" panose="03050502040202030202" pitchFamily="66" charset="0"/>
              </a:rPr>
              <a:t>Summer Fun Ideas </a:t>
            </a:r>
            <a:endParaRPr lang="en-US" dirty="0">
              <a:latin typeface="Kristen ITC" panose="03050502040202030202" pitchFamily="66" charset="0"/>
            </a:endParaRPr>
          </a:p>
        </p:txBody>
      </p:sp>
      <p:pic>
        <p:nvPicPr>
          <p:cNvPr id="8194" name="Picture 2" descr="A fun and neat way to blend words!: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1417638"/>
            <a:ext cx="8115300" cy="478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65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Kristen ITC" panose="03050502040202030202" pitchFamily="66" charset="0"/>
              </a:rPr>
              <a:t>Summer Fun Ideas </a:t>
            </a:r>
            <a:endParaRPr lang="en-US" dirty="0"/>
          </a:p>
        </p:txBody>
      </p:sp>
      <p:pic>
        <p:nvPicPr>
          <p:cNvPr id="9218" name="Picture 2" descr="Sound It Out Parking Lot. This is such a fun, hands on activity for new readers in Kindergarten and 1st grade: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24000"/>
            <a:ext cx="62484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023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Kristen ITC" panose="03050502040202030202" pitchFamily="66" charset="0"/>
              </a:rPr>
              <a:t>Summer Fun Ideas </a:t>
            </a:r>
            <a:endParaRPr lang="en-US" dirty="0"/>
          </a:p>
        </p:txBody>
      </p:sp>
      <p:pic>
        <p:nvPicPr>
          <p:cNvPr id="10242" name="Picture 2" descr="This word slider helps children learn to blend letter sounds together. Such a simple way to teach an important reading skill! {Playdough to Plato}: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00200"/>
            <a:ext cx="56388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311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Kristen ITC" panose="03050502040202030202" pitchFamily="66" charset="0"/>
              </a:rPr>
              <a:t>Summer Fun Ideas </a:t>
            </a:r>
            <a:endParaRPr lang="en-US" dirty="0"/>
          </a:p>
        </p:txBody>
      </p:sp>
      <p:pic>
        <p:nvPicPr>
          <p:cNvPr id="11268" name="Picture 4" descr="A great way to slowly teach your kid(s) how to spell. Start with small work and slowly go for bigger words.: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95400"/>
            <a:ext cx="6400800" cy="536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855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Kristen ITC" panose="03050502040202030202" pitchFamily="66" charset="0"/>
              </a:rPr>
              <a:t>Summer Fun Ideas </a:t>
            </a:r>
            <a:endParaRPr lang="en-US" dirty="0"/>
          </a:p>
        </p:txBody>
      </p:sp>
      <p:pic>
        <p:nvPicPr>
          <p:cNvPr id="12290" name="Picture 2" descr="literacy center sight word activities- put the sand in a pencil box for easy upkeep and clean up! Genius!: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752600"/>
            <a:ext cx="6096000" cy="471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12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118" y="2653004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dirty="0" smtClean="0">
                <a:latin typeface="Kristen ITC" panose="03050502040202030202" pitchFamily="66" charset="0"/>
              </a:rPr>
              <a:t>Technology</a:t>
            </a:r>
            <a:br>
              <a:rPr lang="en-US" sz="6000" dirty="0" smtClean="0">
                <a:latin typeface="Kristen ITC" panose="03050502040202030202" pitchFamily="66" charset="0"/>
              </a:rPr>
            </a:br>
            <a:r>
              <a:rPr lang="en-US" sz="6000" dirty="0" smtClean="0">
                <a:latin typeface="Kristen ITC" panose="03050502040202030202" pitchFamily="66" charset="0"/>
              </a:rPr>
              <a:t/>
            </a:r>
            <a:br>
              <a:rPr lang="en-US" sz="6000" dirty="0" smtClean="0">
                <a:latin typeface="Kristen ITC" panose="03050502040202030202" pitchFamily="66" charset="0"/>
              </a:rPr>
            </a:br>
            <a:r>
              <a:rPr lang="en-US" sz="6000" dirty="0" smtClean="0">
                <a:latin typeface="Kristen ITC" panose="03050502040202030202" pitchFamily="66" charset="0"/>
              </a:rPr>
              <a:t/>
            </a:r>
            <a:br>
              <a:rPr lang="en-US" sz="6000" dirty="0" smtClean="0">
                <a:latin typeface="Kristen ITC" panose="03050502040202030202" pitchFamily="66" charset="0"/>
              </a:rPr>
            </a:br>
            <a:r>
              <a:rPr lang="en-US" sz="6000" dirty="0">
                <a:latin typeface="Kristen ITC" panose="03050502040202030202" pitchFamily="66" charset="0"/>
              </a:rPr>
              <a:t/>
            </a:r>
            <a:br>
              <a:rPr lang="en-US" sz="6000" dirty="0">
                <a:latin typeface="Kristen ITC" panose="03050502040202030202" pitchFamily="66" charset="0"/>
              </a:rPr>
            </a:br>
            <a:r>
              <a:rPr lang="en-US" sz="6000" dirty="0" smtClean="0">
                <a:latin typeface="Kristen ITC" panose="03050502040202030202" pitchFamily="66" charset="0"/>
              </a:rPr>
              <a:t>(Sandy Armstrong)  </a:t>
            </a:r>
            <a:endParaRPr lang="en-US" sz="6000" dirty="0">
              <a:latin typeface="Kristen ITC" panose="03050502040202030202" pitchFamily="66" charset="0"/>
            </a:endParaRPr>
          </a:p>
        </p:txBody>
      </p:sp>
      <p:pic>
        <p:nvPicPr>
          <p:cNvPr id="13314" name="Picture 2" descr="http://topimages.org/wp-content/uploads/2016/03/Tablet-clipart-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1225435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://worldartsme.com/images/clip-art-classroom-ipad-art-clipart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914400"/>
            <a:ext cx="1738152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40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latin typeface="Kristen ITC" panose="03050502040202030202" pitchFamily="66" charset="0"/>
              </a:rPr>
              <a:t>Questions/Concerns? </a:t>
            </a:r>
            <a:r>
              <a:rPr lang="en-US" dirty="0">
                <a:latin typeface="Kristen ITC" panose="03050502040202030202" pitchFamily="66" charset="0"/>
              </a:rPr>
              <a:t/>
            </a:r>
            <a:br>
              <a:rPr lang="en-US" dirty="0">
                <a:latin typeface="Kristen ITC" panose="03050502040202030202" pitchFamily="66" charset="0"/>
              </a:rPr>
            </a:br>
            <a:r>
              <a:rPr lang="en-US" dirty="0" smtClean="0">
                <a:latin typeface="Kristen ITC" panose="03050502040202030202" pitchFamily="66" charset="0"/>
              </a:rPr>
              <a:t/>
            </a:r>
            <a:br>
              <a:rPr lang="en-US" dirty="0" smtClean="0">
                <a:latin typeface="Kristen ITC" panose="03050502040202030202" pitchFamily="66" charset="0"/>
              </a:rPr>
            </a:br>
            <a:r>
              <a:rPr lang="en-US" dirty="0" smtClean="0">
                <a:latin typeface="Kristen ITC" panose="03050502040202030202" pitchFamily="66" charset="0"/>
              </a:rPr>
              <a:t>Thank you so much for coming!</a:t>
            </a:r>
            <a:br>
              <a:rPr lang="en-US" dirty="0" smtClean="0">
                <a:latin typeface="Kristen ITC" panose="03050502040202030202" pitchFamily="66" charset="0"/>
              </a:rPr>
            </a:br>
            <a:r>
              <a:rPr lang="en-US" dirty="0">
                <a:latin typeface="Kristen ITC" panose="03050502040202030202" pitchFamily="66" charset="0"/>
              </a:rPr>
              <a:t/>
            </a:r>
            <a:br>
              <a:rPr lang="en-US" dirty="0">
                <a:latin typeface="Kristen ITC" panose="03050502040202030202" pitchFamily="66" charset="0"/>
              </a:rPr>
            </a:br>
            <a:r>
              <a:rPr lang="en-US" dirty="0" smtClean="0">
                <a:latin typeface="Kristen ITC" panose="03050502040202030202" pitchFamily="66" charset="0"/>
              </a:rPr>
              <a:t>If you need me at anytime please feel free to contact me!</a:t>
            </a:r>
            <a:br>
              <a:rPr lang="en-US" dirty="0" smtClean="0">
                <a:latin typeface="Kristen ITC" panose="03050502040202030202" pitchFamily="66" charset="0"/>
              </a:rPr>
            </a:br>
            <a:r>
              <a:rPr lang="en-US" dirty="0" smtClean="0">
                <a:latin typeface="Kristen ITC" panose="03050502040202030202" pitchFamily="66" charset="0"/>
              </a:rPr>
              <a:t> </a:t>
            </a:r>
            <a:br>
              <a:rPr lang="en-US" dirty="0" smtClean="0">
                <a:latin typeface="Kristen ITC" panose="03050502040202030202" pitchFamily="66" charset="0"/>
              </a:rPr>
            </a:br>
            <a:r>
              <a:rPr lang="en-US" dirty="0" smtClean="0">
                <a:latin typeface="Kristen ITC" panose="03050502040202030202" pitchFamily="66" charset="0"/>
                <a:hlinkClick r:id="rId2"/>
              </a:rPr>
              <a:t>bcalton@mscs.k12.al.us</a:t>
            </a:r>
            <a:r>
              <a:rPr lang="en-US" dirty="0" smtClean="0">
                <a:latin typeface="Kristen ITC" panose="03050502040202030202" pitchFamily="66" charset="0"/>
              </a:rPr>
              <a:t>  </a:t>
            </a:r>
            <a:endParaRPr lang="en-US" dirty="0">
              <a:latin typeface="Kristen ITC" panose="03050502040202030202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07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2232</TotalTime>
  <Words>440</Words>
  <Application>Microsoft Office PowerPoint</Application>
  <PresentationFormat>On-screen Show (4:3)</PresentationFormat>
  <Paragraphs>125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Kristen ITC</vt:lpstr>
      <vt:lpstr>Office Theme</vt:lpstr>
      <vt:lpstr> Spring Into Reading  Literacy Night    </vt:lpstr>
      <vt:lpstr>College and Career Readiness Standards</vt:lpstr>
      <vt:lpstr>Five Components of Reading</vt:lpstr>
      <vt:lpstr> Kindergarten Expectations</vt:lpstr>
      <vt:lpstr>Kindergarten Expectations</vt:lpstr>
      <vt:lpstr>Kindergarten Expectations</vt:lpstr>
      <vt:lpstr>First Grade Expectations Reading Standards  Recognize the distinguishing features of a sentence (e.g., first word, capitalization, ending punctuation).   Distinguish long from short vowel sounds in spoken single-syllable words.   Orally produce single-syllable words by blending sounds (phonemes), including consonant blends.    Isolate and pronounce initial, medial vowel, and final sounds (phonemes) in spoken single-syllable words.    Segment spoken single-syllable words into their complete sequence of individual sounds (phonemes).  </vt:lpstr>
      <vt:lpstr> First Grade Expectations Continued  </vt:lpstr>
      <vt:lpstr>What can I do at home?</vt:lpstr>
      <vt:lpstr>First Grade Sight Words   Scan this QR Code to get a list of 1st grade sight words!    </vt:lpstr>
      <vt:lpstr>Students Reading with Finger Lights</vt:lpstr>
      <vt:lpstr>Summer Fun Ideas</vt:lpstr>
      <vt:lpstr>Summer Fun Ideas </vt:lpstr>
      <vt:lpstr>Summer Fun Ideas </vt:lpstr>
      <vt:lpstr>Summer Fun Ideas </vt:lpstr>
      <vt:lpstr>Summer Fun Ideas </vt:lpstr>
      <vt:lpstr>Summer Fun Ideas </vt:lpstr>
      <vt:lpstr>Technology    (Sandy Armstrong)  </vt:lpstr>
      <vt:lpstr>     Questions/Concerns?   Thank you so much for coming!  If you need me at anytime please feel free to contact me!   bcalton@mscs.k12.al.us  </vt:lpstr>
    </vt:vector>
  </TitlesOfParts>
  <Company>Muscle Shoals City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 Hooked on Title I Learning</dc:title>
  <dc:creator>jallen</dc:creator>
  <cp:lastModifiedBy>Calton, Britney</cp:lastModifiedBy>
  <cp:revision>177</cp:revision>
  <dcterms:created xsi:type="dcterms:W3CDTF">2014-03-17T15:45:00Z</dcterms:created>
  <dcterms:modified xsi:type="dcterms:W3CDTF">2017-04-11T20:40:29Z</dcterms:modified>
</cp:coreProperties>
</file>