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9"/>
  </p:notesMasterIdLst>
  <p:handoutMasterIdLst>
    <p:handoutMasterId r:id="rId70"/>
  </p:handoutMasterIdLst>
  <p:sldIdLst>
    <p:sldId id="256" r:id="rId2"/>
    <p:sldId id="269" r:id="rId3"/>
    <p:sldId id="257" r:id="rId4"/>
    <p:sldId id="288" r:id="rId5"/>
    <p:sldId id="289" r:id="rId6"/>
    <p:sldId id="290" r:id="rId7"/>
    <p:sldId id="291" r:id="rId8"/>
    <p:sldId id="294" r:id="rId9"/>
    <p:sldId id="293" r:id="rId10"/>
    <p:sldId id="292" r:id="rId11"/>
    <p:sldId id="260" r:id="rId12"/>
    <p:sldId id="335" r:id="rId13"/>
    <p:sldId id="262" r:id="rId14"/>
    <p:sldId id="282" r:id="rId15"/>
    <p:sldId id="295" r:id="rId16"/>
    <p:sldId id="296" r:id="rId17"/>
    <p:sldId id="297" r:id="rId18"/>
    <p:sldId id="299" r:id="rId19"/>
    <p:sldId id="298" r:id="rId20"/>
    <p:sldId id="283" r:id="rId21"/>
    <p:sldId id="340" r:id="rId22"/>
    <p:sldId id="284" r:id="rId23"/>
    <p:sldId id="301" r:id="rId24"/>
    <p:sldId id="303" r:id="rId25"/>
    <p:sldId id="302" r:id="rId26"/>
    <p:sldId id="371" r:id="rId27"/>
    <p:sldId id="304" r:id="rId28"/>
    <p:sldId id="305" r:id="rId29"/>
    <p:sldId id="306" r:id="rId30"/>
    <p:sldId id="326" r:id="rId31"/>
    <p:sldId id="285" r:id="rId32"/>
    <p:sldId id="286" r:id="rId33"/>
    <p:sldId id="342" r:id="rId34"/>
    <p:sldId id="372" r:id="rId35"/>
    <p:sldId id="343" r:id="rId36"/>
    <p:sldId id="344" r:id="rId37"/>
    <p:sldId id="347" r:id="rId38"/>
    <p:sldId id="348" r:id="rId39"/>
    <p:sldId id="349" r:id="rId40"/>
    <p:sldId id="350" r:id="rId41"/>
    <p:sldId id="351" r:id="rId42"/>
    <p:sldId id="352" r:id="rId43"/>
    <p:sldId id="353" r:id="rId44"/>
    <p:sldId id="354" r:id="rId45"/>
    <p:sldId id="355" r:id="rId46"/>
    <p:sldId id="356" r:id="rId47"/>
    <p:sldId id="357" r:id="rId48"/>
    <p:sldId id="358" r:id="rId49"/>
    <p:sldId id="359" r:id="rId50"/>
    <p:sldId id="360" r:id="rId51"/>
    <p:sldId id="361" r:id="rId52"/>
    <p:sldId id="362" r:id="rId53"/>
    <p:sldId id="363" r:id="rId54"/>
    <p:sldId id="364" r:id="rId55"/>
    <p:sldId id="365" r:id="rId56"/>
    <p:sldId id="366" r:id="rId57"/>
    <p:sldId id="367" r:id="rId58"/>
    <p:sldId id="368" r:id="rId59"/>
    <p:sldId id="369" r:id="rId60"/>
    <p:sldId id="370" r:id="rId61"/>
    <p:sldId id="337" r:id="rId62"/>
    <p:sldId id="333" r:id="rId63"/>
    <p:sldId id="280" r:id="rId64"/>
    <p:sldId id="281" r:id="rId65"/>
    <p:sldId id="270" r:id="rId66"/>
    <p:sldId id="338" r:id="rId67"/>
    <p:sldId id="341" r:id="rId68"/>
  </p:sldIdLst>
  <p:sldSz cx="9693275" cy="6765925"/>
  <p:notesSz cx="6954838" cy="9309100"/>
  <p:defaultTextStyle>
    <a:defPPr>
      <a:defRPr lang="en-US"/>
    </a:defPPr>
    <a:lvl1pPr algn="l" rtl="0" eaLnBrk="0" fontAlgn="base" hangingPunct="0">
      <a:spcBef>
        <a:spcPct val="0"/>
      </a:spcBef>
      <a:spcAft>
        <a:spcPct val="0"/>
      </a:spcAft>
      <a:defRPr sz="2800"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sz="2800"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sz="2800"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Garamond" pitchFamily="18" charset="0"/>
        <a:ea typeface="+mn-ea"/>
        <a:cs typeface="+mn-cs"/>
      </a:defRPr>
    </a:lvl5pPr>
    <a:lvl6pPr marL="2286000" algn="l" defTabSz="914400" rtl="0" eaLnBrk="1" latinLnBrk="0" hangingPunct="1">
      <a:defRPr sz="2800" kern="1200">
        <a:solidFill>
          <a:schemeClr val="tx1"/>
        </a:solidFill>
        <a:latin typeface="Garamond" pitchFamily="18" charset="0"/>
        <a:ea typeface="+mn-ea"/>
        <a:cs typeface="+mn-cs"/>
      </a:defRPr>
    </a:lvl6pPr>
    <a:lvl7pPr marL="2743200" algn="l" defTabSz="914400" rtl="0" eaLnBrk="1" latinLnBrk="0" hangingPunct="1">
      <a:defRPr sz="2800" kern="1200">
        <a:solidFill>
          <a:schemeClr val="tx1"/>
        </a:solidFill>
        <a:latin typeface="Garamond" pitchFamily="18" charset="0"/>
        <a:ea typeface="+mn-ea"/>
        <a:cs typeface="+mn-cs"/>
      </a:defRPr>
    </a:lvl7pPr>
    <a:lvl8pPr marL="3200400" algn="l" defTabSz="914400" rtl="0" eaLnBrk="1" latinLnBrk="0" hangingPunct="1">
      <a:defRPr sz="2800" kern="1200">
        <a:solidFill>
          <a:schemeClr val="tx1"/>
        </a:solidFill>
        <a:latin typeface="Garamond" pitchFamily="18" charset="0"/>
        <a:ea typeface="+mn-ea"/>
        <a:cs typeface="+mn-cs"/>
      </a:defRPr>
    </a:lvl8pPr>
    <a:lvl9pPr marL="3657600" algn="l" defTabSz="914400" rtl="0" eaLnBrk="1" latinLnBrk="0" hangingPunct="1">
      <a:defRPr sz="2800"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p15:guide id="1" orient="horz" pos="2131">
          <p15:clr>
            <a:srgbClr val="A4A3A4"/>
          </p15:clr>
        </p15:guide>
        <p15:guide id="2" pos="30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440" y="102"/>
      </p:cViewPr>
      <p:guideLst>
        <p:guide orient="horz" pos="2131"/>
        <p:guide pos="3053"/>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4626"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defTabSz="928688" eaLnBrk="1" hangingPunct="1">
              <a:defRPr sz="1200">
                <a:latin typeface="Arial" charset="0"/>
              </a:defRPr>
            </a:lvl1pPr>
          </a:lstStyle>
          <a:p>
            <a:pPr>
              <a:defRPr/>
            </a:pPr>
            <a:endParaRPr lang="en-US"/>
          </a:p>
        </p:txBody>
      </p:sp>
      <p:sp>
        <p:nvSpPr>
          <p:cNvPr id="154627" name="Rectangle 3"/>
          <p:cNvSpPr>
            <a:spLocks noGrp="1" noChangeArrowheads="1"/>
          </p:cNvSpPr>
          <p:nvPr>
            <p:ph type="dt" sz="quarter" idx="1"/>
          </p:nvPr>
        </p:nvSpPr>
        <p:spPr bwMode="auto">
          <a:xfrm>
            <a:off x="3940175"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defTabSz="928688" eaLnBrk="1" hangingPunct="1">
              <a:defRPr sz="1200">
                <a:latin typeface="Arial" charset="0"/>
              </a:defRPr>
            </a:lvl1pPr>
          </a:lstStyle>
          <a:p>
            <a:pPr>
              <a:defRPr/>
            </a:pPr>
            <a:endParaRPr lang="en-US"/>
          </a:p>
        </p:txBody>
      </p:sp>
      <p:sp>
        <p:nvSpPr>
          <p:cNvPr id="154628" name="Rectangle 4"/>
          <p:cNvSpPr>
            <a:spLocks noGrp="1" noChangeArrowheads="1"/>
          </p:cNvSpPr>
          <p:nvPr>
            <p:ph type="ftr" sz="quarter" idx="2"/>
          </p:nvPr>
        </p:nvSpPr>
        <p:spPr bwMode="auto">
          <a:xfrm>
            <a:off x="0" y="8842375"/>
            <a:ext cx="3013075" cy="465138"/>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defTabSz="928688" eaLnBrk="1" hangingPunct="1">
              <a:defRPr sz="1200">
                <a:latin typeface="Arial" charset="0"/>
              </a:defRPr>
            </a:lvl1pPr>
          </a:lstStyle>
          <a:p>
            <a:pPr>
              <a:defRPr/>
            </a:pPr>
            <a:endParaRPr lang="en-US"/>
          </a:p>
        </p:txBody>
      </p:sp>
      <p:sp>
        <p:nvSpPr>
          <p:cNvPr id="154629" name="Rectangle 5"/>
          <p:cNvSpPr>
            <a:spLocks noGrp="1" noChangeArrowheads="1"/>
          </p:cNvSpPr>
          <p:nvPr>
            <p:ph type="sldNum" sz="quarter" idx="3"/>
          </p:nvPr>
        </p:nvSpPr>
        <p:spPr bwMode="auto">
          <a:xfrm>
            <a:off x="3940175" y="8842375"/>
            <a:ext cx="3013075" cy="465138"/>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defTabSz="928688" eaLnBrk="1" hangingPunct="1">
              <a:defRPr sz="1200">
                <a:latin typeface="Arial" charset="0"/>
              </a:defRPr>
            </a:lvl1pPr>
          </a:lstStyle>
          <a:p>
            <a:pPr>
              <a:defRPr/>
            </a:pPr>
            <a:fld id="{28D00A51-5663-44CF-8DE8-0B1448696188}" type="slidenum">
              <a:rPr lang="en-US"/>
              <a:pPr>
                <a:defRPr/>
              </a:pPr>
              <a:t>‹#›</a:t>
            </a:fld>
            <a:endParaRPr lang="en-US"/>
          </a:p>
        </p:txBody>
      </p:sp>
    </p:spTree>
    <p:extLst>
      <p:ext uri="{BB962C8B-B14F-4D97-AF65-F5344CB8AC3E}">
        <p14:creationId xmlns:p14="http://schemas.microsoft.com/office/powerpoint/2010/main" val="36950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defTabSz="928688" eaLnBrk="1" hangingPunct="1">
              <a:defRPr sz="1200">
                <a:latin typeface="Arial" charset="0"/>
              </a:defRPr>
            </a:lvl1pPr>
          </a:lstStyle>
          <a:p>
            <a:pPr>
              <a:defRPr/>
            </a:pPr>
            <a:endParaRPr lang="en-US"/>
          </a:p>
        </p:txBody>
      </p:sp>
      <p:sp>
        <p:nvSpPr>
          <p:cNvPr id="124931" name="Rectangle 3"/>
          <p:cNvSpPr>
            <a:spLocks noGrp="1" noChangeArrowheads="1"/>
          </p:cNvSpPr>
          <p:nvPr>
            <p:ph type="dt" idx="1"/>
          </p:nvPr>
        </p:nvSpPr>
        <p:spPr bwMode="auto">
          <a:xfrm>
            <a:off x="3940175"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defTabSz="928688" eaLnBrk="1" hangingPunct="1">
              <a:defRPr sz="1200">
                <a:latin typeface="Arial" charset="0"/>
              </a:defRPr>
            </a:lvl1pPr>
          </a:lstStyle>
          <a:p>
            <a:pPr>
              <a:defRPr/>
            </a:pPr>
            <a:endParaRPr lang="en-US"/>
          </a:p>
        </p:txBody>
      </p:sp>
      <p:sp>
        <p:nvSpPr>
          <p:cNvPr id="71684" name="Rectangle 4"/>
          <p:cNvSpPr>
            <a:spLocks noGrp="1" noRot="1" noChangeAspect="1" noChangeArrowheads="1" noTextEdit="1"/>
          </p:cNvSpPr>
          <p:nvPr>
            <p:ph type="sldImg" idx="2"/>
          </p:nvPr>
        </p:nvSpPr>
        <p:spPr bwMode="auto">
          <a:xfrm>
            <a:off x="977900" y="698500"/>
            <a:ext cx="5000625"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5"/>
          <p:cNvSpPr>
            <a:spLocks noGrp="1" noChangeArrowheads="1"/>
          </p:cNvSpPr>
          <p:nvPr>
            <p:ph type="body" sz="quarter" idx="3"/>
          </p:nvPr>
        </p:nvSpPr>
        <p:spPr bwMode="auto">
          <a:xfrm>
            <a:off x="695325" y="4421188"/>
            <a:ext cx="5564188" cy="4189412"/>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4934" name="Rectangle 6"/>
          <p:cNvSpPr>
            <a:spLocks noGrp="1" noChangeArrowheads="1"/>
          </p:cNvSpPr>
          <p:nvPr>
            <p:ph type="ftr" sz="quarter" idx="4"/>
          </p:nvPr>
        </p:nvSpPr>
        <p:spPr bwMode="auto">
          <a:xfrm>
            <a:off x="0" y="8842375"/>
            <a:ext cx="3013075" cy="465138"/>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defTabSz="928688" eaLnBrk="1" hangingPunct="1">
              <a:defRPr sz="1200">
                <a:latin typeface="Arial" charset="0"/>
              </a:defRPr>
            </a:lvl1pPr>
          </a:lstStyle>
          <a:p>
            <a:pPr>
              <a:defRPr/>
            </a:pPr>
            <a:endParaRPr lang="en-US"/>
          </a:p>
        </p:txBody>
      </p:sp>
      <p:sp>
        <p:nvSpPr>
          <p:cNvPr id="124935" name="Rectangle 7"/>
          <p:cNvSpPr>
            <a:spLocks noGrp="1" noChangeArrowheads="1"/>
          </p:cNvSpPr>
          <p:nvPr>
            <p:ph type="sldNum" sz="quarter" idx="5"/>
          </p:nvPr>
        </p:nvSpPr>
        <p:spPr bwMode="auto">
          <a:xfrm>
            <a:off x="3940175" y="8842375"/>
            <a:ext cx="3013075" cy="465138"/>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defTabSz="928688" eaLnBrk="1" hangingPunct="1">
              <a:defRPr sz="1200">
                <a:latin typeface="Arial" charset="0"/>
              </a:defRPr>
            </a:lvl1pPr>
          </a:lstStyle>
          <a:p>
            <a:pPr>
              <a:defRPr/>
            </a:pPr>
            <a:fld id="{6B13BBD9-5DC7-4A70-BCDD-B176176BE067}" type="slidenum">
              <a:rPr lang="en-US"/>
              <a:pPr>
                <a:defRPr/>
              </a:pPr>
              <a:t>‹#›</a:t>
            </a:fld>
            <a:endParaRPr lang="en-US"/>
          </a:p>
        </p:txBody>
      </p:sp>
    </p:spTree>
    <p:extLst>
      <p:ext uri="{BB962C8B-B14F-4D97-AF65-F5344CB8AC3E}">
        <p14:creationId xmlns:p14="http://schemas.microsoft.com/office/powerpoint/2010/main" val="41562551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2800">
                <a:solidFill>
                  <a:schemeClr val="tx1"/>
                </a:solidFill>
                <a:latin typeface="Garamond" pitchFamily="18" charset="0"/>
              </a:defRPr>
            </a:lvl1pPr>
            <a:lvl2pPr marL="742950" indent="-285750" defTabSz="928688">
              <a:defRPr sz="2800">
                <a:solidFill>
                  <a:schemeClr val="tx1"/>
                </a:solidFill>
                <a:latin typeface="Garamond" pitchFamily="18" charset="0"/>
              </a:defRPr>
            </a:lvl2pPr>
            <a:lvl3pPr marL="1143000" indent="-228600" defTabSz="928688">
              <a:defRPr sz="2800">
                <a:solidFill>
                  <a:schemeClr val="tx1"/>
                </a:solidFill>
                <a:latin typeface="Garamond" pitchFamily="18" charset="0"/>
              </a:defRPr>
            </a:lvl3pPr>
            <a:lvl4pPr marL="1600200" indent="-228600" defTabSz="928688">
              <a:defRPr sz="2800">
                <a:solidFill>
                  <a:schemeClr val="tx1"/>
                </a:solidFill>
                <a:latin typeface="Garamond" pitchFamily="18" charset="0"/>
              </a:defRPr>
            </a:lvl4pPr>
            <a:lvl5pPr marL="2057400" indent="-228600" defTabSz="928688">
              <a:defRPr sz="2800">
                <a:solidFill>
                  <a:schemeClr val="tx1"/>
                </a:solidFill>
                <a:latin typeface="Garamond" pitchFamily="18" charset="0"/>
              </a:defRPr>
            </a:lvl5pPr>
            <a:lvl6pPr marL="2514600" indent="-228600" defTabSz="928688" eaLnBrk="0" fontAlgn="base" hangingPunct="0">
              <a:spcBef>
                <a:spcPct val="0"/>
              </a:spcBef>
              <a:spcAft>
                <a:spcPct val="0"/>
              </a:spcAft>
              <a:defRPr sz="2800">
                <a:solidFill>
                  <a:schemeClr val="tx1"/>
                </a:solidFill>
                <a:latin typeface="Garamond" pitchFamily="18" charset="0"/>
              </a:defRPr>
            </a:lvl6pPr>
            <a:lvl7pPr marL="2971800" indent="-228600" defTabSz="928688" eaLnBrk="0" fontAlgn="base" hangingPunct="0">
              <a:spcBef>
                <a:spcPct val="0"/>
              </a:spcBef>
              <a:spcAft>
                <a:spcPct val="0"/>
              </a:spcAft>
              <a:defRPr sz="2800">
                <a:solidFill>
                  <a:schemeClr val="tx1"/>
                </a:solidFill>
                <a:latin typeface="Garamond" pitchFamily="18" charset="0"/>
              </a:defRPr>
            </a:lvl7pPr>
            <a:lvl8pPr marL="3429000" indent="-228600" defTabSz="928688" eaLnBrk="0" fontAlgn="base" hangingPunct="0">
              <a:spcBef>
                <a:spcPct val="0"/>
              </a:spcBef>
              <a:spcAft>
                <a:spcPct val="0"/>
              </a:spcAft>
              <a:defRPr sz="2800">
                <a:solidFill>
                  <a:schemeClr val="tx1"/>
                </a:solidFill>
                <a:latin typeface="Garamond" pitchFamily="18" charset="0"/>
              </a:defRPr>
            </a:lvl8pPr>
            <a:lvl9pPr marL="3886200" indent="-228600" defTabSz="928688" eaLnBrk="0" fontAlgn="base" hangingPunct="0">
              <a:spcBef>
                <a:spcPct val="0"/>
              </a:spcBef>
              <a:spcAft>
                <a:spcPct val="0"/>
              </a:spcAft>
              <a:defRPr sz="2800">
                <a:solidFill>
                  <a:schemeClr val="tx1"/>
                </a:solidFill>
                <a:latin typeface="Garamond" pitchFamily="18" charset="0"/>
              </a:defRPr>
            </a:lvl9pPr>
          </a:lstStyle>
          <a:p>
            <a:fld id="{FC1AA9A3-8916-4F79-86C4-EB4A8083C79F}" type="slidenum">
              <a:rPr lang="en-US" altLang="en-US" sz="1200" smtClean="0">
                <a:latin typeface="Arial" charset="0"/>
              </a:rPr>
              <a:pPr/>
              <a:t>49</a:t>
            </a:fld>
            <a:endParaRPr lang="en-US" altLang="en-US" sz="1200" smtClean="0">
              <a:latin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495018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05063"/>
            <a:ext cx="9693275" cy="3992562"/>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US"/>
            </a:p>
          </p:txBody>
        </p:sp>
        <p:sp>
          <p:nvSpPr>
            <p:cNvPr id="6"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a:defRPr/>
              </a:pPr>
              <a:endParaRPr lang="en-US"/>
            </a:p>
          </p:txBody>
        </p:sp>
        <p:sp>
          <p:nvSpPr>
            <p:cNvPr id="7"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a:defRPr/>
              </a:pPr>
              <a:endParaRPr lang="en-US"/>
            </a:p>
          </p:txBody>
        </p:sp>
        <p:sp>
          <p:nvSpPr>
            <p:cNvPr id="8"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p>
          </p:txBody>
        </p:sp>
        <p:sp>
          <p:nvSpPr>
            <p:cNvPr id="9" name="Freeform 7"/>
            <p:cNvSpPr>
              <a:spLocks/>
            </p:cNvSpPr>
            <p:nvPr userDrawn="1"/>
          </p:nvSpPr>
          <p:spPr bwMode="hidden">
            <a:xfrm>
              <a:off x="3599" y="2477"/>
              <a:ext cx="186" cy="129"/>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a:defRPr/>
              </a:pPr>
              <a:endParaRPr lang="en-US"/>
            </a:p>
          </p:txBody>
        </p:sp>
        <p:sp>
          <p:nvSpPr>
            <p:cNvPr id="10"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a:defRPr/>
              </a:pPr>
              <a:endParaRPr lang="en-US"/>
            </a:p>
          </p:txBody>
        </p:sp>
        <p:sp>
          <p:nvSpPr>
            <p:cNvPr id="11" name="Freeform 9"/>
            <p:cNvSpPr>
              <a:spLocks/>
            </p:cNvSpPr>
            <p:nvPr userDrawn="1"/>
          </p:nvSpPr>
          <p:spPr bwMode="hidden">
            <a:xfrm>
              <a:off x="3839" y="1836"/>
              <a:ext cx="524"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a:defRPr/>
              </a:pPr>
              <a:endParaRPr lang="en-US"/>
            </a:p>
          </p:txBody>
        </p:sp>
        <p:sp>
          <p:nvSpPr>
            <p:cNvPr id="12"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a:defRPr/>
              </a:pPr>
              <a:endParaRPr lang="en-US"/>
            </a:p>
          </p:txBody>
        </p:sp>
        <p:sp>
          <p:nvSpPr>
            <p:cNvPr id="13" name="Freeform 11"/>
            <p:cNvSpPr>
              <a:spLocks/>
            </p:cNvSpPr>
            <p:nvPr userDrawn="1"/>
          </p:nvSpPr>
          <p:spPr bwMode="hidden">
            <a:xfrm>
              <a:off x="3358" y="1890"/>
              <a:ext cx="2400" cy="884"/>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a:defRPr/>
              </a:pPr>
              <a:endParaRPr lang="en-US"/>
            </a:p>
          </p:txBody>
        </p:sp>
        <p:sp>
          <p:nvSpPr>
            <p:cNvPr id="14" name="Freeform 12"/>
            <p:cNvSpPr>
              <a:spLocks/>
            </p:cNvSpPr>
            <p:nvPr userDrawn="1"/>
          </p:nvSpPr>
          <p:spPr bwMode="hidden">
            <a:xfrm>
              <a:off x="3839" y="1854"/>
              <a:ext cx="574" cy="249"/>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a:p>
          </p:txBody>
        </p:sp>
        <p:sp>
          <p:nvSpPr>
            <p:cNvPr id="15"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a:defRPr/>
              </a:pPr>
              <a:endParaRPr lang="en-US"/>
            </a:p>
          </p:txBody>
        </p:sp>
        <p:sp>
          <p:nvSpPr>
            <p:cNvPr id="16"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a:p>
          </p:txBody>
        </p:sp>
        <p:sp>
          <p:nvSpPr>
            <p:cNvPr id="17" name="Freeform 15"/>
            <p:cNvSpPr>
              <a:spLocks/>
            </p:cNvSpPr>
            <p:nvPr userDrawn="1"/>
          </p:nvSpPr>
          <p:spPr bwMode="hidden">
            <a:xfrm>
              <a:off x="3453" y="2271"/>
              <a:ext cx="325"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a:p>
          </p:txBody>
        </p:sp>
        <p:sp>
          <p:nvSpPr>
            <p:cNvPr id="18"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p>
          </p:txBody>
        </p:sp>
        <p:sp>
          <p:nvSpPr>
            <p:cNvPr id="19"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a:defRPr/>
              </a:pPr>
              <a:endParaRPr lang="en-US"/>
            </a:p>
          </p:txBody>
        </p:sp>
      </p:grpSp>
      <p:sp>
        <p:nvSpPr>
          <p:cNvPr id="71698" name="Rectangle 18"/>
          <p:cNvSpPr>
            <a:spLocks noGrp="1" noChangeArrowheads="1"/>
          </p:cNvSpPr>
          <p:nvPr>
            <p:ph type="ctrTitle" sz="quarter"/>
          </p:nvPr>
        </p:nvSpPr>
        <p:spPr>
          <a:xfrm>
            <a:off x="727075" y="1744663"/>
            <a:ext cx="8239125" cy="1712912"/>
          </a:xfrm>
        </p:spPr>
        <p:txBody>
          <a:bodyPr anchor="b"/>
          <a:lstStyle>
            <a:lvl1pPr>
              <a:defRPr sz="5400"/>
            </a:lvl1pPr>
          </a:lstStyle>
          <a:p>
            <a:r>
              <a:rPr lang="en-US"/>
              <a:t>Click to edit Master title style</a:t>
            </a:r>
          </a:p>
        </p:txBody>
      </p:sp>
      <p:sp>
        <p:nvSpPr>
          <p:cNvPr id="71699" name="Rectangle 19"/>
          <p:cNvSpPr>
            <a:spLocks noGrp="1" noChangeArrowheads="1"/>
          </p:cNvSpPr>
          <p:nvPr>
            <p:ph type="subTitle" sz="quarter" idx="1"/>
          </p:nvPr>
        </p:nvSpPr>
        <p:spPr>
          <a:xfrm>
            <a:off x="1454150" y="3833813"/>
            <a:ext cx="6784975" cy="1728787"/>
          </a:xfrm>
        </p:spPr>
        <p:txBody>
          <a:bodyPr/>
          <a:lstStyle>
            <a:lvl1pPr marL="0" indent="0" algn="ctr">
              <a:buFontTx/>
              <a:buNone/>
              <a:defRPr/>
            </a:lvl1pPr>
          </a:lstStyle>
          <a:p>
            <a:r>
              <a:rPr lang="en-US"/>
              <a:t>Click to edit Master subtitle style</a:t>
            </a:r>
          </a:p>
        </p:txBody>
      </p:sp>
      <p:sp>
        <p:nvSpPr>
          <p:cNvPr id="20" name="Rectangle 20"/>
          <p:cNvSpPr>
            <a:spLocks noGrp="1" noChangeArrowheads="1"/>
          </p:cNvSpPr>
          <p:nvPr>
            <p:ph type="dt" sz="quarter" idx="10"/>
          </p:nvPr>
        </p:nvSpPr>
        <p:spPr/>
        <p:txBody>
          <a:bodyPr/>
          <a:lstStyle>
            <a:lvl1pPr>
              <a:defRPr/>
            </a:lvl1pPr>
          </a:lstStyle>
          <a:p>
            <a:pPr>
              <a:defRPr/>
            </a:pPr>
            <a:endParaRPr lang="en-US"/>
          </a:p>
        </p:txBody>
      </p:sp>
      <p:sp>
        <p:nvSpPr>
          <p:cNvPr id="21" name="Rectangle 21"/>
          <p:cNvSpPr>
            <a:spLocks noGrp="1" noChangeArrowheads="1"/>
          </p:cNvSpPr>
          <p:nvPr>
            <p:ph type="ftr" sz="quarter" idx="11"/>
          </p:nvPr>
        </p:nvSpPr>
        <p:spPr/>
        <p:txBody>
          <a:bodyPr/>
          <a:lstStyle>
            <a:lvl1pPr>
              <a:defRPr/>
            </a:lvl1pPr>
          </a:lstStyle>
          <a:p>
            <a:pPr>
              <a:defRPr/>
            </a:pPr>
            <a:endParaRPr lang="en-US"/>
          </a:p>
        </p:txBody>
      </p:sp>
      <p:sp>
        <p:nvSpPr>
          <p:cNvPr id="22" name="Rectangle 22"/>
          <p:cNvSpPr>
            <a:spLocks noGrp="1" noChangeArrowheads="1"/>
          </p:cNvSpPr>
          <p:nvPr>
            <p:ph type="sldNum" sz="quarter" idx="12"/>
          </p:nvPr>
        </p:nvSpPr>
        <p:spPr/>
        <p:txBody>
          <a:bodyPr/>
          <a:lstStyle>
            <a:lvl1pPr>
              <a:defRPr/>
            </a:lvl1pPr>
          </a:lstStyle>
          <a:p>
            <a:pPr>
              <a:defRPr/>
            </a:pPr>
            <a:fld id="{69ABA8CE-509D-4FCC-8F84-F3543C6B81D2}" type="slidenum">
              <a:rPr lang="en-US"/>
              <a:pPr>
                <a:defRPr/>
              </a:pPr>
              <a:t>‹#›</a:t>
            </a:fld>
            <a:endParaRPr lang="en-US"/>
          </a:p>
        </p:txBody>
      </p:sp>
    </p:spTree>
    <p:extLst>
      <p:ext uri="{BB962C8B-B14F-4D97-AF65-F5344CB8AC3E}">
        <p14:creationId xmlns:p14="http://schemas.microsoft.com/office/powerpoint/2010/main" val="2027654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CD0BA5F4-147C-4CB8-BD06-BC3E61BB0BB7}" type="slidenum">
              <a:rPr lang="en-US"/>
              <a:pPr>
                <a:defRPr/>
              </a:pPr>
              <a:t>‹#›</a:t>
            </a:fld>
            <a:endParaRPr lang="en-US"/>
          </a:p>
        </p:txBody>
      </p:sp>
    </p:spTree>
    <p:extLst>
      <p:ext uri="{BB962C8B-B14F-4D97-AF65-F5344CB8AC3E}">
        <p14:creationId xmlns:p14="http://schemas.microsoft.com/office/powerpoint/2010/main" val="2408617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5175" y="4348163"/>
            <a:ext cx="8239125" cy="13430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65175" y="2867025"/>
            <a:ext cx="8239125" cy="14811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FC10F5AF-182D-4410-810B-BB0C4B7F3BE4}" type="slidenum">
              <a:rPr lang="en-US"/>
              <a:pPr>
                <a:defRPr/>
              </a:pPr>
              <a:t>‹#›</a:t>
            </a:fld>
            <a:endParaRPr lang="en-US"/>
          </a:p>
        </p:txBody>
      </p:sp>
    </p:spTree>
    <p:extLst>
      <p:ext uri="{BB962C8B-B14F-4D97-AF65-F5344CB8AC3E}">
        <p14:creationId xmlns:p14="http://schemas.microsoft.com/office/powerpoint/2010/main" val="3328143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84188" y="1577975"/>
            <a:ext cx="4286250" cy="4435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22838" y="1577975"/>
            <a:ext cx="4286250" cy="4435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AB26FE02-EA4F-41DE-B766-F43576585A1A}" type="slidenum">
              <a:rPr lang="en-US"/>
              <a:pPr>
                <a:defRPr/>
              </a:pPr>
              <a:t>‹#›</a:t>
            </a:fld>
            <a:endParaRPr lang="en-US"/>
          </a:p>
        </p:txBody>
      </p:sp>
    </p:spTree>
    <p:extLst>
      <p:ext uri="{BB962C8B-B14F-4D97-AF65-F5344CB8AC3E}">
        <p14:creationId xmlns:p14="http://schemas.microsoft.com/office/powerpoint/2010/main" val="1885900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84188" y="1514475"/>
            <a:ext cx="4283075" cy="631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84188" y="2146300"/>
            <a:ext cx="4283075" cy="38973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24425" y="1514475"/>
            <a:ext cx="4284663" cy="631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24425" y="2146300"/>
            <a:ext cx="4284663" cy="38973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p>
        </p:txBody>
      </p:sp>
      <p:sp>
        <p:nvSpPr>
          <p:cNvPr id="8" name="Rectangle 20"/>
          <p:cNvSpPr>
            <a:spLocks noGrp="1" noChangeArrowheads="1"/>
          </p:cNvSpPr>
          <p:nvPr>
            <p:ph type="ftr" sz="quarter" idx="11"/>
          </p:nvPr>
        </p:nvSpPr>
        <p:spPr>
          <a:ln/>
        </p:spPr>
        <p:txBody>
          <a:bodyPr/>
          <a:lstStyle>
            <a:lvl1pPr>
              <a:defRPr/>
            </a:lvl1pPr>
          </a:lstStyle>
          <a:p>
            <a:pPr>
              <a:defRPr/>
            </a:pPr>
            <a:endParaRPr lang="en-US"/>
          </a:p>
        </p:txBody>
      </p:sp>
      <p:sp>
        <p:nvSpPr>
          <p:cNvPr id="9" name="Rectangle 21"/>
          <p:cNvSpPr>
            <a:spLocks noGrp="1" noChangeArrowheads="1"/>
          </p:cNvSpPr>
          <p:nvPr>
            <p:ph type="sldNum" sz="quarter" idx="12"/>
          </p:nvPr>
        </p:nvSpPr>
        <p:spPr>
          <a:ln/>
        </p:spPr>
        <p:txBody>
          <a:bodyPr/>
          <a:lstStyle>
            <a:lvl1pPr>
              <a:defRPr/>
            </a:lvl1pPr>
          </a:lstStyle>
          <a:p>
            <a:pPr>
              <a:defRPr/>
            </a:pPr>
            <a:fld id="{2E2ADB34-0813-42B3-9141-23542EDC7E09}" type="slidenum">
              <a:rPr lang="en-US"/>
              <a:pPr>
                <a:defRPr/>
              </a:pPr>
              <a:t>‹#›</a:t>
            </a:fld>
            <a:endParaRPr lang="en-US"/>
          </a:p>
        </p:txBody>
      </p:sp>
    </p:spTree>
    <p:extLst>
      <p:ext uri="{BB962C8B-B14F-4D97-AF65-F5344CB8AC3E}">
        <p14:creationId xmlns:p14="http://schemas.microsoft.com/office/powerpoint/2010/main" val="4091971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p>
        </p:txBody>
      </p:sp>
      <p:sp>
        <p:nvSpPr>
          <p:cNvPr id="4" name="Rectangle 20"/>
          <p:cNvSpPr>
            <a:spLocks noGrp="1" noChangeArrowheads="1"/>
          </p:cNvSpPr>
          <p:nvPr>
            <p:ph type="ftr" sz="quarter" idx="11"/>
          </p:nvPr>
        </p:nvSpPr>
        <p:spPr>
          <a:ln/>
        </p:spPr>
        <p:txBody>
          <a:bodyPr/>
          <a:lstStyle>
            <a:lvl1pPr>
              <a:defRPr/>
            </a:lvl1pPr>
          </a:lstStyle>
          <a:p>
            <a:pPr>
              <a:defRPr/>
            </a:pPr>
            <a:endParaRPr lang="en-US"/>
          </a:p>
        </p:txBody>
      </p:sp>
      <p:sp>
        <p:nvSpPr>
          <p:cNvPr id="5" name="Rectangle 21"/>
          <p:cNvSpPr>
            <a:spLocks noGrp="1" noChangeArrowheads="1"/>
          </p:cNvSpPr>
          <p:nvPr>
            <p:ph type="sldNum" sz="quarter" idx="12"/>
          </p:nvPr>
        </p:nvSpPr>
        <p:spPr>
          <a:ln/>
        </p:spPr>
        <p:txBody>
          <a:bodyPr/>
          <a:lstStyle>
            <a:lvl1pPr>
              <a:defRPr/>
            </a:lvl1pPr>
          </a:lstStyle>
          <a:p>
            <a:pPr>
              <a:defRPr/>
            </a:pPr>
            <a:fld id="{7958BB3A-8984-4FAA-A1E6-FD9D6C266492}" type="slidenum">
              <a:rPr lang="en-US"/>
              <a:pPr>
                <a:defRPr/>
              </a:pPr>
              <a:t>‹#›</a:t>
            </a:fld>
            <a:endParaRPr lang="en-US"/>
          </a:p>
        </p:txBody>
      </p:sp>
    </p:spTree>
    <p:extLst>
      <p:ext uri="{BB962C8B-B14F-4D97-AF65-F5344CB8AC3E}">
        <p14:creationId xmlns:p14="http://schemas.microsoft.com/office/powerpoint/2010/main" val="137352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p>
        </p:txBody>
      </p:sp>
      <p:sp>
        <p:nvSpPr>
          <p:cNvPr id="3" name="Rectangle 20"/>
          <p:cNvSpPr>
            <a:spLocks noGrp="1" noChangeArrowheads="1"/>
          </p:cNvSpPr>
          <p:nvPr>
            <p:ph type="ftr" sz="quarter" idx="11"/>
          </p:nvPr>
        </p:nvSpPr>
        <p:spPr>
          <a:ln/>
        </p:spPr>
        <p:txBody>
          <a:bodyPr/>
          <a:lstStyle>
            <a:lvl1pPr>
              <a:defRPr/>
            </a:lvl1pPr>
          </a:lstStyle>
          <a:p>
            <a:pPr>
              <a:defRPr/>
            </a:pPr>
            <a:endParaRPr lang="en-US"/>
          </a:p>
        </p:txBody>
      </p:sp>
      <p:sp>
        <p:nvSpPr>
          <p:cNvPr id="4" name="Rectangle 21"/>
          <p:cNvSpPr>
            <a:spLocks noGrp="1" noChangeArrowheads="1"/>
          </p:cNvSpPr>
          <p:nvPr>
            <p:ph type="sldNum" sz="quarter" idx="12"/>
          </p:nvPr>
        </p:nvSpPr>
        <p:spPr>
          <a:ln/>
        </p:spPr>
        <p:txBody>
          <a:bodyPr/>
          <a:lstStyle>
            <a:lvl1pPr>
              <a:defRPr/>
            </a:lvl1pPr>
          </a:lstStyle>
          <a:p>
            <a:pPr>
              <a:defRPr/>
            </a:pPr>
            <a:fld id="{CE7423D7-B109-4ECE-9FC3-607A02140665}" type="slidenum">
              <a:rPr lang="en-US"/>
              <a:pPr>
                <a:defRPr/>
              </a:pPr>
              <a:t>‹#›</a:t>
            </a:fld>
            <a:endParaRPr lang="en-US"/>
          </a:p>
        </p:txBody>
      </p:sp>
    </p:spTree>
    <p:extLst>
      <p:ext uri="{BB962C8B-B14F-4D97-AF65-F5344CB8AC3E}">
        <p14:creationId xmlns:p14="http://schemas.microsoft.com/office/powerpoint/2010/main" val="1156591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4188" y="269875"/>
            <a:ext cx="3189287" cy="11461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789363" y="269875"/>
            <a:ext cx="5419725" cy="57737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4188" y="1416050"/>
            <a:ext cx="3189287" cy="4627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3C7E62E6-A983-46CF-9F9B-5E98887C70DE}" type="slidenum">
              <a:rPr lang="en-US"/>
              <a:pPr>
                <a:defRPr/>
              </a:pPr>
              <a:t>‹#›</a:t>
            </a:fld>
            <a:endParaRPr lang="en-US"/>
          </a:p>
        </p:txBody>
      </p:sp>
    </p:spTree>
    <p:extLst>
      <p:ext uri="{BB962C8B-B14F-4D97-AF65-F5344CB8AC3E}">
        <p14:creationId xmlns:p14="http://schemas.microsoft.com/office/powerpoint/2010/main" val="2049440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00238" y="4735513"/>
            <a:ext cx="5815012" cy="56038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00238" y="604838"/>
            <a:ext cx="5815012" cy="405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00238" y="5295900"/>
            <a:ext cx="5815012" cy="793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A2377CDE-0A13-4A23-A19E-821593060862}" type="slidenum">
              <a:rPr lang="en-US"/>
              <a:pPr>
                <a:defRPr/>
              </a:pPr>
              <a:t>‹#›</a:t>
            </a:fld>
            <a:endParaRPr lang="en-US"/>
          </a:p>
        </p:txBody>
      </p:sp>
    </p:spTree>
    <p:extLst>
      <p:ext uri="{BB962C8B-B14F-4D97-AF65-F5344CB8AC3E}">
        <p14:creationId xmlns:p14="http://schemas.microsoft.com/office/powerpoint/2010/main" val="3543278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8E14BEA8-FED6-41AB-98A8-921206B6D1C3}" type="slidenum">
              <a:rPr lang="en-US"/>
              <a:pPr>
                <a:defRPr/>
              </a:pPr>
              <a:t>‹#›</a:t>
            </a:fld>
            <a:endParaRPr lang="en-US"/>
          </a:p>
        </p:txBody>
      </p:sp>
    </p:spTree>
    <p:extLst>
      <p:ext uri="{BB962C8B-B14F-4D97-AF65-F5344CB8AC3E}">
        <p14:creationId xmlns:p14="http://schemas.microsoft.com/office/powerpoint/2010/main" val="4101759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7863" y="271463"/>
            <a:ext cx="2181225" cy="5741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84188" y="271463"/>
            <a:ext cx="6391275" cy="5741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1B374534-59B1-4E38-8586-E8142A0DE0A5}" type="slidenum">
              <a:rPr lang="en-US"/>
              <a:pPr>
                <a:defRPr/>
              </a:pPr>
              <a:t>‹#›</a:t>
            </a:fld>
            <a:endParaRPr lang="en-US"/>
          </a:p>
        </p:txBody>
      </p:sp>
    </p:spTree>
    <p:extLst>
      <p:ext uri="{BB962C8B-B14F-4D97-AF65-F5344CB8AC3E}">
        <p14:creationId xmlns:p14="http://schemas.microsoft.com/office/powerpoint/2010/main" val="246047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2405063"/>
            <a:ext cx="9693275" cy="3992562"/>
            <a:chOff x="0" y="1536"/>
            <a:chExt cx="5760" cy="2549"/>
          </a:xfrm>
        </p:grpSpPr>
        <p:sp>
          <p:nvSpPr>
            <p:cNvPr id="70659"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US"/>
            </a:p>
          </p:txBody>
        </p:sp>
        <p:sp>
          <p:nvSpPr>
            <p:cNvPr id="70660"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a:defRPr/>
              </a:pPr>
              <a:endParaRPr lang="en-US"/>
            </a:p>
          </p:txBody>
        </p:sp>
        <p:sp>
          <p:nvSpPr>
            <p:cNvPr id="70661"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a:defRPr/>
              </a:pPr>
              <a:endParaRPr lang="en-US"/>
            </a:p>
          </p:txBody>
        </p:sp>
        <p:sp>
          <p:nvSpPr>
            <p:cNvPr id="70662"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p>
          </p:txBody>
        </p:sp>
        <p:sp>
          <p:nvSpPr>
            <p:cNvPr id="70663" name="Freeform 7"/>
            <p:cNvSpPr>
              <a:spLocks/>
            </p:cNvSpPr>
            <p:nvPr userDrawn="1"/>
          </p:nvSpPr>
          <p:spPr bwMode="hidden">
            <a:xfrm>
              <a:off x="3599" y="2477"/>
              <a:ext cx="186" cy="129"/>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a:defRPr/>
              </a:pPr>
              <a:endParaRPr lang="en-US"/>
            </a:p>
          </p:txBody>
        </p:sp>
        <p:sp>
          <p:nvSpPr>
            <p:cNvPr id="70664"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a:defRPr/>
              </a:pPr>
              <a:endParaRPr lang="en-US"/>
            </a:p>
          </p:txBody>
        </p:sp>
        <p:sp>
          <p:nvSpPr>
            <p:cNvPr id="70665" name="Freeform 9"/>
            <p:cNvSpPr>
              <a:spLocks/>
            </p:cNvSpPr>
            <p:nvPr userDrawn="1"/>
          </p:nvSpPr>
          <p:spPr bwMode="hidden">
            <a:xfrm>
              <a:off x="3839" y="1836"/>
              <a:ext cx="524"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a:defRPr/>
              </a:pPr>
              <a:endParaRPr lang="en-US"/>
            </a:p>
          </p:txBody>
        </p:sp>
        <p:sp>
          <p:nvSpPr>
            <p:cNvPr id="70666"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a:defRPr/>
              </a:pPr>
              <a:endParaRPr lang="en-US"/>
            </a:p>
          </p:txBody>
        </p:sp>
        <p:sp>
          <p:nvSpPr>
            <p:cNvPr id="70667" name="Freeform 11"/>
            <p:cNvSpPr>
              <a:spLocks/>
            </p:cNvSpPr>
            <p:nvPr userDrawn="1"/>
          </p:nvSpPr>
          <p:spPr bwMode="hidden">
            <a:xfrm>
              <a:off x="3358" y="1890"/>
              <a:ext cx="2400" cy="884"/>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a:defRPr/>
              </a:pPr>
              <a:endParaRPr lang="en-US"/>
            </a:p>
          </p:txBody>
        </p:sp>
        <p:sp>
          <p:nvSpPr>
            <p:cNvPr id="70668" name="Freeform 12"/>
            <p:cNvSpPr>
              <a:spLocks/>
            </p:cNvSpPr>
            <p:nvPr userDrawn="1"/>
          </p:nvSpPr>
          <p:spPr bwMode="hidden">
            <a:xfrm>
              <a:off x="3839" y="1854"/>
              <a:ext cx="574" cy="249"/>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a:p>
          </p:txBody>
        </p:sp>
        <p:sp>
          <p:nvSpPr>
            <p:cNvPr id="70669"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a:defRPr/>
              </a:pPr>
              <a:endParaRPr lang="en-US"/>
            </a:p>
          </p:txBody>
        </p:sp>
        <p:sp>
          <p:nvSpPr>
            <p:cNvPr id="70670"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a:p>
          </p:txBody>
        </p:sp>
        <p:sp>
          <p:nvSpPr>
            <p:cNvPr id="70671" name="Freeform 15"/>
            <p:cNvSpPr>
              <a:spLocks/>
            </p:cNvSpPr>
            <p:nvPr userDrawn="1"/>
          </p:nvSpPr>
          <p:spPr bwMode="hidden">
            <a:xfrm>
              <a:off x="3453" y="2271"/>
              <a:ext cx="325"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a:p>
          </p:txBody>
        </p:sp>
        <p:sp>
          <p:nvSpPr>
            <p:cNvPr id="70672"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p>
          </p:txBody>
        </p:sp>
        <p:sp>
          <p:nvSpPr>
            <p:cNvPr id="70673"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a:defRPr/>
              </a:pPr>
              <a:endParaRPr lang="en-US"/>
            </a:p>
          </p:txBody>
        </p:sp>
      </p:grpSp>
      <p:sp>
        <p:nvSpPr>
          <p:cNvPr id="70674" name="Rectangle 18"/>
          <p:cNvSpPr>
            <a:spLocks noGrp="1" noChangeArrowheads="1"/>
          </p:cNvSpPr>
          <p:nvPr>
            <p:ph type="title"/>
          </p:nvPr>
        </p:nvSpPr>
        <p:spPr bwMode="auto">
          <a:xfrm>
            <a:off x="484188" y="271463"/>
            <a:ext cx="8724900" cy="11271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70675" name="Rectangle 19"/>
          <p:cNvSpPr>
            <a:spLocks noGrp="1" noChangeArrowheads="1"/>
          </p:cNvSpPr>
          <p:nvPr>
            <p:ph type="dt" sz="half" idx="2"/>
          </p:nvPr>
        </p:nvSpPr>
        <p:spPr bwMode="auto">
          <a:xfrm>
            <a:off x="484188" y="6164263"/>
            <a:ext cx="2262187" cy="4508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70676" name="Rectangle 20"/>
          <p:cNvSpPr>
            <a:spLocks noGrp="1" noChangeArrowheads="1"/>
          </p:cNvSpPr>
          <p:nvPr>
            <p:ph type="ftr" sz="quarter" idx="3"/>
          </p:nvPr>
        </p:nvSpPr>
        <p:spPr bwMode="auto">
          <a:xfrm>
            <a:off x="3311525" y="6164263"/>
            <a:ext cx="3070225" cy="4508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70677" name="Rectangle 21"/>
          <p:cNvSpPr>
            <a:spLocks noGrp="1" noChangeArrowheads="1"/>
          </p:cNvSpPr>
          <p:nvPr>
            <p:ph type="sldNum" sz="quarter" idx="4"/>
          </p:nvPr>
        </p:nvSpPr>
        <p:spPr bwMode="auto">
          <a:xfrm>
            <a:off x="6946900" y="6164263"/>
            <a:ext cx="2262188" cy="4508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C23DB0A-5E62-49DA-B3C7-15397282986D}" type="slidenum">
              <a:rPr lang="en-US"/>
              <a:pPr>
                <a:defRPr/>
              </a:pPr>
              <a:t>‹#›</a:t>
            </a:fld>
            <a:endParaRPr lang="en-US"/>
          </a:p>
        </p:txBody>
      </p:sp>
      <p:sp>
        <p:nvSpPr>
          <p:cNvPr id="70678" name="Rectangle 22"/>
          <p:cNvSpPr>
            <a:spLocks noGrp="1" noChangeArrowheads="1"/>
          </p:cNvSpPr>
          <p:nvPr>
            <p:ph type="body" idx="1"/>
          </p:nvPr>
        </p:nvSpPr>
        <p:spPr bwMode="auto">
          <a:xfrm>
            <a:off x="484188" y="1577975"/>
            <a:ext cx="8724900" cy="4435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814"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sz="4800" dirty="0" smtClean="0">
                <a:latin typeface="Arial Rounded MT Bold" pitchFamily="34" charset="0"/>
              </a:rPr>
              <a:t>Special Education </a:t>
            </a:r>
            <a:br>
              <a:rPr lang="en-US" sz="4800" dirty="0" smtClean="0">
                <a:latin typeface="Arial Rounded MT Bold" pitchFamily="34" charset="0"/>
              </a:rPr>
            </a:br>
            <a:r>
              <a:rPr lang="en-US" sz="4800" dirty="0" smtClean="0">
                <a:latin typeface="Arial Rounded MT Bold" pitchFamily="34" charset="0"/>
              </a:rPr>
              <a:t>Professional Development Training</a:t>
            </a:r>
          </a:p>
        </p:txBody>
      </p:sp>
      <p:sp>
        <p:nvSpPr>
          <p:cNvPr id="2051" name="Rectangle 3"/>
          <p:cNvSpPr>
            <a:spLocks noGrp="1" noChangeArrowheads="1"/>
          </p:cNvSpPr>
          <p:nvPr>
            <p:ph type="subTitle" idx="1"/>
          </p:nvPr>
        </p:nvSpPr>
        <p:spPr/>
        <p:txBody>
          <a:bodyPr/>
          <a:lstStyle/>
          <a:p>
            <a:pPr eaLnBrk="1" hangingPunct="1">
              <a:lnSpc>
                <a:spcPct val="80000"/>
              </a:lnSpc>
              <a:defRPr/>
            </a:pPr>
            <a:r>
              <a:rPr lang="en-US" sz="2000" dirty="0" smtClean="0">
                <a:latin typeface="Arial Rounded MT Bold" pitchFamily="34" charset="0"/>
              </a:rPr>
              <a:t>I.  Confidentiality</a:t>
            </a:r>
          </a:p>
          <a:p>
            <a:pPr eaLnBrk="1" hangingPunct="1">
              <a:lnSpc>
                <a:spcPct val="80000"/>
              </a:lnSpc>
              <a:defRPr/>
            </a:pPr>
            <a:r>
              <a:rPr lang="en-US" sz="2000" dirty="0" smtClean="0">
                <a:latin typeface="Arial Rounded MT Bold" pitchFamily="34" charset="0"/>
              </a:rPr>
              <a:t>II.  ADHD</a:t>
            </a:r>
          </a:p>
          <a:p>
            <a:pPr eaLnBrk="1" hangingPunct="1">
              <a:lnSpc>
                <a:spcPct val="80000"/>
              </a:lnSpc>
              <a:defRPr/>
            </a:pPr>
            <a:r>
              <a:rPr lang="en-US" sz="2000" dirty="0" smtClean="0">
                <a:latin typeface="Arial Rounded MT Bold" pitchFamily="34" charset="0"/>
              </a:rPr>
              <a:t>III. Response to Intervention</a:t>
            </a:r>
          </a:p>
          <a:p>
            <a:pPr eaLnBrk="1" hangingPunct="1">
              <a:lnSpc>
                <a:spcPct val="80000"/>
              </a:lnSpc>
              <a:defRPr/>
            </a:pPr>
            <a:r>
              <a:rPr lang="en-US" sz="2000" dirty="0" smtClean="0">
                <a:latin typeface="Arial Rounded MT Bold" pitchFamily="34" charset="0"/>
              </a:rPr>
              <a:t>IV.  Problem Solving Teams (PST)</a:t>
            </a:r>
          </a:p>
          <a:p>
            <a:pPr eaLnBrk="1" hangingPunct="1">
              <a:lnSpc>
                <a:spcPct val="80000"/>
              </a:lnSpc>
              <a:defRPr/>
            </a:pPr>
            <a:r>
              <a:rPr lang="en-US" sz="2000" dirty="0" smtClean="0">
                <a:latin typeface="Arial Rounded MT Bold" pitchFamily="34" charset="0"/>
              </a:rPr>
              <a:t>V.  Special Education Process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endParaRPr lang="en-US" smtClean="0"/>
          </a:p>
        </p:txBody>
      </p:sp>
      <p:sp>
        <p:nvSpPr>
          <p:cNvPr id="72707" name="Rectangle 3"/>
          <p:cNvSpPr>
            <a:spLocks noGrp="1" noChangeArrowheads="1"/>
          </p:cNvSpPr>
          <p:nvPr>
            <p:ph type="body" idx="1"/>
          </p:nvPr>
        </p:nvSpPr>
        <p:spPr>
          <a:xfrm>
            <a:off x="0" y="0"/>
            <a:ext cx="9693275" cy="5262563"/>
          </a:xfrm>
        </p:spPr>
        <p:txBody>
          <a:bodyPr/>
          <a:lstStyle/>
          <a:p>
            <a:pPr algn="ctr" eaLnBrk="1" hangingPunct="1">
              <a:buFontTx/>
              <a:buNone/>
              <a:defRPr/>
            </a:pPr>
            <a:endParaRPr lang="en-US" sz="9600" dirty="0" smtClean="0">
              <a:latin typeface="Arial Rounded MT Bold" pitchFamily="34" charset="0"/>
            </a:endParaRPr>
          </a:p>
          <a:p>
            <a:pPr algn="ctr" eaLnBrk="1" hangingPunct="1">
              <a:buFontTx/>
              <a:buNone/>
              <a:defRPr/>
            </a:pPr>
            <a:r>
              <a:rPr lang="en-US" sz="9600" b="1" dirty="0" smtClean="0">
                <a:latin typeface="Arial Rounded MT Bold" pitchFamily="34" charset="0"/>
              </a:rPr>
              <a:t>Confidentiality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US" sz="4000" smtClean="0"/>
              <a:t>Family Educational Rights and Privacy Act (FERPA)</a:t>
            </a:r>
          </a:p>
        </p:txBody>
      </p:sp>
      <p:sp>
        <p:nvSpPr>
          <p:cNvPr id="4099" name="Rectangle 3"/>
          <p:cNvSpPr>
            <a:spLocks noGrp="1" noChangeArrowheads="1"/>
          </p:cNvSpPr>
          <p:nvPr>
            <p:ph type="body" idx="1"/>
          </p:nvPr>
        </p:nvSpPr>
        <p:spPr/>
        <p:txBody>
          <a:bodyPr/>
          <a:lstStyle/>
          <a:p>
            <a:pPr eaLnBrk="1" hangingPunct="1">
              <a:buFontTx/>
              <a:buNone/>
              <a:defRPr/>
            </a:pPr>
            <a:r>
              <a:rPr lang="en-US" dirty="0" smtClean="0">
                <a:latin typeface="Arial Rounded MT Bold" pitchFamily="34" charset="0"/>
              </a:rPr>
              <a:t>The Family Educational Rights and Privacy Act (FERPA) (20 U.S.C. § 1232g; 34 CFR Part 99) is a Federal law that protects the privacy of student education records. The law applies to all schools that receive funds under an applicable program of the U.S. Department of Education.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defRPr/>
            </a:pPr>
            <a:endParaRPr lang="en-US" smtClean="0"/>
          </a:p>
        </p:txBody>
      </p:sp>
      <p:sp>
        <p:nvSpPr>
          <p:cNvPr id="92163"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FERPA gives parents certain rights with respect to their children's education records. These rights transfer to the student when he or she reaches the age of 18 or attends a school beyond the high school level. Students to whom the rights have transferred are "eligible students."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en-US" smtClean="0"/>
              <a:t>Provision of Copy of Records</a:t>
            </a:r>
          </a:p>
        </p:txBody>
      </p:sp>
      <p:sp>
        <p:nvSpPr>
          <p:cNvPr id="93187"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Parents or eligible students have the right to inspect and review the student's education records maintained by the school. Schools are not required to provide copies of records unless, for reasons such as great distance, it is impossible for parents or eligible students to review the records. Schools may charge a fee for copies.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en-US" sz="4000" smtClean="0"/>
              <a:t>Amendment of Records at </a:t>
            </a:r>
            <a:br>
              <a:rPr lang="en-US" sz="4000" smtClean="0"/>
            </a:br>
            <a:r>
              <a:rPr lang="en-US" sz="4000" smtClean="0"/>
              <a:t>Parent’s Request</a:t>
            </a:r>
          </a:p>
        </p:txBody>
      </p:sp>
      <p:sp>
        <p:nvSpPr>
          <p:cNvPr id="94211" name="Rectangle 3"/>
          <p:cNvSpPr>
            <a:spLocks noGrp="1" noChangeArrowheads="1"/>
          </p:cNvSpPr>
          <p:nvPr>
            <p:ph type="body" idx="1"/>
          </p:nvPr>
        </p:nvSpPr>
        <p:spPr/>
        <p:txBody>
          <a:bodyPr/>
          <a:lstStyle/>
          <a:p>
            <a:pPr eaLnBrk="1" hangingPunct="1">
              <a:lnSpc>
                <a:spcPct val="90000"/>
              </a:lnSpc>
              <a:defRPr/>
            </a:pPr>
            <a:r>
              <a:rPr lang="en-US" dirty="0" smtClean="0">
                <a:latin typeface="Arial Rounded MT Bold" pitchFamily="34" charset="0"/>
              </a:rPr>
              <a:t>Parents or eligible students have the right to request that a school correct records which they believe to be inaccurate or misleading. If the school decides not to amend the record, the parent or eligible student then has the right to a formal hearing. After the hearing, if the school still decides not to amend the record, the parent or eligible student has the right to place a statement with the record setting forth his or her view about the contested information.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en-US" smtClean="0"/>
              <a:t>Release of Information</a:t>
            </a:r>
          </a:p>
        </p:txBody>
      </p:sp>
      <p:sp>
        <p:nvSpPr>
          <p:cNvPr id="95235"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Generally, schools must have written permission from the parent or eligible student in order to release any information from a student's education record. However, FERPA allows schools to disclose those records, without consent, to the following parties or under the following conditions (34 CFR § 99.31):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endParaRPr lang="en-US" smtClean="0"/>
          </a:p>
        </p:txBody>
      </p:sp>
      <p:sp>
        <p:nvSpPr>
          <p:cNvPr id="98307" name="Rectangle 3"/>
          <p:cNvSpPr>
            <a:spLocks noGrp="1" noChangeArrowheads="1"/>
          </p:cNvSpPr>
          <p:nvPr>
            <p:ph type="body" idx="1"/>
          </p:nvPr>
        </p:nvSpPr>
        <p:spPr/>
        <p:txBody>
          <a:bodyPr/>
          <a:lstStyle/>
          <a:p>
            <a:pPr eaLnBrk="1" hangingPunct="1">
              <a:lnSpc>
                <a:spcPct val="80000"/>
              </a:lnSpc>
              <a:defRPr/>
            </a:pPr>
            <a:r>
              <a:rPr lang="en-US" sz="1800" dirty="0" smtClean="0">
                <a:latin typeface="Arial Rounded MT Bold" pitchFamily="34" charset="0"/>
              </a:rPr>
              <a:t>School officials with legitimate educational interest;</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Other schools to which a student is transferring;</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Specified officials for audit or evaluation purposes;</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Appropriate parties in connection with financial aid to a student;</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Organizations conducting certain studies for or on behalf of the school;</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Accrediting organizations;</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To comply with a judicial order or lawfully issued subpoena; </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Appropriate officials in cases of health and safety emergencies; and</a:t>
            </a:r>
            <a:br>
              <a:rPr lang="en-US" sz="1800" dirty="0" smtClean="0">
                <a:latin typeface="Arial Rounded MT Bold" pitchFamily="34" charset="0"/>
              </a:rPr>
            </a:br>
            <a:endParaRPr lang="en-US" sz="1800" dirty="0" smtClean="0">
              <a:latin typeface="Arial Rounded MT Bold" pitchFamily="34" charset="0"/>
            </a:endParaRPr>
          </a:p>
          <a:p>
            <a:pPr eaLnBrk="1" hangingPunct="1">
              <a:lnSpc>
                <a:spcPct val="80000"/>
              </a:lnSpc>
              <a:defRPr/>
            </a:pPr>
            <a:r>
              <a:rPr lang="en-US" sz="1800" dirty="0" smtClean="0">
                <a:latin typeface="Arial Rounded MT Bold" pitchFamily="34" charset="0"/>
              </a:rPr>
              <a:t>State and local authorities, within a juvenile justice system, pursuant to specific State law.</a:t>
            </a:r>
            <a:r>
              <a:rPr lang="en-US" sz="1600" dirty="0" smtClean="0"/>
              <a:t/>
            </a:r>
            <a:br>
              <a:rPr lang="en-US" sz="1600" dirty="0" smtClean="0"/>
            </a:br>
            <a:endParaRPr lang="en-US" sz="1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endParaRPr lang="en-US" smtClean="0"/>
          </a:p>
        </p:txBody>
      </p:sp>
      <p:sp>
        <p:nvSpPr>
          <p:cNvPr id="97283" name="Rectangle 3"/>
          <p:cNvSpPr>
            <a:spLocks noGrp="1" noChangeArrowheads="1"/>
          </p:cNvSpPr>
          <p:nvPr>
            <p:ph type="body" idx="1"/>
          </p:nvPr>
        </p:nvSpPr>
        <p:spPr/>
        <p:txBody>
          <a:bodyPr/>
          <a:lstStyle/>
          <a:p>
            <a:pPr eaLnBrk="1" hangingPunct="1">
              <a:lnSpc>
                <a:spcPct val="90000"/>
              </a:lnSpc>
              <a:defRPr/>
            </a:pPr>
            <a:r>
              <a:rPr lang="en-US" sz="2400" dirty="0" smtClean="0">
                <a:latin typeface="Arial Rounded MT Bold" pitchFamily="34" charset="0"/>
              </a:rPr>
              <a:t>Schools may disclose, without consent, "directory" information such as a student's name, address, telephone number, date and place of birth, honors and awards, and dates of attendance. However, schools must tell parents and eligible students about directory information and allow parents and eligible students a reasonable amount of time to request that the school not disclose directory information about them. Schools must notify parents and eligible students annually of their rights under FERPA. The actual means of notification (special letter, inclusion in a PTA bulletin, student handbook, or newspaper article) is left to the discretion of each school.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defRPr/>
            </a:pPr>
            <a:endParaRPr lang="en-US" smtClean="0"/>
          </a:p>
        </p:txBody>
      </p:sp>
      <p:sp>
        <p:nvSpPr>
          <p:cNvPr id="96259"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For additional information or technical assistance, you may call (202) 260-3887 (voice). Individuals who use TDD may call the Federal Information Relay Service at 1-800-877-8339. </a:t>
            </a:r>
          </a:p>
          <a:p>
            <a:pPr eaLnBrk="1" hangingPunct="1">
              <a:defRPr/>
            </a:pPr>
            <a:endParaRPr lang="en-US" dirty="0" smtClean="0"/>
          </a:p>
          <a:p>
            <a:pPr eaLnBrk="1" hangingPunct="1">
              <a:buFontTx/>
              <a:buNone/>
              <a:defRPr/>
            </a:pPr>
            <a:endParaRPr lang="en-US" dirty="0" smtClean="0"/>
          </a:p>
          <a:p>
            <a:pPr eaLnBrk="1" hangingPunct="1">
              <a:buFontTx/>
              <a:buNone/>
              <a:defRPr/>
            </a:pPr>
            <a:endParaRPr lang="en-US" dirty="0" smtClean="0"/>
          </a:p>
          <a:p>
            <a:pPr algn="r" eaLnBrk="1" hangingPunct="1">
              <a:buFontTx/>
              <a:buNone/>
              <a:defRPr/>
            </a:pPr>
            <a:r>
              <a:rPr lang="en-US" sz="1400" b="1" dirty="0" smtClean="0"/>
              <a:t>U.S. Department of Education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endParaRPr lang="en-US" smtClean="0"/>
          </a:p>
        </p:txBody>
      </p:sp>
      <p:sp>
        <p:nvSpPr>
          <p:cNvPr id="7171" name="Rectangle 3"/>
          <p:cNvSpPr>
            <a:spLocks noGrp="1" noChangeArrowheads="1"/>
          </p:cNvSpPr>
          <p:nvPr>
            <p:ph type="body" idx="1"/>
          </p:nvPr>
        </p:nvSpPr>
        <p:spPr/>
        <p:txBody>
          <a:bodyPr/>
          <a:lstStyle/>
          <a:p>
            <a:pPr eaLnBrk="1" hangingPunct="1">
              <a:lnSpc>
                <a:spcPct val="80000"/>
              </a:lnSpc>
              <a:buFontTx/>
              <a:buNone/>
              <a:defRPr/>
            </a:pPr>
            <a:endParaRPr lang="en-US" sz="2800" dirty="0" smtClean="0"/>
          </a:p>
          <a:p>
            <a:pPr eaLnBrk="1" hangingPunct="1">
              <a:lnSpc>
                <a:spcPct val="80000"/>
              </a:lnSpc>
              <a:defRPr/>
            </a:pPr>
            <a:r>
              <a:rPr lang="en-US" sz="2800" dirty="0" smtClean="0">
                <a:latin typeface="Arial Rounded MT Bold" pitchFamily="34" charset="0"/>
              </a:rPr>
              <a:t>Please  print out the linked form.  Sign the Confidentiality Agreement and turn in to your SPED Lead Teacher’s box.  One MUST be signed by each employee each year.</a:t>
            </a:r>
          </a:p>
          <a:p>
            <a:pPr eaLnBrk="1" hangingPunct="1">
              <a:lnSpc>
                <a:spcPct val="80000"/>
              </a:lnSpc>
              <a:defRPr/>
            </a:pPr>
            <a:r>
              <a:rPr lang="en-US" sz="2800" dirty="0" smtClean="0">
                <a:latin typeface="Arial Rounded MT Bold" pitchFamily="34" charset="0"/>
              </a:rPr>
              <a:t>Each Shelby County Board of Education Employee must sign a form each year (i.e., bus drivers, counselor, etc)</a:t>
            </a:r>
          </a:p>
          <a:p>
            <a:pPr eaLnBrk="1" hangingPunct="1">
              <a:lnSpc>
                <a:spcPct val="80000"/>
              </a:lnSpc>
              <a:defRPr/>
            </a:pPr>
            <a:r>
              <a:rPr lang="en-US" sz="2800" dirty="0" smtClean="0">
                <a:latin typeface="Arial Rounded MT Bold" pitchFamily="34" charset="0"/>
              </a:rPr>
              <a:t>Any visitors (college students, agency, etc) must sign this form as well prior to observing in a class.</a:t>
            </a:r>
          </a:p>
          <a:p>
            <a:pPr eaLnBrk="1" hangingPunct="1">
              <a:lnSpc>
                <a:spcPct val="80000"/>
              </a:lnSpc>
              <a:defRPr/>
            </a:pPr>
            <a:r>
              <a:rPr lang="en-US" sz="2800" dirty="0" smtClean="0">
                <a:latin typeface="Arial Rounded MT Bold" pitchFamily="34" charset="0"/>
              </a:rPr>
              <a:t>Thanks!!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defRPr/>
            </a:pPr>
            <a:r>
              <a:rPr lang="en-US" smtClean="0"/>
              <a:t>Destruction of Records </a:t>
            </a:r>
          </a:p>
        </p:txBody>
      </p:sp>
      <p:sp>
        <p:nvSpPr>
          <p:cNvPr id="156675" name="Rectangle 3"/>
          <p:cNvSpPr>
            <a:spLocks noGrp="1" noChangeArrowheads="1"/>
          </p:cNvSpPr>
          <p:nvPr>
            <p:ph type="body" idx="1"/>
          </p:nvPr>
        </p:nvSpPr>
        <p:spPr/>
        <p:txBody>
          <a:bodyPr/>
          <a:lstStyle/>
          <a:p>
            <a:pPr eaLnBrk="1" hangingPunct="1">
              <a:defRPr/>
            </a:pPr>
            <a:r>
              <a:rPr lang="en-US" sz="2800" dirty="0" smtClean="0">
                <a:latin typeface="Arial Rounded MT Bold" pitchFamily="34" charset="0"/>
              </a:rPr>
              <a:t>All of the student’s special education records are to be maintained until the student exits the school system.  Once the student exits, the records are to be maintained for five years.  At all times, records are to be kept in a locked area and kept confidential.  Once the records have been maintained for the five-year period, contact the Special Services Center for the procedure to destroy the records.  Records may not be destroyed without parent notification and when destroyed, they myst be burned or shredded.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endParaRPr lang="en-US" smtClean="0"/>
          </a:p>
        </p:txBody>
      </p:sp>
      <p:sp>
        <p:nvSpPr>
          <p:cNvPr id="9219" name="Rectangle 3"/>
          <p:cNvSpPr>
            <a:spLocks noGrp="1" noChangeArrowheads="1"/>
          </p:cNvSpPr>
          <p:nvPr>
            <p:ph type="body" idx="1"/>
          </p:nvPr>
        </p:nvSpPr>
        <p:spPr/>
        <p:txBody>
          <a:bodyPr/>
          <a:lstStyle/>
          <a:p>
            <a:pPr algn="ctr" eaLnBrk="1" hangingPunct="1">
              <a:defRPr/>
            </a:pPr>
            <a:r>
              <a:rPr lang="en-US" sz="7200" dirty="0" smtClean="0">
                <a:latin typeface="Arial Rounded MT Bold" pitchFamily="34" charset="0"/>
              </a:rPr>
              <a:t>Attention Deficit / Hyperactivity Disorder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en-US" smtClean="0"/>
              <a:t>Characteristics</a:t>
            </a:r>
          </a:p>
        </p:txBody>
      </p:sp>
      <p:sp>
        <p:nvSpPr>
          <p:cNvPr id="86019" name="Rectangle 3"/>
          <p:cNvSpPr>
            <a:spLocks noGrp="1" noChangeArrowheads="1"/>
          </p:cNvSpPr>
          <p:nvPr>
            <p:ph type="body" idx="1"/>
          </p:nvPr>
        </p:nvSpPr>
        <p:spPr/>
        <p:txBody>
          <a:bodyPr/>
          <a:lstStyle/>
          <a:p>
            <a:pPr eaLnBrk="1" hangingPunct="1">
              <a:buFontTx/>
              <a:buNone/>
              <a:defRPr/>
            </a:pPr>
            <a:r>
              <a:rPr lang="en-US" dirty="0" smtClean="0">
                <a:latin typeface="Arial Rounded MT Bold" pitchFamily="34" charset="0"/>
              </a:rPr>
              <a:t>What is Attention Deficit / Hyperactivity Disorder (ADHD)?</a:t>
            </a:r>
          </a:p>
          <a:p>
            <a:pPr eaLnBrk="1" hangingPunct="1">
              <a:buFontTx/>
              <a:buNone/>
              <a:defRPr/>
            </a:pPr>
            <a:r>
              <a:rPr lang="en-US" dirty="0" smtClean="0">
                <a:latin typeface="Arial Rounded MT Bold" pitchFamily="34" charset="0"/>
              </a:rPr>
              <a:t>Attention Deficit / Hyperactivity Disorder is a neurological disorder. Students with ADHD demonstrate significant impairment related to inattention and/or hyperactivity and impulsivity compared to average children of the same age.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n-US" smtClean="0"/>
              <a:t>Diagnostic Criteria for ADHD</a:t>
            </a:r>
          </a:p>
        </p:txBody>
      </p:sp>
      <p:sp>
        <p:nvSpPr>
          <p:cNvPr id="99331"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The following symptoms are listed in the DSM-IV and a re used to diagnose ADHD.  At least six of these symptoms must be displayed in a number of settings, persist over six months, and must have been observed prior to age seven in order for the diagnosis to be made.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smtClean="0"/>
              <a:t>Inattentive Symptoms</a:t>
            </a:r>
          </a:p>
        </p:txBody>
      </p:sp>
      <p:sp>
        <p:nvSpPr>
          <p:cNvPr id="100355" name="Rectangle 3"/>
          <p:cNvSpPr>
            <a:spLocks noGrp="1" noChangeArrowheads="1"/>
          </p:cNvSpPr>
          <p:nvPr>
            <p:ph type="body" idx="1"/>
          </p:nvPr>
        </p:nvSpPr>
        <p:spPr/>
        <p:txBody>
          <a:bodyPr/>
          <a:lstStyle/>
          <a:p>
            <a:pPr eaLnBrk="1" hangingPunct="1">
              <a:lnSpc>
                <a:spcPct val="90000"/>
              </a:lnSpc>
              <a:defRPr/>
            </a:pPr>
            <a:r>
              <a:rPr lang="en-US" dirty="0" smtClean="0">
                <a:latin typeface="Arial Rounded MT Bold" pitchFamily="34" charset="0"/>
              </a:rPr>
              <a:t>F</a:t>
            </a:r>
            <a:r>
              <a:rPr lang="en-US" sz="2800" dirty="0" smtClean="0">
                <a:latin typeface="Arial Rounded MT Bold" pitchFamily="34" charset="0"/>
              </a:rPr>
              <a:t>ails to give close attention to details or makes careless mistakes in school work or other related activities.</a:t>
            </a:r>
          </a:p>
          <a:p>
            <a:pPr eaLnBrk="1" hangingPunct="1">
              <a:lnSpc>
                <a:spcPct val="90000"/>
              </a:lnSpc>
              <a:defRPr/>
            </a:pPr>
            <a:r>
              <a:rPr lang="en-US" sz="2800" dirty="0" smtClean="0">
                <a:latin typeface="Arial Rounded MT Bold" pitchFamily="34" charset="0"/>
              </a:rPr>
              <a:t>Has difficulty sustaining attention in tasks or play activities.</a:t>
            </a:r>
          </a:p>
          <a:p>
            <a:pPr eaLnBrk="1" hangingPunct="1">
              <a:lnSpc>
                <a:spcPct val="90000"/>
              </a:lnSpc>
              <a:defRPr/>
            </a:pPr>
            <a:r>
              <a:rPr lang="en-US" sz="2800" dirty="0" smtClean="0">
                <a:latin typeface="Arial Rounded MT Bold" pitchFamily="34" charset="0"/>
              </a:rPr>
              <a:t>Does not seem to listen when spoken to directly</a:t>
            </a:r>
          </a:p>
          <a:p>
            <a:pPr eaLnBrk="1" hangingPunct="1">
              <a:lnSpc>
                <a:spcPct val="90000"/>
              </a:lnSpc>
              <a:defRPr/>
            </a:pPr>
            <a:r>
              <a:rPr lang="en-US" sz="2800" dirty="0" smtClean="0">
                <a:latin typeface="Arial Rounded MT Bold" pitchFamily="34" charset="0"/>
              </a:rPr>
              <a:t>Does not follow through on instructions and fails to finish schoolwork, chores, or duties</a:t>
            </a:r>
          </a:p>
          <a:p>
            <a:pPr eaLnBrk="1" hangingPunct="1">
              <a:lnSpc>
                <a:spcPct val="90000"/>
              </a:lnSpc>
              <a:defRPr/>
            </a:pPr>
            <a:r>
              <a:rPr lang="en-US" sz="2800" dirty="0" smtClean="0">
                <a:latin typeface="Arial Rounded MT Bold" pitchFamily="34" charset="0"/>
              </a:rPr>
              <a:t>Has difficulty organizing tasks and activities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endParaRPr lang="en-US" smtClean="0"/>
          </a:p>
        </p:txBody>
      </p:sp>
      <p:sp>
        <p:nvSpPr>
          <p:cNvPr id="101379"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Avoids, dislikes, or reluctant to engage in tasks that require sustained mental effort</a:t>
            </a:r>
          </a:p>
          <a:p>
            <a:pPr eaLnBrk="1" hangingPunct="1">
              <a:defRPr/>
            </a:pPr>
            <a:r>
              <a:rPr lang="en-US" dirty="0" smtClean="0">
                <a:latin typeface="Arial Rounded MT Bold" pitchFamily="34" charset="0"/>
              </a:rPr>
              <a:t>Loses things necessary for tasks and activities</a:t>
            </a:r>
          </a:p>
          <a:p>
            <a:pPr eaLnBrk="1" hangingPunct="1">
              <a:defRPr/>
            </a:pPr>
            <a:r>
              <a:rPr lang="en-US" dirty="0" smtClean="0">
                <a:latin typeface="Arial Rounded MT Bold" pitchFamily="34" charset="0"/>
              </a:rPr>
              <a:t>Is easily distracted by extraneous stimuli that are usually easily ignored by others</a:t>
            </a:r>
          </a:p>
          <a:p>
            <a:pPr eaLnBrk="1" hangingPunct="1">
              <a:defRPr/>
            </a:pPr>
            <a:r>
              <a:rPr lang="en-US" dirty="0" smtClean="0">
                <a:latin typeface="Arial Rounded MT Bold" pitchFamily="34" charset="0"/>
              </a:rPr>
              <a:t>Forgetful in daily activities</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defRPr/>
            </a:pPr>
            <a:r>
              <a:rPr lang="en-US" smtClean="0"/>
              <a:t>Hyperactivity Symptoms</a:t>
            </a:r>
          </a:p>
        </p:txBody>
      </p:sp>
      <p:sp>
        <p:nvSpPr>
          <p:cNvPr id="103427" name="Rectangle 3"/>
          <p:cNvSpPr>
            <a:spLocks noGrp="1" noChangeArrowheads="1"/>
          </p:cNvSpPr>
          <p:nvPr>
            <p:ph type="body" idx="1"/>
          </p:nvPr>
        </p:nvSpPr>
        <p:spPr/>
        <p:txBody>
          <a:bodyPr/>
          <a:lstStyle/>
          <a:p>
            <a:pPr eaLnBrk="1" hangingPunct="1">
              <a:defRPr/>
            </a:pPr>
            <a:r>
              <a:rPr lang="en-US" sz="2800" dirty="0" smtClean="0">
                <a:latin typeface="Arial Rounded MT Bold" pitchFamily="34" charset="0"/>
              </a:rPr>
              <a:t>Leaves seat in classroom or in other situations in which remaining seated is expected.</a:t>
            </a:r>
          </a:p>
          <a:p>
            <a:pPr eaLnBrk="1" hangingPunct="1">
              <a:defRPr/>
            </a:pPr>
            <a:r>
              <a:rPr lang="en-US" sz="2800" dirty="0" smtClean="0">
                <a:latin typeface="Arial Rounded MT Bold" pitchFamily="34" charset="0"/>
              </a:rPr>
              <a:t>Runs about or climbs excessively in situations in which it is inappropriate</a:t>
            </a:r>
          </a:p>
          <a:p>
            <a:pPr eaLnBrk="1" hangingPunct="1">
              <a:defRPr/>
            </a:pPr>
            <a:r>
              <a:rPr lang="en-US" sz="2800" dirty="0" smtClean="0">
                <a:latin typeface="Arial Rounded MT Bold" pitchFamily="34" charset="0"/>
              </a:rPr>
              <a:t>Has difficulty playing or engaging in leisure activities quietly</a:t>
            </a:r>
          </a:p>
          <a:p>
            <a:pPr eaLnBrk="1" hangingPunct="1">
              <a:defRPr/>
            </a:pPr>
            <a:r>
              <a:rPr lang="en-US" sz="2800" dirty="0" smtClean="0">
                <a:latin typeface="Arial Rounded MT Bold" pitchFamily="34" charset="0"/>
              </a:rPr>
              <a:t>Is ‘on the go’ or acts as if ‘driven by a motor’</a:t>
            </a:r>
          </a:p>
          <a:p>
            <a:pPr eaLnBrk="1" hangingPunct="1">
              <a:defRPr/>
            </a:pPr>
            <a:r>
              <a:rPr lang="en-US" sz="2800" dirty="0" smtClean="0">
                <a:latin typeface="Arial Rounded MT Bold" pitchFamily="34" charset="0"/>
              </a:rPr>
              <a:t>Talks excessively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smtClean="0"/>
              <a:t>Impulsivity Symptoms</a:t>
            </a:r>
          </a:p>
        </p:txBody>
      </p:sp>
      <p:sp>
        <p:nvSpPr>
          <p:cNvPr id="102403"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Blurts out answers before questions have been completed</a:t>
            </a:r>
          </a:p>
          <a:p>
            <a:pPr eaLnBrk="1" hangingPunct="1">
              <a:defRPr/>
            </a:pPr>
            <a:r>
              <a:rPr lang="en-US" dirty="0" smtClean="0">
                <a:latin typeface="Arial Rounded MT Bold" pitchFamily="34" charset="0"/>
              </a:rPr>
              <a:t>Has difficulty awaiting turn</a:t>
            </a:r>
          </a:p>
          <a:p>
            <a:pPr eaLnBrk="1" hangingPunct="1">
              <a:defRPr/>
            </a:pPr>
            <a:r>
              <a:rPr lang="en-US" dirty="0" smtClean="0">
                <a:latin typeface="Arial Rounded MT Bold" pitchFamily="34" charset="0"/>
              </a:rPr>
              <a:t>Interrupts or intrudes on others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sz="4000" smtClean="0"/>
              <a:t>Identification Rate in </a:t>
            </a:r>
            <a:br>
              <a:rPr lang="en-US" sz="4000" smtClean="0"/>
            </a:br>
            <a:r>
              <a:rPr lang="en-US" sz="4000" smtClean="0"/>
              <a:t>Shelby County</a:t>
            </a:r>
          </a:p>
        </p:txBody>
      </p:sp>
      <p:sp>
        <p:nvSpPr>
          <p:cNvPr id="87043" name="Rectangle 3"/>
          <p:cNvSpPr>
            <a:spLocks noGrp="1" noChangeArrowheads="1"/>
          </p:cNvSpPr>
          <p:nvPr>
            <p:ph type="body" idx="1"/>
          </p:nvPr>
        </p:nvSpPr>
        <p:spPr/>
        <p:txBody>
          <a:bodyPr/>
          <a:lstStyle/>
          <a:p>
            <a:pPr eaLnBrk="1" hangingPunct="1">
              <a:lnSpc>
                <a:spcPct val="90000"/>
              </a:lnSpc>
              <a:defRPr/>
            </a:pPr>
            <a:r>
              <a:rPr lang="en-US" sz="2400" dirty="0" smtClean="0">
                <a:latin typeface="Arial Rounded MT Bold" pitchFamily="34" charset="0"/>
              </a:rPr>
              <a:t>Lee vs. Macon made systems review eligibility of minority students in the categories of Mental Retardation and Emotional Disturbance because of overrepresentation. </a:t>
            </a:r>
          </a:p>
          <a:p>
            <a:pPr eaLnBrk="1" hangingPunct="1">
              <a:lnSpc>
                <a:spcPct val="90000"/>
              </a:lnSpc>
              <a:defRPr/>
            </a:pPr>
            <a:r>
              <a:rPr lang="en-US" sz="2400" dirty="0" smtClean="0">
                <a:latin typeface="Arial Rounded MT Bold" pitchFamily="34" charset="0"/>
              </a:rPr>
              <a:t>Since that time, the number of students has increased in the area of Other Health Impairment (OHI), specifically of attention. </a:t>
            </a:r>
          </a:p>
          <a:p>
            <a:pPr eaLnBrk="1" hangingPunct="1">
              <a:lnSpc>
                <a:spcPct val="90000"/>
              </a:lnSpc>
              <a:defRPr/>
            </a:pPr>
            <a:r>
              <a:rPr lang="en-US" sz="2400" dirty="0" smtClean="0">
                <a:latin typeface="Arial Rounded MT Bold" pitchFamily="34" charset="0"/>
              </a:rPr>
              <a:t>The State Department is monitoring our numbers in the OHI category due to disporportionality and they will continue to monitor until the percentage decreases.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080" name="Rectangle 264"/>
          <p:cNvSpPr>
            <a:spLocks noGrp="1" noChangeArrowheads="1"/>
          </p:cNvSpPr>
          <p:nvPr>
            <p:ph type="title"/>
          </p:nvPr>
        </p:nvSpPr>
        <p:spPr/>
        <p:txBody>
          <a:bodyPr/>
          <a:lstStyle/>
          <a:p>
            <a:pPr eaLnBrk="1" hangingPunct="1">
              <a:defRPr/>
            </a:pPr>
            <a:r>
              <a:rPr lang="en-US" sz="4000" dirty="0" smtClean="0"/>
              <a:t>Percentages per Disability Categories in Shelby County</a:t>
            </a:r>
            <a:r>
              <a:rPr lang="en-US" sz="1400" dirty="0" smtClean="0"/>
              <a:t> (2009-10 school year)</a:t>
            </a:r>
          </a:p>
        </p:txBody>
      </p:sp>
      <p:graphicFrame>
        <p:nvGraphicFramePr>
          <p:cNvPr id="163106" name="Group 290"/>
          <p:cNvGraphicFramePr>
            <a:graphicFrameLocks noGrp="1"/>
          </p:cNvGraphicFramePr>
          <p:nvPr>
            <p:ph sz="half" idx="1"/>
          </p:nvPr>
        </p:nvGraphicFramePr>
        <p:xfrm>
          <a:off x="484188" y="1577975"/>
          <a:ext cx="4286250" cy="4862514"/>
        </p:xfrm>
        <a:graphic>
          <a:graphicData uri="http://schemas.openxmlformats.org/drawingml/2006/table">
            <a:tbl>
              <a:tblPr/>
              <a:tblGrid>
                <a:gridCol w="2028825"/>
                <a:gridCol w="835025"/>
                <a:gridCol w="1422400"/>
              </a:tblGrid>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Category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Autism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260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13.87%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Developmental Delay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208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11.09%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Emotionally Disturbed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5.87%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Hearing Impaired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0.80%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Mental Retardation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6.19%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Multiple Disabilities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3.20%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Orthopedically Impaired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0.75%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63116" name="Group 300"/>
          <p:cNvGraphicFramePr>
            <a:graphicFrameLocks noGrp="1"/>
          </p:cNvGraphicFramePr>
          <p:nvPr>
            <p:ph sz="half" idx="2"/>
          </p:nvPr>
        </p:nvGraphicFramePr>
        <p:xfrm>
          <a:off x="4922838" y="1577975"/>
          <a:ext cx="4419600" cy="4857750"/>
        </p:xfrm>
        <a:graphic>
          <a:graphicData uri="http://schemas.openxmlformats.org/drawingml/2006/table">
            <a:tbl>
              <a:tblPr/>
              <a:tblGrid>
                <a:gridCol w="1905000"/>
                <a:gridCol w="1066800"/>
                <a:gridCol w="1447800"/>
              </a:tblGrid>
              <a:tr h="55411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Category</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6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chemeClr val="tx1"/>
                          </a:solidFill>
                          <a:effectLst>
                            <a:outerShdw blurRad="38100" dist="38100" dir="2700000" algn="tl">
                              <a:srgbClr val="000000"/>
                            </a:outerShdw>
                          </a:effectLst>
                          <a:latin typeface="Rockwell" pitchFamily="18" charset="0"/>
                        </a:rPr>
                        <a:t>Other Health Impaired</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1" i="0" u="none" strike="noStrike" cap="none" normalizeH="0" baseline="0" smtClean="0">
                          <a:ln>
                            <a:noFill/>
                          </a:ln>
                          <a:solidFill>
                            <a:schemeClr val="tx1"/>
                          </a:solidFill>
                          <a:effectLst>
                            <a:outerShdw blurRad="38100" dist="38100" dir="2700000" algn="tl">
                              <a:srgbClr val="000000"/>
                            </a:outerShdw>
                          </a:effectLst>
                          <a:latin typeface="Rockwell" pitchFamily="18" charset="0"/>
                        </a:rPr>
                        <a:t>316</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1" i="0" u="none" strike="noStrike" cap="none" normalizeH="0" baseline="0" smtClean="0">
                          <a:ln>
                            <a:noFill/>
                          </a:ln>
                          <a:solidFill>
                            <a:schemeClr val="tx1"/>
                          </a:solidFill>
                          <a:effectLst>
                            <a:outerShdw blurRad="38100" dist="38100" dir="2700000" algn="tl">
                              <a:srgbClr val="000000"/>
                            </a:outerShdw>
                          </a:effectLst>
                          <a:latin typeface="Rockwell" pitchFamily="18" charset="0"/>
                        </a:rPr>
                        <a:t>16.85%</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519">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chemeClr val="tx1"/>
                          </a:solidFill>
                          <a:effectLst>
                            <a:outerShdw blurRad="38100" dist="38100" dir="2700000" algn="tl">
                              <a:srgbClr val="000000"/>
                            </a:outerShdw>
                          </a:effectLst>
                          <a:latin typeface="Rockwell" pitchFamily="18" charset="0"/>
                        </a:rPr>
                        <a:t>Specific Learning Disability</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1" i="0" u="none" strike="noStrike" cap="none" normalizeH="0" baseline="0" smtClean="0">
                          <a:ln>
                            <a:noFill/>
                          </a:ln>
                          <a:solidFill>
                            <a:schemeClr val="tx1"/>
                          </a:solidFill>
                          <a:effectLst>
                            <a:outerShdw blurRad="38100" dist="38100" dir="2700000" algn="tl">
                              <a:srgbClr val="000000"/>
                            </a:outerShdw>
                          </a:effectLst>
                          <a:latin typeface="Rockwell" pitchFamily="18" charset="0"/>
                        </a:rPr>
                        <a:t>485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1" i="0" u="none" strike="noStrike" cap="none" normalizeH="0" baseline="0" smtClean="0">
                          <a:ln>
                            <a:noFill/>
                          </a:ln>
                          <a:solidFill>
                            <a:schemeClr val="tx1"/>
                          </a:solidFill>
                          <a:effectLst>
                            <a:outerShdw blurRad="38100" dist="38100" dir="2700000" algn="tl">
                              <a:srgbClr val="000000"/>
                            </a:outerShdw>
                          </a:effectLst>
                          <a:latin typeface="Rockwell" pitchFamily="18" charset="0"/>
                        </a:rPr>
                        <a:t>25.87%</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519">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Speech Language Impaired</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273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14.56%</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6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Traumatic Brain Injury</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9</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0.48%</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6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Visually Impaired</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9</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  0.48%</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11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Total</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1875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100%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en-US" smtClean="0"/>
              <a:t>Accommodations</a:t>
            </a:r>
          </a:p>
        </p:txBody>
      </p:sp>
      <p:sp>
        <p:nvSpPr>
          <p:cNvPr id="88067"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Various accommodations can be utilized by all teachers for students with deficits in attending.  </a:t>
            </a:r>
          </a:p>
          <a:p>
            <a:pPr eaLnBrk="1" hangingPunct="1">
              <a:defRPr/>
            </a:pPr>
            <a:r>
              <a:rPr lang="en-US" dirty="0" smtClean="0">
                <a:latin typeface="Arial Rounded MT Bold" pitchFamily="34" charset="0"/>
              </a:rPr>
              <a:t>Many of these accommodations can be used at all levels of Response to Intervention (RtI) {Tier 1, Tier 2, and Tier 3}.</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r>
              <a:rPr lang="en-US" b="0" smtClean="0"/>
              <a:t>Getting Students’ Attention</a:t>
            </a:r>
            <a:endParaRPr lang="en-US" smtClean="0"/>
          </a:p>
        </p:txBody>
      </p:sp>
      <p:sp>
        <p:nvSpPr>
          <p:cNvPr id="105475" name="Rectangle 3"/>
          <p:cNvSpPr>
            <a:spLocks noGrp="1" noChangeArrowheads="1"/>
          </p:cNvSpPr>
          <p:nvPr>
            <p:ph type="body" idx="1"/>
          </p:nvPr>
        </p:nvSpPr>
        <p:spPr/>
        <p:txBody>
          <a:bodyPr/>
          <a:lstStyle/>
          <a:p>
            <a:pPr eaLnBrk="1" hangingPunct="1">
              <a:lnSpc>
                <a:spcPct val="90000"/>
              </a:lnSpc>
              <a:defRPr/>
            </a:pPr>
            <a:r>
              <a:rPr lang="en-US" sz="2400" dirty="0" smtClean="0">
                <a:latin typeface="Arial Rounded MT Bold" pitchFamily="34" charset="0"/>
              </a:rPr>
              <a:t>Use storytelling </a:t>
            </a:r>
          </a:p>
          <a:p>
            <a:pPr eaLnBrk="1" hangingPunct="1">
              <a:lnSpc>
                <a:spcPct val="90000"/>
              </a:lnSpc>
              <a:defRPr/>
            </a:pPr>
            <a:r>
              <a:rPr lang="en-US" sz="2400" dirty="0" smtClean="0">
                <a:latin typeface="Arial Rounded MT Bold" pitchFamily="34" charset="0"/>
              </a:rPr>
              <a:t>Clearly signal: “Everybody…Ready…”</a:t>
            </a:r>
          </a:p>
          <a:p>
            <a:pPr eaLnBrk="1" hangingPunct="1">
              <a:lnSpc>
                <a:spcPct val="90000"/>
              </a:lnSpc>
              <a:defRPr/>
            </a:pPr>
            <a:r>
              <a:rPr lang="en-US" sz="2400" dirty="0" smtClean="0">
                <a:latin typeface="Arial Rounded MT Bold" pitchFamily="34" charset="0"/>
              </a:rPr>
              <a:t>Model excitement and enthusiasm about the upcoming lesson</a:t>
            </a:r>
          </a:p>
          <a:p>
            <a:pPr eaLnBrk="1" hangingPunct="1">
              <a:lnSpc>
                <a:spcPct val="90000"/>
              </a:lnSpc>
              <a:defRPr/>
            </a:pPr>
            <a:r>
              <a:rPr lang="en-US" sz="2400" dirty="0" smtClean="0">
                <a:latin typeface="Arial Rounded MT Bold" pitchFamily="34" charset="0"/>
              </a:rPr>
              <a:t>Use eye contact (students should be facing you, especially when direct instructions are given)</a:t>
            </a:r>
          </a:p>
          <a:p>
            <a:pPr eaLnBrk="1" hangingPunct="1">
              <a:lnSpc>
                <a:spcPct val="90000"/>
              </a:lnSpc>
              <a:defRPr/>
            </a:pPr>
            <a:r>
              <a:rPr lang="en-US" sz="2400" dirty="0" smtClean="0">
                <a:latin typeface="Arial Rounded MT Bold" pitchFamily="34" charset="0"/>
              </a:rPr>
              <a:t>Color is very effective in getting attention. May use color to highlight key terms.</a:t>
            </a:r>
          </a:p>
          <a:p>
            <a:pPr eaLnBrk="1" hangingPunct="1">
              <a:lnSpc>
                <a:spcPct val="90000"/>
              </a:lnSpc>
              <a:defRPr/>
            </a:pPr>
            <a:r>
              <a:rPr lang="en-US" sz="2400" dirty="0" smtClean="0">
                <a:latin typeface="Arial Rounded MT Bold" pitchFamily="34" charset="0"/>
              </a:rPr>
              <a:t>Use visual signals</a:t>
            </a:r>
          </a:p>
          <a:p>
            <a:pPr eaLnBrk="1" hangingPunct="1">
              <a:lnSpc>
                <a:spcPct val="90000"/>
              </a:lnSpc>
              <a:defRPr/>
            </a:pPr>
            <a:r>
              <a:rPr lang="en-US" sz="2400" dirty="0" smtClean="0">
                <a:latin typeface="Arial Rounded MT Bold" pitchFamily="34" charset="0"/>
              </a:rPr>
              <a:t>Vary your tone of voice: loud, soft, whisper</a:t>
            </a:r>
          </a:p>
          <a:p>
            <a:pPr eaLnBrk="1" hangingPunct="1">
              <a:lnSpc>
                <a:spcPct val="90000"/>
              </a:lnSpc>
              <a:defRPr/>
            </a:pPr>
            <a:r>
              <a:rPr lang="en-US" sz="2400" dirty="0" smtClean="0">
                <a:latin typeface="Arial Rounded MT Bold" pitchFamily="34" charset="0"/>
              </a:rPr>
              <a:t>Signal students auditorily: ring a bell, use a timer, play music</a:t>
            </a:r>
          </a:p>
          <a:p>
            <a:pPr eaLnBrk="1" hangingPunct="1">
              <a:lnSpc>
                <a:spcPct val="90000"/>
              </a:lnSpc>
              <a:defRPr/>
            </a:pPr>
            <a:r>
              <a:rPr lang="en-US" sz="2400" dirty="0" smtClean="0">
                <a:latin typeface="Arial Rounded MT Bold" pitchFamily="34" charset="0"/>
              </a:rPr>
              <a:t>Theatrics may spark an interest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en-US" smtClean="0"/>
              <a:t>Focus Students’ Attention </a:t>
            </a:r>
          </a:p>
        </p:txBody>
      </p:sp>
      <p:sp>
        <p:nvSpPr>
          <p:cNvPr id="107524" name="Rectangle 4"/>
          <p:cNvSpPr>
            <a:spLocks noGrp="1" noChangeArrowheads="1"/>
          </p:cNvSpPr>
          <p:nvPr>
            <p:ph type="body" sz="half" idx="1"/>
          </p:nvPr>
        </p:nvSpPr>
        <p:spPr>
          <a:xfrm>
            <a:off x="484188" y="1577975"/>
            <a:ext cx="4281487" cy="4435475"/>
          </a:xfrm>
        </p:spPr>
        <p:txBody>
          <a:bodyPr/>
          <a:lstStyle/>
          <a:p>
            <a:pPr eaLnBrk="1" hangingPunct="1">
              <a:lnSpc>
                <a:spcPct val="90000"/>
              </a:lnSpc>
              <a:defRPr/>
            </a:pPr>
            <a:r>
              <a:rPr lang="en-US" sz="2400" dirty="0" smtClean="0">
                <a:latin typeface="Arial Rounded MT Bold" pitchFamily="34" charset="0"/>
              </a:rPr>
              <a:t>Project your voice to be heard clearly by students</a:t>
            </a:r>
          </a:p>
          <a:p>
            <a:pPr eaLnBrk="1" hangingPunct="1">
              <a:lnSpc>
                <a:spcPct val="90000"/>
              </a:lnSpc>
              <a:defRPr/>
            </a:pPr>
            <a:r>
              <a:rPr lang="en-US" sz="2400" dirty="0" smtClean="0">
                <a:latin typeface="Arial Rounded MT Bold" pitchFamily="34" charset="0"/>
              </a:rPr>
              <a:t>Be aware of competing sounds in room (air conditioning, humming of fluorescent lights).  </a:t>
            </a:r>
          </a:p>
          <a:p>
            <a:pPr eaLnBrk="1" hangingPunct="1">
              <a:lnSpc>
                <a:spcPct val="90000"/>
              </a:lnSpc>
              <a:defRPr/>
            </a:pPr>
            <a:r>
              <a:rPr lang="en-US" sz="2400" dirty="0" smtClean="0">
                <a:latin typeface="Arial Rounded MT Bold" pitchFamily="34" charset="0"/>
              </a:rPr>
              <a:t>Be aware that it is not that students are not focusing; they are focusing on EVERYTHING!!!</a:t>
            </a:r>
          </a:p>
          <a:p>
            <a:pPr eaLnBrk="1" hangingPunct="1">
              <a:lnSpc>
                <a:spcPct val="90000"/>
              </a:lnSpc>
              <a:defRPr/>
            </a:pPr>
            <a:r>
              <a:rPr lang="en-US" sz="2400" dirty="0" smtClean="0">
                <a:latin typeface="Arial Rounded MT Bold" pitchFamily="34" charset="0"/>
              </a:rPr>
              <a:t>Use hands-on presentations / demonstrations</a:t>
            </a:r>
          </a:p>
        </p:txBody>
      </p:sp>
      <p:sp>
        <p:nvSpPr>
          <p:cNvPr id="107525" name="Rectangle 5"/>
          <p:cNvSpPr>
            <a:spLocks noGrp="1" noChangeArrowheads="1"/>
          </p:cNvSpPr>
          <p:nvPr>
            <p:ph type="body" sz="half" idx="2"/>
          </p:nvPr>
        </p:nvSpPr>
        <p:spPr>
          <a:xfrm>
            <a:off x="4927600" y="1577975"/>
            <a:ext cx="4281488" cy="4435475"/>
          </a:xfrm>
        </p:spPr>
        <p:txBody>
          <a:bodyPr/>
          <a:lstStyle/>
          <a:p>
            <a:pPr eaLnBrk="1" hangingPunct="1">
              <a:lnSpc>
                <a:spcPct val="90000"/>
              </a:lnSpc>
              <a:defRPr/>
            </a:pPr>
            <a:r>
              <a:rPr lang="en-US" sz="2400" dirty="0" smtClean="0">
                <a:latin typeface="Arial Rounded MT Bold" pitchFamily="34" charset="0"/>
              </a:rPr>
              <a:t>Use a laser pointer</a:t>
            </a:r>
          </a:p>
          <a:p>
            <a:pPr eaLnBrk="1" hangingPunct="1">
              <a:lnSpc>
                <a:spcPct val="90000"/>
              </a:lnSpc>
              <a:defRPr/>
            </a:pPr>
            <a:r>
              <a:rPr lang="en-US" sz="2400" dirty="0" smtClean="0">
                <a:latin typeface="Arial Rounded MT Bold" pitchFamily="34" charset="0"/>
              </a:rPr>
              <a:t>Use visuals (pictures, diagrams, manipulatives)</a:t>
            </a:r>
          </a:p>
          <a:p>
            <a:pPr eaLnBrk="1" hangingPunct="1">
              <a:lnSpc>
                <a:spcPct val="90000"/>
              </a:lnSpc>
              <a:defRPr/>
            </a:pPr>
            <a:r>
              <a:rPr lang="en-US" sz="2400" dirty="0" smtClean="0">
                <a:latin typeface="Arial Rounded MT Bold" pitchFamily="34" charset="0"/>
              </a:rPr>
              <a:t>Ask students to illustrate key points</a:t>
            </a:r>
          </a:p>
          <a:p>
            <a:pPr eaLnBrk="1" hangingPunct="1">
              <a:lnSpc>
                <a:spcPct val="90000"/>
              </a:lnSpc>
              <a:defRPr/>
            </a:pPr>
            <a:r>
              <a:rPr lang="en-US" sz="2400" dirty="0" smtClean="0">
                <a:latin typeface="Arial Rounded MT Bold" pitchFamily="34" charset="0"/>
              </a:rPr>
              <a:t>Use </a:t>
            </a:r>
            <a:r>
              <a:rPr lang="en-US" sz="2400" b="1" u="sng" dirty="0" smtClean="0">
                <a:latin typeface="Arial Rounded MT Bold" pitchFamily="34" charset="0"/>
              </a:rPr>
              <a:t>cloze method </a:t>
            </a:r>
            <a:r>
              <a:rPr lang="en-US" sz="2400" dirty="0" smtClean="0">
                <a:latin typeface="Arial Rounded MT Bold" pitchFamily="34" charset="0"/>
              </a:rPr>
              <a:t>(class notes with key terms missing)</a:t>
            </a:r>
          </a:p>
          <a:p>
            <a:pPr eaLnBrk="1" hangingPunct="1">
              <a:lnSpc>
                <a:spcPct val="90000"/>
              </a:lnSpc>
              <a:defRPr/>
            </a:pPr>
            <a:r>
              <a:rPr lang="en-US" sz="2400" dirty="0" smtClean="0">
                <a:latin typeface="Arial Rounded MT Bold" pitchFamily="34" charset="0"/>
              </a:rPr>
              <a:t>Explain the purpose and relevance of your lesson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Grp="1" noChangeArrowheads="1"/>
          </p:cNvSpPr>
          <p:nvPr>
            <p:ph type="title"/>
          </p:nvPr>
        </p:nvSpPr>
        <p:spPr/>
        <p:txBody>
          <a:bodyPr/>
          <a:lstStyle/>
          <a:p>
            <a:pPr eaLnBrk="1" hangingPunct="1">
              <a:defRPr/>
            </a:pPr>
            <a:r>
              <a:rPr lang="en-US" dirty="0" smtClean="0"/>
              <a:t>Accommodations for Seat Work</a:t>
            </a:r>
          </a:p>
        </p:txBody>
      </p:sp>
      <p:sp>
        <p:nvSpPr>
          <p:cNvPr id="106501" name="Rectangle 5"/>
          <p:cNvSpPr>
            <a:spLocks noGrp="1" noChangeArrowheads="1"/>
          </p:cNvSpPr>
          <p:nvPr>
            <p:ph type="body" sz="half" idx="1"/>
          </p:nvPr>
        </p:nvSpPr>
        <p:spPr>
          <a:xfrm>
            <a:off x="484188" y="1577975"/>
            <a:ext cx="4281487" cy="4435475"/>
          </a:xfrm>
        </p:spPr>
        <p:txBody>
          <a:bodyPr/>
          <a:lstStyle/>
          <a:p>
            <a:pPr eaLnBrk="1" hangingPunct="1">
              <a:lnSpc>
                <a:spcPct val="90000"/>
              </a:lnSpc>
              <a:defRPr/>
            </a:pPr>
            <a:r>
              <a:rPr lang="en-US" sz="2400" dirty="0" smtClean="0">
                <a:latin typeface="Arial Rounded MT Bold" pitchFamily="34" charset="0"/>
              </a:rPr>
              <a:t>Seat student near a “study buddy” or a good role model</a:t>
            </a:r>
          </a:p>
          <a:p>
            <a:pPr eaLnBrk="1" hangingPunct="1">
              <a:lnSpc>
                <a:spcPct val="90000"/>
              </a:lnSpc>
              <a:defRPr/>
            </a:pPr>
            <a:r>
              <a:rPr lang="en-US" sz="2400" dirty="0" smtClean="0">
                <a:latin typeface="Arial Rounded MT Bold" pitchFamily="34" charset="0"/>
              </a:rPr>
              <a:t>Increase distance between desks</a:t>
            </a:r>
          </a:p>
          <a:p>
            <a:pPr eaLnBrk="1" hangingPunct="1">
              <a:lnSpc>
                <a:spcPct val="90000"/>
              </a:lnSpc>
              <a:defRPr/>
            </a:pPr>
            <a:r>
              <a:rPr lang="en-US" sz="2400" dirty="0" smtClean="0">
                <a:latin typeface="Arial Rounded MT Bold" pitchFamily="34" charset="0"/>
              </a:rPr>
              <a:t>Allow extra time to complete work</a:t>
            </a:r>
          </a:p>
          <a:p>
            <a:pPr eaLnBrk="1" hangingPunct="1">
              <a:lnSpc>
                <a:spcPct val="90000"/>
              </a:lnSpc>
              <a:defRPr/>
            </a:pPr>
            <a:r>
              <a:rPr lang="en-US" sz="2400" dirty="0" smtClean="0">
                <a:latin typeface="Arial Rounded MT Bold" pitchFamily="34" charset="0"/>
              </a:rPr>
              <a:t>Assist student in setting short-term goals</a:t>
            </a:r>
          </a:p>
          <a:p>
            <a:pPr eaLnBrk="1" hangingPunct="1">
              <a:lnSpc>
                <a:spcPct val="90000"/>
              </a:lnSpc>
              <a:defRPr/>
            </a:pPr>
            <a:endParaRPr lang="en-US" sz="2000" dirty="0" smtClean="0"/>
          </a:p>
        </p:txBody>
      </p:sp>
      <p:sp>
        <p:nvSpPr>
          <p:cNvPr id="106502" name="Rectangle 6"/>
          <p:cNvSpPr>
            <a:spLocks noGrp="1" noChangeArrowheads="1"/>
          </p:cNvSpPr>
          <p:nvPr>
            <p:ph type="body" sz="half" idx="2"/>
          </p:nvPr>
        </p:nvSpPr>
        <p:spPr>
          <a:xfrm>
            <a:off x="4927600" y="1577975"/>
            <a:ext cx="4281488" cy="4435475"/>
          </a:xfrm>
        </p:spPr>
        <p:txBody>
          <a:bodyPr/>
          <a:lstStyle/>
          <a:p>
            <a:pPr eaLnBrk="1" hangingPunct="1">
              <a:defRPr/>
            </a:pPr>
            <a:r>
              <a:rPr lang="en-US" sz="2400" dirty="0" smtClean="0">
                <a:latin typeface="Arial Rounded MT Bold" pitchFamily="34" charset="0"/>
              </a:rPr>
              <a:t>Give clear, concise instructions</a:t>
            </a:r>
          </a:p>
          <a:p>
            <a:pPr eaLnBrk="1" hangingPunct="1">
              <a:defRPr/>
            </a:pPr>
            <a:r>
              <a:rPr lang="en-US" sz="2400" dirty="0" smtClean="0">
                <a:latin typeface="Arial Rounded MT Bold" pitchFamily="34" charset="0"/>
              </a:rPr>
              <a:t>Cue student to stay on task (private cue / signal)</a:t>
            </a:r>
          </a:p>
          <a:p>
            <a:pPr eaLnBrk="1" hangingPunct="1">
              <a:defRPr/>
            </a:pPr>
            <a:r>
              <a:rPr lang="en-US" sz="2400" dirty="0" smtClean="0">
                <a:latin typeface="Arial Rounded MT Bold" pitchFamily="34" charset="0"/>
              </a:rPr>
              <a:t>Pair written instructions with oral instructions</a:t>
            </a:r>
          </a:p>
          <a:p>
            <a:pPr eaLnBrk="1" hangingPunct="1">
              <a:defRPr/>
            </a:pPr>
            <a:r>
              <a:rPr lang="en-US" sz="2400" dirty="0" smtClean="0">
                <a:latin typeface="Arial Rounded MT Bold" pitchFamily="34" charset="0"/>
              </a:rPr>
              <a:t>Use contracts, charts, and BIPs for on-task behavior</a:t>
            </a:r>
          </a:p>
          <a:p>
            <a:pPr eaLnBrk="1" hangingPunct="1">
              <a:defRPr/>
            </a:pPr>
            <a:endParaRPr lang="en-US" sz="2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Accommodations for Seat Work</a:t>
            </a:r>
          </a:p>
        </p:txBody>
      </p:sp>
      <p:sp>
        <p:nvSpPr>
          <p:cNvPr id="3" name="Content Placeholder 2"/>
          <p:cNvSpPr>
            <a:spLocks noGrp="1"/>
          </p:cNvSpPr>
          <p:nvPr>
            <p:ph sz="half" idx="1"/>
          </p:nvPr>
        </p:nvSpPr>
        <p:spPr/>
        <p:txBody>
          <a:bodyPr/>
          <a:lstStyle/>
          <a:p>
            <a:pPr eaLnBrk="1" hangingPunct="1">
              <a:lnSpc>
                <a:spcPct val="90000"/>
              </a:lnSpc>
              <a:defRPr/>
            </a:pPr>
            <a:r>
              <a:rPr lang="en-US" dirty="0" smtClean="0">
                <a:latin typeface="Arial Rounded MT Bold" pitchFamily="34" charset="0"/>
              </a:rPr>
              <a:t>Give assignments one at a time to avoid work overload</a:t>
            </a:r>
          </a:p>
          <a:p>
            <a:pPr eaLnBrk="1" hangingPunct="1">
              <a:lnSpc>
                <a:spcPct val="90000"/>
              </a:lnSpc>
              <a:defRPr/>
            </a:pPr>
            <a:r>
              <a:rPr lang="en-US" dirty="0" smtClean="0">
                <a:latin typeface="Arial Rounded MT Bold" pitchFamily="34" charset="0"/>
              </a:rPr>
              <a:t>Chunking – give assignments in smaller chunks</a:t>
            </a:r>
          </a:p>
          <a:p>
            <a:pPr eaLnBrk="1" hangingPunct="1">
              <a:defRPr/>
            </a:pPr>
            <a:r>
              <a:rPr lang="en-US" dirty="0" smtClean="0">
                <a:latin typeface="Arial Rounded MT Bold" pitchFamily="34" charset="0"/>
              </a:rPr>
              <a:t>Reduce amount of homework </a:t>
            </a:r>
          </a:p>
          <a:p>
            <a:pPr eaLnBrk="1" hangingPunct="1">
              <a:defRPr/>
            </a:pPr>
            <a:r>
              <a:rPr lang="en-US" dirty="0" smtClean="0">
                <a:latin typeface="Arial Rounded MT Bold" pitchFamily="34" charset="0"/>
              </a:rPr>
              <a:t>Use buff colored paper instead of white</a:t>
            </a:r>
            <a:endParaRPr lang="en-US" dirty="0" smtClean="0"/>
          </a:p>
        </p:txBody>
      </p:sp>
      <p:sp>
        <p:nvSpPr>
          <p:cNvPr id="4" name="Content Placeholder 3"/>
          <p:cNvSpPr>
            <a:spLocks noGrp="1"/>
          </p:cNvSpPr>
          <p:nvPr>
            <p:ph sz="half" idx="2"/>
          </p:nvPr>
        </p:nvSpPr>
        <p:spPr/>
        <p:txBody>
          <a:bodyPr/>
          <a:lstStyle/>
          <a:p>
            <a:pPr eaLnBrk="1" hangingPunct="1">
              <a:defRPr/>
            </a:pPr>
            <a:r>
              <a:rPr lang="en-US" dirty="0" smtClean="0">
                <a:latin typeface="Arial Rounded MT Bold" pitchFamily="34" charset="0"/>
              </a:rPr>
              <a:t>Take  tests in a quiet environment</a:t>
            </a:r>
          </a:p>
          <a:p>
            <a:pPr eaLnBrk="1" hangingPunct="1">
              <a:defRPr/>
            </a:pPr>
            <a:r>
              <a:rPr lang="en-US" dirty="0" smtClean="0">
                <a:latin typeface="Arial Rounded MT Bold" pitchFamily="34" charset="0"/>
              </a:rPr>
              <a:t>Be aware of lighting – can cause a glare on white paper</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en-US" smtClean="0"/>
              <a:t>Maintaining Students’ Attention</a:t>
            </a:r>
          </a:p>
        </p:txBody>
      </p:sp>
      <p:sp>
        <p:nvSpPr>
          <p:cNvPr id="110595"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Move around the classroom to maintain your visibility</a:t>
            </a:r>
          </a:p>
          <a:p>
            <a:pPr eaLnBrk="1" hangingPunct="1">
              <a:defRPr/>
            </a:pPr>
            <a:r>
              <a:rPr lang="en-US" dirty="0" smtClean="0">
                <a:latin typeface="Arial Rounded MT Bold" pitchFamily="34" charset="0"/>
              </a:rPr>
              <a:t>Be PREPARED and avoid lag-time in instruction</a:t>
            </a:r>
          </a:p>
          <a:p>
            <a:pPr eaLnBrk="1" hangingPunct="1">
              <a:defRPr/>
            </a:pPr>
            <a:r>
              <a:rPr lang="en-US" dirty="0" smtClean="0">
                <a:latin typeface="Arial Rounded MT Bold" pitchFamily="34" charset="0"/>
              </a:rPr>
              <a:t>Use direct instruction techniques</a:t>
            </a:r>
          </a:p>
          <a:p>
            <a:pPr eaLnBrk="1" hangingPunct="1">
              <a:defRPr/>
            </a:pPr>
            <a:r>
              <a:rPr lang="en-US" dirty="0" smtClean="0">
                <a:latin typeface="Arial Rounded MT Bold" pitchFamily="34" charset="0"/>
              </a:rPr>
              <a:t>Use motivating games and computer programs for skill building and practice</a:t>
            </a:r>
          </a:p>
          <a:p>
            <a:pPr eaLnBrk="1" hangingPunct="1">
              <a:defRPr/>
            </a:pPr>
            <a:r>
              <a:rPr lang="en-US" dirty="0" smtClean="0">
                <a:latin typeface="Arial Rounded MT Bold" pitchFamily="34" charset="0"/>
              </a:rPr>
              <a:t>Use cooperative learning groups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defRPr/>
            </a:pPr>
            <a:r>
              <a:rPr lang="en-US" smtClean="0"/>
              <a:t>Planning and Organization</a:t>
            </a:r>
          </a:p>
        </p:txBody>
      </p:sp>
      <p:sp>
        <p:nvSpPr>
          <p:cNvPr id="111619" name="Rectangle 3"/>
          <p:cNvSpPr>
            <a:spLocks noGrp="1" noChangeArrowheads="1"/>
          </p:cNvSpPr>
          <p:nvPr>
            <p:ph type="body" idx="1"/>
          </p:nvPr>
        </p:nvSpPr>
        <p:spPr/>
        <p:txBody>
          <a:bodyPr/>
          <a:lstStyle/>
          <a:p>
            <a:pPr eaLnBrk="1" hangingPunct="1">
              <a:lnSpc>
                <a:spcPct val="80000"/>
              </a:lnSpc>
              <a:defRPr/>
            </a:pPr>
            <a:r>
              <a:rPr lang="en-US" sz="2400" dirty="0" smtClean="0">
                <a:latin typeface="Arial Rounded MT Bold" pitchFamily="34" charset="0"/>
              </a:rPr>
              <a:t>Provide organization rules</a:t>
            </a:r>
          </a:p>
          <a:p>
            <a:pPr eaLnBrk="1" hangingPunct="1">
              <a:lnSpc>
                <a:spcPct val="80000"/>
              </a:lnSpc>
              <a:defRPr/>
            </a:pPr>
            <a:r>
              <a:rPr lang="en-US" sz="2400" dirty="0" smtClean="0">
                <a:latin typeface="Arial Rounded MT Bold" pitchFamily="34" charset="0"/>
              </a:rPr>
              <a:t>Provide student with homework assignment book</a:t>
            </a:r>
          </a:p>
          <a:p>
            <a:pPr eaLnBrk="1" hangingPunct="1">
              <a:lnSpc>
                <a:spcPct val="80000"/>
              </a:lnSpc>
              <a:defRPr/>
            </a:pPr>
            <a:r>
              <a:rPr lang="en-US" sz="2400" dirty="0" smtClean="0">
                <a:latin typeface="Arial Rounded MT Bold" pitchFamily="34" charset="0"/>
              </a:rPr>
              <a:t>Supervise writing down of homework assignments </a:t>
            </a:r>
          </a:p>
          <a:p>
            <a:pPr eaLnBrk="1" hangingPunct="1">
              <a:lnSpc>
                <a:spcPct val="80000"/>
              </a:lnSpc>
              <a:defRPr/>
            </a:pPr>
            <a:r>
              <a:rPr lang="en-US" sz="2400" dirty="0" smtClean="0">
                <a:latin typeface="Arial Rounded MT Bold" pitchFamily="34" charset="0"/>
              </a:rPr>
              <a:t>MODEL planning and organization by your classroom and actions</a:t>
            </a:r>
          </a:p>
          <a:p>
            <a:pPr eaLnBrk="1" hangingPunct="1">
              <a:lnSpc>
                <a:spcPct val="80000"/>
              </a:lnSpc>
              <a:defRPr/>
            </a:pPr>
            <a:r>
              <a:rPr lang="en-US" sz="2400" dirty="0" smtClean="0">
                <a:latin typeface="Arial Rounded MT Bold" pitchFamily="34" charset="0"/>
              </a:rPr>
              <a:t>Send daily / weekly reports home (you can also set up a blog for the students and students’ parents to view daily)</a:t>
            </a:r>
          </a:p>
          <a:p>
            <a:pPr eaLnBrk="1" hangingPunct="1">
              <a:lnSpc>
                <a:spcPct val="80000"/>
              </a:lnSpc>
              <a:defRPr/>
            </a:pPr>
            <a:r>
              <a:rPr lang="en-US" sz="2400" dirty="0" smtClean="0">
                <a:latin typeface="Arial Rounded MT Bold" pitchFamily="34" charset="0"/>
              </a:rPr>
              <a:t>Allow students to have an extra set of books at home</a:t>
            </a:r>
          </a:p>
          <a:p>
            <a:pPr eaLnBrk="1" hangingPunct="1">
              <a:lnSpc>
                <a:spcPct val="80000"/>
              </a:lnSpc>
              <a:defRPr/>
            </a:pPr>
            <a:r>
              <a:rPr lang="en-US" sz="2400" dirty="0" smtClean="0">
                <a:latin typeface="Arial Rounded MT Bold" pitchFamily="34" charset="0"/>
              </a:rPr>
              <a:t>Encourage learning of keyboarding skills</a:t>
            </a:r>
          </a:p>
          <a:p>
            <a:pPr eaLnBrk="1" hangingPunct="1">
              <a:lnSpc>
                <a:spcPct val="80000"/>
              </a:lnSpc>
              <a:defRPr/>
            </a:pPr>
            <a:r>
              <a:rPr lang="en-US" sz="2400" dirty="0" smtClean="0">
                <a:latin typeface="Arial Rounded MT Bold" pitchFamily="34" charset="0"/>
              </a:rPr>
              <a:t>Do not penalize for poor handwriting if that is an area of concern</a:t>
            </a:r>
          </a:p>
          <a:p>
            <a:pPr eaLnBrk="1" hangingPunct="1">
              <a:lnSpc>
                <a:spcPct val="80000"/>
              </a:lnSpc>
              <a:defRPr/>
            </a:pPr>
            <a:r>
              <a:rPr lang="en-US" sz="2400" dirty="0" smtClean="0">
                <a:latin typeface="Arial Rounded MT Bold" pitchFamily="34" charset="0"/>
              </a:rPr>
              <a:t>Regularly check desk and notebook for neatness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en-US" smtClean="0"/>
              <a:t>Behavior </a:t>
            </a:r>
          </a:p>
        </p:txBody>
      </p:sp>
      <p:sp>
        <p:nvSpPr>
          <p:cNvPr id="112644" name="Rectangle 4"/>
          <p:cNvSpPr>
            <a:spLocks noGrp="1" noChangeArrowheads="1"/>
          </p:cNvSpPr>
          <p:nvPr>
            <p:ph type="body" sz="half" idx="1"/>
          </p:nvPr>
        </p:nvSpPr>
        <p:spPr>
          <a:xfrm>
            <a:off x="484188" y="944563"/>
            <a:ext cx="4281487" cy="5821362"/>
          </a:xfrm>
        </p:spPr>
        <p:txBody>
          <a:bodyPr/>
          <a:lstStyle/>
          <a:p>
            <a:pPr eaLnBrk="1" hangingPunct="1">
              <a:lnSpc>
                <a:spcPct val="80000"/>
              </a:lnSpc>
              <a:defRPr/>
            </a:pPr>
            <a:r>
              <a:rPr lang="en-US" sz="2400" dirty="0" smtClean="0">
                <a:latin typeface="Arial Rounded MT Bold" pitchFamily="34" charset="0"/>
              </a:rPr>
              <a:t>Allow students to stand at times while working</a:t>
            </a:r>
          </a:p>
          <a:p>
            <a:pPr eaLnBrk="1" hangingPunct="1">
              <a:lnSpc>
                <a:spcPct val="80000"/>
              </a:lnSpc>
              <a:defRPr/>
            </a:pPr>
            <a:r>
              <a:rPr lang="en-US" sz="2400" dirty="0" smtClean="0">
                <a:latin typeface="Arial Rounded MT Bold" pitchFamily="34" charset="0"/>
              </a:rPr>
              <a:t>Supervise closely during transition times</a:t>
            </a:r>
          </a:p>
          <a:p>
            <a:pPr eaLnBrk="1" hangingPunct="1">
              <a:lnSpc>
                <a:spcPct val="80000"/>
              </a:lnSpc>
              <a:defRPr/>
            </a:pPr>
            <a:r>
              <a:rPr lang="en-US" sz="2400" dirty="0" smtClean="0">
                <a:latin typeface="Arial Rounded MT Bold" pitchFamily="34" charset="0"/>
              </a:rPr>
              <a:t>Praise appropriate behavior</a:t>
            </a:r>
          </a:p>
          <a:p>
            <a:pPr eaLnBrk="1" hangingPunct="1">
              <a:lnSpc>
                <a:spcPct val="80000"/>
              </a:lnSpc>
              <a:defRPr/>
            </a:pPr>
            <a:r>
              <a:rPr lang="en-US" sz="2400" dirty="0" smtClean="0">
                <a:latin typeface="Arial Rounded MT Bold" pitchFamily="34" charset="0"/>
              </a:rPr>
              <a:t>Prompt appropriate social behavior either verbally or with a private signal</a:t>
            </a:r>
          </a:p>
          <a:p>
            <a:pPr eaLnBrk="1" hangingPunct="1">
              <a:lnSpc>
                <a:spcPct val="80000"/>
              </a:lnSpc>
              <a:defRPr/>
            </a:pPr>
            <a:r>
              <a:rPr lang="en-US" sz="2400" dirty="0" smtClean="0">
                <a:latin typeface="Arial Rounded MT Bold" pitchFamily="34" charset="0"/>
              </a:rPr>
              <a:t>Praise compliant behavior (we know that students should be compliant at all times, but we know there are those who need encouraging!)</a:t>
            </a:r>
          </a:p>
        </p:txBody>
      </p:sp>
      <p:sp>
        <p:nvSpPr>
          <p:cNvPr id="112645" name="Rectangle 5"/>
          <p:cNvSpPr>
            <a:spLocks noGrp="1" noChangeArrowheads="1"/>
          </p:cNvSpPr>
          <p:nvPr>
            <p:ph type="body" sz="half" idx="2"/>
          </p:nvPr>
        </p:nvSpPr>
        <p:spPr>
          <a:xfrm>
            <a:off x="4927600" y="1577975"/>
            <a:ext cx="4281488" cy="4435475"/>
          </a:xfrm>
        </p:spPr>
        <p:txBody>
          <a:bodyPr/>
          <a:lstStyle/>
          <a:p>
            <a:pPr eaLnBrk="1" hangingPunct="1">
              <a:lnSpc>
                <a:spcPct val="80000"/>
              </a:lnSpc>
              <a:defRPr/>
            </a:pPr>
            <a:r>
              <a:rPr lang="en-US" sz="2400" dirty="0" smtClean="0">
                <a:latin typeface="Arial Rounded MT Bold" pitchFamily="34" charset="0"/>
              </a:rPr>
              <a:t>Provide immediate feedback</a:t>
            </a:r>
          </a:p>
          <a:p>
            <a:pPr eaLnBrk="1" hangingPunct="1">
              <a:lnSpc>
                <a:spcPct val="80000"/>
              </a:lnSpc>
              <a:defRPr/>
            </a:pPr>
            <a:r>
              <a:rPr lang="en-US" sz="2400" dirty="0" smtClean="0">
                <a:latin typeface="Arial Rounded MT Bold" pitchFamily="34" charset="0"/>
              </a:rPr>
              <a:t>Ignore minor, inappropriate behavior (when acceptable)</a:t>
            </a:r>
          </a:p>
          <a:p>
            <a:pPr eaLnBrk="1" hangingPunct="1">
              <a:lnSpc>
                <a:spcPct val="80000"/>
              </a:lnSpc>
              <a:defRPr/>
            </a:pPr>
            <a:r>
              <a:rPr lang="en-US" sz="2400" dirty="0" smtClean="0">
                <a:latin typeface="Arial Rounded MT Bold" pitchFamily="34" charset="0"/>
              </a:rPr>
              <a:t>Acknowledge positive, appropriate behavior of nearby students</a:t>
            </a:r>
          </a:p>
          <a:p>
            <a:pPr eaLnBrk="1" hangingPunct="1">
              <a:lnSpc>
                <a:spcPct val="80000"/>
              </a:lnSpc>
              <a:defRPr/>
            </a:pPr>
            <a:r>
              <a:rPr lang="en-US" sz="2400" dirty="0" smtClean="0">
                <a:latin typeface="Arial Rounded MT Bold" pitchFamily="34" charset="0"/>
              </a:rPr>
              <a:t>Monitor social interactions</a:t>
            </a:r>
          </a:p>
          <a:p>
            <a:pPr eaLnBrk="1" hangingPunct="1">
              <a:lnSpc>
                <a:spcPct val="80000"/>
              </a:lnSpc>
              <a:defRPr/>
            </a:pPr>
            <a:r>
              <a:rPr lang="en-US" sz="2400" dirty="0" smtClean="0">
                <a:latin typeface="Arial Rounded MT Bold" pitchFamily="34" charset="0"/>
              </a:rPr>
              <a:t>Encourage cooperative learning tasks with other students</a:t>
            </a:r>
          </a:p>
          <a:p>
            <a:pPr eaLnBrk="1" hangingPunct="1">
              <a:lnSpc>
                <a:spcPct val="80000"/>
              </a:lnSpc>
              <a:defRPr/>
            </a:pPr>
            <a:r>
              <a:rPr lang="en-US" sz="2400" dirty="0" smtClean="0">
                <a:latin typeface="Arial Rounded MT Bold" pitchFamily="34" charset="0"/>
              </a:rPr>
              <a:t>Provide lessons on social skills</a:t>
            </a:r>
            <a:r>
              <a:rPr lang="en-US" sz="2400" dirty="0" smtClean="0"/>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defRPr/>
            </a:pPr>
            <a:endParaRPr lang="en-US" smtClean="0"/>
          </a:p>
        </p:txBody>
      </p:sp>
      <p:sp>
        <p:nvSpPr>
          <p:cNvPr id="144387" name="Rectangle 3"/>
          <p:cNvSpPr>
            <a:spLocks noGrp="1" noChangeArrowheads="1"/>
          </p:cNvSpPr>
          <p:nvPr>
            <p:ph type="body" idx="1"/>
          </p:nvPr>
        </p:nvSpPr>
        <p:spPr/>
        <p:txBody>
          <a:bodyPr/>
          <a:lstStyle/>
          <a:p>
            <a:pPr algn="ctr" eaLnBrk="1" hangingPunct="1">
              <a:buFontTx/>
              <a:buNone/>
              <a:defRPr/>
            </a:pPr>
            <a:r>
              <a:rPr lang="en-US" sz="4000" b="1" smtClean="0">
                <a:latin typeface="Lucida Handwriting" pitchFamily="66" charset="0"/>
              </a:rPr>
              <a:t>Any person who does not recognize talents as well as weaknesses that make children with ADHD / ADD different, will find it difficult to be supportive.</a:t>
            </a:r>
          </a:p>
          <a:p>
            <a:pPr algn="ctr" eaLnBrk="1" hangingPunct="1">
              <a:buFontTx/>
              <a:buNone/>
              <a:defRPr/>
            </a:pPr>
            <a:r>
              <a:rPr lang="en-US" sz="2400" smtClean="0">
                <a:latin typeface="Kunstler Script" pitchFamily="66" charset="0"/>
              </a:rPr>
              <a:t>Alice Mae Smith</a:t>
            </a:r>
            <a:endParaRPr lang="en-US" sz="6000" smtClean="0">
              <a:latin typeface="Kunstler Script"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endParaRPr lang="en-US" smtClean="0"/>
          </a:p>
        </p:txBody>
      </p:sp>
      <p:sp>
        <p:nvSpPr>
          <p:cNvPr id="89091" name="Rectangle 3"/>
          <p:cNvSpPr>
            <a:spLocks noGrp="1" noChangeArrowheads="1"/>
          </p:cNvSpPr>
          <p:nvPr>
            <p:ph type="body" idx="1"/>
          </p:nvPr>
        </p:nvSpPr>
        <p:spPr/>
        <p:txBody>
          <a:bodyPr/>
          <a:lstStyle/>
          <a:p>
            <a:pPr algn="ctr" eaLnBrk="1" hangingPunct="1">
              <a:buFontTx/>
              <a:buNone/>
              <a:defRPr/>
            </a:pPr>
            <a:r>
              <a:rPr lang="en-US" sz="9600" b="1" smtClean="0"/>
              <a:t>Response to Intervention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defRPr/>
            </a:pPr>
            <a:r>
              <a:rPr lang="en-US" smtClean="0"/>
              <a:t>Best Practices </a:t>
            </a:r>
          </a:p>
        </p:txBody>
      </p:sp>
      <p:sp>
        <p:nvSpPr>
          <p:cNvPr id="90115" name="Rectangle 3"/>
          <p:cNvSpPr>
            <a:spLocks noGrp="1" noChangeArrowheads="1"/>
          </p:cNvSpPr>
          <p:nvPr>
            <p:ph type="body" idx="1"/>
          </p:nvPr>
        </p:nvSpPr>
        <p:spPr/>
        <p:txBody>
          <a:bodyPr/>
          <a:lstStyle/>
          <a:p>
            <a:pPr eaLnBrk="1" hangingPunct="1">
              <a:lnSpc>
                <a:spcPct val="90000"/>
              </a:lnSpc>
              <a:defRPr/>
            </a:pPr>
            <a:r>
              <a:rPr lang="en-US" sz="2800" dirty="0" smtClean="0">
                <a:latin typeface="Arial Rounded MT Bold" pitchFamily="34" charset="0"/>
              </a:rPr>
              <a:t>Individuals with Disabilities Education Act (IDEA) requires a research based program to be used in reading before identification.  The goal of the Response to Intervention (RtI) model is to address deficits as soon as the interferences of learning are noticed instead of waiting for the students to fail.  It is important to utilize the interventions in Tier Two to be able to correctly identify what program a student needs and / or to totally remediate the deficit.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84188" y="450850"/>
            <a:ext cx="8724900" cy="977900"/>
          </a:xfrm>
        </p:spPr>
        <p:txBody>
          <a:bodyPr/>
          <a:lstStyle/>
          <a:p>
            <a:pPr eaLnBrk="1" hangingPunct="1">
              <a:defRPr/>
            </a:pPr>
            <a:r>
              <a:rPr lang="en-US" i="1" dirty="0" smtClean="0">
                <a:latin typeface="Arial Rounded MT Bold" pitchFamily="34" charset="0"/>
              </a:rPr>
              <a:t>Alabama’ s RtI Framework</a:t>
            </a:r>
          </a:p>
        </p:txBody>
      </p:sp>
      <p:sp>
        <p:nvSpPr>
          <p:cNvPr id="5123" name="Rectangle 3"/>
          <p:cNvSpPr>
            <a:spLocks noGrp="1" noChangeArrowheads="1"/>
          </p:cNvSpPr>
          <p:nvPr>
            <p:ph type="body" idx="1"/>
          </p:nvPr>
        </p:nvSpPr>
        <p:spPr>
          <a:xfrm>
            <a:off x="384175" y="1654175"/>
            <a:ext cx="8723313" cy="4716463"/>
          </a:xfrm>
        </p:spPr>
        <p:txBody>
          <a:bodyPr/>
          <a:lstStyle/>
          <a:p>
            <a:pPr eaLnBrk="1" hangingPunct="1">
              <a:defRPr/>
            </a:pPr>
            <a:r>
              <a:rPr lang="en-US" sz="4000" b="1" i="1" smtClean="0"/>
              <a:t>Two documents for download at alsde.edu (special links) </a:t>
            </a:r>
          </a:p>
          <a:p>
            <a:pPr lvl="1" eaLnBrk="1" hangingPunct="1">
              <a:defRPr/>
            </a:pPr>
            <a:r>
              <a:rPr lang="en-US" sz="3600" b="1" i="1" smtClean="0"/>
              <a:t>Response to Instruction: Alabama Core Support For All Students</a:t>
            </a:r>
          </a:p>
          <a:p>
            <a:pPr lvl="1" eaLnBrk="1" hangingPunct="1">
              <a:defRPr/>
            </a:pPr>
            <a:r>
              <a:rPr lang="en-US" sz="3600" b="1" i="1" smtClean="0"/>
              <a:t>A Problem Solving Team Process</a:t>
            </a:r>
            <a:endParaRPr lang="en-US" sz="36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Arial Narrow" pitchFamily="34" charset="0"/>
              </a:rPr>
              <a:t>Problem Solving Teams (PST)</a:t>
            </a:r>
            <a:endParaRPr lang="en-US" dirty="0">
              <a:latin typeface="Arial Narrow" pitchFamily="34" charset="0"/>
            </a:endParaRPr>
          </a:p>
        </p:txBody>
      </p:sp>
      <p:sp>
        <p:nvSpPr>
          <p:cNvPr id="3" name="Content Placeholder 2"/>
          <p:cNvSpPr>
            <a:spLocks noGrp="1"/>
          </p:cNvSpPr>
          <p:nvPr>
            <p:ph idx="1"/>
          </p:nvPr>
        </p:nvSpPr>
        <p:spPr/>
        <p:txBody>
          <a:bodyPr/>
          <a:lstStyle/>
          <a:p>
            <a:pPr>
              <a:defRPr/>
            </a:pPr>
            <a:r>
              <a:rPr lang="en-US" sz="6000" smtClean="0"/>
              <a:t>An Overview</a:t>
            </a:r>
            <a:endParaRPr lang="en-US" sz="6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87363" y="450850"/>
            <a:ext cx="8721725" cy="676275"/>
          </a:xfrm>
        </p:spPr>
        <p:txBody>
          <a:bodyPr/>
          <a:lstStyle/>
          <a:p>
            <a:pPr eaLnBrk="1" hangingPunct="1">
              <a:defRPr/>
            </a:pPr>
            <a:r>
              <a:rPr lang="en-US" sz="3600" i="1" dirty="0" smtClean="0">
                <a:latin typeface="Arial Rounded MT Bold" pitchFamily="34" charset="0"/>
              </a:rPr>
              <a:t>Questions ???</a:t>
            </a:r>
          </a:p>
        </p:txBody>
      </p:sp>
      <p:sp>
        <p:nvSpPr>
          <p:cNvPr id="6147" name="Rectangle 3"/>
          <p:cNvSpPr>
            <a:spLocks noGrp="1" noChangeArrowheads="1"/>
          </p:cNvSpPr>
          <p:nvPr>
            <p:ph type="body" idx="1"/>
          </p:nvPr>
        </p:nvSpPr>
        <p:spPr>
          <a:xfrm>
            <a:off x="422275" y="1265238"/>
            <a:ext cx="8869363" cy="5319712"/>
          </a:xfrm>
        </p:spPr>
        <p:txBody>
          <a:bodyPr/>
          <a:lstStyle/>
          <a:p>
            <a:pPr marL="609600" indent="-609600" eaLnBrk="1" hangingPunct="1">
              <a:defRPr/>
            </a:pPr>
            <a:r>
              <a:rPr lang="en-US" b="1" dirty="0" smtClean="0"/>
              <a:t>Screening questions</a:t>
            </a:r>
          </a:p>
          <a:p>
            <a:pPr marL="990600" lvl="1" indent="-533400" eaLnBrk="1" hangingPunct="1">
              <a:buFont typeface="Wingdings" pitchFamily="2" charset="2"/>
              <a:buAutoNum type="arabicPeriod"/>
              <a:defRPr/>
            </a:pPr>
            <a:r>
              <a:rPr lang="en-US" b="1" dirty="0" smtClean="0"/>
              <a:t>What are some examples of universal screeners?</a:t>
            </a:r>
          </a:p>
          <a:p>
            <a:pPr marL="990600" lvl="1" indent="-533400" eaLnBrk="1" hangingPunct="1">
              <a:buFont typeface="Wingdings" pitchFamily="2" charset="2"/>
              <a:buAutoNum type="arabicPeriod"/>
              <a:defRPr/>
            </a:pPr>
            <a:r>
              <a:rPr lang="en-US" b="1" dirty="0" smtClean="0"/>
              <a:t>What areas must be screened?</a:t>
            </a:r>
          </a:p>
          <a:p>
            <a:pPr marL="990600" lvl="1" indent="-533400" eaLnBrk="1" hangingPunct="1">
              <a:buFont typeface="Wingdings" pitchFamily="2" charset="2"/>
              <a:buAutoNum type="arabicPeriod"/>
              <a:defRPr/>
            </a:pPr>
            <a:r>
              <a:rPr lang="en-US" b="1" dirty="0" smtClean="0"/>
              <a:t>When do you screen?</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450850"/>
            <a:ext cx="9693275" cy="560388"/>
          </a:xfrm>
        </p:spPr>
        <p:txBody>
          <a:bodyPr/>
          <a:lstStyle/>
          <a:p>
            <a:pPr eaLnBrk="1" hangingPunct="1">
              <a:defRPr/>
            </a:pPr>
            <a:r>
              <a:rPr lang="en-US" sz="3600" i="1" smtClean="0">
                <a:latin typeface="Arial Rounded MT Bold" pitchFamily="34" charset="0"/>
              </a:rPr>
              <a:t>Screening: What and When</a:t>
            </a:r>
            <a:endParaRPr lang="en-US" sz="4000" smtClean="0">
              <a:latin typeface="Arial Rounded MT Bold" pitchFamily="34" charset="0"/>
            </a:endParaRPr>
          </a:p>
        </p:txBody>
      </p:sp>
      <p:sp>
        <p:nvSpPr>
          <p:cNvPr id="7171" name="Rectangle 3"/>
          <p:cNvSpPr>
            <a:spLocks noGrp="1" noChangeArrowheads="1"/>
          </p:cNvSpPr>
          <p:nvPr>
            <p:ph type="body" idx="1"/>
          </p:nvPr>
        </p:nvSpPr>
        <p:spPr>
          <a:xfrm>
            <a:off x="339725" y="1093788"/>
            <a:ext cx="9053513" cy="5389562"/>
          </a:xfrm>
        </p:spPr>
        <p:txBody>
          <a:bodyPr/>
          <a:lstStyle/>
          <a:p>
            <a:pPr eaLnBrk="1" hangingPunct="1">
              <a:defRPr/>
            </a:pPr>
            <a:r>
              <a:rPr lang="en-US" smtClean="0">
                <a:latin typeface="Arial Rounded MT Bold" pitchFamily="34" charset="0"/>
              </a:rPr>
              <a:t>Screen basic math and reading skills</a:t>
            </a:r>
          </a:p>
          <a:p>
            <a:pPr eaLnBrk="1" hangingPunct="1">
              <a:defRPr/>
            </a:pPr>
            <a:r>
              <a:rPr lang="en-US" smtClean="0">
                <a:latin typeface="Arial Rounded MT Bold" pitchFamily="34" charset="0"/>
              </a:rPr>
              <a:t>For K-3 students, ALL students should be screened 3 times per year.  </a:t>
            </a:r>
          </a:p>
          <a:p>
            <a:pPr eaLnBrk="1" hangingPunct="1">
              <a:defRPr/>
            </a:pPr>
            <a:r>
              <a:rPr lang="en-US" smtClean="0">
                <a:latin typeface="Arial Rounded MT Bold" pitchFamily="34" charset="0"/>
              </a:rPr>
              <a:t>For grade 4-12 students, schools could:</a:t>
            </a:r>
          </a:p>
          <a:p>
            <a:pPr lvl="1" eaLnBrk="1" hangingPunct="1">
              <a:defRPr/>
            </a:pPr>
            <a:r>
              <a:rPr lang="en-US" sz="3200" smtClean="0">
                <a:latin typeface="Arial Rounded MT Bold" pitchFamily="34" charset="0"/>
              </a:rPr>
              <a:t>Screen all students (as in K-3)</a:t>
            </a:r>
          </a:p>
          <a:p>
            <a:pPr lvl="1" eaLnBrk="1" hangingPunct="1">
              <a:defRPr/>
            </a:pPr>
            <a:r>
              <a:rPr lang="en-US" sz="3200" smtClean="0">
                <a:latin typeface="Arial Rounded MT Bold" pitchFamily="34" charset="0"/>
              </a:rPr>
              <a:t>screen all entering students</a:t>
            </a:r>
          </a:p>
          <a:p>
            <a:pPr lvl="1" eaLnBrk="1" hangingPunct="1">
              <a:defRPr/>
            </a:pPr>
            <a:r>
              <a:rPr lang="en-US" sz="3200" smtClean="0">
                <a:latin typeface="Arial Rounded MT Bold" pitchFamily="34" charset="0"/>
              </a:rPr>
              <a:t>complete a records review and then “screen” students below a designated level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84188" y="450850"/>
            <a:ext cx="8926512" cy="560388"/>
          </a:xfrm>
        </p:spPr>
        <p:txBody>
          <a:bodyPr/>
          <a:lstStyle/>
          <a:p>
            <a:pPr eaLnBrk="1" hangingPunct="1">
              <a:defRPr/>
            </a:pPr>
            <a:r>
              <a:rPr lang="en-US" sz="3200" i="1" smtClean="0">
                <a:latin typeface="Arial Rounded MT Bold" pitchFamily="34" charset="0"/>
              </a:rPr>
              <a:t>System-wide intervention criteria</a:t>
            </a:r>
            <a:endParaRPr lang="en-US" sz="4000" smtClean="0">
              <a:latin typeface="Arial Rounded MT Bold" pitchFamily="34" charset="0"/>
            </a:endParaRPr>
          </a:p>
        </p:txBody>
      </p:sp>
      <p:sp>
        <p:nvSpPr>
          <p:cNvPr id="10243" name="Rectangle 3"/>
          <p:cNvSpPr>
            <a:spLocks noGrp="1" noChangeArrowheads="1"/>
          </p:cNvSpPr>
          <p:nvPr>
            <p:ph type="body" idx="1"/>
          </p:nvPr>
        </p:nvSpPr>
        <p:spPr>
          <a:xfrm>
            <a:off x="319088" y="1074738"/>
            <a:ext cx="9055100" cy="5446712"/>
          </a:xfrm>
        </p:spPr>
        <p:txBody>
          <a:bodyPr/>
          <a:lstStyle/>
          <a:p>
            <a:pPr eaLnBrk="1" hangingPunct="1">
              <a:defRPr/>
            </a:pPr>
            <a:r>
              <a:rPr lang="en-US" sz="3000" smtClean="0">
                <a:latin typeface="Arial Rounded MT Bold" pitchFamily="34" charset="0"/>
              </a:rPr>
              <a:t>School systems will need to determine the screening outcomes which will result in intervention consideration and referral to one of the problem solving teams.</a:t>
            </a:r>
          </a:p>
          <a:p>
            <a:pPr lvl="1" eaLnBrk="1" hangingPunct="1">
              <a:defRPr/>
            </a:pPr>
            <a:r>
              <a:rPr lang="en-US" sz="3000" smtClean="0">
                <a:latin typeface="Arial Rounded MT Bold" pitchFamily="34" charset="0"/>
              </a:rPr>
              <a:t>If score is below ___ then student will be reviewed by the appropriate problem solving team</a:t>
            </a:r>
          </a:p>
          <a:p>
            <a:pPr eaLnBrk="1" hangingPunct="1">
              <a:defRPr/>
            </a:pPr>
            <a:r>
              <a:rPr lang="en-US" sz="3000" smtClean="0">
                <a:latin typeface="Arial Rounded MT Bold" pitchFamily="34" charset="0"/>
              </a:rPr>
              <a:t>Could choose “arbitrary percentile score”</a:t>
            </a:r>
          </a:p>
          <a:p>
            <a:pPr eaLnBrk="1" hangingPunct="1">
              <a:defRPr/>
            </a:pPr>
            <a:r>
              <a:rPr lang="en-US" sz="3000" smtClean="0">
                <a:latin typeface="Arial Rounded MT Bold" pitchFamily="34" charset="0"/>
              </a:rPr>
              <a:t>Could choose score which predicts success on high stakes test like ARMT or ASGHE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84188" y="450850"/>
            <a:ext cx="8926512" cy="560388"/>
          </a:xfrm>
        </p:spPr>
        <p:txBody>
          <a:bodyPr/>
          <a:lstStyle/>
          <a:p>
            <a:pPr eaLnBrk="1" hangingPunct="1">
              <a:defRPr/>
            </a:pPr>
            <a:r>
              <a:rPr lang="en-US" sz="3200" i="1" smtClean="0">
                <a:latin typeface="Arial Rounded MT Bold" pitchFamily="34" charset="0"/>
              </a:rPr>
              <a:t>Screening and Progress Monitoring</a:t>
            </a:r>
            <a:endParaRPr lang="en-US" sz="4000" smtClean="0">
              <a:latin typeface="Arial Rounded MT Bold" pitchFamily="34" charset="0"/>
            </a:endParaRPr>
          </a:p>
        </p:txBody>
      </p:sp>
      <p:sp>
        <p:nvSpPr>
          <p:cNvPr id="11267" name="Rectangle 3"/>
          <p:cNvSpPr>
            <a:spLocks noGrp="1" noChangeArrowheads="1"/>
          </p:cNvSpPr>
          <p:nvPr>
            <p:ph type="body" idx="1"/>
          </p:nvPr>
        </p:nvSpPr>
        <p:spPr>
          <a:xfrm>
            <a:off x="319088" y="1355725"/>
            <a:ext cx="9055100" cy="5165725"/>
          </a:xfrm>
        </p:spPr>
        <p:txBody>
          <a:bodyPr/>
          <a:lstStyle/>
          <a:p>
            <a:pPr eaLnBrk="1" hangingPunct="1">
              <a:defRPr/>
            </a:pPr>
            <a:r>
              <a:rPr lang="en-US" sz="3400" dirty="0" smtClean="0">
                <a:latin typeface="Arial Rounded MT Bold" pitchFamily="34" charset="0"/>
              </a:rPr>
              <a:t>Need to select a screening tool which also has some useful progress monitoring tools “built into their package” </a:t>
            </a:r>
          </a:p>
          <a:p>
            <a:pPr eaLnBrk="1" hangingPunct="1">
              <a:defRPr/>
            </a:pPr>
            <a:r>
              <a:rPr lang="en-US" sz="3400" dirty="0" smtClean="0">
                <a:latin typeface="Arial Rounded MT Bold" pitchFamily="34" charset="0"/>
              </a:rPr>
              <a:t>Progress should be monitored weekly</a:t>
            </a:r>
          </a:p>
          <a:p>
            <a:pPr eaLnBrk="1" hangingPunct="1">
              <a:defRPr/>
            </a:pPr>
            <a:r>
              <a:rPr lang="en-US" sz="3400" dirty="0" smtClean="0">
                <a:latin typeface="Arial Rounded MT Bold" pitchFamily="34" charset="0"/>
              </a:rPr>
              <a:t>Incorrect progress monitoring tool use is a “deal breaker”</a:t>
            </a:r>
          </a:p>
          <a:p>
            <a:pPr eaLnBrk="1" hangingPunct="1">
              <a:defRPr/>
            </a:pPr>
            <a:r>
              <a:rPr lang="en-US" sz="3400" dirty="0" smtClean="0">
                <a:latin typeface="Arial Rounded MT Bold" pitchFamily="34" charset="0"/>
              </a:rPr>
              <a:t>Shelby County’s process: </a:t>
            </a:r>
            <a:r>
              <a:rPr lang="en-US" sz="2000" dirty="0" smtClean="0">
                <a:latin typeface="Arial Rounded MT Bold" pitchFamily="34" charset="0"/>
              </a:rPr>
              <a:t>http</a:t>
            </a:r>
            <a:r>
              <a:rPr lang="en-US" sz="2000" dirty="0">
                <a:latin typeface="Arial Rounded MT Bold" pitchFamily="34" charset="0"/>
              </a:rPr>
              <a:t>://https://sites.google.com/shelbyed.org/scs-internal-forms/special-education-vision-hearing</a:t>
            </a:r>
            <a:endParaRPr lang="en-US" sz="2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87363" y="450850"/>
            <a:ext cx="8721725" cy="676275"/>
          </a:xfrm>
        </p:spPr>
        <p:txBody>
          <a:bodyPr/>
          <a:lstStyle/>
          <a:p>
            <a:pPr eaLnBrk="1" hangingPunct="1">
              <a:defRPr/>
            </a:pPr>
            <a:r>
              <a:rPr lang="en-US" sz="3600" i="1" dirty="0" smtClean="0">
                <a:latin typeface="Arial Rounded MT Bold" pitchFamily="34" charset="0"/>
              </a:rPr>
              <a:t>Questions ???</a:t>
            </a:r>
          </a:p>
        </p:txBody>
      </p:sp>
      <p:sp>
        <p:nvSpPr>
          <p:cNvPr id="12291" name="Rectangle 3"/>
          <p:cNvSpPr>
            <a:spLocks noGrp="1" noChangeArrowheads="1"/>
          </p:cNvSpPr>
          <p:nvPr>
            <p:ph type="body" idx="1"/>
          </p:nvPr>
        </p:nvSpPr>
        <p:spPr>
          <a:xfrm>
            <a:off x="422275" y="1265238"/>
            <a:ext cx="8869363" cy="5319712"/>
          </a:xfrm>
        </p:spPr>
        <p:txBody>
          <a:bodyPr/>
          <a:lstStyle/>
          <a:p>
            <a:pPr marL="609600" indent="-609600" eaLnBrk="1" hangingPunct="1">
              <a:lnSpc>
                <a:spcPct val="90000"/>
              </a:lnSpc>
              <a:defRPr/>
            </a:pPr>
            <a:r>
              <a:rPr lang="en-US" b="1" dirty="0" smtClean="0">
                <a:latin typeface="Arial Rounded MT Bold" pitchFamily="34" charset="0"/>
              </a:rPr>
              <a:t>Tier questions</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Define Tier II and Tier III.</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Who would be in Tier II?</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Examples of class set-up for Tier II</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Amount of intervention times for Tier II </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Intervention strategies for Tier II</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How long in Tier II before you move to Tier III?</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What does Tier II look like?</a:t>
            </a:r>
          </a:p>
          <a:p>
            <a:pPr marL="990600" lvl="1" indent="-533400" eaLnBrk="1" hangingPunct="1">
              <a:lnSpc>
                <a:spcPct val="90000"/>
              </a:lnSpc>
              <a:buFont typeface="Wingdings" pitchFamily="2" charset="2"/>
              <a:buAutoNum type="arabicPeriod"/>
              <a:defRPr/>
            </a:pPr>
            <a:r>
              <a:rPr lang="en-US" b="1" dirty="0" smtClean="0">
                <a:latin typeface="Arial Rounded MT Bold" pitchFamily="34" charset="0"/>
              </a:rPr>
              <a:t>How is Tier III different from activities in Tier II?</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225425"/>
            <a:ext cx="9693275" cy="752475"/>
          </a:xfrm>
        </p:spPr>
        <p:txBody>
          <a:bodyPr/>
          <a:lstStyle/>
          <a:p>
            <a:pPr eaLnBrk="1" hangingPunct="1">
              <a:defRPr/>
            </a:pPr>
            <a:r>
              <a:rPr lang="en-US" smtClean="0">
                <a:latin typeface="Arial Rounded MT Bold" pitchFamily="34" charset="0"/>
              </a:rPr>
              <a:t>Elementary Tier Model (K-3)</a:t>
            </a:r>
          </a:p>
        </p:txBody>
      </p:sp>
      <p:sp>
        <p:nvSpPr>
          <p:cNvPr id="43011" name="AutoShape 4"/>
          <p:cNvSpPr>
            <a:spLocks noChangeArrowheads="1"/>
          </p:cNvSpPr>
          <p:nvPr/>
        </p:nvSpPr>
        <p:spPr bwMode="auto">
          <a:xfrm>
            <a:off x="261938" y="1541463"/>
            <a:ext cx="9088437" cy="4886325"/>
          </a:xfrm>
          <a:prstGeom prst="triangle">
            <a:avLst>
              <a:gd name="adj" fmla="val 50000"/>
            </a:avLst>
          </a:prstGeom>
          <a:solidFill>
            <a:srgbClr val="18EE2C"/>
          </a:solidFill>
          <a:ln w="9525">
            <a:solidFill>
              <a:schemeClr val="tx1"/>
            </a:solidFill>
            <a:miter lim="800000"/>
            <a:headEnd/>
            <a:tailEnd/>
          </a:ln>
        </p:spPr>
        <p:txBody>
          <a:bodyPr wrap="none" anchor="ct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endParaRPr lang="en-US" altLang="en-US"/>
          </a:p>
        </p:txBody>
      </p:sp>
      <p:sp>
        <p:nvSpPr>
          <p:cNvPr id="43012" name="AutoShape 5"/>
          <p:cNvSpPr>
            <a:spLocks noChangeArrowheads="1"/>
          </p:cNvSpPr>
          <p:nvPr/>
        </p:nvSpPr>
        <p:spPr bwMode="auto">
          <a:xfrm>
            <a:off x="2139950" y="1352550"/>
            <a:ext cx="5332413" cy="3025775"/>
          </a:xfrm>
          <a:prstGeom prst="triangle">
            <a:avLst>
              <a:gd name="adj" fmla="val 50000"/>
            </a:avLst>
          </a:prstGeom>
          <a:solidFill>
            <a:srgbClr val="F5CA11"/>
          </a:solidFill>
          <a:ln w="9525">
            <a:solidFill>
              <a:schemeClr val="tx1"/>
            </a:solidFill>
            <a:miter lim="800000"/>
            <a:headEnd/>
            <a:tailEnd/>
          </a:ln>
        </p:spPr>
        <p:txBody>
          <a:bodyPr wrap="none" anchor="ct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endParaRPr lang="en-US" altLang="en-US"/>
          </a:p>
        </p:txBody>
      </p:sp>
      <p:sp>
        <p:nvSpPr>
          <p:cNvPr id="43013" name="AutoShape 6"/>
          <p:cNvSpPr>
            <a:spLocks noChangeArrowheads="1"/>
          </p:cNvSpPr>
          <p:nvPr/>
        </p:nvSpPr>
        <p:spPr bwMode="auto">
          <a:xfrm>
            <a:off x="3494088" y="1316038"/>
            <a:ext cx="2584450" cy="1465262"/>
          </a:xfrm>
          <a:prstGeom prst="triangle">
            <a:avLst>
              <a:gd name="adj" fmla="val 50000"/>
            </a:avLst>
          </a:prstGeom>
          <a:solidFill>
            <a:srgbClr val="FF0000"/>
          </a:solidFill>
          <a:ln w="9525">
            <a:solidFill>
              <a:schemeClr val="tx1"/>
            </a:solidFill>
            <a:miter lim="800000"/>
            <a:headEnd/>
            <a:tailEnd/>
          </a:ln>
        </p:spPr>
        <p:txBody>
          <a:bodyPr wrap="none" anchor="ct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endParaRPr lang="en-US" altLang="en-US"/>
          </a:p>
        </p:txBody>
      </p:sp>
      <p:sp>
        <p:nvSpPr>
          <p:cNvPr id="43014" name="Text Box 7"/>
          <p:cNvSpPr txBox="1">
            <a:spLocks noChangeArrowheads="1"/>
          </p:cNvSpPr>
          <p:nvPr/>
        </p:nvSpPr>
        <p:spPr bwMode="auto">
          <a:xfrm>
            <a:off x="3371850" y="1898650"/>
            <a:ext cx="2908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2000" b="1">
                <a:solidFill>
                  <a:schemeClr val="bg1"/>
                </a:solidFill>
                <a:latin typeface="Tahoma" pitchFamily="34" charset="0"/>
              </a:rPr>
              <a:t>Intensive Intervention</a:t>
            </a:r>
            <a:br>
              <a:rPr lang="en-US" altLang="en-US" sz="2000" b="1">
                <a:solidFill>
                  <a:schemeClr val="bg1"/>
                </a:solidFill>
                <a:latin typeface="Tahoma" pitchFamily="34" charset="0"/>
              </a:rPr>
            </a:br>
            <a:r>
              <a:rPr lang="en-US" altLang="en-US" sz="2000" b="1">
                <a:solidFill>
                  <a:schemeClr val="bg1"/>
                </a:solidFill>
                <a:latin typeface="Tahoma" pitchFamily="34" charset="0"/>
              </a:rPr>
              <a:t> 60 minutes</a:t>
            </a:r>
          </a:p>
        </p:txBody>
      </p:sp>
      <p:sp>
        <p:nvSpPr>
          <p:cNvPr id="43015" name="Text Box 8"/>
          <p:cNvSpPr txBox="1">
            <a:spLocks noChangeArrowheads="1"/>
          </p:cNvSpPr>
          <p:nvPr/>
        </p:nvSpPr>
        <p:spPr bwMode="auto">
          <a:xfrm>
            <a:off x="2786063" y="2951163"/>
            <a:ext cx="3938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b="1">
                <a:solidFill>
                  <a:schemeClr val="bg1"/>
                </a:solidFill>
                <a:latin typeface="Tahoma" pitchFamily="34" charset="0"/>
              </a:rPr>
              <a:t>Intervention </a:t>
            </a:r>
            <a:br>
              <a:rPr lang="en-US" altLang="en-US" b="1">
                <a:solidFill>
                  <a:schemeClr val="bg1"/>
                </a:solidFill>
                <a:latin typeface="Tahoma" pitchFamily="34" charset="0"/>
              </a:rPr>
            </a:br>
            <a:r>
              <a:rPr lang="en-US" altLang="en-US" b="1">
                <a:solidFill>
                  <a:schemeClr val="bg1"/>
                </a:solidFill>
                <a:latin typeface="Tahoma" pitchFamily="34" charset="0"/>
              </a:rPr>
              <a:t>30 minutes per day</a:t>
            </a:r>
            <a:br>
              <a:rPr lang="en-US" altLang="en-US" b="1">
                <a:solidFill>
                  <a:schemeClr val="bg1"/>
                </a:solidFill>
                <a:latin typeface="Tahoma" pitchFamily="34" charset="0"/>
              </a:rPr>
            </a:br>
            <a:r>
              <a:rPr lang="en-US" altLang="en-US" b="1">
                <a:solidFill>
                  <a:schemeClr val="bg1"/>
                </a:solidFill>
                <a:latin typeface="Tahoma" pitchFamily="34" charset="0"/>
              </a:rPr>
              <a:t>in the classroom</a:t>
            </a:r>
          </a:p>
        </p:txBody>
      </p:sp>
      <p:sp>
        <p:nvSpPr>
          <p:cNvPr id="43016" name="Text Box 9"/>
          <p:cNvSpPr txBox="1">
            <a:spLocks noChangeArrowheads="1"/>
          </p:cNvSpPr>
          <p:nvPr/>
        </p:nvSpPr>
        <p:spPr bwMode="auto">
          <a:xfrm>
            <a:off x="1938338" y="4530725"/>
            <a:ext cx="55340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b="1">
                <a:solidFill>
                  <a:schemeClr val="bg1"/>
                </a:solidFill>
                <a:latin typeface="Tahoma" pitchFamily="34" charset="0"/>
              </a:rPr>
              <a:t>Comprehensive Core</a:t>
            </a:r>
            <a:br>
              <a:rPr lang="en-US" altLang="en-US" b="1">
                <a:solidFill>
                  <a:schemeClr val="bg1"/>
                </a:solidFill>
                <a:latin typeface="Tahoma" pitchFamily="34" charset="0"/>
              </a:rPr>
            </a:br>
            <a:r>
              <a:rPr lang="en-US" altLang="en-US" b="1">
                <a:solidFill>
                  <a:schemeClr val="bg1"/>
                </a:solidFill>
                <a:latin typeface="Tahoma" pitchFamily="34" charset="0"/>
              </a:rPr>
              <a:t> 90 minutes per day reading</a:t>
            </a:r>
            <a:br>
              <a:rPr lang="en-US" altLang="en-US" b="1">
                <a:solidFill>
                  <a:schemeClr val="bg1"/>
                </a:solidFill>
                <a:latin typeface="Tahoma" pitchFamily="34" charset="0"/>
              </a:rPr>
            </a:br>
            <a:r>
              <a:rPr lang="en-US" altLang="en-US" b="1">
                <a:solidFill>
                  <a:schemeClr val="bg1"/>
                </a:solidFill>
                <a:latin typeface="Tahoma" pitchFamily="34" charset="0"/>
              </a:rPr>
              <a:t>60 minutes per day math</a:t>
            </a:r>
            <a:r>
              <a:rPr lang="en-US" altLang="en-US">
                <a:latin typeface="Tahoma" pitchFamily="34" charset="0"/>
              </a:rPr>
              <a:t/>
            </a:r>
            <a:br>
              <a:rPr lang="en-US" altLang="en-US">
                <a:latin typeface="Tahoma" pitchFamily="34" charset="0"/>
              </a:rPr>
            </a:br>
            <a:endParaRPr lang="en-US" altLang="en-US">
              <a:latin typeface="Tahoma" pitchFamily="34" charset="0"/>
            </a:endParaRPr>
          </a:p>
        </p:txBody>
      </p:sp>
      <p:sp>
        <p:nvSpPr>
          <p:cNvPr id="1200142" name="AutoShape 14"/>
          <p:cNvSpPr>
            <a:spLocks noChangeArrowheads="1"/>
          </p:cNvSpPr>
          <p:nvPr/>
        </p:nvSpPr>
        <p:spPr bwMode="auto">
          <a:xfrm>
            <a:off x="4240213" y="779463"/>
            <a:ext cx="1031875" cy="930275"/>
          </a:xfrm>
          <a:prstGeom prst="star5">
            <a:avLst/>
          </a:prstGeom>
          <a:solidFill>
            <a:schemeClr val="accent1"/>
          </a:solidFill>
          <a:ln w="9525">
            <a:solidFill>
              <a:schemeClr val="tx1"/>
            </a:solidFill>
            <a:miter lim="800000"/>
            <a:headEnd/>
            <a:tailEnd/>
          </a:ln>
          <a:effectLst/>
        </p:spPr>
        <p:txBody>
          <a:bodyPr wrap="none" anchor="ctr"/>
          <a:lstStyle/>
          <a:p>
            <a:pPr>
              <a:defRPr/>
            </a:pPr>
            <a:endParaRPr lang="en-US"/>
          </a:p>
        </p:txBody>
      </p:sp>
      <p:sp>
        <p:nvSpPr>
          <p:cNvPr id="43018" name="Text Box 15"/>
          <p:cNvSpPr txBox="1">
            <a:spLocks noChangeArrowheads="1"/>
          </p:cNvSpPr>
          <p:nvPr/>
        </p:nvSpPr>
        <p:spPr bwMode="auto">
          <a:xfrm>
            <a:off x="5164138" y="958850"/>
            <a:ext cx="28130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1800">
                <a:latin typeface="Arial Rounded MT Bold" pitchFamily="34" charset="0"/>
              </a:rPr>
              <a:t>Plus</a:t>
            </a:r>
            <a:r>
              <a:rPr lang="en-US" altLang="en-US">
                <a:latin typeface="Arial Rounded MT Bold" pitchFamily="34" charset="0"/>
              </a:rPr>
              <a:t/>
            </a:r>
            <a:br>
              <a:rPr lang="en-US" altLang="en-US">
                <a:latin typeface="Arial Rounded MT Bold" pitchFamily="34" charset="0"/>
              </a:rPr>
            </a:br>
            <a:r>
              <a:rPr lang="en-US" altLang="en-US" sz="2000">
                <a:latin typeface="Arial Rounded MT Bold" pitchFamily="34" charset="0"/>
              </a:rPr>
              <a:t>Special Education</a:t>
            </a:r>
          </a:p>
        </p:txBody>
      </p:sp>
      <p:sp>
        <p:nvSpPr>
          <p:cNvPr id="43019" name="Text Box 16"/>
          <p:cNvSpPr txBox="1">
            <a:spLocks noChangeArrowheads="1"/>
          </p:cNvSpPr>
          <p:nvPr/>
        </p:nvSpPr>
        <p:spPr bwMode="auto">
          <a:xfrm>
            <a:off x="8239125" y="4773613"/>
            <a:ext cx="145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a:latin typeface="Arial Rounded MT Bold" pitchFamily="34" charset="0"/>
              </a:rPr>
              <a:t>80%</a:t>
            </a:r>
          </a:p>
        </p:txBody>
      </p:sp>
      <p:sp>
        <p:nvSpPr>
          <p:cNvPr id="43020" name="Text Box 17"/>
          <p:cNvSpPr txBox="1">
            <a:spLocks noChangeArrowheads="1"/>
          </p:cNvSpPr>
          <p:nvPr/>
        </p:nvSpPr>
        <p:spPr bwMode="auto">
          <a:xfrm>
            <a:off x="5895975" y="1785938"/>
            <a:ext cx="145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a:latin typeface="Arial Rounded MT Bold" pitchFamily="34" charset="0"/>
              </a:rPr>
              <a:t>5%</a:t>
            </a:r>
          </a:p>
        </p:txBody>
      </p:sp>
      <p:sp>
        <p:nvSpPr>
          <p:cNvPr id="43021" name="Text Box 18"/>
          <p:cNvSpPr txBox="1">
            <a:spLocks noChangeArrowheads="1"/>
          </p:cNvSpPr>
          <p:nvPr/>
        </p:nvSpPr>
        <p:spPr bwMode="auto">
          <a:xfrm>
            <a:off x="7027863" y="3213100"/>
            <a:ext cx="14541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a:latin typeface="Arial Rounded MT Bold" pitchFamily="34" charset="0"/>
              </a:rPr>
              <a:t>15%</a:t>
            </a:r>
          </a:p>
        </p:txBody>
      </p:sp>
      <p:sp>
        <p:nvSpPr>
          <p:cNvPr id="43022" name="Text Box 19"/>
          <p:cNvSpPr txBox="1">
            <a:spLocks noChangeArrowheads="1"/>
          </p:cNvSpPr>
          <p:nvPr/>
        </p:nvSpPr>
        <p:spPr bwMode="auto">
          <a:xfrm>
            <a:off x="7754938" y="1090613"/>
            <a:ext cx="889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spcBef>
                <a:spcPct val="50000"/>
              </a:spcBef>
            </a:pPr>
            <a:r>
              <a:rPr lang="en-US" altLang="en-US" sz="2400">
                <a:latin typeface="Arial Rounded MT Bold" pitchFamily="34" charset="0"/>
              </a:rPr>
              <a:t>? </a:t>
            </a:r>
            <a:r>
              <a:rPr lang="en-US" altLang="en-US" sz="2000">
                <a:latin typeface="Arial Rounded MT Bold" pitchFamily="34" charset="0"/>
              </a:rPr>
              <a:t>%</a:t>
            </a:r>
          </a:p>
        </p:txBody>
      </p:sp>
      <p:sp>
        <p:nvSpPr>
          <p:cNvPr id="43023" name="Text Box 24"/>
          <p:cNvSpPr txBox="1">
            <a:spLocks noChangeArrowheads="1"/>
          </p:cNvSpPr>
          <p:nvPr/>
        </p:nvSpPr>
        <p:spPr bwMode="auto">
          <a:xfrm>
            <a:off x="0" y="4622800"/>
            <a:ext cx="15351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b="1"/>
              <a:t>Tier 1</a:t>
            </a:r>
          </a:p>
        </p:txBody>
      </p:sp>
      <p:sp>
        <p:nvSpPr>
          <p:cNvPr id="43024" name="Text Box 25"/>
          <p:cNvSpPr txBox="1">
            <a:spLocks noChangeArrowheads="1"/>
          </p:cNvSpPr>
          <p:nvPr/>
        </p:nvSpPr>
        <p:spPr bwMode="auto">
          <a:xfrm>
            <a:off x="1030288" y="3119438"/>
            <a:ext cx="15351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b="1"/>
              <a:t>Tier 2</a:t>
            </a:r>
          </a:p>
        </p:txBody>
      </p:sp>
      <p:sp>
        <p:nvSpPr>
          <p:cNvPr id="43025" name="Text Box 26"/>
          <p:cNvSpPr txBox="1">
            <a:spLocks noChangeArrowheads="1"/>
          </p:cNvSpPr>
          <p:nvPr/>
        </p:nvSpPr>
        <p:spPr bwMode="auto">
          <a:xfrm>
            <a:off x="2039938" y="1841500"/>
            <a:ext cx="15351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b="1"/>
              <a:t>Tier 3</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sz="3600" i="1" smtClean="0">
                <a:latin typeface="Arial Rounded MT Bold" pitchFamily="34" charset="0"/>
              </a:rPr>
              <a:t>Academically, what should Tier 1 include for elementary students?</a:t>
            </a:r>
          </a:p>
        </p:txBody>
      </p:sp>
      <p:sp>
        <p:nvSpPr>
          <p:cNvPr id="14339" name="Rectangle 3"/>
          <p:cNvSpPr>
            <a:spLocks noGrp="1" noChangeArrowheads="1"/>
          </p:cNvSpPr>
          <p:nvPr>
            <p:ph type="body" idx="1"/>
          </p:nvPr>
        </p:nvSpPr>
        <p:spPr>
          <a:xfrm>
            <a:off x="444500" y="2085975"/>
            <a:ext cx="8723313" cy="4229100"/>
          </a:xfrm>
        </p:spPr>
        <p:txBody>
          <a:bodyPr/>
          <a:lstStyle/>
          <a:p>
            <a:pPr eaLnBrk="1" hangingPunct="1">
              <a:defRPr/>
            </a:pPr>
            <a:r>
              <a:rPr lang="en-US" dirty="0" smtClean="0">
                <a:latin typeface="Arial Rounded MT Bold" pitchFamily="34" charset="0"/>
              </a:rPr>
              <a:t>MINIMUM of 90 minutes in reading and 60 minutes in math of uninterrupted core instruction  </a:t>
            </a:r>
          </a:p>
          <a:p>
            <a:pPr eaLnBrk="1" hangingPunct="1">
              <a:defRPr/>
            </a:pPr>
            <a:r>
              <a:rPr lang="en-US" dirty="0" smtClean="0">
                <a:latin typeface="Arial Rounded MT Bold" pitchFamily="34" charset="0"/>
              </a:rPr>
              <a:t>NRP and NMAP suggest a combination of whole and small group differentiated instruction</a:t>
            </a:r>
          </a:p>
          <a:p>
            <a:pPr eaLnBrk="1" hangingPunct="1">
              <a:defRPr/>
            </a:pPr>
            <a:r>
              <a:rPr lang="en-US" dirty="0" smtClean="0">
                <a:latin typeface="Arial Rounded MT Bold" pitchFamily="34" charset="0"/>
              </a:rPr>
              <a:t>The five big ideas from the NRP and critical benchmarks from NMAP!</a:t>
            </a:r>
          </a:p>
          <a:p>
            <a:pPr lvl="1" eaLnBrk="1" hangingPunct="1">
              <a:buFont typeface="Wingdings" pitchFamily="2" charset="2"/>
              <a:buNone/>
              <a:defRPr/>
            </a:pPr>
            <a:endParaRPr lang="en-US" dirty="0" smtClean="0"/>
          </a:p>
          <a:p>
            <a:pPr lvl="1"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6425" y="506413"/>
            <a:ext cx="8520113" cy="782637"/>
          </a:xfrm>
        </p:spPr>
        <p:txBody>
          <a:bodyPr/>
          <a:lstStyle/>
          <a:p>
            <a:pPr eaLnBrk="1" hangingPunct="1">
              <a:defRPr/>
            </a:pPr>
            <a:r>
              <a:rPr lang="en-US" sz="3600" i="1" smtClean="0">
                <a:latin typeface="Arial Rounded MT Bold" pitchFamily="34" charset="0"/>
              </a:rPr>
              <a:t>Tier 2 for elementary students….</a:t>
            </a:r>
          </a:p>
        </p:txBody>
      </p:sp>
      <p:sp>
        <p:nvSpPr>
          <p:cNvPr id="15363" name="Rectangle 3"/>
          <p:cNvSpPr>
            <a:spLocks noGrp="1" noChangeArrowheads="1"/>
          </p:cNvSpPr>
          <p:nvPr>
            <p:ph type="body" idx="1"/>
          </p:nvPr>
        </p:nvSpPr>
        <p:spPr>
          <a:xfrm>
            <a:off x="646113" y="1465263"/>
            <a:ext cx="8766175" cy="4624387"/>
          </a:xfrm>
        </p:spPr>
        <p:txBody>
          <a:bodyPr/>
          <a:lstStyle/>
          <a:p>
            <a:pPr eaLnBrk="1" hangingPunct="1">
              <a:lnSpc>
                <a:spcPct val="90000"/>
              </a:lnSpc>
              <a:defRPr/>
            </a:pPr>
            <a:r>
              <a:rPr lang="en-US" smtClean="0">
                <a:latin typeface="Arial Rounded MT Bold" pitchFamily="34" charset="0"/>
              </a:rPr>
              <a:t>Additional small group instruction</a:t>
            </a:r>
          </a:p>
          <a:p>
            <a:pPr eaLnBrk="1" hangingPunct="1">
              <a:lnSpc>
                <a:spcPct val="90000"/>
              </a:lnSpc>
              <a:defRPr/>
            </a:pPr>
            <a:r>
              <a:rPr lang="en-US" smtClean="0">
                <a:latin typeface="Arial Rounded MT Bold" pitchFamily="34" charset="0"/>
              </a:rPr>
              <a:t>Best when provided by classroom teacher</a:t>
            </a:r>
          </a:p>
          <a:p>
            <a:pPr eaLnBrk="1" hangingPunct="1">
              <a:lnSpc>
                <a:spcPct val="90000"/>
              </a:lnSpc>
              <a:defRPr/>
            </a:pPr>
            <a:r>
              <a:rPr lang="en-US" smtClean="0">
                <a:latin typeface="Arial Rounded MT Bold" pitchFamily="34" charset="0"/>
              </a:rPr>
              <a:t>At least 10-12 weeks in duration**</a:t>
            </a:r>
          </a:p>
          <a:p>
            <a:pPr eaLnBrk="1" hangingPunct="1">
              <a:lnSpc>
                <a:spcPct val="90000"/>
              </a:lnSpc>
              <a:defRPr/>
            </a:pPr>
            <a:r>
              <a:rPr lang="en-US" smtClean="0">
                <a:latin typeface="Arial Rounded MT Bold" pitchFamily="34" charset="0"/>
              </a:rPr>
              <a:t>Frequent progress monitoring </a:t>
            </a:r>
          </a:p>
          <a:p>
            <a:pPr eaLnBrk="1" hangingPunct="1">
              <a:lnSpc>
                <a:spcPct val="90000"/>
              </a:lnSpc>
              <a:defRPr/>
            </a:pPr>
            <a:r>
              <a:rPr lang="en-US" smtClean="0">
                <a:latin typeface="Arial Rounded MT Bold" pitchFamily="34" charset="0"/>
              </a:rPr>
              <a:t>May need additional rounds of Tier 2 if  “adequate progress” is being made</a:t>
            </a:r>
          </a:p>
          <a:p>
            <a:pPr eaLnBrk="1" hangingPunct="1">
              <a:lnSpc>
                <a:spcPct val="90000"/>
              </a:lnSpc>
              <a:defRPr/>
            </a:pPr>
            <a:r>
              <a:rPr lang="en-US" smtClean="0">
                <a:latin typeface="Arial Rounded MT Bold" pitchFamily="34" charset="0"/>
              </a:rPr>
              <a:t>May need to move to Tier 3 if “inadequate progress” is being made</a:t>
            </a:r>
            <a:endParaRPr lang="en-US" b="1" u="sng" smtClean="0">
              <a:solidFill>
                <a:schemeClr val="tx2"/>
              </a:solidFill>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66750" y="244475"/>
            <a:ext cx="8547100" cy="762000"/>
          </a:xfrm>
        </p:spPr>
        <p:txBody>
          <a:bodyPr/>
          <a:lstStyle/>
          <a:p>
            <a:pPr eaLnBrk="1" hangingPunct="1">
              <a:defRPr/>
            </a:pPr>
            <a:r>
              <a:rPr lang="en-US" i="1" smtClean="0">
                <a:latin typeface="Arial Rounded MT Bold" pitchFamily="34" charset="0"/>
              </a:rPr>
              <a:t>Tier 3 for K-3 students</a:t>
            </a:r>
          </a:p>
        </p:txBody>
      </p:sp>
      <p:sp>
        <p:nvSpPr>
          <p:cNvPr id="16387" name="Rectangle 3"/>
          <p:cNvSpPr>
            <a:spLocks noGrp="1" noChangeArrowheads="1"/>
          </p:cNvSpPr>
          <p:nvPr>
            <p:ph type="body" idx="1"/>
          </p:nvPr>
        </p:nvSpPr>
        <p:spPr>
          <a:xfrm>
            <a:off x="403225" y="1222375"/>
            <a:ext cx="8766175" cy="5092700"/>
          </a:xfrm>
        </p:spPr>
        <p:txBody>
          <a:bodyPr/>
          <a:lstStyle/>
          <a:p>
            <a:pPr eaLnBrk="1" hangingPunct="1">
              <a:lnSpc>
                <a:spcPct val="80000"/>
              </a:lnSpc>
              <a:defRPr/>
            </a:pPr>
            <a:r>
              <a:rPr lang="en-US" sz="3600" smtClean="0">
                <a:latin typeface="Arial Rounded MT Bold" pitchFamily="34" charset="0"/>
              </a:rPr>
              <a:t>Intensive intervention</a:t>
            </a:r>
            <a:endParaRPr lang="en-US" sz="2400" u="sng" smtClean="0">
              <a:latin typeface="Arial Rounded MT Bold" pitchFamily="34" charset="0"/>
            </a:endParaRPr>
          </a:p>
          <a:p>
            <a:pPr eaLnBrk="1" hangingPunct="1">
              <a:lnSpc>
                <a:spcPct val="80000"/>
              </a:lnSpc>
              <a:defRPr/>
            </a:pPr>
            <a:r>
              <a:rPr lang="en-US" smtClean="0">
                <a:latin typeface="Arial Rounded MT Bold" pitchFamily="34" charset="0"/>
              </a:rPr>
              <a:t>Does not replace or supplant (Tier 1) but may replace Tier 2</a:t>
            </a:r>
          </a:p>
          <a:p>
            <a:pPr eaLnBrk="1" hangingPunct="1">
              <a:lnSpc>
                <a:spcPct val="80000"/>
              </a:lnSpc>
              <a:defRPr/>
            </a:pPr>
            <a:r>
              <a:rPr lang="en-US" smtClean="0">
                <a:latin typeface="Arial Rounded MT Bold" pitchFamily="34" charset="0"/>
              </a:rPr>
              <a:t>Designed to meet identified student needs in math, reading, and behavior</a:t>
            </a:r>
          </a:p>
          <a:p>
            <a:pPr eaLnBrk="1" hangingPunct="1">
              <a:lnSpc>
                <a:spcPct val="80000"/>
              </a:lnSpc>
              <a:defRPr/>
            </a:pPr>
            <a:r>
              <a:rPr lang="en-US" smtClean="0">
                <a:latin typeface="Arial Rounded MT Bold" pitchFamily="34" charset="0"/>
              </a:rPr>
              <a:t>Student will miss something</a:t>
            </a:r>
          </a:p>
          <a:p>
            <a:pPr lvl="1" eaLnBrk="1" hangingPunct="1">
              <a:lnSpc>
                <a:spcPct val="80000"/>
              </a:lnSpc>
              <a:defRPr/>
            </a:pPr>
            <a:r>
              <a:rPr lang="en-US" smtClean="0">
                <a:latin typeface="Arial Rounded MT Bold" pitchFamily="34" charset="0"/>
              </a:rPr>
              <a:t>Decide what will be missed</a:t>
            </a:r>
          </a:p>
          <a:p>
            <a:pPr lvl="1" eaLnBrk="1" hangingPunct="1">
              <a:lnSpc>
                <a:spcPct val="80000"/>
              </a:lnSpc>
              <a:defRPr/>
            </a:pPr>
            <a:r>
              <a:rPr lang="en-US" smtClean="0">
                <a:latin typeface="Arial Rounded MT Bold" pitchFamily="34" charset="0"/>
              </a:rPr>
              <a:t>Schedule for success!</a:t>
            </a:r>
          </a:p>
          <a:p>
            <a:pPr eaLnBrk="1" hangingPunct="1">
              <a:lnSpc>
                <a:spcPct val="80000"/>
              </a:lnSpc>
              <a:defRPr/>
            </a:pPr>
            <a:r>
              <a:rPr lang="en-US" sz="2800" smtClean="0">
                <a:latin typeface="Arial Rounded MT Bold" pitchFamily="34" charset="0"/>
              </a:rPr>
              <a:t>Who might provide this intervention?</a:t>
            </a:r>
          </a:p>
          <a:p>
            <a:pPr lvl="1" eaLnBrk="1" hangingPunct="1">
              <a:lnSpc>
                <a:spcPct val="80000"/>
              </a:lnSpc>
              <a:defRPr/>
            </a:pPr>
            <a:r>
              <a:rPr lang="en-US" sz="2400" smtClean="0">
                <a:latin typeface="Arial Rounded MT Bold" pitchFamily="34" charset="0"/>
              </a:rPr>
              <a:t>Title I; reading, math, or behavior interventionists; SPED; Para; Classroom teacher, etc</a:t>
            </a:r>
            <a:endParaRPr lang="en-US" smtClean="0">
              <a:latin typeface="Arial Rounded MT Bold" pitchFamily="34" charset="0"/>
            </a:endParaRPr>
          </a:p>
          <a:p>
            <a:pPr eaLnBrk="1" hangingPunct="1">
              <a:lnSpc>
                <a:spcPct val="80000"/>
              </a:lnSpc>
              <a:defRPr/>
            </a:pPr>
            <a:endParaRPr lang="en-US" sz="2400" smtClean="0">
              <a:solidFill>
                <a:srgbClr val="F5CA11"/>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30300" y="225425"/>
            <a:ext cx="7802563" cy="752475"/>
          </a:xfrm>
        </p:spPr>
        <p:txBody>
          <a:bodyPr/>
          <a:lstStyle/>
          <a:p>
            <a:pPr eaLnBrk="1" hangingPunct="1">
              <a:defRPr/>
            </a:pPr>
            <a:r>
              <a:rPr lang="en-US" smtClean="0">
                <a:latin typeface="Arial Rounded MT Bold" pitchFamily="34" charset="0"/>
              </a:rPr>
              <a:t>Grade 4-12 Tier Model</a:t>
            </a:r>
          </a:p>
        </p:txBody>
      </p:sp>
      <p:sp>
        <p:nvSpPr>
          <p:cNvPr id="47107" name="AutoShape 3"/>
          <p:cNvSpPr>
            <a:spLocks noChangeArrowheads="1"/>
          </p:cNvSpPr>
          <p:nvPr/>
        </p:nvSpPr>
        <p:spPr bwMode="auto">
          <a:xfrm>
            <a:off x="261938" y="1541463"/>
            <a:ext cx="9088437" cy="4886325"/>
          </a:xfrm>
          <a:prstGeom prst="triangle">
            <a:avLst>
              <a:gd name="adj" fmla="val 50000"/>
            </a:avLst>
          </a:prstGeom>
          <a:solidFill>
            <a:srgbClr val="18EE2C"/>
          </a:solidFill>
          <a:ln w="9525">
            <a:solidFill>
              <a:schemeClr val="tx1"/>
            </a:solidFill>
            <a:miter lim="800000"/>
            <a:headEnd/>
            <a:tailEnd/>
          </a:ln>
        </p:spPr>
        <p:txBody>
          <a:bodyPr wrap="none" anchor="ct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endParaRPr lang="en-US" altLang="en-US"/>
          </a:p>
        </p:txBody>
      </p:sp>
      <p:sp>
        <p:nvSpPr>
          <p:cNvPr id="47108" name="AutoShape 4"/>
          <p:cNvSpPr>
            <a:spLocks noChangeArrowheads="1"/>
          </p:cNvSpPr>
          <p:nvPr/>
        </p:nvSpPr>
        <p:spPr bwMode="auto">
          <a:xfrm>
            <a:off x="1635125" y="1409700"/>
            <a:ext cx="6342063" cy="3533775"/>
          </a:xfrm>
          <a:prstGeom prst="triangle">
            <a:avLst>
              <a:gd name="adj" fmla="val 50000"/>
            </a:avLst>
          </a:prstGeom>
          <a:solidFill>
            <a:srgbClr val="F5CA11"/>
          </a:solidFill>
          <a:ln w="9525">
            <a:solidFill>
              <a:schemeClr val="tx1"/>
            </a:solidFill>
            <a:miter lim="800000"/>
            <a:headEnd/>
            <a:tailEnd/>
          </a:ln>
        </p:spPr>
        <p:txBody>
          <a:bodyPr wrap="none" anchor="ct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endParaRPr lang="en-US" altLang="en-US"/>
          </a:p>
        </p:txBody>
      </p:sp>
      <p:sp>
        <p:nvSpPr>
          <p:cNvPr id="47109" name="AutoShape 5"/>
          <p:cNvSpPr>
            <a:spLocks noChangeArrowheads="1"/>
          </p:cNvSpPr>
          <p:nvPr/>
        </p:nvSpPr>
        <p:spPr bwMode="auto">
          <a:xfrm>
            <a:off x="3332163" y="1484313"/>
            <a:ext cx="2927350" cy="1503362"/>
          </a:xfrm>
          <a:prstGeom prst="triangle">
            <a:avLst>
              <a:gd name="adj" fmla="val 50000"/>
            </a:avLst>
          </a:prstGeom>
          <a:solidFill>
            <a:srgbClr val="FF0000"/>
          </a:solidFill>
          <a:ln w="9525">
            <a:solidFill>
              <a:schemeClr val="tx1"/>
            </a:solidFill>
            <a:miter lim="800000"/>
            <a:headEnd/>
            <a:tailEnd/>
          </a:ln>
        </p:spPr>
        <p:txBody>
          <a:bodyPr wrap="none" anchor="ct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endParaRPr lang="en-US" altLang="en-US"/>
          </a:p>
        </p:txBody>
      </p:sp>
      <p:sp>
        <p:nvSpPr>
          <p:cNvPr id="47110" name="Text Box 6"/>
          <p:cNvSpPr txBox="1">
            <a:spLocks noChangeArrowheads="1"/>
          </p:cNvSpPr>
          <p:nvPr/>
        </p:nvSpPr>
        <p:spPr bwMode="auto">
          <a:xfrm>
            <a:off x="3371850" y="1935163"/>
            <a:ext cx="2908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2000" b="1">
                <a:solidFill>
                  <a:schemeClr val="bg1"/>
                </a:solidFill>
                <a:latin typeface="Tahoma" pitchFamily="34" charset="0"/>
              </a:rPr>
              <a:t>Intensive Intervention</a:t>
            </a:r>
            <a:br>
              <a:rPr lang="en-US" altLang="en-US" sz="2000" b="1">
                <a:solidFill>
                  <a:schemeClr val="bg1"/>
                </a:solidFill>
                <a:latin typeface="Tahoma" pitchFamily="34" charset="0"/>
              </a:rPr>
            </a:br>
            <a:r>
              <a:rPr lang="en-US" altLang="en-US" sz="2000" b="1">
                <a:solidFill>
                  <a:schemeClr val="bg1"/>
                </a:solidFill>
                <a:latin typeface="Tahoma" pitchFamily="34" charset="0"/>
              </a:rPr>
              <a:t> classes</a:t>
            </a:r>
          </a:p>
        </p:txBody>
      </p:sp>
      <p:sp>
        <p:nvSpPr>
          <p:cNvPr id="47111" name="Text Box 7"/>
          <p:cNvSpPr txBox="1">
            <a:spLocks noChangeArrowheads="1"/>
          </p:cNvSpPr>
          <p:nvPr/>
        </p:nvSpPr>
        <p:spPr bwMode="auto">
          <a:xfrm>
            <a:off x="1574800" y="3063875"/>
            <a:ext cx="64420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2700" b="1">
                <a:solidFill>
                  <a:schemeClr val="bg1"/>
                </a:solidFill>
                <a:latin typeface="Tahoma" pitchFamily="34" charset="0"/>
              </a:rPr>
              <a:t>Differentiated </a:t>
            </a:r>
            <a:br>
              <a:rPr lang="en-US" altLang="en-US" sz="2700" b="1">
                <a:solidFill>
                  <a:schemeClr val="bg1"/>
                </a:solidFill>
                <a:latin typeface="Tahoma" pitchFamily="34" charset="0"/>
              </a:rPr>
            </a:br>
            <a:r>
              <a:rPr lang="en-US" altLang="en-US" sz="2700" b="1">
                <a:solidFill>
                  <a:schemeClr val="bg1"/>
                </a:solidFill>
                <a:latin typeface="Tahoma" pitchFamily="34" charset="0"/>
              </a:rPr>
              <a:t>strategy instruction </a:t>
            </a:r>
            <a:br>
              <a:rPr lang="en-US" altLang="en-US" sz="2700" b="1">
                <a:solidFill>
                  <a:schemeClr val="bg1"/>
                </a:solidFill>
                <a:latin typeface="Tahoma" pitchFamily="34" charset="0"/>
              </a:rPr>
            </a:br>
            <a:r>
              <a:rPr lang="en-US" altLang="en-US" sz="2700" b="1">
                <a:solidFill>
                  <a:schemeClr val="bg1"/>
                </a:solidFill>
                <a:latin typeface="Tahoma" pitchFamily="34" charset="0"/>
              </a:rPr>
              <a:t>in content classes small </a:t>
            </a:r>
            <a:br>
              <a:rPr lang="en-US" altLang="en-US" sz="2700" b="1">
                <a:solidFill>
                  <a:schemeClr val="bg1"/>
                </a:solidFill>
                <a:latin typeface="Tahoma" pitchFamily="34" charset="0"/>
              </a:rPr>
            </a:br>
            <a:r>
              <a:rPr lang="en-US" altLang="en-US" sz="2700" b="1">
                <a:solidFill>
                  <a:schemeClr val="bg1"/>
                </a:solidFill>
                <a:latin typeface="Tahoma" pitchFamily="34" charset="0"/>
              </a:rPr>
              <a:t>group-intentional groupings</a:t>
            </a:r>
          </a:p>
        </p:txBody>
      </p:sp>
      <p:sp>
        <p:nvSpPr>
          <p:cNvPr id="47112" name="Text Box 8"/>
          <p:cNvSpPr txBox="1">
            <a:spLocks noChangeArrowheads="1"/>
          </p:cNvSpPr>
          <p:nvPr/>
        </p:nvSpPr>
        <p:spPr bwMode="auto">
          <a:xfrm>
            <a:off x="828675" y="4999038"/>
            <a:ext cx="791527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b="1">
                <a:solidFill>
                  <a:schemeClr val="bg1"/>
                </a:solidFill>
                <a:latin typeface="Tahoma" pitchFamily="34" charset="0"/>
              </a:rPr>
              <a:t>Core instruction=Strategy </a:t>
            </a:r>
            <a:br>
              <a:rPr lang="en-US" altLang="en-US" b="1">
                <a:solidFill>
                  <a:schemeClr val="bg1"/>
                </a:solidFill>
                <a:latin typeface="Tahoma" pitchFamily="34" charset="0"/>
              </a:rPr>
            </a:br>
            <a:r>
              <a:rPr lang="en-US" altLang="en-US" b="1">
                <a:solidFill>
                  <a:schemeClr val="bg1"/>
                </a:solidFill>
                <a:latin typeface="Tahoma" pitchFamily="34" charset="0"/>
              </a:rPr>
              <a:t>instruction in content classes </a:t>
            </a:r>
            <a:br>
              <a:rPr lang="en-US" altLang="en-US" b="1">
                <a:solidFill>
                  <a:schemeClr val="bg1"/>
                </a:solidFill>
                <a:latin typeface="Tahoma" pitchFamily="34" charset="0"/>
              </a:rPr>
            </a:br>
            <a:r>
              <a:rPr lang="en-US" altLang="en-US" b="1">
                <a:solidFill>
                  <a:schemeClr val="bg1"/>
                </a:solidFill>
                <a:latin typeface="Tahoma" pitchFamily="34" charset="0"/>
              </a:rPr>
              <a:t>whole and small group</a:t>
            </a:r>
            <a:endParaRPr lang="en-US" altLang="en-US">
              <a:solidFill>
                <a:schemeClr val="bg1"/>
              </a:solidFill>
              <a:latin typeface="Tahoma" pitchFamily="34" charset="0"/>
            </a:endParaRPr>
          </a:p>
        </p:txBody>
      </p:sp>
      <p:sp>
        <p:nvSpPr>
          <p:cNvPr id="1201163" name="AutoShape 11"/>
          <p:cNvSpPr>
            <a:spLocks noChangeArrowheads="1"/>
          </p:cNvSpPr>
          <p:nvPr/>
        </p:nvSpPr>
        <p:spPr bwMode="auto">
          <a:xfrm>
            <a:off x="4260850" y="836613"/>
            <a:ext cx="1031875" cy="930275"/>
          </a:xfrm>
          <a:prstGeom prst="star5">
            <a:avLst/>
          </a:prstGeom>
          <a:solidFill>
            <a:schemeClr val="accent1"/>
          </a:solidFill>
          <a:ln w="9525">
            <a:solidFill>
              <a:schemeClr val="tx1"/>
            </a:solidFill>
            <a:miter lim="800000"/>
            <a:headEnd/>
            <a:tailEnd/>
          </a:ln>
          <a:effectLst/>
        </p:spPr>
        <p:txBody>
          <a:bodyPr wrap="none" anchor="ctr"/>
          <a:lstStyle/>
          <a:p>
            <a:pPr>
              <a:defRPr/>
            </a:pPr>
            <a:endParaRPr lang="en-US"/>
          </a:p>
        </p:txBody>
      </p:sp>
      <p:sp>
        <p:nvSpPr>
          <p:cNvPr id="47114" name="Text Box 12"/>
          <p:cNvSpPr txBox="1">
            <a:spLocks noChangeArrowheads="1"/>
          </p:cNvSpPr>
          <p:nvPr/>
        </p:nvSpPr>
        <p:spPr bwMode="auto">
          <a:xfrm>
            <a:off x="5145088" y="958850"/>
            <a:ext cx="28114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2000">
                <a:latin typeface="Arial Rounded MT Bold" pitchFamily="34" charset="0"/>
              </a:rPr>
              <a:t>Plus</a:t>
            </a:r>
            <a:br>
              <a:rPr lang="en-US" altLang="en-US" sz="2000">
                <a:latin typeface="Arial Rounded MT Bold" pitchFamily="34" charset="0"/>
              </a:rPr>
            </a:br>
            <a:r>
              <a:rPr lang="en-US" altLang="en-US" sz="2000">
                <a:latin typeface="Arial Rounded MT Bold" pitchFamily="34" charset="0"/>
              </a:rPr>
              <a:t>Special Education</a:t>
            </a:r>
          </a:p>
        </p:txBody>
      </p:sp>
      <p:sp>
        <p:nvSpPr>
          <p:cNvPr id="47115" name="Text Box 13"/>
          <p:cNvSpPr txBox="1">
            <a:spLocks noChangeArrowheads="1"/>
          </p:cNvSpPr>
          <p:nvPr/>
        </p:nvSpPr>
        <p:spPr bwMode="auto">
          <a:xfrm>
            <a:off x="8239125" y="4773613"/>
            <a:ext cx="145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a:latin typeface="Arial Rounded MT Bold" pitchFamily="34" charset="0"/>
              </a:rPr>
              <a:t>80%</a:t>
            </a:r>
          </a:p>
        </p:txBody>
      </p:sp>
      <p:sp>
        <p:nvSpPr>
          <p:cNvPr id="47116" name="Text Box 14"/>
          <p:cNvSpPr txBox="1">
            <a:spLocks noChangeArrowheads="1"/>
          </p:cNvSpPr>
          <p:nvPr/>
        </p:nvSpPr>
        <p:spPr bwMode="auto">
          <a:xfrm>
            <a:off x="5876925" y="1785938"/>
            <a:ext cx="145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a:latin typeface="Arial Rounded MT Bold" pitchFamily="34" charset="0"/>
              </a:rPr>
              <a:t>5%</a:t>
            </a:r>
          </a:p>
        </p:txBody>
      </p:sp>
      <p:sp>
        <p:nvSpPr>
          <p:cNvPr id="47117" name="Text Box 15"/>
          <p:cNvSpPr txBox="1">
            <a:spLocks noChangeArrowheads="1"/>
          </p:cNvSpPr>
          <p:nvPr/>
        </p:nvSpPr>
        <p:spPr bwMode="auto">
          <a:xfrm>
            <a:off x="7027863" y="3213100"/>
            <a:ext cx="14541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a:latin typeface="Arial Rounded MT Bold" pitchFamily="34" charset="0"/>
              </a:rPr>
              <a:t>15%</a:t>
            </a:r>
          </a:p>
        </p:txBody>
      </p:sp>
      <p:sp>
        <p:nvSpPr>
          <p:cNvPr id="47118" name="Text Box 16"/>
          <p:cNvSpPr txBox="1">
            <a:spLocks noChangeArrowheads="1"/>
          </p:cNvSpPr>
          <p:nvPr/>
        </p:nvSpPr>
        <p:spPr bwMode="auto">
          <a:xfrm>
            <a:off x="7754938" y="1090613"/>
            <a:ext cx="889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spcBef>
                <a:spcPct val="50000"/>
              </a:spcBef>
            </a:pPr>
            <a:r>
              <a:rPr lang="en-US" altLang="en-US" sz="2400">
                <a:latin typeface="Arial Rounded MT Bold" pitchFamily="34" charset="0"/>
              </a:rPr>
              <a:t>? %</a:t>
            </a:r>
          </a:p>
        </p:txBody>
      </p:sp>
      <p:sp>
        <p:nvSpPr>
          <p:cNvPr id="47119" name="Text Box 18"/>
          <p:cNvSpPr txBox="1">
            <a:spLocks noChangeArrowheads="1"/>
          </p:cNvSpPr>
          <p:nvPr/>
        </p:nvSpPr>
        <p:spPr bwMode="auto">
          <a:xfrm>
            <a:off x="0" y="4622800"/>
            <a:ext cx="15351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b="1"/>
              <a:t>Tier 1</a:t>
            </a:r>
          </a:p>
        </p:txBody>
      </p:sp>
      <p:sp>
        <p:nvSpPr>
          <p:cNvPr id="47120" name="Text Box 19"/>
          <p:cNvSpPr txBox="1">
            <a:spLocks noChangeArrowheads="1"/>
          </p:cNvSpPr>
          <p:nvPr/>
        </p:nvSpPr>
        <p:spPr bwMode="auto">
          <a:xfrm>
            <a:off x="2301875" y="1785938"/>
            <a:ext cx="15351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b="1"/>
              <a:t>Tier 3</a:t>
            </a:r>
          </a:p>
        </p:txBody>
      </p:sp>
      <p:sp>
        <p:nvSpPr>
          <p:cNvPr id="47121" name="Text Box 20"/>
          <p:cNvSpPr txBox="1">
            <a:spLocks noChangeArrowheads="1"/>
          </p:cNvSpPr>
          <p:nvPr/>
        </p:nvSpPr>
        <p:spPr bwMode="auto">
          <a:xfrm>
            <a:off x="1090613" y="3232150"/>
            <a:ext cx="15351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spcBef>
                <a:spcPct val="50000"/>
              </a:spcBef>
            </a:pPr>
            <a:r>
              <a:rPr lang="en-US" altLang="en-US" sz="3200" b="1"/>
              <a:t>Tier 2</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84188" y="450850"/>
            <a:ext cx="8724900" cy="958850"/>
          </a:xfrm>
        </p:spPr>
        <p:txBody>
          <a:bodyPr/>
          <a:lstStyle/>
          <a:p>
            <a:pPr eaLnBrk="1" hangingPunct="1">
              <a:defRPr/>
            </a:pPr>
            <a:r>
              <a:rPr lang="en-US" sz="4000" i="1" smtClean="0">
                <a:latin typeface="Arial Rounded MT Bold" pitchFamily="34" charset="0"/>
              </a:rPr>
              <a:t>About Grades 4-12 Tier 1</a:t>
            </a:r>
          </a:p>
        </p:txBody>
      </p:sp>
      <p:sp>
        <p:nvSpPr>
          <p:cNvPr id="48131" name="Text Box 3"/>
          <p:cNvSpPr txBox="1">
            <a:spLocks noChangeArrowheads="1"/>
          </p:cNvSpPr>
          <p:nvPr/>
        </p:nvSpPr>
        <p:spPr bwMode="auto">
          <a:xfrm>
            <a:off x="301625" y="1622425"/>
            <a:ext cx="9147175"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spcBef>
                <a:spcPct val="50000"/>
              </a:spcBef>
              <a:buFontTx/>
              <a:buChar char="•"/>
            </a:pPr>
            <a:r>
              <a:rPr lang="en-US" altLang="en-US">
                <a:latin typeface="Arial Rounded MT Bold" pitchFamily="34" charset="0"/>
              </a:rPr>
              <a:t>Students learn how to learn</a:t>
            </a:r>
          </a:p>
          <a:p>
            <a:pPr>
              <a:spcBef>
                <a:spcPct val="50000"/>
              </a:spcBef>
              <a:buFontTx/>
              <a:buChar char="•"/>
            </a:pPr>
            <a:r>
              <a:rPr lang="en-US" altLang="en-US">
                <a:latin typeface="Arial Rounded MT Bold" pitchFamily="34" charset="0"/>
              </a:rPr>
              <a:t>Strategic teaching in ALL classes</a:t>
            </a:r>
          </a:p>
          <a:p>
            <a:pPr>
              <a:spcBef>
                <a:spcPct val="50000"/>
              </a:spcBef>
              <a:buFontTx/>
              <a:buChar char="•"/>
            </a:pPr>
            <a:r>
              <a:rPr lang="en-US" altLang="en-US">
                <a:latin typeface="Arial Rounded MT Bold" pitchFamily="34" charset="0"/>
              </a:rPr>
              <a:t>Some time for students to work with peers daily in ALL classes</a:t>
            </a:r>
          </a:p>
          <a:p>
            <a:pPr>
              <a:spcBef>
                <a:spcPct val="50000"/>
              </a:spcBef>
              <a:buFontTx/>
              <a:buChar char="•"/>
            </a:pPr>
            <a:r>
              <a:rPr lang="en-US" altLang="en-US">
                <a:latin typeface="Arial Rounded MT Bold" pitchFamily="34" charset="0"/>
              </a:rPr>
              <a:t>Encourages student engagement</a:t>
            </a:r>
          </a:p>
          <a:p>
            <a:pPr>
              <a:spcBef>
                <a:spcPct val="50000"/>
              </a:spcBef>
              <a:buFontTx/>
              <a:buChar char="•"/>
            </a:pPr>
            <a:r>
              <a:rPr lang="en-US" altLang="en-US">
                <a:latin typeface="Arial Rounded MT Bold" pitchFamily="34" charset="0"/>
              </a:rPr>
              <a:t>Students become active participants in the learning process</a:t>
            </a:r>
          </a:p>
          <a:p>
            <a:pPr>
              <a:spcBef>
                <a:spcPct val="50000"/>
              </a:spcBef>
              <a:buFontTx/>
              <a:buChar char="•"/>
            </a:pPr>
            <a:r>
              <a:rPr lang="en-US" altLang="en-US">
                <a:latin typeface="Arial Rounded MT Bold" pitchFamily="34" charset="0"/>
              </a:rPr>
              <a:t>Students “make their own meaning”</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84188" y="450850"/>
            <a:ext cx="8724900" cy="958850"/>
          </a:xfrm>
        </p:spPr>
        <p:txBody>
          <a:bodyPr/>
          <a:lstStyle/>
          <a:p>
            <a:pPr eaLnBrk="1" hangingPunct="1">
              <a:defRPr/>
            </a:pPr>
            <a:r>
              <a:rPr lang="en-US" sz="4000" i="1" smtClean="0">
                <a:latin typeface="Arial Rounded MT Bold" pitchFamily="34" charset="0"/>
              </a:rPr>
              <a:t>About  Grades 4-12 Tier 2</a:t>
            </a:r>
          </a:p>
        </p:txBody>
      </p:sp>
      <p:sp>
        <p:nvSpPr>
          <p:cNvPr id="49155" name="Text Box 3"/>
          <p:cNvSpPr txBox="1">
            <a:spLocks noChangeArrowheads="1"/>
          </p:cNvSpPr>
          <p:nvPr/>
        </p:nvSpPr>
        <p:spPr bwMode="auto">
          <a:xfrm>
            <a:off x="301625" y="1622425"/>
            <a:ext cx="9147175"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spcBef>
                <a:spcPct val="50000"/>
              </a:spcBef>
              <a:buFontTx/>
              <a:buChar char="•"/>
            </a:pPr>
            <a:r>
              <a:rPr lang="en-US" altLang="en-US">
                <a:latin typeface="Arial Rounded MT Bold" pitchFamily="34" charset="0"/>
              </a:rPr>
              <a:t>Differentiated strategic teaching </a:t>
            </a:r>
          </a:p>
          <a:p>
            <a:pPr>
              <a:spcBef>
                <a:spcPct val="50000"/>
              </a:spcBef>
              <a:buFontTx/>
              <a:buChar char="•"/>
            </a:pPr>
            <a:r>
              <a:rPr lang="en-US" altLang="en-US">
                <a:latin typeface="Arial Rounded MT Bold" pitchFamily="34" charset="0"/>
              </a:rPr>
              <a:t>Teacher explicitly models strategies with students and scaffolds as needed</a:t>
            </a:r>
          </a:p>
          <a:p>
            <a:pPr>
              <a:spcBef>
                <a:spcPct val="50000"/>
              </a:spcBef>
              <a:buFontTx/>
              <a:buChar char="•"/>
            </a:pPr>
            <a:r>
              <a:rPr lang="en-US" altLang="en-US">
                <a:latin typeface="Arial Rounded MT Bold" pitchFamily="34" charset="0"/>
              </a:rPr>
              <a:t>Opportunities for peer-tutors and heterogeneous grouping (weaker with stronger and teacher rotates among groups)</a:t>
            </a:r>
          </a:p>
          <a:p>
            <a:pPr>
              <a:spcBef>
                <a:spcPct val="50000"/>
              </a:spcBef>
              <a:buFontTx/>
              <a:buChar char="•"/>
            </a:pPr>
            <a:r>
              <a:rPr lang="en-US" altLang="en-US">
                <a:latin typeface="Arial Rounded MT Bold" pitchFamily="34" charset="0"/>
              </a:rPr>
              <a:t>Opportunities for homogeneous grouping (weak come together and teacher works with that group)</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84188" y="300038"/>
            <a:ext cx="8724900" cy="527050"/>
          </a:xfrm>
        </p:spPr>
        <p:txBody>
          <a:bodyPr/>
          <a:lstStyle/>
          <a:p>
            <a:pPr eaLnBrk="1" hangingPunct="1">
              <a:defRPr/>
            </a:pPr>
            <a:r>
              <a:rPr lang="en-US" sz="4000" i="1" smtClean="0">
                <a:latin typeface="Arial Rounded MT Bold" pitchFamily="34" charset="0"/>
              </a:rPr>
              <a:t>About  Grades 4-12 Tier 3</a:t>
            </a:r>
          </a:p>
        </p:txBody>
      </p:sp>
      <p:sp>
        <p:nvSpPr>
          <p:cNvPr id="50179" name="Text Box 3"/>
          <p:cNvSpPr txBox="1">
            <a:spLocks noChangeArrowheads="1"/>
          </p:cNvSpPr>
          <p:nvPr/>
        </p:nvSpPr>
        <p:spPr bwMode="auto">
          <a:xfrm>
            <a:off x="384175" y="992188"/>
            <a:ext cx="8924925" cy="549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spcBef>
                <a:spcPct val="50000"/>
              </a:spcBef>
              <a:buFontTx/>
              <a:buChar char="•"/>
            </a:pPr>
            <a:r>
              <a:rPr lang="en-US" altLang="en-US" sz="2700">
                <a:latin typeface="Arial Rounded MT Bold" pitchFamily="34" charset="0"/>
              </a:rPr>
              <a:t>Intensive intervention classes for students who need them (math, reading, and behavior)</a:t>
            </a:r>
          </a:p>
          <a:p>
            <a:pPr lvl="1">
              <a:spcBef>
                <a:spcPct val="50000"/>
              </a:spcBef>
              <a:buFontTx/>
              <a:buChar char="•"/>
            </a:pPr>
            <a:r>
              <a:rPr lang="en-US" altLang="en-US" sz="2700">
                <a:latin typeface="Arial Rounded MT Bold" pitchFamily="34" charset="0"/>
              </a:rPr>
              <a:t>Reading – Word-level interventions and comprehension interventions</a:t>
            </a:r>
          </a:p>
          <a:p>
            <a:pPr lvl="1">
              <a:spcBef>
                <a:spcPct val="50000"/>
              </a:spcBef>
              <a:buFontTx/>
              <a:buChar char="•"/>
            </a:pPr>
            <a:r>
              <a:rPr lang="en-US" altLang="en-US" sz="2700">
                <a:latin typeface="Arial Rounded MT Bold" pitchFamily="34" charset="0"/>
              </a:rPr>
              <a:t>Math – Computation and problem solving interventions</a:t>
            </a:r>
          </a:p>
          <a:p>
            <a:pPr lvl="1">
              <a:spcBef>
                <a:spcPct val="50000"/>
              </a:spcBef>
              <a:buFontTx/>
              <a:buChar char="•"/>
            </a:pPr>
            <a:r>
              <a:rPr lang="en-US" altLang="en-US" sz="2700">
                <a:latin typeface="Arial Rounded MT Bold" pitchFamily="34" charset="0"/>
              </a:rPr>
              <a:t>Behavior- small group sessions/classes</a:t>
            </a:r>
          </a:p>
          <a:p>
            <a:pPr>
              <a:spcBef>
                <a:spcPct val="50000"/>
              </a:spcBef>
              <a:buFontTx/>
              <a:buChar char="•"/>
            </a:pPr>
            <a:r>
              <a:rPr lang="en-US" altLang="en-US" sz="2700">
                <a:latin typeface="Arial Rounded MT Bold" pitchFamily="34" charset="0"/>
              </a:rPr>
              <a:t>Scheduling options</a:t>
            </a:r>
          </a:p>
          <a:p>
            <a:pPr lvl="1">
              <a:spcBef>
                <a:spcPct val="50000"/>
              </a:spcBef>
              <a:buFontTx/>
              <a:buChar char="•"/>
            </a:pPr>
            <a:r>
              <a:rPr lang="en-US" altLang="en-US" sz="2700">
                <a:latin typeface="Arial Rounded MT Bold" pitchFamily="34" charset="0"/>
              </a:rPr>
              <a:t>Grade specific intervention times</a:t>
            </a:r>
          </a:p>
          <a:p>
            <a:pPr lvl="1">
              <a:spcBef>
                <a:spcPct val="50000"/>
              </a:spcBef>
              <a:buFontTx/>
              <a:buChar char="•"/>
            </a:pPr>
            <a:r>
              <a:rPr lang="en-US" altLang="en-US" sz="2700">
                <a:latin typeface="Arial Rounded MT Bold" pitchFamily="34" charset="0"/>
              </a:rPr>
              <a:t>Acceleration block</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87363" y="450850"/>
            <a:ext cx="8721725" cy="676275"/>
          </a:xfrm>
        </p:spPr>
        <p:txBody>
          <a:bodyPr/>
          <a:lstStyle/>
          <a:p>
            <a:pPr eaLnBrk="1" hangingPunct="1">
              <a:defRPr/>
            </a:pPr>
            <a:r>
              <a:rPr lang="en-US" sz="3600" i="1" dirty="0" smtClean="0">
                <a:latin typeface="Arial Rounded MT Bold" pitchFamily="34" charset="0"/>
              </a:rPr>
              <a:t>Questions ???</a:t>
            </a:r>
          </a:p>
        </p:txBody>
      </p:sp>
      <p:sp>
        <p:nvSpPr>
          <p:cNvPr id="21507" name="Rectangle 3"/>
          <p:cNvSpPr>
            <a:spLocks noGrp="1" noChangeArrowheads="1"/>
          </p:cNvSpPr>
          <p:nvPr>
            <p:ph type="body" idx="1"/>
          </p:nvPr>
        </p:nvSpPr>
        <p:spPr>
          <a:xfrm>
            <a:off x="422275" y="1265238"/>
            <a:ext cx="8869363" cy="5319712"/>
          </a:xfrm>
        </p:spPr>
        <p:txBody>
          <a:bodyPr/>
          <a:lstStyle/>
          <a:p>
            <a:pPr marL="609600" indent="-609600" eaLnBrk="1" hangingPunct="1">
              <a:defRPr/>
            </a:pPr>
            <a:r>
              <a:rPr lang="en-US" b="1" dirty="0" smtClean="0">
                <a:latin typeface="Arial Rounded MT Bold" pitchFamily="34" charset="0"/>
              </a:rPr>
              <a:t>Intervention questions</a:t>
            </a:r>
          </a:p>
          <a:p>
            <a:pPr marL="990600" lvl="1" indent="-533400" eaLnBrk="1" hangingPunct="1">
              <a:buFont typeface="Wingdings" pitchFamily="2" charset="2"/>
              <a:buAutoNum type="arabicPeriod"/>
              <a:defRPr/>
            </a:pPr>
            <a:r>
              <a:rPr lang="en-US" b="1" dirty="0" smtClean="0">
                <a:latin typeface="Arial Rounded MT Bold" pitchFamily="34" charset="0"/>
              </a:rPr>
              <a:t>Intervention strategies for Tier II</a:t>
            </a:r>
          </a:p>
          <a:p>
            <a:pPr marL="990600" lvl="1" indent="-533400" eaLnBrk="1" hangingPunct="1">
              <a:buFont typeface="Wingdings" pitchFamily="2" charset="2"/>
              <a:buAutoNum type="arabicPeriod"/>
              <a:defRPr/>
            </a:pPr>
            <a:r>
              <a:rPr lang="en-US" b="1" dirty="0" smtClean="0">
                <a:latin typeface="Arial Rounded MT Bold" pitchFamily="34" charset="0"/>
              </a:rPr>
              <a:t>Examples of Tier III interventions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450850"/>
            <a:ext cx="9369425" cy="752475"/>
          </a:xfrm>
        </p:spPr>
        <p:txBody>
          <a:bodyPr/>
          <a:lstStyle/>
          <a:p>
            <a:pPr eaLnBrk="1" hangingPunct="1">
              <a:defRPr/>
            </a:pPr>
            <a:r>
              <a:rPr lang="en-US" sz="3200" i="1" smtClean="0">
                <a:latin typeface="Arial Rounded MT Bold" pitchFamily="34" charset="0"/>
              </a:rPr>
              <a:t>Some ideas from K-3 Intervention Research</a:t>
            </a:r>
          </a:p>
        </p:txBody>
      </p:sp>
      <p:sp>
        <p:nvSpPr>
          <p:cNvPr id="22531" name="Rectangle 3"/>
          <p:cNvSpPr>
            <a:spLocks noGrp="1" noChangeArrowheads="1"/>
          </p:cNvSpPr>
          <p:nvPr>
            <p:ph type="body" idx="1"/>
          </p:nvPr>
        </p:nvSpPr>
        <p:spPr>
          <a:xfrm>
            <a:off x="242888" y="1616075"/>
            <a:ext cx="9169400" cy="5149850"/>
          </a:xfrm>
        </p:spPr>
        <p:txBody>
          <a:bodyPr/>
          <a:lstStyle/>
          <a:p>
            <a:pPr eaLnBrk="1" hangingPunct="1">
              <a:buFont typeface="Wingdings" pitchFamily="2" charset="2"/>
              <a:buNone/>
              <a:defRPr/>
            </a:pPr>
            <a:endParaRPr lang="en-US" sz="600" dirty="0" smtClean="0"/>
          </a:p>
          <a:p>
            <a:pPr eaLnBrk="1" hangingPunct="1">
              <a:defRPr/>
            </a:pPr>
            <a:r>
              <a:rPr lang="en-US" sz="2800" dirty="0" smtClean="0">
                <a:latin typeface="Arial Rounded MT Bold" pitchFamily="34" charset="0"/>
              </a:rPr>
              <a:t>All of the effective Tier 2 interventions included training in</a:t>
            </a:r>
            <a:r>
              <a:rPr lang="en-US" dirty="0" smtClean="0">
                <a:latin typeface="Arial Rounded MT Bold" pitchFamily="34" charset="0"/>
              </a:rPr>
              <a:t>:</a:t>
            </a:r>
          </a:p>
          <a:p>
            <a:pPr lvl="1" eaLnBrk="1" hangingPunct="1">
              <a:defRPr/>
            </a:pPr>
            <a:r>
              <a:rPr lang="en-US" dirty="0" smtClean="0">
                <a:latin typeface="Arial Rounded MT Bold" pitchFamily="34" charset="0"/>
              </a:rPr>
              <a:t>phonological awareness </a:t>
            </a:r>
          </a:p>
          <a:p>
            <a:pPr lvl="1" eaLnBrk="1" hangingPunct="1">
              <a:defRPr/>
            </a:pPr>
            <a:r>
              <a:rPr lang="en-US" dirty="0" smtClean="0">
                <a:latin typeface="Arial Rounded MT Bold" pitchFamily="34" charset="0"/>
              </a:rPr>
              <a:t>decoding, and word study </a:t>
            </a:r>
          </a:p>
          <a:p>
            <a:pPr lvl="1" eaLnBrk="1" hangingPunct="1">
              <a:defRPr/>
            </a:pPr>
            <a:r>
              <a:rPr lang="en-US" dirty="0" smtClean="0">
                <a:latin typeface="Arial Rounded MT Bold" pitchFamily="34" charset="0"/>
              </a:rPr>
              <a:t>guided and independent reading of </a:t>
            </a:r>
            <a:br>
              <a:rPr lang="en-US" dirty="0" smtClean="0">
                <a:latin typeface="Arial Rounded MT Bold" pitchFamily="34" charset="0"/>
              </a:rPr>
            </a:br>
            <a:r>
              <a:rPr lang="en-US" dirty="0" smtClean="0">
                <a:latin typeface="Arial Rounded MT Bold" pitchFamily="34" charset="0"/>
              </a:rPr>
              <a:t>progressively more difficult texts</a:t>
            </a:r>
          </a:p>
          <a:p>
            <a:pPr lvl="1" eaLnBrk="1" hangingPunct="1">
              <a:defRPr/>
            </a:pPr>
            <a:r>
              <a:rPr lang="en-US" dirty="0" smtClean="0">
                <a:latin typeface="Arial Rounded MT Bold" pitchFamily="34" charset="0"/>
              </a:rPr>
              <a:t>writing exercises</a:t>
            </a:r>
          </a:p>
          <a:p>
            <a:pPr lvl="1" eaLnBrk="1" hangingPunct="1">
              <a:defRPr/>
            </a:pPr>
            <a:r>
              <a:rPr lang="en-US" dirty="0" smtClean="0">
                <a:latin typeface="Arial Rounded MT Bold" pitchFamily="34" charset="0"/>
              </a:rPr>
              <a:t>engaging students in practicing </a:t>
            </a:r>
            <a:br>
              <a:rPr lang="en-US" dirty="0" smtClean="0">
                <a:latin typeface="Arial Rounded MT Bold" pitchFamily="34" charset="0"/>
              </a:rPr>
            </a:br>
            <a:r>
              <a:rPr lang="en-US" dirty="0" smtClean="0">
                <a:latin typeface="Arial Rounded MT Bold" pitchFamily="34" charset="0"/>
              </a:rPr>
              <a:t>comprehension strategies while reading text.</a:t>
            </a:r>
          </a:p>
          <a:p>
            <a:pPr eaLnBrk="1" hangingPunct="1">
              <a:buFont typeface="Wingdings" pitchFamily="2" charset="2"/>
              <a:buNone/>
              <a:defRPr/>
            </a:pPr>
            <a:endParaRPr lang="en-US" sz="1400" dirty="0" smtClean="0">
              <a:latin typeface="Arial Rounded MT Bold" pitchFamily="34" charset="0"/>
            </a:endParaRPr>
          </a:p>
          <a:p>
            <a:pPr eaLnBrk="1" hangingPunct="1">
              <a:defRPr/>
            </a:pPr>
            <a:endParaRPr lang="en-US" b="1" dirty="0" smtClean="0">
              <a:latin typeface="Arial Rounded MT Bold" pitchFamily="34" charset="0"/>
            </a:endParaRPr>
          </a:p>
        </p:txBody>
      </p:sp>
      <p:sp>
        <p:nvSpPr>
          <p:cNvPr id="52228" name="Text Box 4"/>
          <p:cNvSpPr txBox="1">
            <a:spLocks noChangeArrowheads="1"/>
          </p:cNvSpPr>
          <p:nvPr/>
        </p:nvSpPr>
        <p:spPr bwMode="auto">
          <a:xfrm>
            <a:off x="0" y="1108075"/>
            <a:ext cx="96932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r>
              <a:rPr lang="en-US" altLang="en-US" sz="2400">
                <a:latin typeface="Arial Rounded MT Bold" pitchFamily="34" charset="0"/>
              </a:rPr>
              <a:t>Scammacca, N., Vaughn, S., Roberts, G., Wanzek, J., &amp; Torgesen, J. K. (2007).</a:t>
            </a:r>
          </a:p>
          <a:p>
            <a:pPr>
              <a:spcBef>
                <a:spcPct val="50000"/>
              </a:spcBef>
            </a:pPr>
            <a:endParaRPr lang="en-US" altLang="en-US" sz="1200">
              <a:latin typeface="Arial Rounded MT Bold"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a:xfrm>
            <a:off x="484188" y="450850"/>
            <a:ext cx="8562975" cy="695325"/>
          </a:xfrm>
        </p:spPr>
        <p:txBody>
          <a:bodyPr/>
          <a:lstStyle/>
          <a:p>
            <a:pPr eaLnBrk="1" hangingPunct="1">
              <a:defRPr/>
            </a:pPr>
            <a:r>
              <a:rPr lang="en-US" sz="4000" i="1" smtClean="0"/>
              <a:t/>
            </a:r>
            <a:br>
              <a:rPr lang="en-US" sz="4000" i="1" smtClean="0"/>
            </a:br>
            <a:r>
              <a:rPr lang="en-US" sz="3600" i="1" smtClean="0">
                <a:latin typeface="Arial Rounded MT Bold" pitchFamily="34" charset="0"/>
              </a:rPr>
              <a:t>An intervention study illustrating </a:t>
            </a:r>
            <a:br>
              <a:rPr lang="en-US" sz="3600" i="1" smtClean="0">
                <a:latin typeface="Arial Rounded MT Bold" pitchFamily="34" charset="0"/>
              </a:rPr>
            </a:br>
            <a:r>
              <a:rPr lang="en-US" sz="3600" i="1" smtClean="0">
                <a:latin typeface="Arial Rounded MT Bold" pitchFamily="34" charset="0"/>
              </a:rPr>
              <a:t>effective Tier 2 options….</a:t>
            </a:r>
          </a:p>
        </p:txBody>
      </p:sp>
      <p:pic>
        <p:nvPicPr>
          <p:cNvPr id="532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047875"/>
            <a:ext cx="9150350"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161925" y="1203325"/>
            <a:ext cx="9531350" cy="676275"/>
          </a:xfrm>
        </p:spPr>
        <p:txBody>
          <a:bodyPr/>
          <a:lstStyle/>
          <a:p>
            <a:pPr eaLnBrk="1" hangingPunct="1">
              <a:defRPr/>
            </a:pPr>
            <a:r>
              <a:rPr lang="en-US" sz="4000" i="1" smtClean="0">
                <a:latin typeface="Arial Rounded MT Bold" pitchFamily="34" charset="0"/>
              </a:rPr>
              <a:t>Early Interventions in Reading</a:t>
            </a:r>
            <a:r>
              <a:rPr lang="en-US" sz="3600" i="1" smtClean="0">
                <a:latin typeface="Arial Rounded MT Bold" pitchFamily="34" charset="0"/>
              </a:rPr>
              <a:t/>
            </a:r>
            <a:br>
              <a:rPr lang="en-US" sz="3600" i="1" smtClean="0">
                <a:latin typeface="Arial Rounded MT Bold" pitchFamily="34" charset="0"/>
              </a:rPr>
            </a:br>
            <a:r>
              <a:rPr lang="en-US" sz="3200" i="1" smtClean="0">
                <a:latin typeface="Arial Rounded MT Bold" pitchFamily="34" charset="0"/>
              </a:rPr>
              <a:t>(Torgesen and Mathes, 2005)</a:t>
            </a:r>
            <a:r>
              <a:rPr lang="en-US" sz="3600" i="1" smtClean="0"/>
              <a:t> </a:t>
            </a:r>
            <a:br>
              <a:rPr lang="en-US" sz="3600" i="1" smtClean="0"/>
            </a:br>
            <a:endParaRPr lang="en-US" sz="3600" i="1" smtClean="0"/>
          </a:p>
        </p:txBody>
      </p:sp>
      <p:sp>
        <p:nvSpPr>
          <p:cNvPr id="24579" name="Content Placeholder 2"/>
          <p:cNvSpPr>
            <a:spLocks noGrp="1"/>
          </p:cNvSpPr>
          <p:nvPr>
            <p:ph idx="4294967295"/>
          </p:nvPr>
        </p:nvSpPr>
        <p:spPr>
          <a:xfrm>
            <a:off x="242888" y="1879600"/>
            <a:ext cx="8966200" cy="4465638"/>
          </a:xfrm>
        </p:spPr>
        <p:txBody>
          <a:bodyPr/>
          <a:lstStyle/>
          <a:p>
            <a:pPr eaLnBrk="1" hangingPunct="1">
              <a:defRPr/>
            </a:pPr>
            <a:r>
              <a:rPr lang="en-US" sz="2600" dirty="0" smtClean="0">
                <a:latin typeface="Arial Rounded MT Bold" pitchFamily="34" charset="0"/>
              </a:rPr>
              <a:t>120 lessons, 40 minutes, 3-5 students</a:t>
            </a:r>
          </a:p>
          <a:p>
            <a:pPr eaLnBrk="1" hangingPunct="1">
              <a:defRPr/>
            </a:pPr>
            <a:r>
              <a:rPr lang="en-US" sz="2600" dirty="0" smtClean="0">
                <a:latin typeface="Arial Rounded MT Bold" pitchFamily="34" charset="0"/>
              </a:rPr>
              <a:t>Mathes, et al 2005 study ….</a:t>
            </a:r>
          </a:p>
          <a:p>
            <a:pPr lvl="1" eaLnBrk="1" hangingPunct="1">
              <a:defRPr/>
            </a:pPr>
            <a:r>
              <a:rPr lang="en-US" sz="2600" dirty="0" smtClean="0">
                <a:latin typeface="Arial Rounded MT Bold" pitchFamily="34" charset="0"/>
              </a:rPr>
              <a:t>Excellent gains after 91 hours of instruction</a:t>
            </a:r>
          </a:p>
          <a:p>
            <a:pPr lvl="1" eaLnBrk="1" hangingPunct="1">
              <a:defRPr/>
            </a:pPr>
            <a:r>
              <a:rPr lang="en-US" sz="2600" dirty="0" smtClean="0">
                <a:latin typeface="Arial Rounded MT Bold" pitchFamily="34" charset="0"/>
              </a:rPr>
              <a:t>Only 1% of the students were reading below the average range (30</a:t>
            </a:r>
            <a:r>
              <a:rPr lang="en-US" sz="2600" baseline="30000" dirty="0" smtClean="0">
                <a:latin typeface="Arial Rounded MT Bold" pitchFamily="34" charset="0"/>
              </a:rPr>
              <a:t>th</a:t>
            </a:r>
            <a:r>
              <a:rPr lang="en-US" sz="2600" dirty="0" smtClean="0">
                <a:latin typeface="Arial Rounded MT Bold" pitchFamily="34" charset="0"/>
              </a:rPr>
              <a:t> percentile)!</a:t>
            </a:r>
          </a:p>
          <a:p>
            <a:pPr lvl="1" eaLnBrk="1" hangingPunct="1">
              <a:defRPr/>
            </a:pPr>
            <a:r>
              <a:rPr lang="en-US" sz="2600" dirty="0" smtClean="0">
                <a:latin typeface="Arial Rounded MT Bold" pitchFamily="34" charset="0"/>
              </a:rPr>
              <a:t>Intervention students had steeper rates of improvement than typical readers on word reading, passage fluency, and phonological awareness.</a:t>
            </a:r>
          </a:p>
          <a:p>
            <a:pPr eaLnBrk="1" hangingPunct="1">
              <a:defRPr/>
            </a:pPr>
            <a:r>
              <a:rPr lang="en-US" sz="2600" dirty="0" smtClean="0">
                <a:latin typeface="Arial Rounded MT Bold" pitchFamily="34" charset="0"/>
              </a:rPr>
              <a:t>Published by SRA</a:t>
            </a:r>
          </a:p>
          <a:p>
            <a:pPr eaLnBrk="1" hangingPunct="1">
              <a:buFont typeface="Wingdings" pitchFamily="2" charset="2"/>
              <a:buNone/>
              <a:defRPr/>
            </a:pPr>
            <a:endParaRPr lang="en-US" sz="26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idx="4294967295"/>
          </p:nvPr>
        </p:nvSpPr>
        <p:spPr>
          <a:xfrm>
            <a:off x="484188" y="811213"/>
            <a:ext cx="8724900" cy="993775"/>
          </a:xfrm>
        </p:spPr>
        <p:txBody>
          <a:bodyPr/>
          <a:lstStyle/>
          <a:p>
            <a:pPr eaLnBrk="1" hangingPunct="1">
              <a:defRPr/>
            </a:pPr>
            <a:r>
              <a:rPr lang="en-US" sz="4000" i="1" smtClean="0">
                <a:latin typeface="Arial Rounded MT Bold" pitchFamily="34" charset="0"/>
              </a:rPr>
              <a:t>Responsive Reading Instruction</a:t>
            </a:r>
            <a:r>
              <a:rPr lang="en-US" sz="3600" i="1" smtClean="0">
                <a:latin typeface="Arial Rounded MT Bold" pitchFamily="34" charset="0"/>
              </a:rPr>
              <a:t/>
            </a:r>
            <a:br>
              <a:rPr lang="en-US" sz="3600" i="1" smtClean="0">
                <a:latin typeface="Arial Rounded MT Bold" pitchFamily="34" charset="0"/>
              </a:rPr>
            </a:br>
            <a:r>
              <a:rPr lang="en-US" sz="3200" i="1" smtClean="0">
                <a:latin typeface="Arial Rounded MT Bold" pitchFamily="34" charset="0"/>
              </a:rPr>
              <a:t>(Denton and Hocker, 2006)</a:t>
            </a:r>
            <a:br>
              <a:rPr lang="en-US" sz="3200" i="1" smtClean="0">
                <a:latin typeface="Arial Rounded MT Bold" pitchFamily="34" charset="0"/>
              </a:rPr>
            </a:br>
            <a:endParaRPr lang="en-US" sz="3200" i="1" smtClean="0">
              <a:latin typeface="Arial Rounded MT Bold" pitchFamily="34" charset="0"/>
            </a:endParaRPr>
          </a:p>
        </p:txBody>
      </p:sp>
      <p:sp>
        <p:nvSpPr>
          <p:cNvPr id="25603" name="Content Placeholder 2"/>
          <p:cNvSpPr>
            <a:spLocks noGrp="1"/>
          </p:cNvSpPr>
          <p:nvPr>
            <p:ph idx="4294967295"/>
          </p:nvPr>
        </p:nvSpPr>
        <p:spPr>
          <a:xfrm>
            <a:off x="484188" y="1804988"/>
            <a:ext cx="8724900" cy="4464050"/>
          </a:xfrm>
        </p:spPr>
        <p:txBody>
          <a:bodyPr/>
          <a:lstStyle/>
          <a:p>
            <a:pPr eaLnBrk="1" hangingPunct="1">
              <a:defRPr/>
            </a:pPr>
            <a:r>
              <a:rPr lang="en-US" sz="2600" dirty="0" smtClean="0">
                <a:latin typeface="Arial Rounded MT Bold" pitchFamily="34" charset="0"/>
              </a:rPr>
              <a:t>40 minute lessons; 3 students</a:t>
            </a:r>
          </a:p>
          <a:p>
            <a:pPr eaLnBrk="1" hangingPunct="1">
              <a:defRPr/>
            </a:pPr>
            <a:r>
              <a:rPr lang="en-US" sz="2600" dirty="0" smtClean="0">
                <a:latin typeface="Arial Rounded MT Bold" pitchFamily="34" charset="0"/>
              </a:rPr>
              <a:t>Mathes, et al 2005 study ….</a:t>
            </a:r>
          </a:p>
          <a:p>
            <a:pPr lvl="1" eaLnBrk="1" hangingPunct="1">
              <a:defRPr/>
            </a:pPr>
            <a:r>
              <a:rPr lang="en-US" sz="2600" dirty="0" smtClean="0">
                <a:latin typeface="Arial Rounded MT Bold" pitchFamily="34" charset="0"/>
              </a:rPr>
              <a:t>Excellent gains after 91 hours of instruction</a:t>
            </a:r>
          </a:p>
          <a:p>
            <a:pPr lvl="1" eaLnBrk="1" hangingPunct="1">
              <a:defRPr/>
            </a:pPr>
            <a:r>
              <a:rPr lang="en-US" sz="2600" dirty="0" smtClean="0">
                <a:latin typeface="Arial Rounded MT Bold" pitchFamily="34" charset="0"/>
              </a:rPr>
              <a:t>Only 7% of the students were reading below the average range (30</a:t>
            </a:r>
            <a:r>
              <a:rPr lang="en-US" sz="2600" baseline="30000" dirty="0" smtClean="0">
                <a:latin typeface="Arial Rounded MT Bold" pitchFamily="34" charset="0"/>
              </a:rPr>
              <a:t>th</a:t>
            </a:r>
            <a:r>
              <a:rPr lang="en-US" sz="2600" dirty="0" smtClean="0">
                <a:latin typeface="Arial Rounded MT Bold" pitchFamily="34" charset="0"/>
              </a:rPr>
              <a:t> percentile)!</a:t>
            </a:r>
          </a:p>
          <a:p>
            <a:pPr lvl="1" eaLnBrk="1" hangingPunct="1">
              <a:defRPr/>
            </a:pPr>
            <a:r>
              <a:rPr lang="en-US" sz="2600" dirty="0" smtClean="0">
                <a:latin typeface="Arial Rounded MT Bold" pitchFamily="34" charset="0"/>
              </a:rPr>
              <a:t>Intervention students had steeper rates of improvement than typical readers on word reading, passage fluency, and phonological awareness.</a:t>
            </a:r>
          </a:p>
          <a:p>
            <a:pPr eaLnBrk="1" hangingPunct="1">
              <a:defRPr/>
            </a:pPr>
            <a:r>
              <a:rPr lang="en-US" sz="2600" dirty="0" smtClean="0">
                <a:latin typeface="Arial Rounded MT Bold" pitchFamily="34" charset="0"/>
              </a:rPr>
              <a:t>Published by Cambrium Learning</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p:txBody>
          <a:bodyPr/>
          <a:lstStyle/>
          <a:p>
            <a:pPr eaLnBrk="1" hangingPunct="1">
              <a:defRPr/>
            </a:pPr>
            <a:r>
              <a:rPr lang="en-US" i="1" smtClean="0"/>
              <a:t>Tier 3 Literacy Interventions</a:t>
            </a:r>
          </a:p>
        </p:txBody>
      </p:sp>
      <p:sp>
        <p:nvSpPr>
          <p:cNvPr id="26627" name="Content Placeholder 2"/>
          <p:cNvSpPr>
            <a:spLocks noGrp="1"/>
          </p:cNvSpPr>
          <p:nvPr>
            <p:ph idx="4294967295"/>
          </p:nvPr>
        </p:nvSpPr>
        <p:spPr/>
        <p:txBody>
          <a:bodyPr/>
          <a:lstStyle/>
          <a:p>
            <a:pPr eaLnBrk="1" hangingPunct="1">
              <a:defRPr/>
            </a:pPr>
            <a:r>
              <a:rPr lang="en-US" smtClean="0">
                <a:latin typeface="Arial Rounded MT Bold" pitchFamily="34" charset="0"/>
              </a:rPr>
              <a:t>No standard treatment protocols at this level….one size will not fit all!</a:t>
            </a:r>
          </a:p>
          <a:p>
            <a:pPr lvl="1" eaLnBrk="1" hangingPunct="1">
              <a:defRPr/>
            </a:pPr>
            <a:r>
              <a:rPr lang="en-US" smtClean="0">
                <a:latin typeface="Arial Rounded MT Bold" pitchFamily="34" charset="0"/>
              </a:rPr>
              <a:t>Word-level interventions</a:t>
            </a:r>
          </a:p>
          <a:p>
            <a:pPr lvl="1" eaLnBrk="1" hangingPunct="1">
              <a:defRPr/>
            </a:pPr>
            <a:r>
              <a:rPr lang="en-US" smtClean="0">
                <a:latin typeface="Arial Rounded MT Bold" pitchFamily="34" charset="0"/>
              </a:rPr>
              <a:t>Comprehension/Vocabulary interventions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a:xfrm>
            <a:off x="484188" y="439738"/>
            <a:ext cx="8724900" cy="1082675"/>
          </a:xfrm>
        </p:spPr>
        <p:txBody>
          <a:bodyPr/>
          <a:lstStyle/>
          <a:p>
            <a:pPr eaLnBrk="1" hangingPunct="1">
              <a:defRPr/>
            </a:pPr>
            <a:r>
              <a:rPr lang="en-US" sz="3600" i="1" smtClean="0">
                <a:latin typeface="Arial Rounded MT Bold" pitchFamily="34" charset="0"/>
              </a:rPr>
              <a:t>Word-level Interventions Emphasize</a:t>
            </a:r>
            <a:br>
              <a:rPr lang="en-US" sz="3600" i="1" smtClean="0">
                <a:latin typeface="Arial Rounded MT Bold" pitchFamily="34" charset="0"/>
              </a:rPr>
            </a:br>
            <a:r>
              <a:rPr lang="en-US" sz="2800" i="1" smtClean="0">
                <a:latin typeface="Arial Rounded MT Bold" pitchFamily="34" charset="0"/>
              </a:rPr>
              <a:t>(Simmons &amp; Kame'enui, 2004)</a:t>
            </a:r>
            <a:r>
              <a:rPr lang="en-US" sz="4000" smtClean="0"/>
              <a:t> </a:t>
            </a:r>
          </a:p>
        </p:txBody>
      </p:sp>
      <p:sp>
        <p:nvSpPr>
          <p:cNvPr id="27651" name="Content Placeholder 2"/>
          <p:cNvSpPr>
            <a:spLocks noGrp="1"/>
          </p:cNvSpPr>
          <p:nvPr>
            <p:ph idx="4294967295"/>
          </p:nvPr>
        </p:nvSpPr>
        <p:spPr>
          <a:xfrm>
            <a:off x="484188" y="1673225"/>
            <a:ext cx="8724900" cy="5092700"/>
          </a:xfrm>
        </p:spPr>
        <p:txBody>
          <a:bodyPr/>
          <a:lstStyle/>
          <a:p>
            <a:pPr eaLnBrk="1" hangingPunct="1">
              <a:defRPr/>
            </a:pPr>
            <a:r>
              <a:rPr lang="en-US" sz="2800" smtClean="0">
                <a:latin typeface="Arial Rounded MT Bold" pitchFamily="34" charset="0"/>
              </a:rPr>
              <a:t>Phonemic awareness (prerequisite skills)</a:t>
            </a:r>
          </a:p>
          <a:p>
            <a:pPr eaLnBrk="1" hangingPunct="1">
              <a:defRPr/>
            </a:pPr>
            <a:r>
              <a:rPr lang="en-US" sz="2800" smtClean="0">
                <a:latin typeface="Arial Rounded MT Bold" pitchFamily="34" charset="0"/>
              </a:rPr>
              <a:t>Letter sound correspondence</a:t>
            </a:r>
          </a:p>
          <a:p>
            <a:pPr eaLnBrk="1" hangingPunct="1">
              <a:defRPr/>
            </a:pPr>
            <a:r>
              <a:rPr lang="en-US" sz="2800" smtClean="0">
                <a:latin typeface="Arial Rounded MT Bold" pitchFamily="34" charset="0"/>
              </a:rPr>
              <a:t>Regular word reading (using decoding skills)</a:t>
            </a:r>
          </a:p>
          <a:p>
            <a:pPr eaLnBrk="1" hangingPunct="1">
              <a:defRPr/>
            </a:pPr>
            <a:r>
              <a:rPr lang="en-US" sz="2800" smtClean="0">
                <a:latin typeface="Arial Rounded MT Bold" pitchFamily="34" charset="0"/>
              </a:rPr>
              <a:t>Regular word reading in text (lots of text!)</a:t>
            </a:r>
          </a:p>
          <a:p>
            <a:pPr eaLnBrk="1" hangingPunct="1">
              <a:defRPr/>
            </a:pPr>
            <a:r>
              <a:rPr lang="en-US" sz="2800" smtClean="0">
                <a:latin typeface="Arial Rounded MT Bold" pitchFamily="34" charset="0"/>
              </a:rPr>
              <a:t>Irregular word reading</a:t>
            </a:r>
          </a:p>
          <a:p>
            <a:pPr eaLnBrk="1" hangingPunct="1">
              <a:defRPr/>
            </a:pPr>
            <a:r>
              <a:rPr lang="en-US" sz="2800" smtClean="0">
                <a:latin typeface="Arial Rounded MT Bold" pitchFamily="34" charset="0"/>
              </a:rPr>
              <a:t>Advanced word analysis</a:t>
            </a:r>
          </a:p>
          <a:p>
            <a:pPr lvl="1" eaLnBrk="1" hangingPunct="1">
              <a:defRPr/>
            </a:pPr>
            <a:r>
              <a:rPr lang="en-US" smtClean="0">
                <a:latin typeface="Arial Rounded MT Bold" pitchFamily="34" charset="0"/>
              </a:rPr>
              <a:t>All six syllable types</a:t>
            </a:r>
          </a:p>
          <a:p>
            <a:pPr lvl="1" eaLnBrk="1" hangingPunct="1">
              <a:defRPr/>
            </a:pPr>
            <a:r>
              <a:rPr lang="en-US" smtClean="0">
                <a:latin typeface="Arial Rounded MT Bold" pitchFamily="34" charset="0"/>
              </a:rPr>
              <a:t>Prefixes and suffixes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a:xfrm>
            <a:off x="484188" y="450850"/>
            <a:ext cx="8724900" cy="1052513"/>
          </a:xfrm>
        </p:spPr>
        <p:txBody>
          <a:bodyPr/>
          <a:lstStyle/>
          <a:p>
            <a:pPr eaLnBrk="1" hangingPunct="1">
              <a:defRPr/>
            </a:pPr>
            <a:r>
              <a:rPr lang="en-US" sz="3600" i="1" smtClean="0">
                <a:latin typeface="Arial Rounded MT Bold" pitchFamily="34" charset="0"/>
              </a:rPr>
              <a:t>Comprehension/Vocabulary Interventions Emphasize</a:t>
            </a:r>
          </a:p>
        </p:txBody>
      </p:sp>
      <p:sp>
        <p:nvSpPr>
          <p:cNvPr id="28675" name="Content Placeholder 2"/>
          <p:cNvSpPr>
            <a:spLocks noGrp="1"/>
          </p:cNvSpPr>
          <p:nvPr>
            <p:ph idx="4294967295"/>
          </p:nvPr>
        </p:nvSpPr>
        <p:spPr>
          <a:xfrm>
            <a:off x="484188" y="1541463"/>
            <a:ext cx="8724900" cy="4584700"/>
          </a:xfrm>
        </p:spPr>
        <p:txBody>
          <a:bodyPr/>
          <a:lstStyle/>
          <a:p>
            <a:pPr marL="609600" indent="-609600" eaLnBrk="1" hangingPunct="1">
              <a:buFont typeface="Wingdings" pitchFamily="2" charset="2"/>
              <a:buNone/>
              <a:defRPr/>
            </a:pPr>
            <a:r>
              <a:rPr lang="en-US" smtClean="0">
                <a:latin typeface="Arial Rounded MT Bold" pitchFamily="34" charset="0"/>
              </a:rPr>
              <a:t>Magnificent seven </a:t>
            </a:r>
            <a:r>
              <a:rPr lang="en-US" sz="2000" smtClean="0">
                <a:latin typeface="Arial Rounded MT Bold" pitchFamily="34" charset="0"/>
              </a:rPr>
              <a:t>(Pearson, et al., 1992)</a:t>
            </a:r>
            <a:endParaRPr lang="en-US" smtClean="0">
              <a:latin typeface="Arial Rounded MT Bold" pitchFamily="34" charset="0"/>
            </a:endParaRPr>
          </a:p>
          <a:p>
            <a:pPr marL="990600" lvl="1" indent="-533400" eaLnBrk="1" hangingPunct="1">
              <a:buFont typeface="Wingdings" pitchFamily="2" charset="2"/>
              <a:buAutoNum type="arabicPeriod"/>
              <a:defRPr/>
            </a:pPr>
            <a:r>
              <a:rPr lang="en-US" smtClean="0">
                <a:latin typeface="Arial Rounded MT Bold" pitchFamily="34" charset="0"/>
              </a:rPr>
              <a:t>Making connections to prior knowledge</a:t>
            </a:r>
          </a:p>
          <a:p>
            <a:pPr marL="990600" lvl="1" indent="-533400" eaLnBrk="1" hangingPunct="1">
              <a:buFont typeface="Wingdings" pitchFamily="2" charset="2"/>
              <a:buAutoNum type="arabicPeriod"/>
              <a:defRPr/>
            </a:pPr>
            <a:r>
              <a:rPr lang="en-US" smtClean="0">
                <a:latin typeface="Arial Rounded MT Bold" pitchFamily="34" charset="0"/>
              </a:rPr>
              <a:t>Inferring and predicting</a:t>
            </a:r>
          </a:p>
          <a:p>
            <a:pPr marL="990600" lvl="1" indent="-533400" eaLnBrk="1" hangingPunct="1">
              <a:buFont typeface="Wingdings" pitchFamily="2" charset="2"/>
              <a:buAutoNum type="arabicPeriod"/>
              <a:defRPr/>
            </a:pPr>
            <a:r>
              <a:rPr lang="en-US" smtClean="0">
                <a:latin typeface="Arial Rounded MT Bold" pitchFamily="34" charset="0"/>
              </a:rPr>
              <a:t>Asking questions</a:t>
            </a:r>
          </a:p>
          <a:p>
            <a:pPr marL="990600" lvl="1" indent="-533400" eaLnBrk="1" hangingPunct="1">
              <a:buFont typeface="Wingdings" pitchFamily="2" charset="2"/>
              <a:buAutoNum type="arabicPeriod"/>
              <a:defRPr/>
            </a:pPr>
            <a:r>
              <a:rPr lang="en-US" smtClean="0">
                <a:latin typeface="Arial Rounded MT Bold" pitchFamily="34" charset="0"/>
              </a:rPr>
              <a:t>Determining important ideas and summarizing</a:t>
            </a:r>
          </a:p>
          <a:p>
            <a:pPr marL="990600" lvl="1" indent="-533400" eaLnBrk="1" hangingPunct="1">
              <a:buFont typeface="Wingdings" pitchFamily="2" charset="2"/>
              <a:buAutoNum type="arabicPeriod"/>
              <a:defRPr/>
            </a:pPr>
            <a:r>
              <a:rPr lang="en-US" smtClean="0">
                <a:latin typeface="Arial Rounded MT Bold" pitchFamily="34" charset="0"/>
              </a:rPr>
              <a:t>Visualizing</a:t>
            </a:r>
          </a:p>
          <a:p>
            <a:pPr marL="990600" lvl="1" indent="-533400" eaLnBrk="1" hangingPunct="1">
              <a:buFont typeface="Wingdings" pitchFamily="2" charset="2"/>
              <a:buAutoNum type="arabicPeriod"/>
              <a:defRPr/>
            </a:pPr>
            <a:r>
              <a:rPr lang="en-US" smtClean="0">
                <a:latin typeface="Arial Rounded MT Bold" pitchFamily="34" charset="0"/>
              </a:rPr>
              <a:t>Synthesizing and retelling</a:t>
            </a:r>
          </a:p>
          <a:p>
            <a:pPr marL="990600" lvl="1" indent="-533400" eaLnBrk="1" hangingPunct="1">
              <a:buFont typeface="Wingdings" pitchFamily="2" charset="2"/>
              <a:buAutoNum type="arabicPeriod"/>
              <a:defRPr/>
            </a:pPr>
            <a:r>
              <a:rPr lang="en-US" smtClean="0">
                <a:latin typeface="Arial Rounded MT Bold" pitchFamily="34" charset="0"/>
              </a:rPr>
              <a:t>Monitoring and clarifying understanding of text and vocabulary</a:t>
            </a:r>
          </a:p>
          <a:p>
            <a:pPr marL="990600" lvl="1" indent="-533400" eaLnBrk="1" hangingPunct="1">
              <a:buFont typeface="Wingdings" pitchFamily="2" charset="2"/>
              <a:buAutoNum type="arabicPeriod"/>
              <a:defRPr/>
            </a:pPr>
            <a:endParaRPr lang="en-US" sz="24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61925" y="0"/>
            <a:ext cx="9531350" cy="1127125"/>
          </a:xfrm>
        </p:spPr>
        <p:txBody>
          <a:bodyPr/>
          <a:lstStyle/>
          <a:p>
            <a:pPr eaLnBrk="1" hangingPunct="1">
              <a:defRPr/>
            </a:pPr>
            <a:r>
              <a:rPr lang="en-US" sz="3200" i="1" smtClean="0">
                <a:latin typeface="Arial Rounded MT Bold" pitchFamily="34" charset="0"/>
              </a:rPr>
              <a:t>Examples of Tier 3 Word-Level Interventions</a:t>
            </a:r>
          </a:p>
        </p:txBody>
      </p:sp>
      <p:sp>
        <p:nvSpPr>
          <p:cNvPr id="29699" name="Rectangle 3"/>
          <p:cNvSpPr>
            <a:spLocks noGrp="1" noChangeArrowheads="1"/>
          </p:cNvSpPr>
          <p:nvPr>
            <p:ph type="body" idx="1"/>
          </p:nvPr>
        </p:nvSpPr>
        <p:spPr>
          <a:xfrm>
            <a:off x="323850" y="1071563"/>
            <a:ext cx="9053513" cy="5095875"/>
          </a:xfrm>
        </p:spPr>
        <p:txBody>
          <a:bodyPr/>
          <a:lstStyle/>
          <a:p>
            <a:pPr eaLnBrk="1" hangingPunct="1">
              <a:defRPr/>
            </a:pPr>
            <a:r>
              <a:rPr lang="en-US" dirty="0" smtClean="0">
                <a:latin typeface="Arial Rounded MT Bold" pitchFamily="34" charset="0"/>
              </a:rPr>
              <a:t>LANGUAGE! </a:t>
            </a:r>
          </a:p>
          <a:p>
            <a:pPr eaLnBrk="1" hangingPunct="1">
              <a:defRPr/>
            </a:pPr>
            <a:r>
              <a:rPr lang="en-US" dirty="0" smtClean="0">
                <a:latin typeface="Arial Rounded MT Bold" pitchFamily="34" charset="0"/>
              </a:rPr>
              <a:t>Read 180</a:t>
            </a:r>
          </a:p>
          <a:p>
            <a:pPr eaLnBrk="1" hangingPunct="1">
              <a:defRPr/>
            </a:pPr>
            <a:r>
              <a:rPr lang="en-US" dirty="0" smtClean="0">
                <a:latin typeface="Arial Rounded MT Bold" pitchFamily="34" charset="0"/>
              </a:rPr>
              <a:t>Failure Free Reading</a:t>
            </a:r>
          </a:p>
          <a:p>
            <a:pPr eaLnBrk="1" hangingPunct="1">
              <a:defRPr/>
            </a:pPr>
            <a:r>
              <a:rPr lang="en-US" dirty="0" smtClean="0">
                <a:latin typeface="Arial Rounded MT Bold" pitchFamily="34" charset="0"/>
              </a:rPr>
              <a:t>SRA Reading </a:t>
            </a:r>
          </a:p>
          <a:p>
            <a:pPr eaLnBrk="1" hangingPunct="1">
              <a:defRPr/>
            </a:pPr>
            <a:r>
              <a:rPr lang="en-US" dirty="0" smtClean="0">
                <a:latin typeface="Arial Rounded MT Bold" pitchFamily="34" charset="0"/>
              </a:rPr>
              <a:t>Wilson Reading System </a:t>
            </a:r>
          </a:p>
          <a:p>
            <a:pPr eaLnBrk="1" hangingPunct="1">
              <a:defRPr/>
            </a:pPr>
            <a:r>
              <a:rPr lang="en-US" dirty="0" smtClean="0">
                <a:latin typeface="Arial Rounded MT Bold" pitchFamily="34" charset="0"/>
              </a:rPr>
              <a:t>Fast ForWord</a:t>
            </a:r>
          </a:p>
          <a:p>
            <a:pPr eaLnBrk="1" hangingPunct="1">
              <a:defRPr/>
            </a:pPr>
            <a:r>
              <a:rPr lang="en-US" dirty="0" smtClean="0">
                <a:latin typeface="Arial Rounded MT Bold" pitchFamily="34" charset="0"/>
              </a:rPr>
              <a:t>EdMark</a:t>
            </a:r>
          </a:p>
          <a:p>
            <a:pPr eaLnBrk="1" hangingPunct="1">
              <a:defRPr/>
            </a:pPr>
            <a:r>
              <a:rPr lang="en-US" dirty="0" smtClean="0">
                <a:latin typeface="Arial Rounded MT Bold" pitchFamily="34" charset="0"/>
              </a:rPr>
              <a:t>Power Up – Building Reading Strength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idx="1"/>
          </p:nvPr>
        </p:nvSpPr>
        <p:spPr>
          <a:xfrm>
            <a:off x="323850" y="1071563"/>
            <a:ext cx="9053513" cy="5694362"/>
          </a:xfrm>
        </p:spPr>
        <p:txBody>
          <a:bodyPr/>
          <a:lstStyle/>
          <a:p>
            <a:pPr eaLnBrk="1" hangingPunct="1">
              <a:defRPr/>
            </a:pPr>
            <a:r>
              <a:rPr lang="en-US" dirty="0" smtClean="0">
                <a:latin typeface="Arial Rounded MT Bold" pitchFamily="34" charset="0"/>
              </a:rPr>
              <a:t>Voyager Math </a:t>
            </a:r>
          </a:p>
          <a:p>
            <a:pPr eaLnBrk="1" hangingPunct="1">
              <a:defRPr/>
            </a:pPr>
            <a:r>
              <a:rPr lang="en-US" dirty="0" smtClean="0">
                <a:latin typeface="Arial Rounded MT Bold" pitchFamily="34" charset="0"/>
              </a:rPr>
              <a:t>SRA Math </a:t>
            </a:r>
          </a:p>
          <a:p>
            <a:pPr eaLnBrk="1" hangingPunct="1">
              <a:defRPr/>
            </a:pPr>
            <a:r>
              <a:rPr lang="en-US" dirty="0" smtClean="0">
                <a:latin typeface="Arial Rounded MT Bold" pitchFamily="34" charset="0"/>
              </a:rPr>
              <a:t>Fast Math </a:t>
            </a:r>
          </a:p>
        </p:txBody>
      </p:sp>
      <p:sp>
        <p:nvSpPr>
          <p:cNvPr id="60419" name="Rectangle 3"/>
          <p:cNvSpPr>
            <a:spLocks noChangeArrowheads="1"/>
          </p:cNvSpPr>
          <p:nvPr/>
        </p:nvSpPr>
        <p:spPr bwMode="auto">
          <a:xfrm>
            <a:off x="0" y="552450"/>
            <a:ext cx="969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Garamond" pitchFamily="18" charset="0"/>
              </a:defRPr>
            </a:lvl1pPr>
            <a:lvl2pPr marL="742950" indent="-285750">
              <a:defRPr sz="2800">
                <a:solidFill>
                  <a:schemeClr val="tx1"/>
                </a:solidFill>
                <a:latin typeface="Garamond" pitchFamily="18" charset="0"/>
              </a:defRPr>
            </a:lvl2pPr>
            <a:lvl3pPr marL="1143000" indent="-228600">
              <a:defRPr sz="2800">
                <a:solidFill>
                  <a:schemeClr val="tx1"/>
                </a:solidFill>
                <a:latin typeface="Garamond" pitchFamily="18" charset="0"/>
              </a:defRPr>
            </a:lvl3pPr>
            <a:lvl4pPr marL="1600200" indent="-228600">
              <a:defRPr sz="2800">
                <a:solidFill>
                  <a:schemeClr val="tx1"/>
                </a:solidFill>
                <a:latin typeface="Garamond" pitchFamily="18" charset="0"/>
              </a:defRPr>
            </a:lvl4pPr>
            <a:lvl5pPr marL="2057400" indent="-228600">
              <a:defRPr sz="2800">
                <a:solidFill>
                  <a:schemeClr val="tx1"/>
                </a:solidFill>
                <a:latin typeface="Garamond" pitchFamily="18" charset="0"/>
              </a:defRPr>
            </a:lvl5pPr>
            <a:lvl6pPr marL="2514600" indent="-228600" eaLnBrk="0" fontAlgn="base" hangingPunct="0">
              <a:spcBef>
                <a:spcPct val="0"/>
              </a:spcBef>
              <a:spcAft>
                <a:spcPct val="0"/>
              </a:spcAft>
              <a:defRPr sz="2800">
                <a:solidFill>
                  <a:schemeClr val="tx1"/>
                </a:solidFill>
                <a:latin typeface="Garamond" pitchFamily="18" charset="0"/>
              </a:defRPr>
            </a:lvl6pPr>
            <a:lvl7pPr marL="2971800" indent="-228600" eaLnBrk="0" fontAlgn="base" hangingPunct="0">
              <a:spcBef>
                <a:spcPct val="0"/>
              </a:spcBef>
              <a:spcAft>
                <a:spcPct val="0"/>
              </a:spcAft>
              <a:defRPr sz="2800">
                <a:solidFill>
                  <a:schemeClr val="tx1"/>
                </a:solidFill>
                <a:latin typeface="Garamond" pitchFamily="18" charset="0"/>
              </a:defRPr>
            </a:lvl7pPr>
            <a:lvl8pPr marL="3429000" indent="-228600" eaLnBrk="0" fontAlgn="base" hangingPunct="0">
              <a:spcBef>
                <a:spcPct val="0"/>
              </a:spcBef>
              <a:spcAft>
                <a:spcPct val="0"/>
              </a:spcAft>
              <a:defRPr sz="2800">
                <a:solidFill>
                  <a:schemeClr val="tx1"/>
                </a:solidFill>
                <a:latin typeface="Garamond" pitchFamily="18" charset="0"/>
              </a:defRPr>
            </a:lvl8pPr>
            <a:lvl9pPr marL="3886200" indent="-228600" eaLnBrk="0" fontAlgn="base" hangingPunct="0">
              <a:spcBef>
                <a:spcPct val="0"/>
              </a:spcBef>
              <a:spcAft>
                <a:spcPct val="0"/>
              </a:spcAft>
              <a:defRPr sz="2800">
                <a:solidFill>
                  <a:schemeClr val="tx1"/>
                </a:solidFill>
                <a:latin typeface="Garamond" pitchFamily="18" charset="0"/>
              </a:defRPr>
            </a:lvl9pPr>
          </a:lstStyle>
          <a:p>
            <a:pPr algn="ctr"/>
            <a:r>
              <a:rPr lang="en-US" altLang="en-US" sz="2400" b="1" i="1"/>
              <a:t>Examples of Tier 3 Math Interventions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87363" y="450850"/>
            <a:ext cx="8721725" cy="676275"/>
          </a:xfrm>
        </p:spPr>
        <p:txBody>
          <a:bodyPr/>
          <a:lstStyle/>
          <a:p>
            <a:pPr eaLnBrk="1" hangingPunct="1">
              <a:defRPr/>
            </a:pPr>
            <a:r>
              <a:rPr lang="en-US" sz="3600" i="1" dirty="0" smtClean="0">
                <a:latin typeface="Arial Rounded MT Bold" pitchFamily="34" charset="0"/>
              </a:rPr>
              <a:t>Questions ???</a:t>
            </a:r>
          </a:p>
        </p:txBody>
      </p:sp>
      <p:sp>
        <p:nvSpPr>
          <p:cNvPr id="31747" name="Rectangle 3"/>
          <p:cNvSpPr>
            <a:spLocks noGrp="1" noChangeArrowheads="1"/>
          </p:cNvSpPr>
          <p:nvPr>
            <p:ph type="body" idx="1"/>
          </p:nvPr>
        </p:nvSpPr>
        <p:spPr>
          <a:xfrm>
            <a:off x="303213" y="1265238"/>
            <a:ext cx="9088437" cy="5319712"/>
          </a:xfrm>
        </p:spPr>
        <p:txBody>
          <a:bodyPr/>
          <a:lstStyle/>
          <a:p>
            <a:pPr marL="609600" indent="-609600" eaLnBrk="1" hangingPunct="1">
              <a:defRPr/>
            </a:pPr>
            <a:r>
              <a:rPr lang="en-US" b="1" dirty="0" smtClean="0">
                <a:latin typeface="Arial Rounded MT Bold" pitchFamily="34" charset="0"/>
              </a:rPr>
              <a:t>RTI and SPED eligibility questions</a:t>
            </a:r>
          </a:p>
          <a:p>
            <a:pPr marL="990600" lvl="1" indent="-533400" eaLnBrk="1" hangingPunct="1">
              <a:buFont typeface="Wingdings" pitchFamily="2" charset="2"/>
              <a:buAutoNum type="arabicPeriod"/>
              <a:defRPr/>
            </a:pPr>
            <a:r>
              <a:rPr lang="en-US" b="1" dirty="0" smtClean="0">
                <a:latin typeface="Arial Rounded MT Bold" pitchFamily="34" charset="0"/>
              </a:rPr>
              <a:t>When should referral be to SPED?</a:t>
            </a:r>
          </a:p>
          <a:p>
            <a:pPr marL="990600" lvl="1" indent="-533400" eaLnBrk="1" hangingPunct="1">
              <a:buFont typeface="Wingdings" pitchFamily="2" charset="2"/>
              <a:buAutoNum type="arabicPeriod"/>
              <a:defRPr/>
            </a:pPr>
            <a:r>
              <a:rPr lang="en-US" b="1" dirty="0" smtClean="0">
                <a:latin typeface="Arial Rounded MT Bold" pitchFamily="34" charset="0"/>
              </a:rPr>
              <a:t>What must SPED look for in RTI information before accepting a referral?</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87363" y="450850"/>
            <a:ext cx="8721725" cy="676275"/>
          </a:xfrm>
        </p:spPr>
        <p:txBody>
          <a:bodyPr/>
          <a:lstStyle/>
          <a:p>
            <a:pPr eaLnBrk="1" hangingPunct="1">
              <a:defRPr/>
            </a:pPr>
            <a:r>
              <a:rPr lang="en-US" sz="3600" i="1" smtClean="0">
                <a:latin typeface="Arial Rounded MT Bold" pitchFamily="34" charset="0"/>
              </a:rPr>
              <a:t>When should referral be to SPED?</a:t>
            </a:r>
          </a:p>
        </p:txBody>
      </p:sp>
      <p:sp>
        <p:nvSpPr>
          <p:cNvPr id="32771" name="Rectangle 3"/>
          <p:cNvSpPr>
            <a:spLocks noGrp="1" noChangeArrowheads="1"/>
          </p:cNvSpPr>
          <p:nvPr>
            <p:ph type="body" idx="1"/>
          </p:nvPr>
        </p:nvSpPr>
        <p:spPr>
          <a:xfrm>
            <a:off x="303213" y="1265238"/>
            <a:ext cx="9088437" cy="5319712"/>
          </a:xfrm>
        </p:spPr>
        <p:txBody>
          <a:bodyPr/>
          <a:lstStyle/>
          <a:p>
            <a:pPr marL="609600" indent="-609600" eaLnBrk="1" hangingPunct="1">
              <a:defRPr/>
            </a:pPr>
            <a:r>
              <a:rPr lang="en-US" b="1" dirty="0" smtClean="0">
                <a:latin typeface="Arial Rounded MT Bold" pitchFamily="34" charset="0"/>
              </a:rPr>
              <a:t>When the process has been followed with consistency and documentation shows the need for more intensive interventions.</a:t>
            </a:r>
          </a:p>
          <a:p>
            <a:pPr marL="990600" lvl="1" indent="-533400" eaLnBrk="1" hangingPunct="1">
              <a:defRPr/>
            </a:pPr>
            <a:r>
              <a:rPr lang="en-US" b="1" dirty="0" smtClean="0">
                <a:latin typeface="Arial Rounded MT Bold" pitchFamily="34" charset="0"/>
              </a:rPr>
              <a:t>Some valuable documentation forms</a:t>
            </a:r>
          </a:p>
          <a:p>
            <a:pPr marL="1371600" lvl="2" indent="-457200" eaLnBrk="1" hangingPunct="1">
              <a:defRPr/>
            </a:pPr>
            <a:r>
              <a:rPr lang="en-US" sz="2800" b="1" dirty="0" smtClean="0">
                <a:latin typeface="Arial Rounded MT Bold" pitchFamily="34" charset="0"/>
              </a:rPr>
              <a:t>Forms used by Shelby County Board of Education: </a:t>
            </a:r>
          </a:p>
          <a:p>
            <a:pPr marL="1371600" lvl="2" indent="-457200" eaLnBrk="1" hangingPunct="1">
              <a:defRPr/>
            </a:pPr>
            <a:r>
              <a:rPr lang="en-US" sz="2000" b="1" dirty="0">
                <a:latin typeface="Arial Rounded MT Bold" pitchFamily="34" charset="0"/>
              </a:rPr>
              <a:t>https://sites.google.com/shelbyed.org/scs-internal-forms/special-education-vision-hearing</a:t>
            </a:r>
            <a:endParaRPr lang="en-US" sz="2000" b="1" dirty="0" smtClean="0">
              <a:latin typeface="Arial Rounded MT Bold" pitchFamily="34"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84188" y="450850"/>
            <a:ext cx="8724900" cy="808038"/>
          </a:xfrm>
        </p:spPr>
        <p:txBody>
          <a:bodyPr/>
          <a:lstStyle/>
          <a:p>
            <a:pPr eaLnBrk="1" hangingPunct="1">
              <a:defRPr/>
            </a:pPr>
            <a:r>
              <a:rPr lang="en-US" sz="4000" i="1" dirty="0" smtClean="0">
                <a:latin typeface="Arial Rounded MT Bold" pitchFamily="34" charset="0"/>
              </a:rPr>
              <a:t>One more thing …SPED after RTI?</a:t>
            </a:r>
          </a:p>
        </p:txBody>
      </p:sp>
      <p:sp>
        <p:nvSpPr>
          <p:cNvPr id="33795" name="Rectangle 3"/>
          <p:cNvSpPr>
            <a:spLocks noGrp="1" noChangeArrowheads="1"/>
          </p:cNvSpPr>
          <p:nvPr>
            <p:ph type="body" idx="1"/>
          </p:nvPr>
        </p:nvSpPr>
        <p:spPr>
          <a:xfrm>
            <a:off x="319088" y="1558925"/>
            <a:ext cx="9055100" cy="4745038"/>
          </a:xfrm>
        </p:spPr>
        <p:txBody>
          <a:bodyPr/>
          <a:lstStyle/>
          <a:p>
            <a:pPr eaLnBrk="1" hangingPunct="1">
              <a:defRPr/>
            </a:pPr>
            <a:r>
              <a:rPr lang="en-US" sz="3600" dirty="0" smtClean="0">
                <a:latin typeface="Arial Rounded MT Bold" pitchFamily="34" charset="0"/>
              </a:rPr>
              <a:t>LRE will be impacted!</a:t>
            </a:r>
          </a:p>
          <a:p>
            <a:pPr eaLnBrk="1" hangingPunct="1">
              <a:defRPr/>
            </a:pPr>
            <a:r>
              <a:rPr lang="en-US" sz="3600" dirty="0" smtClean="0">
                <a:latin typeface="Arial Rounded MT Bold" pitchFamily="34" charset="0"/>
              </a:rPr>
              <a:t>How will we use inclusion?</a:t>
            </a:r>
          </a:p>
          <a:p>
            <a:pPr eaLnBrk="1" hangingPunct="1">
              <a:defRPr/>
            </a:pPr>
            <a:r>
              <a:rPr lang="en-US" sz="3600" dirty="0" smtClean="0">
                <a:latin typeface="Arial Rounded MT Bold" pitchFamily="34" charset="0"/>
              </a:rPr>
              <a:t>Need for DIRECT services</a:t>
            </a:r>
          </a:p>
          <a:p>
            <a:pPr eaLnBrk="1" hangingPunct="1">
              <a:defRPr/>
            </a:pPr>
            <a:r>
              <a:rPr lang="en-US" sz="3600" dirty="0" smtClean="0">
                <a:latin typeface="Arial Rounded MT Bold" pitchFamily="34" charset="0"/>
              </a:rPr>
              <a:t>Intensive, intensive intervention if Tiers did not result in success</a:t>
            </a:r>
            <a:r>
              <a:rPr lang="en-US" dirty="0" smtClean="0">
                <a:latin typeface="Arial Rounded MT Bold" pitchFamily="34" charset="0"/>
              </a:rPr>
              <a:t>!</a:t>
            </a:r>
          </a:p>
          <a:p>
            <a:pPr lvl="1" eaLnBrk="1" hangingPunct="1">
              <a:defRPr/>
            </a:pPr>
            <a:r>
              <a:rPr lang="en-US" dirty="0" smtClean="0">
                <a:latin typeface="Arial Rounded MT Bold" pitchFamily="34" charset="0"/>
              </a:rPr>
              <a:t>Probably some 1:1</a:t>
            </a:r>
          </a:p>
          <a:p>
            <a:pPr lvl="1" eaLnBrk="1" hangingPunct="1">
              <a:defRPr/>
            </a:pPr>
            <a:r>
              <a:rPr lang="en-US" dirty="0" smtClean="0">
                <a:latin typeface="Arial Rounded MT Bold" pitchFamily="34" charset="0"/>
              </a:rPr>
              <a:t>Must have homogeneous grouping if not 1:1</a:t>
            </a:r>
          </a:p>
          <a:p>
            <a:pPr eaLnBrk="1" hangingPunct="1">
              <a:defRPr/>
            </a:pPr>
            <a:r>
              <a:rPr lang="en-US" dirty="0" smtClean="0">
                <a:latin typeface="Arial Rounded MT Bold" pitchFamily="34" charset="0"/>
              </a:rPr>
              <a:t>Ongoing progress monitoring</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defRPr/>
            </a:pPr>
            <a:endParaRPr lang="en-US" smtClean="0"/>
          </a:p>
        </p:txBody>
      </p:sp>
      <p:sp>
        <p:nvSpPr>
          <p:cNvPr id="158723" name="Rectangle 3"/>
          <p:cNvSpPr>
            <a:spLocks noGrp="1" noChangeArrowheads="1"/>
          </p:cNvSpPr>
          <p:nvPr>
            <p:ph type="body" idx="1"/>
          </p:nvPr>
        </p:nvSpPr>
        <p:spPr/>
        <p:txBody>
          <a:bodyPr/>
          <a:lstStyle/>
          <a:p>
            <a:pPr eaLnBrk="1" hangingPunct="1">
              <a:lnSpc>
                <a:spcPct val="80000"/>
              </a:lnSpc>
              <a:defRPr/>
            </a:pPr>
            <a:r>
              <a:rPr lang="en-US" sz="2800" dirty="0" smtClean="0">
                <a:latin typeface="Arial Rounded MT Bold" pitchFamily="34" charset="0"/>
              </a:rPr>
              <a:t>BASC 2-SOS should be administered prior to referral to Special Education.</a:t>
            </a:r>
          </a:p>
          <a:p>
            <a:pPr eaLnBrk="1" hangingPunct="1">
              <a:lnSpc>
                <a:spcPct val="80000"/>
              </a:lnSpc>
              <a:defRPr/>
            </a:pPr>
            <a:endParaRPr lang="en-US" sz="2800" dirty="0" smtClean="0">
              <a:latin typeface="Arial Rounded MT Bold" pitchFamily="34" charset="0"/>
            </a:endParaRPr>
          </a:p>
          <a:p>
            <a:pPr eaLnBrk="1" hangingPunct="1">
              <a:lnSpc>
                <a:spcPct val="80000"/>
              </a:lnSpc>
              <a:defRPr/>
            </a:pPr>
            <a:r>
              <a:rPr lang="en-US" sz="2800" dirty="0" smtClean="0">
                <a:latin typeface="Arial Rounded MT Bold" pitchFamily="34" charset="0"/>
              </a:rPr>
              <a:t>If attention or behavior is the area of concern, the SCBOE Behavior Intervention Plan (BIP) must be developed and implemented. </a:t>
            </a:r>
          </a:p>
          <a:p>
            <a:pPr eaLnBrk="1" hangingPunct="1">
              <a:lnSpc>
                <a:spcPct val="80000"/>
              </a:lnSpc>
              <a:defRPr/>
            </a:pPr>
            <a:endParaRPr lang="en-US" sz="2800" dirty="0" smtClean="0">
              <a:latin typeface="Arial Rounded MT Bold" pitchFamily="34" charset="0"/>
            </a:endParaRPr>
          </a:p>
          <a:p>
            <a:pPr eaLnBrk="1" hangingPunct="1">
              <a:lnSpc>
                <a:spcPct val="80000"/>
              </a:lnSpc>
              <a:defRPr/>
            </a:pPr>
            <a:r>
              <a:rPr lang="en-US" sz="2800" dirty="0">
                <a:latin typeface="Arial Rounded MT Bold" pitchFamily="34" charset="0"/>
              </a:rPr>
              <a:t>https://sites.google.com/shelbyed.org/scs-internal-forms/special-education-vision-hearing</a:t>
            </a:r>
            <a:endParaRPr lang="en-US" sz="2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endParaRPr lang="en-US" smtClean="0"/>
          </a:p>
        </p:txBody>
      </p:sp>
      <p:sp>
        <p:nvSpPr>
          <p:cNvPr id="152579" name="Rectangle 3"/>
          <p:cNvSpPr>
            <a:spLocks noGrp="1" noChangeArrowheads="1"/>
          </p:cNvSpPr>
          <p:nvPr>
            <p:ph type="body" idx="1"/>
          </p:nvPr>
        </p:nvSpPr>
        <p:spPr/>
        <p:txBody>
          <a:bodyPr/>
          <a:lstStyle/>
          <a:p>
            <a:pPr eaLnBrk="1" hangingPunct="1">
              <a:lnSpc>
                <a:spcPct val="90000"/>
              </a:lnSpc>
              <a:defRPr/>
            </a:pPr>
            <a:r>
              <a:rPr lang="en-US" sz="3600" b="1" dirty="0" smtClean="0">
                <a:latin typeface="Arial Rounded MT Bold" pitchFamily="34" charset="0"/>
              </a:rPr>
              <a:t>Make sure that there are appropriate interventions listed for each area of concern</a:t>
            </a:r>
          </a:p>
          <a:p>
            <a:pPr eaLnBrk="1" hangingPunct="1">
              <a:lnSpc>
                <a:spcPct val="90000"/>
              </a:lnSpc>
              <a:defRPr/>
            </a:pPr>
            <a:endParaRPr lang="en-US" sz="3600" b="1" dirty="0" smtClean="0"/>
          </a:p>
          <a:p>
            <a:pPr eaLnBrk="1" hangingPunct="1">
              <a:lnSpc>
                <a:spcPct val="90000"/>
              </a:lnSpc>
              <a:defRPr/>
            </a:pPr>
            <a:r>
              <a:rPr lang="en-US" sz="3600" b="1" dirty="0" smtClean="0">
                <a:latin typeface="Arial Rounded MT Bold" pitchFamily="34" charset="0"/>
              </a:rPr>
              <a:t>Have the administrator review the plan prior to referral for Special Education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defRPr/>
            </a:pPr>
            <a:endParaRPr lang="en-US" smtClean="0"/>
          </a:p>
        </p:txBody>
      </p:sp>
      <p:sp>
        <p:nvSpPr>
          <p:cNvPr id="83971" name="Rectangle 3"/>
          <p:cNvSpPr>
            <a:spLocks noGrp="1" noChangeArrowheads="1"/>
          </p:cNvSpPr>
          <p:nvPr>
            <p:ph type="body" idx="1"/>
          </p:nvPr>
        </p:nvSpPr>
        <p:spPr/>
        <p:txBody>
          <a:bodyPr/>
          <a:lstStyle/>
          <a:p>
            <a:pPr algn="ctr" eaLnBrk="1" hangingPunct="1">
              <a:buFontTx/>
              <a:buNone/>
              <a:defRPr/>
            </a:pPr>
            <a:r>
              <a:rPr lang="en-US" sz="9600" b="1" dirty="0" smtClean="0">
                <a:latin typeface="Arial Rounded MT Bold" pitchFamily="34" charset="0"/>
              </a:rPr>
              <a:t> Special Education Process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en-US" sz="4000" smtClean="0"/>
              <a:t>Completion of the Referral Process</a:t>
            </a:r>
          </a:p>
        </p:txBody>
      </p:sp>
      <p:sp>
        <p:nvSpPr>
          <p:cNvPr id="84995" name="Rectangle 3"/>
          <p:cNvSpPr>
            <a:spLocks noGrp="1" noChangeArrowheads="1"/>
          </p:cNvSpPr>
          <p:nvPr>
            <p:ph type="body" idx="1"/>
          </p:nvPr>
        </p:nvSpPr>
        <p:spPr/>
        <p:txBody>
          <a:bodyPr/>
          <a:lstStyle/>
          <a:p>
            <a:pPr eaLnBrk="1" hangingPunct="1">
              <a:lnSpc>
                <a:spcPct val="90000"/>
              </a:lnSpc>
              <a:defRPr/>
            </a:pPr>
            <a:r>
              <a:rPr lang="en-US" dirty="0" smtClean="0">
                <a:latin typeface="Arial Rounded MT Bold" pitchFamily="34" charset="0"/>
              </a:rPr>
              <a:t>If PST interventions have been ineffective, a referral to SPED may be the appropriate next step.  Contact your school’s REM chair</a:t>
            </a:r>
          </a:p>
          <a:p>
            <a:pPr eaLnBrk="1" hangingPunct="1">
              <a:lnSpc>
                <a:spcPct val="90000"/>
              </a:lnSpc>
              <a:defRPr/>
            </a:pPr>
            <a:r>
              <a:rPr lang="en-US" dirty="0" smtClean="0">
                <a:latin typeface="Arial Rounded MT Bold" pitchFamily="34" charset="0"/>
              </a:rPr>
              <a:t>A Referral process will be completed in full in SETS by the REM chairperson</a:t>
            </a:r>
          </a:p>
          <a:p>
            <a:pPr eaLnBrk="1" hangingPunct="1">
              <a:lnSpc>
                <a:spcPct val="90000"/>
              </a:lnSpc>
              <a:defRPr/>
            </a:pPr>
            <a:r>
              <a:rPr lang="en-US" dirty="0" smtClean="0">
                <a:latin typeface="Arial Rounded MT Bold" pitchFamily="34" charset="0"/>
              </a:rPr>
              <a:t>BASC 2-SOS will be completed within a week prior to referral to SPED (for comparison purposes re: initial BASC 2-SOS)</a:t>
            </a:r>
          </a:p>
          <a:p>
            <a:pPr eaLnBrk="1" hangingPunct="1">
              <a:lnSpc>
                <a:spcPct val="90000"/>
              </a:lnSpc>
              <a:buFontTx/>
              <a:buNone/>
              <a:defRPr/>
            </a:pPr>
            <a:endParaRPr lang="en-US"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defRPr/>
            </a:pPr>
            <a:r>
              <a:rPr lang="en-US" sz="4000" smtClean="0"/>
              <a:t>Timelines for Completing </a:t>
            </a:r>
            <a:br>
              <a:rPr lang="en-US" sz="4000" smtClean="0"/>
            </a:br>
            <a:r>
              <a:rPr lang="en-US" sz="4000" smtClean="0"/>
              <a:t>SPED Process </a:t>
            </a:r>
          </a:p>
        </p:txBody>
      </p:sp>
      <p:sp>
        <p:nvSpPr>
          <p:cNvPr id="73731"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Eligibility Process – 60 days to complete testing.</a:t>
            </a:r>
          </a:p>
          <a:p>
            <a:pPr eaLnBrk="1" hangingPunct="1">
              <a:defRPr/>
            </a:pPr>
            <a:r>
              <a:rPr lang="en-US" dirty="0" smtClean="0">
                <a:latin typeface="Arial Rounded MT Bold" pitchFamily="34" charset="0"/>
              </a:rPr>
              <a:t>30 days to have REM meeting</a:t>
            </a:r>
          </a:p>
          <a:p>
            <a:pPr eaLnBrk="1" hangingPunct="1">
              <a:defRPr/>
            </a:pPr>
            <a:r>
              <a:rPr lang="en-US" dirty="0" smtClean="0">
                <a:latin typeface="Arial Rounded MT Bold" pitchFamily="34" charset="0"/>
              </a:rPr>
              <a:t>30 days to hold IEP meeting if student is eligible for Special Education services</a:t>
            </a:r>
          </a:p>
          <a:p>
            <a:pPr eaLnBrk="1" hangingPunct="1">
              <a:defRPr/>
            </a:pPr>
            <a:r>
              <a:rPr lang="en-US" dirty="0" smtClean="0">
                <a:latin typeface="Arial Rounded MT Bold" pitchFamily="34" charset="0"/>
              </a:rPr>
              <a:t>If the student is not eligible, refer the student back to BBSST for accommodations.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defRPr/>
            </a:pPr>
            <a:endParaRPr lang="en-US" smtClean="0"/>
          </a:p>
        </p:txBody>
      </p:sp>
      <p:sp>
        <p:nvSpPr>
          <p:cNvPr id="159747"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Please refer to the </a:t>
            </a:r>
            <a:r>
              <a:rPr lang="en-US" b="1" u="sng" dirty="0" smtClean="0">
                <a:latin typeface="Arial Rounded MT Bold" pitchFamily="34" charset="0"/>
              </a:rPr>
              <a:t>REM powerpoint </a:t>
            </a:r>
            <a:r>
              <a:rPr lang="en-US" dirty="0" smtClean="0">
                <a:latin typeface="Arial Rounded MT Bold" pitchFamily="34" charset="0"/>
              </a:rPr>
              <a:t>for additional information.</a:t>
            </a:r>
          </a:p>
          <a:p>
            <a:pPr eaLnBrk="1" hangingPunct="1">
              <a:defRPr/>
            </a:pPr>
            <a:r>
              <a:rPr lang="en-US" dirty="0" smtClean="0">
                <a:latin typeface="Arial Rounded MT Bold" pitchFamily="34" charset="0"/>
              </a:rPr>
              <a:t>This will prepare YOU for any type of participation in the Referral process.</a:t>
            </a:r>
          </a:p>
          <a:p>
            <a:pPr eaLnBrk="1" hangingPunct="1">
              <a:defRPr/>
            </a:pPr>
            <a:r>
              <a:rPr lang="en-US" dirty="0" smtClean="0">
                <a:latin typeface="Arial Rounded MT Bold" pitchFamily="34" charset="0"/>
              </a:rPr>
              <a:t>This powerpoints also states what is mandatory for a referral to be accepted and what will prevent the team from accepting a referral.</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defRPr/>
            </a:pPr>
            <a:endParaRPr lang="en-US" smtClean="0"/>
          </a:p>
        </p:txBody>
      </p:sp>
      <p:sp>
        <p:nvSpPr>
          <p:cNvPr id="167939" name="Rectangle 3"/>
          <p:cNvSpPr>
            <a:spLocks noGrp="1" noChangeArrowheads="1"/>
          </p:cNvSpPr>
          <p:nvPr>
            <p:ph type="body" idx="1"/>
          </p:nvPr>
        </p:nvSpPr>
        <p:spPr/>
        <p:txBody>
          <a:bodyPr/>
          <a:lstStyle/>
          <a:p>
            <a:pPr eaLnBrk="1" hangingPunct="1">
              <a:defRPr/>
            </a:pPr>
            <a:r>
              <a:rPr lang="en-US" dirty="0" smtClean="0">
                <a:latin typeface="Arial Rounded MT Bold" pitchFamily="34" charset="0"/>
              </a:rPr>
              <a:t>Reminder:</a:t>
            </a:r>
          </a:p>
          <a:p>
            <a:pPr lvl="1" eaLnBrk="1" hangingPunct="1">
              <a:defRPr/>
            </a:pPr>
            <a:r>
              <a:rPr lang="en-US" dirty="0" smtClean="0">
                <a:latin typeface="Arial Rounded MT Bold" pitchFamily="34" charset="0"/>
              </a:rPr>
              <a:t>Print out the Confidentiality agreement, sign &amp; date it</a:t>
            </a:r>
          </a:p>
          <a:p>
            <a:pPr lvl="1" eaLnBrk="1" hangingPunct="1">
              <a:defRPr/>
            </a:pPr>
            <a:r>
              <a:rPr lang="en-US" dirty="0" smtClean="0">
                <a:latin typeface="Arial Rounded MT Bold" pitchFamily="34" charset="0"/>
              </a:rPr>
              <a:t>Refer to the REM powerpoint</a:t>
            </a:r>
          </a:p>
          <a:p>
            <a:pPr lvl="1" eaLnBrk="1" hangingPunct="1">
              <a:defRPr/>
            </a:pPr>
            <a:r>
              <a:rPr lang="en-US" dirty="0" smtClean="0">
                <a:latin typeface="Arial Rounded MT Bold" pitchFamily="34" charset="0"/>
              </a:rPr>
              <a:t>Print out evaluation and turn in with the Confidentiality agreement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Teamwork</Template>
  <TotalTime>757</TotalTime>
  <Words>3204</Words>
  <Application>Microsoft Office PowerPoint</Application>
  <PresentationFormat>Custom</PresentationFormat>
  <Paragraphs>395</Paragraphs>
  <Slides>67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67</vt:i4>
      </vt:variant>
    </vt:vector>
  </HeadingPairs>
  <TitlesOfParts>
    <vt:vector size="77" baseType="lpstr">
      <vt:lpstr>Arial</vt:lpstr>
      <vt:lpstr>Arial Narrow</vt:lpstr>
      <vt:lpstr>Arial Rounded MT Bold</vt:lpstr>
      <vt:lpstr>Garamond</vt:lpstr>
      <vt:lpstr>Kunstler Script</vt:lpstr>
      <vt:lpstr>Lucida Handwriting</vt:lpstr>
      <vt:lpstr>Rockwell</vt:lpstr>
      <vt:lpstr>Tahoma</vt:lpstr>
      <vt:lpstr>Wingdings</vt:lpstr>
      <vt:lpstr>Teamwork</vt:lpstr>
      <vt:lpstr>Special Education  Professional Development Training</vt:lpstr>
      <vt:lpstr>PowerPoint Presentation</vt:lpstr>
      <vt:lpstr>Family Educational Rights and Privacy Act (FERPA)</vt:lpstr>
      <vt:lpstr>PowerPoint Presentation</vt:lpstr>
      <vt:lpstr>Provision of Copy of Records</vt:lpstr>
      <vt:lpstr>Amendment of Records at  Parent’s Request</vt:lpstr>
      <vt:lpstr>Release of Information</vt:lpstr>
      <vt:lpstr>PowerPoint Presentation</vt:lpstr>
      <vt:lpstr>PowerPoint Presentation</vt:lpstr>
      <vt:lpstr>PowerPoint Presentation</vt:lpstr>
      <vt:lpstr>PowerPoint Presentation</vt:lpstr>
      <vt:lpstr>Destruction of Records </vt:lpstr>
      <vt:lpstr>PowerPoint Presentation</vt:lpstr>
      <vt:lpstr>Characteristics</vt:lpstr>
      <vt:lpstr>Diagnostic Criteria for ADHD</vt:lpstr>
      <vt:lpstr>Inattentive Symptoms</vt:lpstr>
      <vt:lpstr>PowerPoint Presentation</vt:lpstr>
      <vt:lpstr>Hyperactivity Symptoms</vt:lpstr>
      <vt:lpstr>Impulsivity Symptoms</vt:lpstr>
      <vt:lpstr>Identification Rate in  Shelby County</vt:lpstr>
      <vt:lpstr>Percentages per Disability Categories in Shelby County (2009-10 school year)</vt:lpstr>
      <vt:lpstr>Accommodations</vt:lpstr>
      <vt:lpstr>Getting Students’ Attention</vt:lpstr>
      <vt:lpstr>Focus Students’ Attention </vt:lpstr>
      <vt:lpstr>Accommodations for Seat Work</vt:lpstr>
      <vt:lpstr>Accommodations for Seat Work</vt:lpstr>
      <vt:lpstr>Maintaining Students’ Attention</vt:lpstr>
      <vt:lpstr>Planning and Organization</vt:lpstr>
      <vt:lpstr>Behavior </vt:lpstr>
      <vt:lpstr>PowerPoint Presentation</vt:lpstr>
      <vt:lpstr>PowerPoint Presentation</vt:lpstr>
      <vt:lpstr>Best Practices </vt:lpstr>
      <vt:lpstr>Alabama’ s RtI Framework</vt:lpstr>
      <vt:lpstr>Problem Solving Teams (PST)</vt:lpstr>
      <vt:lpstr>Questions ???</vt:lpstr>
      <vt:lpstr>Screening: What and When</vt:lpstr>
      <vt:lpstr>System-wide intervention criteria</vt:lpstr>
      <vt:lpstr>Screening and Progress Monitoring</vt:lpstr>
      <vt:lpstr>Questions ???</vt:lpstr>
      <vt:lpstr>Elementary Tier Model (K-3)</vt:lpstr>
      <vt:lpstr>Academically, what should Tier 1 include for elementary students?</vt:lpstr>
      <vt:lpstr>Tier 2 for elementary students….</vt:lpstr>
      <vt:lpstr>Tier 3 for K-3 students</vt:lpstr>
      <vt:lpstr>Grade 4-12 Tier Model</vt:lpstr>
      <vt:lpstr>About Grades 4-12 Tier 1</vt:lpstr>
      <vt:lpstr>About  Grades 4-12 Tier 2</vt:lpstr>
      <vt:lpstr>About  Grades 4-12 Tier 3</vt:lpstr>
      <vt:lpstr>Questions ???</vt:lpstr>
      <vt:lpstr>Some ideas from K-3 Intervention Research</vt:lpstr>
      <vt:lpstr> An intervention study illustrating  effective Tier 2 options….</vt:lpstr>
      <vt:lpstr>Early Interventions in Reading (Torgesen and Mathes, 2005)  </vt:lpstr>
      <vt:lpstr>Responsive Reading Instruction (Denton and Hocker, 2006) </vt:lpstr>
      <vt:lpstr>Tier 3 Literacy Interventions</vt:lpstr>
      <vt:lpstr>Word-level Interventions Emphasize (Simmons &amp; Kame'enui, 2004) </vt:lpstr>
      <vt:lpstr>Comprehension/Vocabulary Interventions Emphasize</vt:lpstr>
      <vt:lpstr>Examples of Tier 3 Word-Level Interventions</vt:lpstr>
      <vt:lpstr>PowerPoint Presentation</vt:lpstr>
      <vt:lpstr>Questions ???</vt:lpstr>
      <vt:lpstr>When should referral be to SPED?</vt:lpstr>
      <vt:lpstr>One more thing …SPED after RTI?</vt:lpstr>
      <vt:lpstr>PowerPoint Presentation</vt:lpstr>
      <vt:lpstr>PowerPoint Presentation</vt:lpstr>
      <vt:lpstr>PowerPoint Presentation</vt:lpstr>
      <vt:lpstr>Completion of the Referral Process</vt:lpstr>
      <vt:lpstr>Timelines for Completing  SPED Process </vt:lpstr>
      <vt:lpstr>PowerPoint Presentation</vt:lpstr>
      <vt:lpstr>PowerPoint Presentation</vt:lpstr>
    </vt:vector>
  </TitlesOfParts>
  <Company>Shelby County Board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Patterson, Dee</cp:lastModifiedBy>
  <cp:revision>123</cp:revision>
  <dcterms:created xsi:type="dcterms:W3CDTF">2009-08-22T18:28:08Z</dcterms:created>
  <dcterms:modified xsi:type="dcterms:W3CDTF">2019-08-15T15:36:20Z</dcterms:modified>
</cp:coreProperties>
</file>