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7" r:id="rId1"/>
  </p:sldMasterIdLst>
  <p:notesMasterIdLst>
    <p:notesMasterId r:id="rId18"/>
  </p:notesMasterIdLst>
  <p:handoutMasterIdLst>
    <p:handoutMasterId r:id="rId19"/>
  </p:handoutMasterIdLst>
  <p:sldIdLst>
    <p:sldId id="256" r:id="rId2"/>
    <p:sldId id="270" r:id="rId3"/>
    <p:sldId id="282" r:id="rId4"/>
    <p:sldId id="258" r:id="rId5"/>
    <p:sldId id="259" r:id="rId6"/>
    <p:sldId id="260" r:id="rId7"/>
    <p:sldId id="261" r:id="rId8"/>
    <p:sldId id="262" r:id="rId9"/>
    <p:sldId id="274" r:id="rId10"/>
    <p:sldId id="276" r:id="rId11"/>
    <p:sldId id="279" r:id="rId12"/>
    <p:sldId id="280" r:id="rId13"/>
    <p:sldId id="277" r:id="rId14"/>
    <p:sldId id="281" r:id="rId15"/>
    <p:sldId id="278" r:id="rId16"/>
    <p:sldId id="283" r:id="rId1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FF0000"/>
    <a:srgbClr val="F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9" autoAdjust="0"/>
    <p:restoredTop sz="94692" autoAdjust="0"/>
  </p:normalViewPr>
  <p:slideViewPr>
    <p:cSldViewPr snapToGrid="0" snapToObjects="1">
      <p:cViewPr varScale="1">
        <p:scale>
          <a:sx n="102" d="100"/>
          <a:sy n="102" d="100"/>
        </p:scale>
        <p:origin x="-1368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88DC0-ABB9-FF4E-81C9-4B3C84F9C84D}" type="datetimeFigureOut">
              <a:rPr lang="en-US" smtClean="0"/>
              <a:t>4/8/13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4D5EA-12BD-CB47-8DC8-810616A63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597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AB64C6-88F4-4F22-B71D-64F448D9B78B}" type="datetime1">
              <a:rPr lang="en-US"/>
              <a:pPr/>
              <a:t>4/8/13</a:t>
            </a:fld>
            <a:endParaRPr lang="en-US"/>
          </a:p>
        </p:txBody>
      </p:sp>
      <p:sp>
        <p:nvSpPr>
          <p:cNvPr id="46084" name="Placeholder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BAC2D3A-F51F-49D7-B41D-36098AD67A8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9191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23" charset="0"/>
        <a:ea typeface="ＭＳ Ｐゴシック" pitchFamily="-123" charset="-128"/>
        <a:cs typeface="ＭＳ Ｐゴシック" pitchFamily="-123" charset="-128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23" charset="0"/>
        <a:ea typeface="ＭＳ Ｐゴシック" pitchFamily="-123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23" charset="0"/>
        <a:ea typeface="ＭＳ Ｐゴシック" pitchFamily="-123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23" charset="0"/>
        <a:ea typeface="ＭＳ Ｐゴシック" pitchFamily="-123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23" charset="0"/>
        <a:ea typeface="ＭＳ Ｐゴシック" pitchFamily="-123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49FCD-5FC7-433D-9DBD-25A12899B33B}" type="datetimeFigureOut">
              <a:rPr lang="en-US"/>
              <a:pPr>
                <a:defRPr/>
              </a:pPr>
              <a:t>4/8/13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6F267-BFA1-403F-97AD-E382F64D49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slow"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2A6BB-01AD-441E-BDFB-B99AA8ADBD68}" type="datetimeFigureOut">
              <a:rPr lang="en-US"/>
              <a:pPr>
                <a:defRPr/>
              </a:pPr>
              <a:t>4/8/13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B910C-C9B7-4FC5-A2AD-DB9C59FD65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4E054-A03A-43E0-941A-98F57B043676}" type="datetimeFigureOut">
              <a:rPr lang="en-US"/>
              <a:pPr>
                <a:defRPr/>
              </a:pPr>
              <a:t>4/8/13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9B838-DF44-4D66-A0EB-2542E0E048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518A3-E8CA-43FF-8EE0-CE513E3E3030}" type="datetimeFigureOut">
              <a:rPr lang="en-US"/>
              <a:pPr>
                <a:defRPr/>
              </a:pPr>
              <a:t>4/8/13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93F54-3347-402D-BFBD-6871780E37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7843A-165A-406E-B5CA-13A7FFA236D2}" type="datetimeFigureOut">
              <a:rPr lang="en-US"/>
              <a:pPr>
                <a:defRPr/>
              </a:pPr>
              <a:t>4/8/13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6E0A6-F19D-45FB-8B2A-2541BF688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ED29C-7ED9-4D37-BF65-93568B9550F1}" type="datetimeFigureOut">
              <a:rPr lang="en-US"/>
              <a:pPr>
                <a:defRPr/>
              </a:pPr>
              <a:t>4/8/13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116A2-BDD7-4253-AB12-33C0637317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7F890-256E-445D-9AFE-EF6728183E08}" type="datetimeFigureOut">
              <a:rPr lang="en-US"/>
              <a:pPr>
                <a:defRPr/>
              </a:pPr>
              <a:t>4/8/13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40013" y="6477000"/>
            <a:ext cx="5508625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9159B-DA39-41E3-9FCD-97F61F8817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8313FC8-B0E3-4697-9C78-4475536E4B49}" type="datetimeFigureOut">
              <a:rPr lang="en-US"/>
              <a:pPr>
                <a:defRPr/>
              </a:pPr>
              <a:t>4/8/13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BFCE855-6402-4881-B965-2AB7DAA8B0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3" r:id="rId2"/>
    <p:sldLayoutId id="2147483872" r:id="rId3"/>
    <p:sldLayoutId id="2147483871" r:id="rId4"/>
    <p:sldLayoutId id="2147483870" r:id="rId5"/>
    <p:sldLayoutId id="2147483869" r:id="rId6"/>
    <p:sldLayoutId id="2147483874" r:id="rId7"/>
  </p:sldLayoutIdLst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ＭＳ Ｐゴシック" pitchFamily="-123" charset="-128"/>
          <a:cs typeface="ＭＳ Ｐゴシック" pitchFamily="-123" charset="-128"/>
        </a:defRPr>
      </a:lvl1pPr>
      <a:lvl2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-123" charset="0"/>
          <a:ea typeface="ＭＳ Ｐゴシック" pitchFamily="-123" charset="-128"/>
          <a:cs typeface="ＭＳ Ｐゴシック" pitchFamily="-123" charset="-128"/>
        </a:defRPr>
      </a:lvl2pPr>
      <a:lvl3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-123" charset="0"/>
          <a:ea typeface="ＭＳ Ｐゴシック" pitchFamily="-123" charset="-128"/>
          <a:cs typeface="ＭＳ Ｐゴシック" pitchFamily="-123" charset="-128"/>
        </a:defRPr>
      </a:lvl3pPr>
      <a:lvl4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-123" charset="0"/>
          <a:ea typeface="ＭＳ Ｐゴシック" pitchFamily="-123" charset="-128"/>
          <a:cs typeface="ＭＳ Ｐゴシック" pitchFamily="-123" charset="-128"/>
        </a:defRPr>
      </a:lvl4pPr>
      <a:lvl5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-123" charset="0"/>
          <a:ea typeface="ＭＳ Ｐゴシック" pitchFamily="-123" charset="-128"/>
          <a:cs typeface="ＭＳ Ｐゴシック" pitchFamily="-12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-123" charset="0"/>
          <a:ea typeface="ＭＳ Ｐゴシック" pitchFamily="-123" charset="-128"/>
          <a:cs typeface="ＭＳ Ｐゴシック" pitchFamily="-12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-123" charset="0"/>
          <a:ea typeface="ＭＳ Ｐゴシック" pitchFamily="-123" charset="-128"/>
          <a:cs typeface="ＭＳ Ｐゴシック" pitchFamily="-12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-123" charset="0"/>
          <a:ea typeface="ＭＳ Ｐゴシック" pitchFamily="-123" charset="-128"/>
          <a:cs typeface="ＭＳ Ｐゴシック" pitchFamily="-12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-123" charset="0"/>
          <a:ea typeface="ＭＳ Ｐゴシック" pitchFamily="-123" charset="-128"/>
          <a:cs typeface="ＭＳ Ｐゴシック" pitchFamily="-123" charset="-128"/>
        </a:defRPr>
      </a:lvl9pPr>
    </p:titleStyle>
    <p:bodyStyle>
      <a:lvl1pPr marL="438150" indent="-319088" algn="l" rtl="0" fontAlgn="base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-123" charset="2"/>
        <a:buChar char=""/>
        <a:defRPr sz="3200" kern="1200">
          <a:solidFill>
            <a:schemeClr val="tx1"/>
          </a:solidFill>
          <a:latin typeface="+mn-lt"/>
          <a:ea typeface="ＭＳ Ｐゴシック" pitchFamily="-123" charset="-128"/>
          <a:cs typeface="ＭＳ Ｐゴシック" pitchFamily="-123" charset="-128"/>
        </a:defRPr>
      </a:lvl1pPr>
      <a:lvl2pPr marL="730250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-123" charset="2"/>
        <a:buChar char=""/>
        <a:defRPr sz="28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rgbClr val="E66C7D"/>
        </a:buClr>
        <a:buFont typeface="Arial" pitchFamily="-123" charset="0"/>
        <a:buChar char="▪"/>
        <a:defRPr sz="24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3pPr>
      <a:lvl4pPr marL="1216025" indent="-182563" algn="l" rtl="0" fontAlgn="base">
        <a:spcBef>
          <a:spcPct val="20000"/>
        </a:spcBef>
        <a:spcAft>
          <a:spcPct val="0"/>
        </a:spcAft>
        <a:buClr>
          <a:srgbClr val="6BB76D"/>
        </a:buClr>
        <a:buFont typeface="Arial" pitchFamily="-123" charset="0"/>
        <a:buChar char="▪"/>
        <a:defRPr sz="20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4pPr>
      <a:lvl5pPr marL="1425575" indent="-182563" algn="l" rtl="0" fontAlgn="base">
        <a:spcBef>
          <a:spcPct val="20000"/>
        </a:spcBef>
        <a:spcAft>
          <a:spcPct val="0"/>
        </a:spcAft>
        <a:buClr>
          <a:srgbClr val="E88651"/>
        </a:buClr>
        <a:buFont typeface="Wingdings 3" pitchFamily="-123" charset="2"/>
        <a:buChar char=""/>
        <a:defRPr lang="en-US" sz="20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28416"/>
            <a:ext cx="8077200" cy="167335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Papyrus"/>
                <a:ea typeface="+mj-ea"/>
                <a:cs typeface="+mj-cs"/>
              </a:rPr>
              <a:t>Special Services</a:t>
            </a:r>
            <a:endParaRPr lang="en-US" dirty="0">
              <a:solidFill>
                <a:srgbClr val="FF0000"/>
              </a:solidFill>
              <a:latin typeface="Papyrus"/>
              <a:ea typeface="+mj-ea"/>
              <a:cs typeface="+mj-cs"/>
            </a:endParaRPr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500188"/>
          </a:xfrm>
        </p:spPr>
        <p:txBody>
          <a:bodyPr/>
          <a:lstStyle/>
          <a:p>
            <a:r>
              <a:rPr lang="en-US" smtClean="0"/>
              <a:t>Jefferson City Public Schools</a:t>
            </a:r>
          </a:p>
        </p:txBody>
      </p:sp>
    </p:spTree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Papyrus"/>
                <a:ea typeface="+mj-ea"/>
                <a:cs typeface="+mj-cs"/>
              </a:rPr>
              <a:t>Our office</a:t>
            </a:r>
            <a:endParaRPr lang="en-US" dirty="0">
              <a:solidFill>
                <a:srgbClr val="FF0000"/>
              </a:solidFill>
              <a:latin typeface="Papyrus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rgbClr val="FF0000"/>
              </a:buClr>
            </a:pPr>
            <a:endParaRPr lang="en-US" sz="2800" dirty="0" smtClean="0">
              <a:latin typeface="Papyrus" pitchFamily="-123" charset="0"/>
            </a:endParaRPr>
          </a:p>
          <a:p>
            <a:pPr>
              <a:lnSpc>
                <a:spcPct val="90000"/>
              </a:lnSpc>
              <a:buClr>
                <a:srgbClr val="FF0000"/>
              </a:buClr>
            </a:pPr>
            <a:r>
              <a:rPr lang="en-US" sz="2800" dirty="0" smtClean="0">
                <a:latin typeface="Papyrus" pitchFamily="-123" charset="0"/>
              </a:rPr>
              <a:t>Early Childhood Special Education (ECSE)</a:t>
            </a:r>
          </a:p>
          <a:p>
            <a:pPr>
              <a:lnSpc>
                <a:spcPct val="90000"/>
              </a:lnSpc>
              <a:buClr>
                <a:srgbClr val="FF0000"/>
              </a:buClr>
            </a:pPr>
            <a:r>
              <a:rPr lang="en-US" sz="2800" dirty="0" smtClean="0">
                <a:latin typeface="Papyrus" pitchFamily="-123" charset="0"/>
              </a:rPr>
              <a:t>Special Education</a:t>
            </a:r>
          </a:p>
          <a:p>
            <a:pPr>
              <a:lnSpc>
                <a:spcPct val="90000"/>
              </a:lnSpc>
              <a:buClr>
                <a:srgbClr val="FF0000"/>
              </a:buClr>
            </a:pPr>
            <a:r>
              <a:rPr lang="en-US" sz="2800" dirty="0" smtClean="0">
                <a:latin typeface="Papyrus" pitchFamily="-123" charset="0"/>
              </a:rPr>
              <a:t>English for Speakers of Other Languages Services (ESOL)</a:t>
            </a:r>
          </a:p>
          <a:p>
            <a:pPr>
              <a:lnSpc>
                <a:spcPct val="90000"/>
              </a:lnSpc>
              <a:buClr>
                <a:srgbClr val="FF0000"/>
              </a:buClr>
            </a:pPr>
            <a:r>
              <a:rPr lang="en-US" sz="2800" dirty="0" smtClean="0">
                <a:latin typeface="Papyrus" pitchFamily="-123" charset="0"/>
              </a:rPr>
              <a:t>Reading Recovery and Literacy Coaching</a:t>
            </a:r>
          </a:p>
          <a:p>
            <a:pPr>
              <a:lnSpc>
                <a:spcPct val="90000"/>
              </a:lnSpc>
              <a:buClr>
                <a:srgbClr val="FF0000"/>
              </a:buClr>
            </a:pPr>
            <a:r>
              <a:rPr lang="en-US" sz="2800" dirty="0" smtClean="0">
                <a:latin typeface="Papyrus" pitchFamily="-123" charset="0"/>
              </a:rPr>
              <a:t>504</a:t>
            </a:r>
          </a:p>
          <a:p>
            <a:pPr>
              <a:lnSpc>
                <a:spcPct val="90000"/>
              </a:lnSpc>
              <a:buClr>
                <a:srgbClr val="FF0000"/>
              </a:buClr>
            </a:pPr>
            <a:r>
              <a:rPr lang="en-US" sz="2800" dirty="0" smtClean="0">
                <a:latin typeface="Papyrus" pitchFamily="-123" charset="0"/>
              </a:rPr>
              <a:t>Health Services</a:t>
            </a:r>
          </a:p>
          <a:p>
            <a:pPr>
              <a:lnSpc>
                <a:spcPct val="90000"/>
              </a:lnSpc>
              <a:buClr>
                <a:srgbClr val="FF0000"/>
              </a:buClr>
            </a:pPr>
            <a:r>
              <a:rPr lang="en-US" sz="2800" dirty="0" smtClean="0">
                <a:latin typeface="Papyrus" pitchFamily="-123" charset="0"/>
              </a:rPr>
              <a:t>Gifted Evaluations</a:t>
            </a:r>
          </a:p>
          <a:p>
            <a:pPr>
              <a:lnSpc>
                <a:spcPct val="90000"/>
              </a:lnSpc>
              <a:buClr>
                <a:srgbClr val="FF0000"/>
              </a:buClr>
            </a:pPr>
            <a:r>
              <a:rPr lang="en-US" sz="2800" dirty="0" smtClean="0">
                <a:latin typeface="Papyrus" pitchFamily="-123" charset="0"/>
              </a:rPr>
              <a:t>Summer School</a:t>
            </a:r>
          </a:p>
        </p:txBody>
      </p:sp>
    </p:spTree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olidFill>
                <a:srgbClr val="FF0000"/>
              </a:solidFill>
              <a:latin typeface="Papyrus"/>
              <a:cs typeface="Papyrus"/>
            </a:endParaRPr>
          </a:p>
          <a:p>
            <a:pPr marL="119062" indent="0" algn="ctr">
              <a:buNone/>
            </a:pPr>
            <a:r>
              <a:rPr lang="en-US" sz="4000" dirty="0" smtClean="0">
                <a:solidFill>
                  <a:srgbClr val="FF0000"/>
                </a:solidFill>
                <a:latin typeface="Papyrus"/>
                <a:cs typeface="Papyrus"/>
              </a:rPr>
              <a:t>5,386 students </a:t>
            </a:r>
          </a:p>
          <a:p>
            <a:pPr marL="119062" indent="0" algn="ctr">
              <a:buNone/>
            </a:pPr>
            <a:r>
              <a:rPr lang="en-US" sz="4000" dirty="0" smtClean="0">
                <a:solidFill>
                  <a:srgbClr val="FF0000"/>
                </a:solidFill>
                <a:latin typeface="Papyrus"/>
                <a:cs typeface="Papyrus"/>
              </a:rPr>
              <a:t>receive some level of </a:t>
            </a:r>
          </a:p>
          <a:p>
            <a:pPr marL="119062" indent="0" algn="ctr">
              <a:buNone/>
            </a:pPr>
            <a:r>
              <a:rPr lang="en-US" sz="4000" dirty="0" smtClean="0">
                <a:solidFill>
                  <a:srgbClr val="FF0000"/>
                </a:solidFill>
                <a:latin typeface="Papyrus"/>
                <a:cs typeface="Papyrus"/>
              </a:rPr>
              <a:t>support through special services</a:t>
            </a:r>
          </a:p>
          <a:p>
            <a:pPr marL="119062" indent="0" algn="ctr">
              <a:buNone/>
            </a:pPr>
            <a:endParaRPr lang="en-US" sz="4000" dirty="0">
              <a:solidFill>
                <a:srgbClr val="FF0000"/>
              </a:solidFill>
              <a:latin typeface="Papyrus"/>
              <a:cs typeface="Papyrus"/>
            </a:endParaRPr>
          </a:p>
          <a:p>
            <a:pPr marL="119062" indent="0" algn="ctr">
              <a:buNone/>
            </a:pPr>
            <a:r>
              <a:rPr lang="en-US" sz="4000" dirty="0" smtClean="0">
                <a:solidFill>
                  <a:srgbClr val="FF0000"/>
                </a:solidFill>
                <a:latin typeface="Papyrus"/>
                <a:cs typeface="Papyrus"/>
              </a:rPr>
              <a:t>59%</a:t>
            </a:r>
          </a:p>
          <a:p>
            <a:pPr marL="119062" indent="0" algn="ctr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448164"/>
      </p:ext>
    </p:extLst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Papyrus"/>
                <a:ea typeface="+mj-ea"/>
                <a:cs typeface="+mj-cs"/>
              </a:rPr>
              <a:t>Our Special Education Students</a:t>
            </a:r>
            <a:endParaRPr lang="en-US" dirty="0">
              <a:solidFill>
                <a:srgbClr val="FF0000"/>
              </a:solidFill>
              <a:latin typeface="Papyrus"/>
              <a:ea typeface="+mj-ea"/>
              <a:cs typeface="+mj-cs"/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-123" charset="2"/>
              <a:buNone/>
            </a:pPr>
            <a:r>
              <a:rPr lang="en-US" sz="2800" dirty="0" smtClean="0">
                <a:latin typeface="Papyrus" pitchFamily="-123" charset="0"/>
              </a:rPr>
              <a:t>Early Childhood Special Education	     139</a:t>
            </a:r>
          </a:p>
          <a:p>
            <a:pPr>
              <a:buFont typeface="Wingdings 2" pitchFamily="-123" charset="2"/>
              <a:buNone/>
            </a:pPr>
            <a:r>
              <a:rPr lang="en-US" sz="2800" dirty="0" smtClean="0">
                <a:latin typeface="Papyrus" pitchFamily="-123" charset="0"/>
              </a:rPr>
              <a:t>School Aged Students			  1002	</a:t>
            </a:r>
          </a:p>
          <a:p>
            <a:pPr>
              <a:buFont typeface="Wingdings 2" pitchFamily="-123" charset="2"/>
              <a:buNone/>
            </a:pPr>
            <a:endParaRPr lang="en-US" sz="2800" dirty="0" smtClean="0">
              <a:latin typeface="Papyrus" pitchFamily="-123" charset="0"/>
            </a:endParaRPr>
          </a:p>
          <a:p>
            <a:pPr>
              <a:buFont typeface="Wingdings 2" pitchFamily="-123" charset="2"/>
              <a:buNone/>
            </a:pPr>
            <a:r>
              <a:rPr lang="en-US" sz="2800" dirty="0" smtClean="0">
                <a:latin typeface="Papyrus" pitchFamily="-123" charset="0"/>
              </a:rPr>
              <a:t>Total					          		   1,141</a:t>
            </a:r>
          </a:p>
          <a:p>
            <a:pPr>
              <a:buFont typeface="Wingdings 2" pitchFamily="-123" charset="2"/>
              <a:buNone/>
            </a:pPr>
            <a:endParaRPr lang="en-US" sz="2800" dirty="0" smtClean="0">
              <a:latin typeface="Papyrus" pitchFamily="-123" charset="0"/>
            </a:endParaRPr>
          </a:p>
          <a:p>
            <a:pPr>
              <a:buFont typeface="Wingdings 2" pitchFamily="-123" charset="2"/>
              <a:buNone/>
            </a:pPr>
            <a:endParaRPr lang="en-US" sz="2800" dirty="0" smtClean="0">
              <a:latin typeface="Papyrus" pitchFamily="-123" charset="0"/>
            </a:endParaRPr>
          </a:p>
          <a:p>
            <a:pPr>
              <a:buFont typeface="Wingdings 2" pitchFamily="-123" charset="2"/>
              <a:buNone/>
            </a:pPr>
            <a:endParaRPr lang="en-US" sz="2800" dirty="0" smtClean="0">
              <a:latin typeface="Papyrus" pitchFamily="-123" charset="0"/>
            </a:endParaRPr>
          </a:p>
          <a:p>
            <a:pPr>
              <a:buFont typeface="Wingdings 2" pitchFamily="-123" charset="2"/>
              <a:buNone/>
            </a:pPr>
            <a:r>
              <a:rPr lang="en-US" sz="2800" dirty="0" smtClean="0">
                <a:latin typeface="Papyrus" pitchFamily="-123" charset="0"/>
              </a:rPr>
              <a:t>Parent Placed Private School Students	    95</a:t>
            </a:r>
          </a:p>
        </p:txBody>
      </p:sp>
    </p:spTree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Papyrus"/>
                <a:ea typeface="+mj-ea"/>
                <a:cs typeface="+mj-cs"/>
              </a:rPr>
              <a:t>Child Count By Disability</a:t>
            </a:r>
            <a:endParaRPr lang="en-US" dirty="0">
              <a:solidFill>
                <a:srgbClr val="FF0000"/>
              </a:solidFill>
              <a:latin typeface="Papyrus"/>
              <a:ea typeface="+mj-ea"/>
              <a:cs typeface="+mj-cs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			Cognitive Impairment	  87</a:t>
            </a:r>
          </a:p>
          <a:p>
            <a:pPr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			Emotional Disturbance	  28</a:t>
            </a:r>
          </a:p>
          <a:p>
            <a:pPr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			Orthopedic Impairment	   10</a:t>
            </a:r>
          </a:p>
          <a:p>
            <a:pPr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			Visual Impairment	    7</a:t>
            </a:r>
          </a:p>
          <a:p>
            <a:pPr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			Hearing Impairment	    11</a:t>
            </a:r>
          </a:p>
          <a:p>
            <a:pPr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			Learning Disabilities         218</a:t>
            </a:r>
          </a:p>
          <a:p>
            <a:pPr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			Other Heath Impaired    243</a:t>
            </a:r>
          </a:p>
          <a:p>
            <a:pPr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			Deaf and Blind		    </a:t>
            </a:r>
            <a:r>
              <a:rPr lang="en-US" sz="2000" dirty="0">
                <a:latin typeface="Papyrus" pitchFamily="-123" charset="0"/>
              </a:rPr>
              <a:t>0</a:t>
            </a:r>
            <a:endParaRPr lang="en-US" sz="2000" dirty="0" smtClean="0">
              <a:latin typeface="Papyrus" pitchFamily="-123" charset="0"/>
            </a:endParaRPr>
          </a:p>
          <a:p>
            <a:pPr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			Multiple Disabilities	    3</a:t>
            </a:r>
          </a:p>
          <a:p>
            <a:pPr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			Autism			  90</a:t>
            </a:r>
          </a:p>
          <a:p>
            <a:pPr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			Traumatic Brain Injury	    6</a:t>
            </a:r>
          </a:p>
          <a:p>
            <a:pPr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			YCDD			  26</a:t>
            </a:r>
          </a:p>
          <a:p>
            <a:pPr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			Language Impairment	  44</a:t>
            </a:r>
          </a:p>
          <a:p>
            <a:pPr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			Speech Impairment          229</a:t>
            </a:r>
          </a:p>
        </p:txBody>
      </p:sp>
    </p:spTree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Papyrus"/>
                <a:ea typeface="+mj-ea"/>
                <a:cs typeface="+mj-cs"/>
              </a:rPr>
              <a:t>Educational Environments</a:t>
            </a:r>
            <a:endParaRPr lang="en-US" dirty="0">
              <a:solidFill>
                <a:srgbClr val="FF0000"/>
              </a:solidFill>
              <a:latin typeface="Papyrus"/>
              <a:ea typeface="+mj-ea"/>
              <a:cs typeface="+mj-cs"/>
            </a:endParaRP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-123" charset="2"/>
              <a:buNone/>
            </a:pPr>
            <a:endParaRPr lang="en-US" sz="2400" dirty="0" smtClean="0">
              <a:latin typeface="Papyrus" pitchFamily="-123" charset="0"/>
            </a:endParaRPr>
          </a:p>
          <a:p>
            <a:pPr>
              <a:buFont typeface="Wingdings 2" pitchFamily="-123" charset="2"/>
              <a:buNone/>
            </a:pPr>
            <a:r>
              <a:rPr lang="en-US" sz="2400" dirty="0" smtClean="0">
                <a:latin typeface="Papyrus" pitchFamily="-123" charset="0"/>
              </a:rPr>
              <a:t>Inside the regular classroom more than 79%		72%</a:t>
            </a:r>
          </a:p>
          <a:p>
            <a:pPr>
              <a:buFont typeface="Wingdings 2" pitchFamily="-123" charset="2"/>
              <a:buNone/>
            </a:pPr>
            <a:r>
              <a:rPr lang="en-US" sz="2400" dirty="0" smtClean="0">
                <a:latin typeface="Papyrus" pitchFamily="-123" charset="0"/>
              </a:rPr>
              <a:t>Inside the regular classroom 40-79%			 7%</a:t>
            </a:r>
          </a:p>
          <a:p>
            <a:pPr>
              <a:buFont typeface="Wingdings 2" pitchFamily="-123" charset="2"/>
              <a:buNone/>
            </a:pPr>
            <a:r>
              <a:rPr lang="en-US" sz="2400" dirty="0" smtClean="0">
                <a:latin typeface="Papyrus" pitchFamily="-123" charset="0"/>
              </a:rPr>
              <a:t>Inside the regular classroom less than 40%		10%</a:t>
            </a:r>
          </a:p>
          <a:p>
            <a:pPr>
              <a:buFont typeface="Wingdings 2" pitchFamily="-123" charset="2"/>
              <a:buNone/>
            </a:pPr>
            <a:r>
              <a:rPr lang="en-US" sz="2400" dirty="0" smtClean="0">
                <a:latin typeface="Papyrus" pitchFamily="-123" charset="0"/>
              </a:rPr>
              <a:t>Public Separate Day Facility				 0%</a:t>
            </a:r>
          </a:p>
          <a:p>
            <a:pPr>
              <a:buFont typeface="Wingdings 2" pitchFamily="-123" charset="2"/>
              <a:buNone/>
            </a:pPr>
            <a:r>
              <a:rPr lang="en-US" sz="2400" dirty="0" smtClean="0">
                <a:latin typeface="Papyrus" pitchFamily="-123" charset="0"/>
              </a:rPr>
              <a:t>Private Separate Day Facility				 0%</a:t>
            </a:r>
          </a:p>
          <a:p>
            <a:pPr>
              <a:buFont typeface="Wingdings 2" pitchFamily="-123" charset="2"/>
              <a:buNone/>
            </a:pPr>
            <a:r>
              <a:rPr lang="en-US" sz="2400" dirty="0" smtClean="0">
                <a:latin typeface="Papyrus" pitchFamily="-123" charset="0"/>
              </a:rPr>
              <a:t>Homebound/Hospital				 	  1%</a:t>
            </a:r>
          </a:p>
          <a:p>
            <a:pPr>
              <a:buFont typeface="Wingdings 2" pitchFamily="-123" charset="2"/>
              <a:buNone/>
            </a:pPr>
            <a:r>
              <a:rPr lang="en-US" sz="2400" dirty="0" smtClean="0">
                <a:latin typeface="Papyrus" pitchFamily="-123" charset="0"/>
              </a:rPr>
              <a:t>Private Residential						 0%</a:t>
            </a:r>
          </a:p>
          <a:p>
            <a:pPr>
              <a:buFont typeface="Wingdings 2" pitchFamily="-123" charset="2"/>
              <a:buNone/>
            </a:pPr>
            <a:r>
              <a:rPr lang="en-US" sz="2400" dirty="0" smtClean="0">
                <a:latin typeface="Papyrus" pitchFamily="-123" charset="0"/>
              </a:rPr>
              <a:t>Correctional Facility					 0%</a:t>
            </a:r>
          </a:p>
          <a:p>
            <a:pPr>
              <a:buFont typeface="Wingdings 2" pitchFamily="-123" charset="2"/>
              <a:buNone/>
            </a:pPr>
            <a:r>
              <a:rPr lang="en-US" sz="2400" dirty="0" smtClean="0">
                <a:latin typeface="Papyrus" pitchFamily="-123" charset="0"/>
              </a:rPr>
              <a:t>PPPS								 10%</a:t>
            </a:r>
          </a:p>
          <a:p>
            <a:pPr>
              <a:buFont typeface="Wingdings 2" pitchFamily="-123" charset="2"/>
              <a:buNone/>
            </a:pPr>
            <a:r>
              <a:rPr lang="en-US" sz="2400" dirty="0" smtClean="0">
                <a:latin typeface="Papyrus" pitchFamily="-123" charset="0"/>
              </a:rPr>
              <a:t>State Operated Separate School			 0%</a:t>
            </a:r>
          </a:p>
        </p:txBody>
      </p:sp>
    </p:spTree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Papyrus"/>
                <a:ea typeface="+mj-ea"/>
                <a:cs typeface="+mj-cs"/>
              </a:rPr>
              <a:t>Our Certified Staff</a:t>
            </a:r>
            <a:endParaRPr lang="en-US" dirty="0">
              <a:solidFill>
                <a:srgbClr val="FF0000"/>
              </a:solidFill>
              <a:latin typeface="Papyrus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 2" pitchFamily="-123" charset="2"/>
              <a:buNone/>
            </a:pPr>
            <a:endParaRPr lang="en-US" sz="2000" dirty="0" smtClean="0">
              <a:latin typeface="Papyrus" pitchFamily="-123" charset="0"/>
            </a:endParaRPr>
          </a:p>
          <a:p>
            <a:pPr>
              <a:lnSpc>
                <a:spcPct val="90000"/>
              </a:lnSpc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School Psychological Examiners	 8.5</a:t>
            </a:r>
          </a:p>
          <a:p>
            <a:pPr>
              <a:lnSpc>
                <a:spcPct val="90000"/>
              </a:lnSpc>
              <a:buFont typeface="Wingdings 2" pitchFamily="-123" charset="2"/>
              <a:buNone/>
            </a:pPr>
            <a:r>
              <a:rPr lang="en-US" sz="2000" dirty="0" err="1" smtClean="0">
                <a:latin typeface="Papyrus" pitchFamily="-123" charset="0"/>
              </a:rPr>
              <a:t>Prenger</a:t>
            </a:r>
            <a:r>
              <a:rPr lang="en-US" sz="2000" dirty="0" smtClean="0">
                <a:latin typeface="Papyrus" pitchFamily="-123" charset="0"/>
              </a:rPr>
              <a:t> Family Center			 1</a:t>
            </a:r>
          </a:p>
          <a:p>
            <a:pPr>
              <a:lnSpc>
                <a:spcPct val="90000"/>
              </a:lnSpc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Preferred Family Health		   .5</a:t>
            </a:r>
          </a:p>
          <a:p>
            <a:pPr>
              <a:lnSpc>
                <a:spcPct val="90000"/>
              </a:lnSpc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Early Childhood Special Ed.		15.5</a:t>
            </a:r>
          </a:p>
          <a:p>
            <a:pPr>
              <a:lnSpc>
                <a:spcPct val="90000"/>
              </a:lnSpc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Speech/Language Pathologists	14</a:t>
            </a:r>
          </a:p>
          <a:p>
            <a:pPr>
              <a:lnSpc>
                <a:spcPct val="90000"/>
              </a:lnSpc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Resource Teachers			41.5</a:t>
            </a:r>
          </a:p>
          <a:p>
            <a:pPr>
              <a:lnSpc>
                <a:spcPct val="90000"/>
              </a:lnSpc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Occupational Therapists		 6.5</a:t>
            </a:r>
          </a:p>
          <a:p>
            <a:pPr>
              <a:lnSpc>
                <a:spcPct val="90000"/>
              </a:lnSpc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Physical Therapists			 3.5</a:t>
            </a:r>
          </a:p>
          <a:p>
            <a:pPr>
              <a:lnSpc>
                <a:spcPct val="90000"/>
              </a:lnSpc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Self-contained Special Ed.		 11</a:t>
            </a:r>
          </a:p>
          <a:p>
            <a:pPr>
              <a:lnSpc>
                <a:spcPct val="90000"/>
              </a:lnSpc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VI Teacher				  1</a:t>
            </a:r>
          </a:p>
          <a:p>
            <a:pPr>
              <a:lnSpc>
                <a:spcPct val="90000"/>
              </a:lnSpc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OH Teachers	 			 2 </a:t>
            </a:r>
          </a:p>
          <a:p>
            <a:pPr>
              <a:lnSpc>
                <a:spcPct val="90000"/>
              </a:lnSpc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HI Teacher			                   .2</a:t>
            </a:r>
          </a:p>
          <a:p>
            <a:pPr>
              <a:lnSpc>
                <a:spcPct val="90000"/>
              </a:lnSpc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Adapted Physical Education	          	 2.5</a:t>
            </a:r>
          </a:p>
          <a:p>
            <a:pPr>
              <a:lnSpc>
                <a:spcPct val="90000"/>
              </a:lnSpc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HI Interpreters				 2</a:t>
            </a:r>
          </a:p>
          <a:p>
            <a:pPr>
              <a:lnSpc>
                <a:spcPct val="90000"/>
              </a:lnSpc>
              <a:buFont typeface="Wingdings 2" pitchFamily="-123" charset="2"/>
              <a:buNone/>
            </a:pPr>
            <a:r>
              <a:rPr lang="en-US" sz="2000" dirty="0" smtClean="0">
                <a:latin typeface="Papyrus" pitchFamily="-123" charset="0"/>
              </a:rPr>
              <a:t>		</a:t>
            </a:r>
          </a:p>
        </p:txBody>
      </p:sp>
    </p:spTree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Papyrus"/>
                <a:ea typeface="+mj-ea"/>
                <a:cs typeface="+mj-cs"/>
              </a:rPr>
              <a:t>Non-certified Staff</a:t>
            </a:r>
            <a:endParaRPr lang="en-US" dirty="0">
              <a:solidFill>
                <a:srgbClr val="FF0000"/>
              </a:solidFill>
              <a:latin typeface="Papyrus"/>
              <a:ea typeface="+mj-ea"/>
              <a:cs typeface="+mj-cs"/>
            </a:endParaRP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-123" charset="2"/>
              <a:buNone/>
            </a:pPr>
            <a:endParaRPr lang="en-US" sz="2800" dirty="0" smtClean="0">
              <a:latin typeface="Papyrus" pitchFamily="-123" charset="0"/>
            </a:endParaRPr>
          </a:p>
          <a:p>
            <a:pPr>
              <a:buFont typeface="Wingdings 2" pitchFamily="-123" charset="2"/>
              <a:buNone/>
            </a:pPr>
            <a:endParaRPr lang="en-US" sz="2800" dirty="0" smtClean="0">
              <a:latin typeface="Papyrus" pitchFamily="-123" charset="0"/>
            </a:endParaRPr>
          </a:p>
          <a:p>
            <a:pPr>
              <a:buFont typeface="Wingdings 2" pitchFamily="-123" charset="2"/>
              <a:buNone/>
            </a:pPr>
            <a:r>
              <a:rPr lang="en-US" sz="2800" dirty="0" smtClean="0">
                <a:latin typeface="Papyrus" pitchFamily="-123" charset="0"/>
              </a:rPr>
              <a:t>PT Assistants					    3</a:t>
            </a:r>
          </a:p>
          <a:p>
            <a:pPr>
              <a:buFont typeface="Wingdings 2" pitchFamily="-123" charset="2"/>
              <a:buNone/>
            </a:pPr>
            <a:r>
              <a:rPr lang="en-US" sz="2800" dirty="0" smtClean="0">
                <a:latin typeface="Papyrus" pitchFamily="-123" charset="0"/>
              </a:rPr>
              <a:t>Classroom Paraprofessionals		  </a:t>
            </a:r>
            <a:r>
              <a:rPr lang="en-US" sz="2800" dirty="0">
                <a:latin typeface="Papyrus" pitchFamily="-123" charset="0"/>
              </a:rPr>
              <a:t> </a:t>
            </a:r>
            <a:r>
              <a:rPr lang="en-US" sz="2800" dirty="0" smtClean="0">
                <a:latin typeface="Papyrus" pitchFamily="-123" charset="0"/>
              </a:rPr>
              <a:t>91</a:t>
            </a:r>
          </a:p>
          <a:p>
            <a:pPr>
              <a:buFont typeface="Wingdings 2" pitchFamily="-123" charset="2"/>
              <a:buNone/>
            </a:pPr>
            <a:r>
              <a:rPr lang="en-US" sz="2800" dirty="0" smtClean="0">
                <a:latin typeface="Papyrus" pitchFamily="-123" charset="0"/>
              </a:rPr>
              <a:t>ECSE Paraprofessionals			   15</a:t>
            </a:r>
          </a:p>
          <a:p>
            <a:pPr>
              <a:buFont typeface="Wingdings 2" pitchFamily="-123" charset="2"/>
              <a:buNone/>
            </a:pPr>
            <a:r>
              <a:rPr lang="en-US" sz="2800" dirty="0" smtClean="0">
                <a:latin typeface="Papyrus" pitchFamily="-123" charset="0"/>
              </a:rPr>
              <a:t>Hourly Aides and Facilitators		   </a:t>
            </a:r>
            <a:r>
              <a:rPr lang="en-US" sz="2800" dirty="0">
                <a:latin typeface="Papyrus" pitchFamily="-123" charset="0"/>
              </a:rPr>
              <a:t> </a:t>
            </a:r>
            <a:r>
              <a:rPr lang="en-US" sz="2800" dirty="0" smtClean="0">
                <a:latin typeface="Papyrus" pitchFamily="-123" charset="0"/>
              </a:rPr>
              <a:t>8</a:t>
            </a:r>
          </a:p>
        </p:txBody>
      </p:sp>
    </p:spTree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Papyrus"/>
                <a:ea typeface="+mj-ea"/>
                <a:cs typeface="+mj-cs"/>
              </a:rPr>
              <a:t>ESOL</a:t>
            </a:r>
            <a:endParaRPr lang="en-US" dirty="0">
              <a:solidFill>
                <a:srgbClr val="FF0000"/>
              </a:solidFill>
              <a:latin typeface="Papyrus"/>
              <a:ea typeface="+mj-ea"/>
              <a:cs typeface="+mj-cs"/>
            </a:endParaRP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50850" y="1774825"/>
            <a:ext cx="8229600" cy="4625975"/>
          </a:xfrm>
        </p:spPr>
        <p:txBody>
          <a:bodyPr/>
          <a:lstStyle/>
          <a:p>
            <a:pPr>
              <a:buClr>
                <a:srgbClr val="F90000"/>
              </a:buClr>
              <a:buFont typeface="Wingdings 2" pitchFamily="-123" charset="2"/>
              <a:buNone/>
            </a:pPr>
            <a:r>
              <a:rPr lang="en-US" dirty="0">
                <a:latin typeface="Papyrus" pitchFamily="-123" charset="0"/>
              </a:rPr>
              <a:t>Mrs. Sarah Porter, Coordinator</a:t>
            </a:r>
          </a:p>
          <a:p>
            <a:pPr>
              <a:buClr>
                <a:srgbClr val="F90000"/>
              </a:buClr>
            </a:pPr>
            <a:endParaRPr lang="en-US" dirty="0">
              <a:latin typeface="Papyrus" pitchFamily="-123" charset="0"/>
            </a:endParaRPr>
          </a:p>
          <a:p>
            <a:pPr>
              <a:buClr>
                <a:srgbClr val="F90000"/>
              </a:buClr>
            </a:pPr>
            <a:r>
              <a:rPr lang="en-US" dirty="0">
                <a:latin typeface="Papyrus" pitchFamily="-123" charset="0"/>
              </a:rPr>
              <a:t>Certified staff		 	4.5</a:t>
            </a:r>
          </a:p>
          <a:p>
            <a:pPr>
              <a:buClr>
                <a:srgbClr val="F90000"/>
              </a:buClr>
            </a:pPr>
            <a:r>
              <a:rPr lang="en-US" dirty="0">
                <a:latin typeface="Papyrus" pitchFamily="-123" charset="0"/>
              </a:rPr>
              <a:t>Non-certified staff		8</a:t>
            </a:r>
          </a:p>
          <a:p>
            <a:pPr>
              <a:buClr>
                <a:srgbClr val="F90000"/>
              </a:buClr>
            </a:pPr>
            <a:endParaRPr lang="en-US" dirty="0">
              <a:latin typeface="Papyrus" pitchFamily="-123" charset="0"/>
            </a:endParaRPr>
          </a:p>
          <a:p>
            <a:pPr>
              <a:buClr>
                <a:srgbClr val="F90000"/>
              </a:buClr>
            </a:pPr>
            <a:r>
              <a:rPr lang="en-US" dirty="0">
                <a:latin typeface="Papyrus" pitchFamily="-123" charset="0"/>
              </a:rPr>
              <a:t>Number of students served:</a:t>
            </a:r>
          </a:p>
          <a:p>
            <a:pPr lvl="4"/>
            <a:r>
              <a:rPr dirty="0">
                <a:latin typeface="Papyrus" pitchFamily="-123" charset="0"/>
              </a:rPr>
              <a:t>Public </a:t>
            </a:r>
            <a:r>
              <a:rPr lang="en-US" dirty="0" smtClean="0">
                <a:latin typeface="Papyrus" pitchFamily="-123" charset="0"/>
              </a:rPr>
              <a:t>	192</a:t>
            </a:r>
            <a:r>
              <a:rPr lang="en-US" dirty="0">
                <a:latin typeface="Papyrus" pitchFamily="-123" charset="0"/>
              </a:rPr>
              <a:t>	</a:t>
            </a:r>
            <a:r>
              <a:rPr lang="en-US" dirty="0" smtClean="0">
                <a:latin typeface="Papyrus" pitchFamily="-123" charset="0"/>
              </a:rPr>
              <a:t>	</a:t>
            </a:r>
            <a:endParaRPr dirty="0">
              <a:latin typeface="Papyrus" pitchFamily="-123" charset="0"/>
            </a:endParaRPr>
          </a:p>
          <a:p>
            <a:pPr lvl="4"/>
            <a:r>
              <a:rPr dirty="0">
                <a:latin typeface="Papyrus" pitchFamily="-123" charset="0"/>
              </a:rPr>
              <a:t>Non-</a:t>
            </a:r>
            <a:r>
              <a:rPr dirty="0" smtClean="0">
                <a:latin typeface="Papyrus" pitchFamily="-123" charset="0"/>
              </a:rPr>
              <a:t>public</a:t>
            </a:r>
            <a:r>
              <a:rPr lang="en-US" dirty="0" smtClean="0">
                <a:latin typeface="Papyrus" pitchFamily="-123" charset="0"/>
              </a:rPr>
              <a:t>   </a:t>
            </a:r>
            <a:r>
              <a:rPr dirty="0" smtClean="0">
                <a:latin typeface="Papyrus" pitchFamily="-123" charset="0"/>
              </a:rPr>
              <a:t> </a:t>
            </a:r>
            <a:r>
              <a:rPr lang="en-US" dirty="0">
                <a:latin typeface="Papyrus" pitchFamily="-123" charset="0"/>
              </a:rPr>
              <a:t>0</a:t>
            </a:r>
            <a:r>
              <a:rPr dirty="0"/>
              <a:t>	</a:t>
            </a:r>
          </a:p>
        </p:txBody>
      </p:sp>
    </p:spTree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-123" charset="2"/>
              <a:buNone/>
            </a:pPr>
            <a:endParaRPr lang="en-US">
              <a:latin typeface="Papyrus" pitchFamily="-123" charset="0"/>
            </a:endParaRPr>
          </a:p>
          <a:p>
            <a:pPr>
              <a:buFont typeface="Wingdings 2" pitchFamily="-123" charset="2"/>
              <a:buNone/>
            </a:pPr>
            <a:r>
              <a:rPr lang="en-US">
                <a:latin typeface="Papyrus" pitchFamily="-123" charset="0"/>
              </a:rPr>
              <a:t>Teacher Leaders:	Mrs. Karen Thom</a:t>
            </a:r>
          </a:p>
          <a:p>
            <a:pPr>
              <a:buFont typeface="Wingdings 2" pitchFamily="-123" charset="2"/>
              <a:buNone/>
            </a:pPr>
            <a:r>
              <a:rPr lang="en-US">
                <a:latin typeface="Papyrus" pitchFamily="-123" charset="0"/>
              </a:rPr>
              <a:t>					Mrs. Julie Schaefer</a:t>
            </a:r>
          </a:p>
          <a:p>
            <a:pPr>
              <a:buFont typeface="Wingdings 2" pitchFamily="-123" charset="2"/>
              <a:buNone/>
            </a:pPr>
            <a:endParaRPr lang="en-US">
              <a:latin typeface="Papyrus" pitchFamily="-123" charset="0"/>
            </a:endParaRPr>
          </a:p>
          <a:p>
            <a:pPr algn="ctr">
              <a:buFont typeface="Wingdings 2" pitchFamily="-123" charset="2"/>
              <a:buNone/>
            </a:pPr>
            <a:r>
              <a:rPr lang="en-US">
                <a:latin typeface="Papyrus" pitchFamily="-123" charset="0"/>
              </a:rPr>
              <a:t>Number of </a:t>
            </a:r>
          </a:p>
          <a:p>
            <a:pPr algn="ctr">
              <a:buFont typeface="Wingdings 2" pitchFamily="-123" charset="2"/>
              <a:buNone/>
            </a:pPr>
            <a:r>
              <a:rPr lang="en-US">
                <a:latin typeface="Papyrus" pitchFamily="-123" charset="0"/>
              </a:rPr>
              <a:t>Reading Recovery/Literacy Coaches</a:t>
            </a:r>
          </a:p>
          <a:p>
            <a:pPr algn="ctr">
              <a:buFont typeface="Wingdings 2" pitchFamily="-123" charset="2"/>
              <a:buNone/>
            </a:pPr>
            <a:r>
              <a:rPr lang="en-US">
                <a:latin typeface="Papyrus" pitchFamily="-123" charset="0"/>
              </a:rPr>
              <a:t>17.5</a:t>
            </a:r>
          </a:p>
          <a:p>
            <a:pPr>
              <a:buFont typeface="Wingdings 2" pitchFamily="-123" charset="2"/>
              <a:buNone/>
            </a:pPr>
            <a:endParaRPr lang="en-US">
              <a:latin typeface="Papyrus" pitchFamily="-123" charset="0"/>
            </a:endParaRPr>
          </a:p>
          <a:p>
            <a:pPr lvl="4"/>
            <a:endParaRPr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76275" y="263525"/>
            <a:ext cx="76517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Papyrus" pitchFamily="-123" charset="0"/>
              </a:rPr>
              <a:t>Reading Recovery and Literacy Coaching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514350" y="587375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504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352425" y="360363"/>
            <a:ext cx="23939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Papyrus" pitchFamily="-123" charset="0"/>
              </a:rPr>
              <a:t>Section 504</a:t>
            </a:r>
            <a:endParaRPr lang="en-US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304800" y="3444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247650" y="1630363"/>
            <a:ext cx="8739188" cy="39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/>
            <a:endParaRPr lang="en-US" dirty="0">
              <a:latin typeface="Papyrus" pitchFamily="-123" charset="0"/>
            </a:endParaRPr>
          </a:p>
          <a:p>
            <a:pPr marL="342900" indent="-342900"/>
            <a:endParaRPr lang="en-US" dirty="0">
              <a:latin typeface="Papyrus" pitchFamily="-123" charset="0"/>
            </a:endParaRPr>
          </a:p>
          <a:p>
            <a:pPr marL="342900" indent="-342900"/>
            <a:r>
              <a:rPr lang="en-US" dirty="0">
                <a:latin typeface="Papyrus" pitchFamily="-123" charset="0"/>
              </a:rPr>
              <a:t>Section 504 of the Rehabilitation Act of 1973 is a federal law that prohibits discrimination against persons with disabilities in any program or activity that receives federal financial assistance from the U.S. Dept. of Education.</a:t>
            </a:r>
          </a:p>
          <a:p>
            <a:pPr marL="342900" indent="-342900"/>
            <a:endParaRPr lang="en-US" dirty="0">
              <a:latin typeface="Papyrus" pitchFamily="-123" charset="0"/>
            </a:endParaRPr>
          </a:p>
          <a:p>
            <a:pPr marL="342900" indent="-342900"/>
            <a:r>
              <a:rPr lang="en-US" dirty="0">
                <a:latin typeface="Papyrus" pitchFamily="-123" charset="0"/>
              </a:rPr>
              <a:t>Under 504, a person with a disability is defined as an individual who:</a:t>
            </a:r>
          </a:p>
          <a:p>
            <a:pPr marL="342900" indent="-342900">
              <a:buFont typeface="Arial" pitchFamily="-123" charset="0"/>
              <a:buAutoNum type="arabicPeriod"/>
            </a:pPr>
            <a:r>
              <a:rPr lang="en-US" dirty="0">
                <a:latin typeface="Papyrus" pitchFamily="-123" charset="0"/>
              </a:rPr>
              <a:t>Has a mental or physical impairment that SUBSTANTIALLY limits one or more major life activities;</a:t>
            </a:r>
          </a:p>
          <a:p>
            <a:pPr marL="342900" indent="-342900">
              <a:buFont typeface="Arial" pitchFamily="-123" charset="0"/>
              <a:buAutoNum type="arabicPeriod"/>
            </a:pPr>
            <a:r>
              <a:rPr lang="en-US" dirty="0">
                <a:latin typeface="Papyrus" pitchFamily="-123" charset="0"/>
              </a:rPr>
              <a:t>Has a record of such an impairment; or</a:t>
            </a:r>
          </a:p>
          <a:p>
            <a:pPr marL="342900" indent="-342900">
              <a:buFont typeface="Arial" pitchFamily="-123" charset="0"/>
              <a:buAutoNum type="arabicPeriod"/>
            </a:pPr>
            <a:r>
              <a:rPr lang="en-US" dirty="0">
                <a:latin typeface="Papyrus" pitchFamily="-123" charset="0"/>
              </a:rPr>
              <a:t>Is regarded as having such impairment.</a:t>
            </a:r>
          </a:p>
          <a:p>
            <a:pPr marL="342900" indent="-342900">
              <a:buFont typeface="Arial" pitchFamily="-123" charset="0"/>
              <a:buAutoNum type="arabicPeriod"/>
            </a:pPr>
            <a:endParaRPr lang="en-US" dirty="0">
              <a:latin typeface="Papyrus" pitchFamily="-123" charset="0"/>
            </a:endParaRPr>
          </a:p>
          <a:p>
            <a:pPr marL="342900" indent="-342900">
              <a:buFont typeface="Arial" pitchFamily="-123" charset="0"/>
              <a:buAutoNum type="arabicPeriod"/>
            </a:pPr>
            <a:endParaRPr lang="en-US" dirty="0">
              <a:latin typeface="Papyrus" pitchFamily="-123" charset="0"/>
            </a:endParaRPr>
          </a:p>
          <a:p>
            <a:pPr marL="342900" indent="-342900">
              <a:buFont typeface="Arial" pitchFamily="-123" charset="0"/>
              <a:buNone/>
            </a:pPr>
            <a:r>
              <a:rPr lang="en-US" sz="2100" dirty="0">
                <a:solidFill>
                  <a:srgbClr val="FF0000"/>
                </a:solidFill>
                <a:latin typeface="Papyrus" pitchFamily="-123" charset="0"/>
              </a:rPr>
              <a:t>JCPS currently has </a:t>
            </a:r>
            <a:r>
              <a:rPr lang="en-US" sz="2100" dirty="0" smtClean="0">
                <a:solidFill>
                  <a:srgbClr val="FF0000"/>
                </a:solidFill>
                <a:latin typeface="Papyrus" pitchFamily="-123" charset="0"/>
              </a:rPr>
              <a:t>130 </a:t>
            </a:r>
            <a:r>
              <a:rPr lang="en-US" sz="2100" dirty="0">
                <a:solidFill>
                  <a:srgbClr val="FF0000"/>
                </a:solidFill>
                <a:latin typeface="Papyrus" pitchFamily="-123" charset="0"/>
              </a:rPr>
              <a:t>students receiving services under Section 504.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765175" y="395288"/>
            <a:ext cx="335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Papyrus" pitchFamily="-123" charset="0"/>
              </a:rPr>
              <a:t>Health Services</a:t>
            </a:r>
            <a:endParaRPr lang="en-US"/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919163" y="1901825"/>
            <a:ext cx="6143625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latin typeface="Papyrus" pitchFamily="-123" charset="0"/>
              </a:rPr>
              <a:t>Ms. Jeanie Rademan, RN Coordinator</a:t>
            </a:r>
          </a:p>
          <a:p>
            <a:pPr algn="ctr"/>
            <a:endParaRPr lang="en-US" sz="2800">
              <a:latin typeface="Papyrus" pitchFamily="-123" charset="0"/>
            </a:endParaRPr>
          </a:p>
          <a:p>
            <a:pPr algn="ctr"/>
            <a:endParaRPr lang="en-US" sz="2800">
              <a:latin typeface="Papyrus" pitchFamily="-123" charset="0"/>
            </a:endParaRPr>
          </a:p>
          <a:p>
            <a:pPr algn="ctr"/>
            <a:r>
              <a:rPr lang="en-US" sz="2800">
                <a:latin typeface="Papyrus" pitchFamily="-123" charset="0"/>
              </a:rPr>
              <a:t>7 registered nurses</a:t>
            </a:r>
          </a:p>
          <a:p>
            <a:pPr algn="ctr"/>
            <a:r>
              <a:rPr lang="en-US" sz="2800">
                <a:latin typeface="Papyrus" pitchFamily="-123" charset="0"/>
              </a:rPr>
              <a:t>8 licensed practical nurses</a:t>
            </a:r>
          </a:p>
          <a:p>
            <a:pPr algn="ctr"/>
            <a:r>
              <a:rPr lang="en-US" sz="2800">
                <a:latin typeface="Papyrus" pitchFamily="-123" charset="0"/>
              </a:rPr>
              <a:t>3 health room aides</a:t>
            </a:r>
          </a:p>
        </p:txBody>
      </p:sp>
    </p:spTree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Papyrus"/>
                <a:ea typeface="+mj-ea"/>
                <a:cs typeface="+mj-cs"/>
              </a:rPr>
              <a:t>Gifted Evaluations</a:t>
            </a:r>
            <a:endParaRPr lang="en-US" dirty="0">
              <a:solidFill>
                <a:srgbClr val="FF0000"/>
              </a:solidFill>
              <a:latin typeface="Papyrus"/>
              <a:ea typeface="+mj-ea"/>
              <a:cs typeface="+mj-cs"/>
            </a:endParaRP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 2" pitchFamily="-123" charset="2"/>
              <a:buNone/>
            </a:pPr>
            <a:r>
              <a:rPr lang="en-US" dirty="0">
                <a:latin typeface="Papyrus" pitchFamily="-123" charset="0"/>
              </a:rPr>
              <a:t>EER- Exploration, Enrichment, and Research</a:t>
            </a:r>
          </a:p>
          <a:p>
            <a:pPr algn="ctr">
              <a:buFont typeface="Wingdings 2" pitchFamily="-123" charset="2"/>
              <a:buNone/>
            </a:pPr>
            <a:endParaRPr lang="en-US" dirty="0">
              <a:latin typeface="Papyrus" pitchFamily="-123" charset="0"/>
            </a:endParaRPr>
          </a:p>
          <a:p>
            <a:pPr algn="ctr">
              <a:buFont typeface="Wingdings 2" pitchFamily="-123" charset="2"/>
              <a:buNone/>
            </a:pPr>
            <a:r>
              <a:rPr lang="en-US" dirty="0" smtClean="0">
                <a:latin typeface="Papyrus" pitchFamily="-123" charset="0"/>
              </a:rPr>
              <a:t>Elementary </a:t>
            </a:r>
            <a:r>
              <a:rPr lang="en-US" sz="2400" dirty="0" smtClean="0">
                <a:latin typeface="Papyrus" pitchFamily="-123" charset="0"/>
              </a:rPr>
              <a:t>(grades 3-5) </a:t>
            </a:r>
            <a:r>
              <a:rPr lang="en-US" dirty="0" smtClean="0">
                <a:latin typeface="Papyrus" pitchFamily="-123" charset="0"/>
              </a:rPr>
              <a:t>112</a:t>
            </a:r>
          </a:p>
          <a:p>
            <a:pPr algn="ctr">
              <a:buNone/>
            </a:pPr>
            <a:r>
              <a:rPr lang="en-US" sz="1800" dirty="0" smtClean="0">
                <a:latin typeface="Papyrus" pitchFamily="-123" charset="0"/>
              </a:rPr>
              <a:t>Parochial </a:t>
            </a:r>
            <a:r>
              <a:rPr lang="en-US" sz="1800" dirty="0">
                <a:latin typeface="Papyrus" pitchFamily="-123" charset="0"/>
              </a:rPr>
              <a:t>28 and Public </a:t>
            </a:r>
            <a:r>
              <a:rPr lang="en-US" sz="1800" dirty="0" smtClean="0">
                <a:latin typeface="Papyrus" pitchFamily="-123" charset="0"/>
              </a:rPr>
              <a:t>84</a:t>
            </a:r>
          </a:p>
          <a:p>
            <a:pPr algn="ctr">
              <a:buNone/>
            </a:pPr>
            <a:endParaRPr lang="en-US" sz="1800" dirty="0">
              <a:latin typeface="Papyrus" pitchFamily="-123" charset="0"/>
            </a:endParaRPr>
          </a:p>
          <a:p>
            <a:pPr algn="ctr">
              <a:buFont typeface="Wingdings 2" pitchFamily="-123" charset="2"/>
              <a:buNone/>
            </a:pPr>
            <a:r>
              <a:rPr lang="en-US" dirty="0" smtClean="0">
                <a:latin typeface="Papyrus" pitchFamily="-123" charset="0"/>
              </a:rPr>
              <a:t> Middle School </a:t>
            </a:r>
            <a:r>
              <a:rPr lang="en-US" sz="2400" dirty="0" smtClean="0">
                <a:latin typeface="Papyrus" pitchFamily="-123" charset="0"/>
              </a:rPr>
              <a:t>(grades 6-8) </a:t>
            </a:r>
            <a:r>
              <a:rPr lang="en-US" dirty="0" smtClean="0">
                <a:latin typeface="Papyrus" pitchFamily="-123" charset="0"/>
              </a:rPr>
              <a:t>107</a:t>
            </a:r>
          </a:p>
          <a:p>
            <a:pPr algn="ctr">
              <a:buFont typeface="Wingdings 2" pitchFamily="-123" charset="2"/>
              <a:buNone/>
            </a:pPr>
            <a:r>
              <a:rPr lang="en-US" sz="1600" dirty="0" smtClean="0">
                <a:latin typeface="Papyrus" pitchFamily="-123" charset="0"/>
              </a:rPr>
              <a:t>TJMS 70 and LCMS 37</a:t>
            </a:r>
            <a:endParaRPr lang="en-US" sz="1600" dirty="0">
              <a:latin typeface="Papyrus" pitchFamily="-123" charset="0"/>
            </a:endParaRPr>
          </a:p>
          <a:p>
            <a:pPr algn="ctr">
              <a:buFont typeface="Wingdings 2" pitchFamily="-123" charset="2"/>
              <a:buNone/>
            </a:pPr>
            <a:endParaRPr lang="en-US" dirty="0">
              <a:latin typeface="Papyrus" pitchFamily="-123" charset="0"/>
            </a:endParaRPr>
          </a:p>
          <a:p>
            <a:pPr algn="ctr">
              <a:buFont typeface="Wingdings 2" pitchFamily="-123" charset="2"/>
              <a:buNone/>
            </a:pPr>
            <a:r>
              <a:rPr lang="en-US" dirty="0">
                <a:latin typeface="Papyrus" pitchFamily="-123" charset="0"/>
              </a:rPr>
              <a:t>Referral Process</a:t>
            </a:r>
          </a:p>
        </p:txBody>
      </p:sp>
    </p:spTree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700088" y="177800"/>
            <a:ext cx="33416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Papyrus" pitchFamily="-123" charset="0"/>
              </a:rPr>
              <a:t>Summer School</a:t>
            </a:r>
            <a:endParaRPr lang="en-US"/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003848" y="1754188"/>
            <a:ext cx="5437681" cy="461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latin typeface="Papyrus" pitchFamily="-123" charset="0"/>
              </a:rPr>
              <a:t>2012 Summary</a:t>
            </a:r>
            <a:endParaRPr lang="en-US" dirty="0">
              <a:latin typeface="Papyrus" pitchFamily="-123" charset="0"/>
            </a:endParaRPr>
          </a:p>
          <a:p>
            <a:pPr algn="ctr"/>
            <a:r>
              <a:rPr lang="en-US" dirty="0" smtClean="0">
                <a:latin typeface="Papyrus" pitchFamily="-123" charset="0"/>
              </a:rPr>
              <a:t>ECSE	49</a:t>
            </a:r>
          </a:p>
          <a:p>
            <a:pPr algn="ctr"/>
            <a:r>
              <a:rPr lang="en-US" dirty="0" smtClean="0">
                <a:latin typeface="Papyrus" pitchFamily="-123" charset="0"/>
              </a:rPr>
              <a:t>Pre </a:t>
            </a:r>
            <a:r>
              <a:rPr lang="en-US" dirty="0">
                <a:latin typeface="Papyrus" pitchFamily="-123" charset="0"/>
              </a:rPr>
              <a:t>K-5 enrollment	 </a:t>
            </a:r>
            <a:r>
              <a:rPr lang="en-US" dirty="0" smtClean="0">
                <a:latin typeface="Papyrus" pitchFamily="-123" charset="0"/>
              </a:rPr>
              <a:t>1226</a:t>
            </a:r>
            <a:endParaRPr lang="en-US" dirty="0">
              <a:latin typeface="Papyrus" pitchFamily="-123" charset="0"/>
            </a:endParaRPr>
          </a:p>
          <a:p>
            <a:r>
              <a:rPr lang="en-US" dirty="0">
                <a:latin typeface="Papyrus" pitchFamily="-123" charset="0"/>
              </a:rPr>
              <a:t>Middle School enrollment	    </a:t>
            </a:r>
            <a:r>
              <a:rPr lang="en-US" dirty="0" smtClean="0">
                <a:latin typeface="Papyrus" pitchFamily="-123" charset="0"/>
              </a:rPr>
              <a:t>181</a:t>
            </a:r>
            <a:endParaRPr lang="en-US" dirty="0">
              <a:latin typeface="Papyrus" pitchFamily="-123" charset="0"/>
            </a:endParaRPr>
          </a:p>
          <a:p>
            <a:r>
              <a:rPr lang="en-US" dirty="0" err="1">
                <a:latin typeface="Papyrus" pitchFamily="-123" charset="0"/>
              </a:rPr>
              <a:t>Simonsen</a:t>
            </a:r>
            <a:r>
              <a:rPr lang="en-US" dirty="0">
                <a:latin typeface="Papyrus" pitchFamily="-123" charset="0"/>
              </a:rPr>
              <a:t> and JCHS	    </a:t>
            </a:r>
            <a:r>
              <a:rPr lang="en-US" dirty="0" smtClean="0">
                <a:latin typeface="Papyrus" pitchFamily="-123" charset="0"/>
              </a:rPr>
              <a:t>660</a:t>
            </a:r>
            <a:endParaRPr lang="en-US" dirty="0">
              <a:latin typeface="Papyrus" pitchFamily="-123" charset="0"/>
            </a:endParaRPr>
          </a:p>
          <a:p>
            <a:r>
              <a:rPr lang="en-US" b="1" dirty="0">
                <a:latin typeface="Papyrus" pitchFamily="-123" charset="0"/>
              </a:rPr>
              <a:t>Total enrollment		  </a:t>
            </a:r>
            <a:r>
              <a:rPr lang="en-US" b="1" dirty="0" smtClean="0">
                <a:latin typeface="Papyrus" pitchFamily="-123" charset="0"/>
              </a:rPr>
              <a:t>2116</a:t>
            </a:r>
            <a:endParaRPr lang="en-US" b="1" dirty="0">
              <a:latin typeface="Papyrus" pitchFamily="-123" charset="0"/>
            </a:endParaRPr>
          </a:p>
          <a:p>
            <a:pPr algn="ctr"/>
            <a:endParaRPr lang="en-US" dirty="0" smtClean="0">
              <a:latin typeface="Papyrus" pitchFamily="-123" charset="0"/>
            </a:endParaRPr>
          </a:p>
          <a:p>
            <a:pPr algn="ctr"/>
            <a:r>
              <a:rPr lang="en-US" b="1" dirty="0" smtClean="0">
                <a:latin typeface="Papyrus" pitchFamily="-123" charset="0"/>
              </a:rPr>
              <a:t>Average daily attendance=91%</a:t>
            </a:r>
          </a:p>
          <a:p>
            <a:pPr algn="ctr"/>
            <a:endParaRPr lang="en-US" b="1" dirty="0">
              <a:latin typeface="Papyrus" pitchFamily="-123" charset="0"/>
            </a:endParaRPr>
          </a:p>
          <a:p>
            <a:pPr algn="ctr"/>
            <a:r>
              <a:rPr lang="en-US" dirty="0">
                <a:latin typeface="Papyrus" pitchFamily="-123" charset="0"/>
              </a:rPr>
              <a:t>Pre-K-grade 8 Remedial Instruction</a:t>
            </a:r>
          </a:p>
          <a:p>
            <a:pPr algn="ctr"/>
            <a:r>
              <a:rPr lang="en-US" dirty="0">
                <a:latin typeface="Papyrus" pitchFamily="-123" charset="0"/>
              </a:rPr>
              <a:t>Grade 9-12 Credit </a:t>
            </a:r>
            <a:r>
              <a:rPr lang="en-US" dirty="0" smtClean="0">
                <a:latin typeface="Papyrus" pitchFamily="-123" charset="0"/>
              </a:rPr>
              <a:t>(855 </a:t>
            </a:r>
            <a:r>
              <a:rPr lang="en-US" dirty="0">
                <a:latin typeface="Papyrus" pitchFamily="-123" charset="0"/>
              </a:rPr>
              <a:t>half units earned)</a:t>
            </a:r>
          </a:p>
          <a:p>
            <a:pPr algn="ctr"/>
            <a:endParaRPr lang="en-US" dirty="0">
              <a:latin typeface="Papyrus" pitchFamily="-123" charset="0"/>
            </a:endParaRPr>
          </a:p>
          <a:p>
            <a:pPr algn="ctr"/>
            <a:r>
              <a:rPr lang="en-US" dirty="0">
                <a:latin typeface="Papyrus" pitchFamily="-123" charset="0"/>
              </a:rPr>
              <a:t>Most popular courses: Driver’s Ed., PE, and Health</a:t>
            </a:r>
          </a:p>
          <a:p>
            <a:pPr algn="ctr"/>
            <a:endParaRPr lang="en-US" dirty="0">
              <a:latin typeface="Papyrus" pitchFamily="-123" charset="0"/>
            </a:endParaRPr>
          </a:p>
          <a:p>
            <a:pPr algn="ctr"/>
            <a:r>
              <a:rPr lang="en-US" dirty="0">
                <a:latin typeface="Papyrus" pitchFamily="-123" charset="0"/>
              </a:rPr>
              <a:t>Certified Staff </a:t>
            </a:r>
            <a:r>
              <a:rPr lang="en-US" dirty="0" smtClean="0">
                <a:latin typeface="Papyrus" pitchFamily="-123" charset="0"/>
              </a:rPr>
              <a:t>126 </a:t>
            </a:r>
            <a:r>
              <a:rPr lang="en-US" dirty="0">
                <a:latin typeface="Papyrus" pitchFamily="-123" charset="0"/>
              </a:rPr>
              <a:t>(full time) and </a:t>
            </a:r>
            <a:r>
              <a:rPr lang="en-US" dirty="0" smtClean="0">
                <a:latin typeface="Papyrus" pitchFamily="-123" charset="0"/>
              </a:rPr>
              <a:t>73 </a:t>
            </a:r>
            <a:r>
              <a:rPr lang="en-US" dirty="0">
                <a:latin typeface="Papyrus" pitchFamily="-123" charset="0"/>
              </a:rPr>
              <a:t>(part time)</a:t>
            </a:r>
          </a:p>
          <a:p>
            <a:pPr algn="ctr"/>
            <a:r>
              <a:rPr lang="en-US" dirty="0">
                <a:latin typeface="Papyrus" pitchFamily="-123" charset="0"/>
              </a:rPr>
              <a:t>Support Staff </a:t>
            </a:r>
            <a:r>
              <a:rPr lang="en-US" dirty="0" smtClean="0">
                <a:latin typeface="Papyrus" pitchFamily="-123" charset="0"/>
              </a:rPr>
              <a:t>87</a:t>
            </a:r>
            <a:endParaRPr lang="en-US" dirty="0">
              <a:latin typeface="Papyrus" pitchFamily="-123" charset="0"/>
            </a:endParaRPr>
          </a:p>
        </p:txBody>
      </p:sp>
    </p:spTree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575"/>
            <a:ext cx="8229600" cy="125253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Papyrus"/>
                <a:ea typeface="+mj-ea"/>
                <a:cs typeface="Papyrus"/>
              </a:rPr>
              <a:t>Extended Summer School</a:t>
            </a:r>
            <a:endParaRPr lang="en-US" dirty="0">
              <a:solidFill>
                <a:srgbClr val="FF0000"/>
              </a:solidFill>
              <a:latin typeface="Papyrus"/>
              <a:ea typeface="+mj-ea"/>
              <a:cs typeface="Papyrus"/>
            </a:endParaRP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9062" indent="0">
              <a:buNone/>
            </a:pPr>
            <a:r>
              <a:rPr lang="en-US" dirty="0" smtClean="0">
                <a:latin typeface="Papyrus"/>
                <a:cs typeface="Papyrus"/>
              </a:rPr>
              <a:t>South Elementary</a:t>
            </a:r>
          </a:p>
          <a:p>
            <a:pPr marL="119062" indent="0">
              <a:buNone/>
            </a:pPr>
            <a:r>
              <a:rPr lang="en-US" dirty="0" smtClean="0">
                <a:latin typeface="Papyrus"/>
                <a:cs typeface="Papyrus"/>
              </a:rPr>
              <a:t>	</a:t>
            </a:r>
            <a:r>
              <a:rPr lang="en-US" sz="2800" dirty="0" smtClean="0">
                <a:latin typeface="Papyrus"/>
                <a:cs typeface="Papyrus"/>
              </a:rPr>
              <a:t>14 students in grades 2-4 attended</a:t>
            </a:r>
          </a:p>
          <a:p>
            <a:pPr marL="119062" indent="0">
              <a:buNone/>
            </a:pPr>
            <a:r>
              <a:rPr lang="en-US" sz="2800" dirty="0" smtClean="0">
                <a:latin typeface="Papyrus"/>
                <a:cs typeface="Papyrus"/>
              </a:rPr>
              <a:t>	Average daily attendance was 96%</a:t>
            </a:r>
          </a:p>
          <a:p>
            <a:pPr marL="119062" indent="0">
              <a:buNone/>
            </a:pPr>
            <a:r>
              <a:rPr lang="en-US" sz="2800" dirty="0" smtClean="0">
                <a:latin typeface="Papyrus"/>
                <a:cs typeface="Papyrus"/>
              </a:rPr>
              <a:t>	Average Reading Gain (SRI) 112 points</a:t>
            </a:r>
          </a:p>
          <a:p>
            <a:pPr marL="119062" indent="0">
              <a:buNone/>
            </a:pPr>
            <a:r>
              <a:rPr lang="en-US" sz="2800" dirty="0" smtClean="0">
                <a:latin typeface="Papyrus"/>
                <a:cs typeface="Papyrus"/>
              </a:rPr>
              <a:t>	Average Math Gain 20% (pre/post test)</a:t>
            </a:r>
          </a:p>
          <a:p>
            <a:pPr marL="119062" indent="0">
              <a:buNone/>
            </a:pPr>
            <a:endParaRPr lang="en-US" dirty="0">
              <a:latin typeface="Papyrus"/>
              <a:cs typeface="Papyrus"/>
            </a:endParaRPr>
          </a:p>
          <a:p>
            <a:pPr marL="119062" indent="0">
              <a:buNone/>
            </a:pPr>
            <a:r>
              <a:rPr lang="en-US" sz="2800" dirty="0" smtClean="0">
                <a:latin typeface="Papyrus"/>
                <a:cs typeface="Papyrus"/>
              </a:rPr>
              <a:t>82% of the extended summer school students demonstrated an increased SRI score in September compared to 53% who did not attend summer school .</a:t>
            </a:r>
            <a:endParaRPr lang="en-US" sz="2800" dirty="0" smtClean="0">
              <a:latin typeface="Papyrus"/>
              <a:cs typeface="Papyrus"/>
            </a:endParaRPr>
          </a:p>
        </p:txBody>
      </p:sp>
    </p:spTree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9062" indent="0">
              <a:buNone/>
            </a:pPr>
            <a:r>
              <a:rPr lang="en-US" sz="6000" dirty="0" smtClean="0">
                <a:solidFill>
                  <a:srgbClr val="F90000"/>
                </a:solidFill>
              </a:rPr>
              <a:t>             </a:t>
            </a:r>
          </a:p>
          <a:p>
            <a:pPr marL="119062" indent="0">
              <a:buNone/>
            </a:pPr>
            <a:r>
              <a:rPr lang="en-US" sz="6000" dirty="0">
                <a:solidFill>
                  <a:srgbClr val="F90000"/>
                </a:solidFill>
              </a:rPr>
              <a:t>	</a:t>
            </a:r>
            <a:r>
              <a:rPr lang="en-US" sz="6000" dirty="0" smtClean="0">
                <a:solidFill>
                  <a:srgbClr val="F90000"/>
                </a:solidFill>
              </a:rPr>
              <a:t>	    Questions?</a:t>
            </a:r>
            <a:endParaRPr lang="en-US" sz="6000" dirty="0">
              <a:solidFill>
                <a:srgbClr val="F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703246"/>
      </p:ext>
    </p:extLst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Module.thmx</Template>
  <TotalTime>440</TotalTime>
  <Words>272</Words>
  <Application>Microsoft Macintosh PowerPoint</Application>
  <PresentationFormat>On-screen Show (4:3)</PresentationFormat>
  <Paragraphs>152</Paragraphs>
  <Slides>16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Module</vt:lpstr>
      <vt:lpstr>Special Services</vt:lpstr>
      <vt:lpstr>Our office</vt:lpstr>
      <vt:lpstr>PowerPoint Presentation</vt:lpstr>
      <vt:lpstr>Our Special Education Students</vt:lpstr>
      <vt:lpstr>Child Count By Disability</vt:lpstr>
      <vt:lpstr>Educational Environments</vt:lpstr>
      <vt:lpstr>Our Certified Staff</vt:lpstr>
      <vt:lpstr>Non-certified Staff</vt:lpstr>
      <vt:lpstr>ESOL</vt:lpstr>
      <vt:lpstr>PowerPoint Presentation</vt:lpstr>
      <vt:lpstr>PowerPoint Presentation</vt:lpstr>
      <vt:lpstr>PowerPoint Presentation</vt:lpstr>
      <vt:lpstr>Gifted Evaluations</vt:lpstr>
      <vt:lpstr>PowerPoint Presentation</vt:lpstr>
      <vt:lpstr>Extended Summer School</vt:lpstr>
      <vt:lpstr>PowerPoint Presentation</vt:lpstr>
    </vt:vector>
  </TitlesOfParts>
  <Company>JCPS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Special Services</dc:title>
  <dc:creator>Sheila Logan</dc:creator>
  <cp:lastModifiedBy>Sheila Logan</cp:lastModifiedBy>
  <cp:revision>21</cp:revision>
  <cp:lastPrinted>2013-04-08T17:29:42Z</cp:lastPrinted>
  <dcterms:created xsi:type="dcterms:W3CDTF">2012-02-12T23:15:39Z</dcterms:created>
  <dcterms:modified xsi:type="dcterms:W3CDTF">2013-04-08T18:00:49Z</dcterms:modified>
</cp:coreProperties>
</file>