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Lst>
  <p:sldSz cy="5143500" cx="9144000"/>
  <p:notesSz cx="6858000" cy="9144000"/>
  <p:embeddedFontLst>
    <p:embeddedFont>
      <p:font typeface="Proxima Nova"/>
      <p:regular r:id="rId7"/>
      <p:bold r:id="rId8"/>
      <p:italic r:id="rId9"/>
      <p:boldItalic r:id="rId10"/>
    </p:embeddedFont>
    <p:embeddedFont>
      <p:font typeface="Lora"/>
      <p:regular r:id="rId11"/>
      <p:bold r:id="rId12"/>
      <p:italic r:id="rId13"/>
      <p:boldItalic r:id="rId14"/>
    </p:embeddedFont>
    <p:embeddedFont>
      <p:font typeface="Quicksand"/>
      <p:regular r:id="rId15"/>
      <p:bold r:id="rId16"/>
    </p:embeddedFont>
    <p:embeddedFont>
      <p:font typeface="Homemade Apple"/>
      <p:regular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Lora-regular.fntdata"/><Relationship Id="rId10" Type="http://schemas.openxmlformats.org/officeDocument/2006/relationships/font" Target="fonts/ProximaNova-boldItalic.fntdata"/><Relationship Id="rId13" Type="http://schemas.openxmlformats.org/officeDocument/2006/relationships/font" Target="fonts/Lora-italic.fntdata"/><Relationship Id="rId12" Type="http://schemas.openxmlformats.org/officeDocument/2006/relationships/font" Target="fonts/Lora-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font" Target="fonts/ProximaNova-italic.fntdata"/><Relationship Id="rId15" Type="http://schemas.openxmlformats.org/officeDocument/2006/relationships/font" Target="fonts/Quicksand-regular.fntdata"/><Relationship Id="rId14" Type="http://schemas.openxmlformats.org/officeDocument/2006/relationships/font" Target="fonts/Lora-boldItalic.fntdata"/><Relationship Id="rId17" Type="http://schemas.openxmlformats.org/officeDocument/2006/relationships/font" Target="fonts/HomemadeApple-regular.fntdata"/><Relationship Id="rId16" Type="http://schemas.openxmlformats.org/officeDocument/2006/relationships/font" Target="fonts/Quicksand-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font" Target="fonts/ProximaNova-regular.fntdata"/><Relationship Id="rId8" Type="http://schemas.openxmlformats.org/officeDocument/2006/relationships/font" Target="fonts/ProximaNova-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e42ae352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1e42ae352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6d14b52fc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6d14b52fc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hyperlink" Target="mailto:bcastaneda@madisoncity.k12.al.us"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45950" y="-151600"/>
            <a:ext cx="3489600" cy="835200"/>
          </a:xfrm>
          <a:prstGeom prst="rect">
            <a:avLst/>
          </a:prstGeom>
          <a:noFill/>
          <a:ln>
            <a:noFill/>
          </a:ln>
        </p:spPr>
        <p:txBody>
          <a:bodyPr anchorCtr="0" anchor="t" bIns="91425" lIns="91425" spcFirstLastPara="1" rIns="91425" wrap="square" tIns="91425">
            <a:noAutofit/>
          </a:bodyPr>
          <a:lstStyle/>
          <a:p>
            <a:pPr indent="0" lvl="0" marL="0" rtl="0" algn="ctr">
              <a:spcBef>
                <a:spcPts val="1000"/>
              </a:spcBef>
              <a:spcAft>
                <a:spcPts val="0"/>
              </a:spcAft>
              <a:buNone/>
            </a:pPr>
            <a:r>
              <a:rPr b="1" lang="en" sz="1800">
                <a:solidFill>
                  <a:srgbClr val="666666"/>
                </a:solidFill>
                <a:latin typeface="Lora"/>
                <a:ea typeface="Lora"/>
                <a:cs typeface="Lora"/>
                <a:sym typeface="Lora"/>
              </a:rPr>
              <a:t>Español 4</a:t>
            </a:r>
            <a:r>
              <a:rPr lang="en" sz="1800">
                <a:solidFill>
                  <a:srgbClr val="666666"/>
                </a:solidFill>
                <a:latin typeface="Lora"/>
                <a:ea typeface="Lora"/>
                <a:cs typeface="Lora"/>
                <a:sym typeface="Lora"/>
              </a:rPr>
              <a:t> </a:t>
            </a:r>
            <a:endParaRPr sz="1800">
              <a:solidFill>
                <a:srgbClr val="666666"/>
              </a:solidFill>
              <a:latin typeface="Lora"/>
              <a:ea typeface="Lora"/>
              <a:cs typeface="Lora"/>
              <a:sym typeface="Lora"/>
            </a:endParaRPr>
          </a:p>
          <a:p>
            <a:pPr indent="0" lvl="0" marL="0" rtl="0" algn="ctr">
              <a:spcBef>
                <a:spcPts val="1000"/>
              </a:spcBef>
              <a:spcAft>
                <a:spcPts val="0"/>
              </a:spcAft>
              <a:buClr>
                <a:schemeClr val="dk1"/>
              </a:buClr>
              <a:buSzPts val="1100"/>
              <a:buFont typeface="Arial"/>
              <a:buNone/>
            </a:pPr>
            <a:r>
              <a:rPr lang="en" sz="1200">
                <a:solidFill>
                  <a:srgbClr val="666666"/>
                </a:solidFill>
                <a:latin typeface="Lora"/>
                <a:ea typeface="Lora"/>
                <a:cs typeface="Lora"/>
                <a:sym typeface="Lora"/>
              </a:rPr>
              <a:t>	</a:t>
            </a:r>
            <a:r>
              <a:rPr b="1" lang="en" sz="1200">
                <a:solidFill>
                  <a:srgbClr val="666666"/>
                </a:solidFill>
                <a:latin typeface="Homemade Apple"/>
                <a:ea typeface="Homemade Apple"/>
                <a:cs typeface="Homemade Apple"/>
                <a:sym typeface="Homemade Apple"/>
              </a:rPr>
              <a:t>Sra. Brenda J. Castañeda</a:t>
            </a:r>
            <a:endParaRPr b="1" sz="1200">
              <a:solidFill>
                <a:srgbClr val="666666"/>
              </a:solidFill>
              <a:latin typeface="Homemade Apple"/>
              <a:ea typeface="Homemade Apple"/>
              <a:cs typeface="Homemade Apple"/>
              <a:sym typeface="Homemade Apple"/>
            </a:endParaRPr>
          </a:p>
          <a:p>
            <a:pPr indent="0" lvl="0" marL="0" rtl="0" algn="l">
              <a:lnSpc>
                <a:spcPct val="115000"/>
              </a:lnSpc>
              <a:spcBef>
                <a:spcPts val="1000"/>
              </a:spcBef>
              <a:spcAft>
                <a:spcPts val="0"/>
              </a:spcAft>
              <a:buNone/>
            </a:pPr>
            <a:r>
              <a:rPr lang="en" sz="1100">
                <a:solidFill>
                  <a:schemeClr val="dk1"/>
                </a:solidFill>
                <a:latin typeface="Lora"/>
                <a:ea typeface="Lora"/>
                <a:cs typeface="Lora"/>
                <a:sym typeface="Lora"/>
              </a:rPr>
              <a:t>Contact information: </a:t>
            </a:r>
            <a:r>
              <a:rPr lang="en" sz="1100" u="sng">
                <a:solidFill>
                  <a:schemeClr val="hlink"/>
                </a:solidFill>
                <a:latin typeface="Lora"/>
                <a:ea typeface="Lora"/>
                <a:cs typeface="Lora"/>
                <a:sym typeface="Lora"/>
                <a:hlinkClick r:id="rId3"/>
              </a:rPr>
              <a:t>bcastaneda@madisoncity.k12.al.us</a:t>
            </a:r>
            <a:endParaRPr sz="1100">
              <a:solidFill>
                <a:schemeClr val="dk1"/>
              </a:solidFill>
              <a:latin typeface="Lora"/>
              <a:ea typeface="Lora"/>
              <a:cs typeface="Lora"/>
              <a:sym typeface="Lora"/>
            </a:endParaRPr>
          </a:p>
          <a:p>
            <a:pPr indent="0" lvl="0" marL="0" rtl="0" algn="l">
              <a:lnSpc>
                <a:spcPct val="115000"/>
              </a:lnSpc>
              <a:spcBef>
                <a:spcPts val="1000"/>
              </a:spcBef>
              <a:spcAft>
                <a:spcPts val="0"/>
              </a:spcAft>
              <a:buNone/>
            </a:pPr>
            <a:r>
              <a:t/>
            </a:r>
            <a:endParaRPr sz="1100">
              <a:solidFill>
                <a:schemeClr val="dk1"/>
              </a:solidFill>
              <a:latin typeface="Lora"/>
              <a:ea typeface="Lora"/>
              <a:cs typeface="Lora"/>
              <a:sym typeface="Lora"/>
            </a:endParaRPr>
          </a:p>
          <a:p>
            <a:pPr indent="0" lvl="0" marL="0" rtl="0" algn="l">
              <a:lnSpc>
                <a:spcPct val="115000"/>
              </a:lnSpc>
              <a:spcBef>
                <a:spcPts val="1000"/>
              </a:spcBef>
              <a:spcAft>
                <a:spcPts val="0"/>
              </a:spcAft>
              <a:buNone/>
            </a:pPr>
            <a:r>
              <a:rPr lang="en" sz="1100">
                <a:solidFill>
                  <a:schemeClr val="dk1"/>
                </a:solidFill>
                <a:latin typeface="Lora"/>
                <a:ea typeface="Lora"/>
                <a:cs typeface="Lora"/>
                <a:sym typeface="Lora"/>
              </a:rPr>
              <a:t> </a:t>
            </a:r>
            <a:endParaRPr sz="1100">
              <a:solidFill>
                <a:schemeClr val="dk1"/>
              </a:solidFill>
              <a:latin typeface="Lora"/>
              <a:ea typeface="Lora"/>
              <a:cs typeface="Lora"/>
              <a:sym typeface="Lora"/>
            </a:endParaRPr>
          </a:p>
          <a:p>
            <a:pPr indent="0" lvl="0" marL="0" rtl="0" algn="l">
              <a:lnSpc>
                <a:spcPct val="115000"/>
              </a:lnSpc>
              <a:spcBef>
                <a:spcPts val="1000"/>
              </a:spcBef>
              <a:spcAft>
                <a:spcPts val="0"/>
              </a:spcAft>
              <a:buClr>
                <a:schemeClr val="dk1"/>
              </a:buClr>
              <a:buSzPts val="1100"/>
              <a:buFont typeface="Arial"/>
              <a:buNone/>
            </a:pPr>
            <a:r>
              <a:t/>
            </a:r>
            <a:endParaRPr/>
          </a:p>
        </p:txBody>
      </p:sp>
      <p:sp>
        <p:nvSpPr>
          <p:cNvPr id="55" name="Google Shape;55;p13"/>
          <p:cNvSpPr txBox="1"/>
          <p:nvPr/>
        </p:nvSpPr>
        <p:spPr>
          <a:xfrm>
            <a:off x="3393675" y="0"/>
            <a:ext cx="1878000" cy="4266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a:solidFill>
                  <a:srgbClr val="FF0000"/>
                </a:solidFill>
                <a:latin typeface="Lora"/>
                <a:ea typeface="Lora"/>
                <a:cs typeface="Lora"/>
                <a:sym typeface="Lora"/>
              </a:rPr>
              <a:t>Goal for this year:  Intermediate high/Advanced low</a:t>
            </a:r>
            <a:endParaRPr b="1">
              <a:solidFill>
                <a:srgbClr val="FF0000"/>
              </a:solidFill>
              <a:latin typeface="Lora"/>
              <a:ea typeface="Lora"/>
              <a:cs typeface="Lora"/>
              <a:sym typeface="Lora"/>
            </a:endParaRPr>
          </a:p>
          <a:p>
            <a:pPr indent="0" lvl="0" marL="0" rtl="0" algn="ctr">
              <a:lnSpc>
                <a:spcPct val="115000"/>
              </a:lnSpc>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  </a:t>
            </a:r>
            <a:r>
              <a:rPr b="1" lang="en">
                <a:solidFill>
                  <a:schemeClr val="dk1"/>
                </a:solidFill>
                <a:latin typeface="Quicksand"/>
                <a:ea typeface="Quicksand"/>
                <a:cs typeface="Quicksand"/>
                <a:sym typeface="Quicksand"/>
              </a:rPr>
              <a:t>Our mission:  </a:t>
            </a:r>
            <a:r>
              <a:rPr lang="en">
                <a:solidFill>
                  <a:schemeClr val="dk1"/>
                </a:solidFill>
                <a:latin typeface="Quicksand"/>
                <a:ea typeface="Quicksand"/>
                <a:cs typeface="Quicksand"/>
                <a:sym typeface="Quicksand"/>
              </a:rPr>
              <a:t> </a:t>
            </a:r>
            <a:r>
              <a:rPr b="1" lang="en">
                <a:solidFill>
                  <a:schemeClr val="dk1"/>
                </a:solidFill>
                <a:latin typeface="Quicksand"/>
                <a:ea typeface="Quicksand"/>
                <a:cs typeface="Quicksand"/>
                <a:sym typeface="Quicksand"/>
              </a:rPr>
              <a:t>The Comprehensible Input World Language classroom strives  to provide a space for positive collaboration to create active learning environments that foster student engagement and empowerment.</a:t>
            </a:r>
            <a:endParaRPr b="1">
              <a:solidFill>
                <a:schemeClr val="dk1"/>
              </a:solidFill>
            </a:endParaRPr>
          </a:p>
          <a:p>
            <a:pPr indent="0" lvl="0" marL="0" rtl="0" algn="ctr">
              <a:lnSpc>
                <a:spcPct val="115000"/>
              </a:lnSpc>
              <a:spcBef>
                <a:spcPts val="0"/>
              </a:spcBef>
              <a:spcAft>
                <a:spcPts val="0"/>
              </a:spcAft>
              <a:buClr>
                <a:schemeClr val="dk1"/>
              </a:buClr>
              <a:buSzPts val="1100"/>
              <a:buFont typeface="Arial"/>
              <a:buNone/>
            </a:pPr>
            <a:r>
              <a:t/>
            </a:r>
            <a:endParaRPr b="1">
              <a:solidFill>
                <a:schemeClr val="dk1"/>
              </a:solidFill>
              <a:latin typeface="Quicksand"/>
              <a:ea typeface="Quicksand"/>
              <a:cs typeface="Quicksand"/>
              <a:sym typeface="Quicksand"/>
            </a:endParaRPr>
          </a:p>
        </p:txBody>
      </p:sp>
      <p:sp>
        <p:nvSpPr>
          <p:cNvPr id="56" name="Google Shape;56;p13"/>
          <p:cNvSpPr txBox="1"/>
          <p:nvPr/>
        </p:nvSpPr>
        <p:spPr>
          <a:xfrm>
            <a:off x="5406725" y="490875"/>
            <a:ext cx="3821100" cy="4617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200">
                <a:solidFill>
                  <a:srgbClr val="0000FF"/>
                </a:solidFill>
                <a:latin typeface="Quicksand"/>
                <a:ea typeface="Quicksand"/>
                <a:cs typeface="Quicksand"/>
                <a:sym typeface="Quicksand"/>
              </a:rPr>
              <a:t>At the end of this course students should be able to say the following “I can…” statements.</a:t>
            </a:r>
            <a:endParaRPr b="1" sz="1200">
              <a:solidFill>
                <a:srgbClr val="0000FF"/>
              </a:solidFill>
              <a:latin typeface="Quicksand"/>
              <a:ea typeface="Quicksand"/>
              <a:cs typeface="Quicksand"/>
              <a:sym typeface="Quicksand"/>
            </a:endParaRPr>
          </a:p>
          <a:p>
            <a:pPr indent="-298450" lvl="0" marL="457200" rtl="0" algn="l">
              <a:lnSpc>
                <a:spcPct val="115000"/>
              </a:lnSpc>
              <a:spcBef>
                <a:spcPts val="1000"/>
              </a:spcBef>
              <a:spcAft>
                <a:spcPts val="0"/>
              </a:spcAft>
              <a:buClr>
                <a:schemeClr val="dk1"/>
              </a:buClr>
              <a:buSzPts val="1100"/>
              <a:buFont typeface="Lora"/>
              <a:buAutoNum type="arabicParenR"/>
            </a:pPr>
            <a:r>
              <a:rPr lang="en" sz="1100">
                <a:solidFill>
                  <a:schemeClr val="dk1"/>
                </a:solidFill>
                <a:latin typeface="Lora"/>
                <a:ea typeface="Lora"/>
                <a:cs typeface="Lora"/>
                <a:sym typeface="Lora"/>
              </a:rPr>
              <a:t>Participate with ease and confidence in conversations </a:t>
            </a:r>
            <a:r>
              <a:rPr lang="en" sz="1100">
                <a:solidFill>
                  <a:schemeClr val="dk1"/>
                </a:solidFill>
                <a:latin typeface="Lora"/>
                <a:ea typeface="Lora"/>
                <a:cs typeface="Lora"/>
                <a:sym typeface="Lora"/>
              </a:rPr>
              <a:t>on familiar topics, events and experiences in various time frames.</a:t>
            </a:r>
            <a:endParaRPr sz="1100">
              <a:solidFill>
                <a:schemeClr val="dk1"/>
              </a:solidFill>
              <a:latin typeface="Lora"/>
              <a:ea typeface="Lora"/>
              <a:cs typeface="Lora"/>
              <a:sym typeface="Lora"/>
            </a:endParaRPr>
          </a:p>
          <a:p>
            <a:pPr indent="-298450" lvl="0" marL="457200" rtl="0" algn="l">
              <a:lnSpc>
                <a:spcPct val="115000"/>
              </a:lnSpc>
              <a:spcBef>
                <a:spcPts val="0"/>
              </a:spcBef>
              <a:spcAft>
                <a:spcPts val="0"/>
              </a:spcAft>
              <a:buClr>
                <a:schemeClr val="dk1"/>
              </a:buClr>
              <a:buSzPts val="1100"/>
              <a:buFont typeface="Lora"/>
              <a:buAutoNum type="arabicParenR"/>
            </a:pPr>
            <a:r>
              <a:rPr lang="en" sz="1100">
                <a:solidFill>
                  <a:schemeClr val="dk1"/>
                </a:solidFill>
                <a:latin typeface="Lora"/>
                <a:ea typeface="Lora"/>
                <a:cs typeface="Lora"/>
                <a:sym typeface="Lora"/>
              </a:rPr>
              <a:t>Describe people, places and things and handle social interactions in everyday situations, including some unexpected complications.</a:t>
            </a:r>
            <a:endParaRPr sz="1100">
              <a:solidFill>
                <a:schemeClr val="dk1"/>
              </a:solidFill>
              <a:latin typeface="Lora"/>
              <a:ea typeface="Lora"/>
              <a:cs typeface="Lora"/>
              <a:sym typeface="Lora"/>
            </a:endParaRPr>
          </a:p>
          <a:p>
            <a:pPr indent="-298450" lvl="0" marL="457200" rtl="0" algn="l">
              <a:lnSpc>
                <a:spcPct val="115000"/>
              </a:lnSpc>
              <a:spcBef>
                <a:spcPts val="0"/>
              </a:spcBef>
              <a:spcAft>
                <a:spcPts val="0"/>
              </a:spcAft>
              <a:buClr>
                <a:schemeClr val="dk1"/>
              </a:buClr>
              <a:buSzPts val="1100"/>
              <a:buFont typeface="Lora"/>
              <a:buAutoNum type="arabicParenR"/>
            </a:pPr>
            <a:r>
              <a:rPr lang="en" sz="1100">
                <a:solidFill>
                  <a:schemeClr val="dk1"/>
                </a:solidFill>
                <a:latin typeface="Lora"/>
                <a:ea typeface="Lora"/>
                <a:cs typeface="Lora"/>
                <a:sym typeface="Lora"/>
              </a:rPr>
              <a:t>Make presentations in an organized way on familiar and researched topics in various time frames.</a:t>
            </a:r>
            <a:endParaRPr sz="1100">
              <a:solidFill>
                <a:schemeClr val="dk1"/>
              </a:solidFill>
              <a:latin typeface="Lora"/>
              <a:ea typeface="Lora"/>
              <a:cs typeface="Lora"/>
              <a:sym typeface="Lora"/>
            </a:endParaRPr>
          </a:p>
          <a:p>
            <a:pPr indent="-298450" lvl="0" marL="457200" rtl="0" algn="l">
              <a:lnSpc>
                <a:spcPct val="115000"/>
              </a:lnSpc>
              <a:spcBef>
                <a:spcPts val="0"/>
              </a:spcBef>
              <a:spcAft>
                <a:spcPts val="0"/>
              </a:spcAft>
              <a:buClr>
                <a:schemeClr val="dk1"/>
              </a:buClr>
              <a:buSzPts val="1100"/>
              <a:buFont typeface="Lora"/>
              <a:buAutoNum type="arabicParenR"/>
            </a:pPr>
            <a:r>
              <a:rPr lang="en" sz="1100">
                <a:solidFill>
                  <a:schemeClr val="dk1"/>
                </a:solidFill>
                <a:latin typeface="Lora"/>
                <a:ea typeface="Lora"/>
                <a:cs typeface="Lora"/>
                <a:sym typeface="Lora"/>
              </a:rPr>
              <a:t>Write on topics of general interest in organized paragraphs about events and experiences in various time frames.</a:t>
            </a:r>
            <a:endParaRPr sz="1100">
              <a:solidFill>
                <a:schemeClr val="dk1"/>
              </a:solidFill>
              <a:latin typeface="Lora"/>
              <a:ea typeface="Lora"/>
              <a:cs typeface="Lora"/>
              <a:sym typeface="Lora"/>
            </a:endParaRPr>
          </a:p>
          <a:p>
            <a:pPr indent="-298450" lvl="0" marL="457200" rtl="0" algn="l">
              <a:lnSpc>
                <a:spcPct val="115000"/>
              </a:lnSpc>
              <a:spcBef>
                <a:spcPts val="0"/>
              </a:spcBef>
              <a:spcAft>
                <a:spcPts val="0"/>
              </a:spcAft>
              <a:buClr>
                <a:schemeClr val="dk1"/>
              </a:buClr>
              <a:buSzPts val="1100"/>
              <a:buFont typeface="Lora"/>
              <a:buAutoNum type="arabicParenR"/>
            </a:pPr>
            <a:r>
              <a:rPr lang="en" sz="1100">
                <a:solidFill>
                  <a:schemeClr val="dk1"/>
                </a:solidFill>
                <a:latin typeface="Lora"/>
                <a:ea typeface="Lora"/>
                <a:cs typeface="Lora"/>
                <a:sym typeface="Lora"/>
              </a:rPr>
              <a:t>Understand the main idea and some supporting details in messages and presentations on a variety of topics.</a:t>
            </a:r>
            <a:endParaRPr sz="1100">
              <a:solidFill>
                <a:schemeClr val="dk1"/>
              </a:solidFill>
              <a:latin typeface="Lora"/>
              <a:ea typeface="Lora"/>
              <a:cs typeface="Lora"/>
              <a:sym typeface="Lora"/>
            </a:endParaRPr>
          </a:p>
          <a:p>
            <a:pPr indent="-298450" lvl="0" marL="457200" rtl="0" algn="l">
              <a:lnSpc>
                <a:spcPct val="115000"/>
              </a:lnSpc>
              <a:spcBef>
                <a:spcPts val="0"/>
              </a:spcBef>
              <a:spcAft>
                <a:spcPts val="0"/>
              </a:spcAft>
              <a:buClr>
                <a:schemeClr val="dk1"/>
              </a:buClr>
              <a:buSzPts val="1100"/>
              <a:buFont typeface="Lora"/>
              <a:buAutoNum type="arabicParenR"/>
            </a:pPr>
            <a:r>
              <a:rPr lang="en" sz="1100">
                <a:solidFill>
                  <a:schemeClr val="dk1"/>
                </a:solidFill>
                <a:latin typeface="Lora"/>
                <a:ea typeface="Lora"/>
                <a:cs typeface="Lora"/>
                <a:sym typeface="Lora"/>
              </a:rPr>
              <a:t>Understand the main idea and usually understand the key details of what I hear in conversations, events and experiences.</a:t>
            </a:r>
            <a:endParaRPr sz="1100">
              <a:solidFill>
                <a:schemeClr val="dk1"/>
              </a:solidFill>
              <a:latin typeface="Lora"/>
              <a:ea typeface="Lora"/>
              <a:cs typeface="Lora"/>
              <a:sym typeface="Lora"/>
            </a:endParaRPr>
          </a:p>
          <a:p>
            <a:pPr indent="-298450" lvl="0" marL="457200" rtl="0" algn="l">
              <a:lnSpc>
                <a:spcPct val="115000"/>
              </a:lnSpc>
              <a:spcBef>
                <a:spcPts val="0"/>
              </a:spcBef>
              <a:spcAft>
                <a:spcPts val="0"/>
              </a:spcAft>
              <a:buClr>
                <a:schemeClr val="dk1"/>
              </a:buClr>
              <a:buSzPts val="1100"/>
              <a:buFont typeface="Lora"/>
              <a:buAutoNum type="arabicParenR"/>
            </a:pPr>
            <a:r>
              <a:rPr lang="en" sz="1100">
                <a:solidFill>
                  <a:schemeClr val="dk1"/>
                </a:solidFill>
                <a:latin typeface="Lora"/>
                <a:ea typeface="Lora"/>
                <a:cs typeface="Lora"/>
                <a:sym typeface="Lora"/>
              </a:rPr>
              <a:t>Easily understand the main idea and some supporting details in texts on a variety of topics of personal and general interest. Usually follow stories and descriptions of some length in various time frames.</a:t>
            </a:r>
            <a:endParaRPr sz="1100">
              <a:solidFill>
                <a:schemeClr val="dk1"/>
              </a:solidFill>
              <a:latin typeface="Lora"/>
              <a:ea typeface="Lora"/>
              <a:cs typeface="Lora"/>
              <a:sym typeface="Lora"/>
            </a:endParaRPr>
          </a:p>
          <a:p>
            <a:pPr indent="0" lvl="0" marL="0" rtl="0" algn="l">
              <a:lnSpc>
                <a:spcPct val="115000"/>
              </a:lnSpc>
              <a:spcBef>
                <a:spcPts val="1000"/>
              </a:spcBef>
              <a:spcAft>
                <a:spcPts val="0"/>
              </a:spcAft>
              <a:buNone/>
            </a:pPr>
            <a:r>
              <a:t/>
            </a:r>
            <a:endParaRPr sz="1100">
              <a:solidFill>
                <a:schemeClr val="dk1"/>
              </a:solidFill>
              <a:latin typeface="Lora"/>
              <a:ea typeface="Lora"/>
              <a:cs typeface="Lora"/>
              <a:sym typeface="Lora"/>
            </a:endParaRPr>
          </a:p>
        </p:txBody>
      </p:sp>
      <p:sp>
        <p:nvSpPr>
          <p:cNvPr id="57" name="Google Shape;57;p13"/>
          <p:cNvSpPr txBox="1"/>
          <p:nvPr/>
        </p:nvSpPr>
        <p:spPr>
          <a:xfrm>
            <a:off x="0" y="4370250"/>
            <a:ext cx="5669100" cy="533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rPr lang="en" sz="1200">
                <a:solidFill>
                  <a:schemeClr val="dk1"/>
                </a:solidFill>
                <a:latin typeface="Calibri"/>
                <a:ea typeface="Calibri"/>
                <a:cs typeface="Calibri"/>
                <a:sym typeface="Calibri"/>
              </a:rPr>
              <a:t>This course is conducted in Spanish. Immersion is proven to be the most effective path to proficiency in a second language. It is normal for students to feel frustrated and lost at the beginning. Trust the process. We will have time dedicated to speaking English and clearing up misunderstandings.</a:t>
            </a:r>
            <a:endParaRPr sz="1200">
              <a:solidFill>
                <a:schemeClr val="dk1"/>
              </a:solidFill>
              <a:latin typeface="Calibri"/>
              <a:ea typeface="Calibri"/>
              <a:cs typeface="Calibri"/>
              <a:sym typeface="Calibri"/>
            </a:endParaRPr>
          </a:p>
        </p:txBody>
      </p:sp>
      <p:pic>
        <p:nvPicPr>
          <p:cNvPr id="58" name="Google Shape;58;p13"/>
          <p:cNvPicPr preferRelativeResize="0"/>
          <p:nvPr/>
        </p:nvPicPr>
        <p:blipFill>
          <a:blip r:embed="rId4">
            <a:alphaModFix/>
          </a:blip>
          <a:stretch>
            <a:fillRect/>
          </a:stretch>
        </p:blipFill>
        <p:spPr>
          <a:xfrm>
            <a:off x="1529450" y="1496507"/>
            <a:ext cx="1028700" cy="931675"/>
          </a:xfrm>
          <a:prstGeom prst="rect">
            <a:avLst/>
          </a:prstGeom>
          <a:noFill/>
          <a:ln>
            <a:noFill/>
          </a:ln>
        </p:spPr>
      </p:pic>
      <p:sp>
        <p:nvSpPr>
          <p:cNvPr id="59" name="Google Shape;59;p13"/>
          <p:cNvSpPr txBox="1"/>
          <p:nvPr/>
        </p:nvSpPr>
        <p:spPr>
          <a:xfrm>
            <a:off x="45950" y="2717600"/>
            <a:ext cx="3347700" cy="147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What you need for Español:</a:t>
            </a:r>
            <a:endParaRPr sz="1200"/>
          </a:p>
          <a:p>
            <a:pPr indent="-304800" lvl="0" marL="457200" rtl="0" algn="l">
              <a:spcBef>
                <a:spcPts val="0"/>
              </a:spcBef>
              <a:spcAft>
                <a:spcPts val="0"/>
              </a:spcAft>
              <a:buClr>
                <a:schemeClr val="dk1"/>
              </a:buClr>
              <a:buSzPts val="1200"/>
              <a:buChar char="●"/>
            </a:pPr>
            <a:r>
              <a:rPr lang="en" sz="1200">
                <a:solidFill>
                  <a:schemeClr val="dk1"/>
                </a:solidFill>
              </a:rPr>
              <a:t>½ -1 inch binder with 3 dividers</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Loose leaf paper</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Dry erase markers 4pk</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Highlighter</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Blue/black pens and pencils</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Pocket dictionary (optional) </a:t>
            </a:r>
            <a:endParaRPr sz="1200">
              <a:solidFill>
                <a:schemeClr val="dk1"/>
              </a:solidFill>
            </a:endParaRPr>
          </a:p>
          <a:p>
            <a:pPr indent="-304800" lvl="0" marL="457200" rtl="0" algn="l">
              <a:spcBef>
                <a:spcPts val="0"/>
              </a:spcBef>
              <a:spcAft>
                <a:spcPts val="0"/>
              </a:spcAft>
              <a:buSzPts val="1200"/>
              <a:buChar char="●"/>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p:txBody>
      </p:sp>
      <p:sp>
        <p:nvSpPr>
          <p:cNvPr id="60" name="Google Shape;60;p13"/>
          <p:cNvSpPr txBox="1"/>
          <p:nvPr/>
        </p:nvSpPr>
        <p:spPr>
          <a:xfrm>
            <a:off x="170750" y="1337450"/>
            <a:ext cx="1358700" cy="138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t>Bob Jones HS</a:t>
            </a:r>
            <a:endParaRPr sz="1100"/>
          </a:p>
          <a:p>
            <a:pPr indent="0" lvl="0" marL="0" rtl="0" algn="l">
              <a:spcBef>
                <a:spcPts val="0"/>
              </a:spcBef>
              <a:spcAft>
                <a:spcPts val="0"/>
              </a:spcAft>
              <a:buNone/>
            </a:pPr>
            <a:r>
              <a:rPr lang="en" sz="1100"/>
              <a:t>650 Hughes Rd</a:t>
            </a:r>
            <a:endParaRPr sz="1100"/>
          </a:p>
          <a:p>
            <a:pPr indent="0" lvl="0" marL="0" rtl="0" algn="l">
              <a:spcBef>
                <a:spcPts val="0"/>
              </a:spcBef>
              <a:spcAft>
                <a:spcPts val="0"/>
              </a:spcAft>
              <a:buNone/>
            </a:pPr>
            <a:r>
              <a:rPr lang="en" sz="1100"/>
              <a:t>Madison, AL 35758</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256-772-2547</a:t>
            </a:r>
            <a:endParaRPr sz="11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pic>
        <p:nvPicPr>
          <p:cNvPr id="65" name="Google Shape;65;p14"/>
          <p:cNvPicPr preferRelativeResize="0"/>
          <p:nvPr/>
        </p:nvPicPr>
        <p:blipFill>
          <a:blip r:embed="rId3">
            <a:alphaModFix/>
          </a:blip>
          <a:stretch>
            <a:fillRect/>
          </a:stretch>
        </p:blipFill>
        <p:spPr>
          <a:xfrm>
            <a:off x="49625" y="0"/>
            <a:ext cx="1317050" cy="1308500"/>
          </a:xfrm>
          <a:prstGeom prst="rect">
            <a:avLst/>
          </a:prstGeom>
          <a:noFill/>
          <a:ln>
            <a:noFill/>
          </a:ln>
        </p:spPr>
      </p:pic>
      <p:sp>
        <p:nvSpPr>
          <p:cNvPr id="66" name="Google Shape;66;p14"/>
          <p:cNvSpPr txBox="1"/>
          <p:nvPr/>
        </p:nvSpPr>
        <p:spPr>
          <a:xfrm>
            <a:off x="49625" y="1308500"/>
            <a:ext cx="2147700" cy="3666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rPr b="1" lang="en" sz="1100">
                <a:solidFill>
                  <a:srgbClr val="434343"/>
                </a:solidFill>
                <a:latin typeface="Quicksand"/>
                <a:ea typeface="Quicksand"/>
                <a:cs typeface="Quicksand"/>
                <a:sym typeface="Quicksand"/>
              </a:rPr>
              <a:t> 6 GOALS to accomplish our mission...</a:t>
            </a:r>
            <a:endParaRPr b="1" sz="11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100">
                <a:solidFill>
                  <a:srgbClr val="434343"/>
                </a:solidFill>
                <a:latin typeface="Quicksand"/>
                <a:ea typeface="Quicksand"/>
                <a:cs typeface="Quicksand"/>
                <a:sym typeface="Quicksand"/>
              </a:rPr>
              <a:t>To not be afraid of a second language environment</a:t>
            </a:r>
            <a:endParaRPr b="1" sz="11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100">
                <a:solidFill>
                  <a:srgbClr val="434343"/>
                </a:solidFill>
                <a:latin typeface="Quicksand"/>
                <a:ea typeface="Quicksand"/>
                <a:cs typeface="Quicksand"/>
                <a:sym typeface="Quicksand"/>
              </a:rPr>
              <a:t>Take risks and break down the filter (it’s ok to make mistakes)</a:t>
            </a:r>
            <a:endParaRPr b="1" sz="11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100">
                <a:solidFill>
                  <a:srgbClr val="434343"/>
                </a:solidFill>
                <a:latin typeface="Quicksand"/>
                <a:ea typeface="Quicksand"/>
                <a:cs typeface="Quicksand"/>
                <a:sym typeface="Quicksand"/>
              </a:rPr>
              <a:t>To be able to infer and circumlocute</a:t>
            </a:r>
            <a:endParaRPr b="1" sz="11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100">
                <a:solidFill>
                  <a:srgbClr val="434343"/>
                </a:solidFill>
                <a:latin typeface="Quicksand"/>
                <a:ea typeface="Quicksand"/>
                <a:cs typeface="Quicksand"/>
                <a:sym typeface="Quicksand"/>
              </a:rPr>
              <a:t>To use the second language 100% of the time</a:t>
            </a:r>
            <a:endParaRPr b="1" sz="11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100">
                <a:solidFill>
                  <a:srgbClr val="434343"/>
                </a:solidFill>
                <a:latin typeface="Quicksand"/>
                <a:ea typeface="Quicksand"/>
                <a:cs typeface="Quicksand"/>
                <a:sym typeface="Quicksand"/>
              </a:rPr>
              <a:t>To participate and be a part of a community</a:t>
            </a:r>
            <a:endParaRPr b="1" sz="11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100">
                <a:solidFill>
                  <a:srgbClr val="434343"/>
                </a:solidFill>
                <a:latin typeface="Quicksand"/>
                <a:ea typeface="Quicksand"/>
                <a:cs typeface="Quicksand"/>
                <a:sym typeface="Quicksand"/>
              </a:rPr>
              <a:t>To cultivate intrinsic motivation and student empowerment</a:t>
            </a:r>
            <a:endParaRPr/>
          </a:p>
        </p:txBody>
      </p:sp>
      <p:sp>
        <p:nvSpPr>
          <p:cNvPr id="67" name="Google Shape;67;p14"/>
          <p:cNvSpPr txBox="1"/>
          <p:nvPr/>
        </p:nvSpPr>
        <p:spPr>
          <a:xfrm>
            <a:off x="6110425" y="900825"/>
            <a:ext cx="3110100" cy="4242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t/>
            </a:r>
            <a:endParaRPr b="1" sz="1000">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b="1" lang="en" sz="1000">
                <a:solidFill>
                  <a:schemeClr val="dk1"/>
                </a:solidFill>
                <a:latin typeface="Calibri"/>
                <a:ea typeface="Calibri"/>
                <a:cs typeface="Calibri"/>
                <a:sym typeface="Calibri"/>
              </a:rPr>
              <a:t>Grades &amp; Make-ups</a:t>
            </a:r>
            <a:endParaRPr b="1" sz="1000">
              <a:solidFill>
                <a:schemeClr val="dk1"/>
              </a:solidFill>
              <a:latin typeface="Calibri"/>
              <a:ea typeface="Calibri"/>
              <a:cs typeface="Calibri"/>
              <a:sym typeface="Calibri"/>
            </a:endParaRPr>
          </a:p>
          <a:p>
            <a:pPr indent="0" lvl="0" marL="0" rtl="0" algn="l">
              <a:spcBef>
                <a:spcPts val="0"/>
              </a:spcBef>
              <a:spcAft>
                <a:spcPts val="0"/>
              </a:spcAft>
              <a:buNone/>
            </a:pPr>
            <a:r>
              <a:rPr lang="en" sz="1000">
                <a:solidFill>
                  <a:schemeClr val="dk1"/>
                </a:solidFill>
                <a:latin typeface="Calibri"/>
                <a:ea typeface="Calibri"/>
                <a:cs typeface="Calibri"/>
                <a:sym typeface="Calibri"/>
              </a:rPr>
              <a:t>--</a:t>
            </a:r>
            <a:r>
              <a:rPr b="1" lang="en" sz="1000">
                <a:solidFill>
                  <a:schemeClr val="dk1"/>
                </a:solidFill>
                <a:latin typeface="Calibri"/>
                <a:ea typeface="Calibri"/>
                <a:cs typeface="Calibri"/>
                <a:sym typeface="Calibri"/>
              </a:rPr>
              <a:t>Daily grades </a:t>
            </a:r>
            <a:r>
              <a:rPr lang="en" sz="1000">
                <a:solidFill>
                  <a:schemeClr val="dk1"/>
                </a:solidFill>
                <a:latin typeface="Calibri"/>
                <a:ea typeface="Calibri"/>
                <a:cs typeface="Calibri"/>
                <a:sym typeface="Calibri"/>
              </a:rPr>
              <a:t>will be </a:t>
            </a:r>
            <a:r>
              <a:rPr b="1" lang="en" sz="1000">
                <a:solidFill>
                  <a:schemeClr val="dk1"/>
                </a:solidFill>
                <a:latin typeface="Calibri"/>
                <a:ea typeface="Calibri"/>
                <a:cs typeface="Calibri"/>
                <a:sym typeface="Calibri"/>
              </a:rPr>
              <a:t>30%</a:t>
            </a:r>
            <a:r>
              <a:rPr lang="en" sz="1000">
                <a:solidFill>
                  <a:schemeClr val="dk1"/>
                </a:solidFill>
                <a:latin typeface="Calibri"/>
                <a:ea typeface="Calibri"/>
                <a:cs typeface="Calibri"/>
                <a:sym typeface="Calibri"/>
              </a:rPr>
              <a:t> of your nine week grade.  </a:t>
            </a:r>
            <a:r>
              <a:rPr b="1" lang="en" sz="1000">
                <a:solidFill>
                  <a:schemeClr val="dk1"/>
                </a:solidFill>
                <a:latin typeface="Calibri"/>
                <a:ea typeface="Calibri"/>
                <a:cs typeface="Calibri"/>
                <a:sym typeface="Calibri"/>
              </a:rPr>
              <a:t>Test (this includes quizzes)</a:t>
            </a:r>
            <a:r>
              <a:rPr lang="en" sz="1000">
                <a:solidFill>
                  <a:schemeClr val="dk1"/>
                </a:solidFill>
                <a:latin typeface="Calibri"/>
                <a:ea typeface="Calibri"/>
                <a:cs typeface="Calibri"/>
                <a:sym typeface="Calibri"/>
              </a:rPr>
              <a:t> grades will be </a:t>
            </a:r>
            <a:r>
              <a:rPr b="1" lang="en" sz="1000">
                <a:solidFill>
                  <a:schemeClr val="dk1"/>
                </a:solidFill>
                <a:latin typeface="Calibri"/>
                <a:ea typeface="Calibri"/>
                <a:cs typeface="Calibri"/>
                <a:sym typeface="Calibri"/>
              </a:rPr>
              <a:t>70%</a:t>
            </a:r>
            <a:r>
              <a:rPr lang="en" sz="1000">
                <a:solidFill>
                  <a:schemeClr val="dk1"/>
                </a:solidFill>
                <a:latin typeface="Calibri"/>
                <a:ea typeface="Calibri"/>
                <a:cs typeface="Calibri"/>
                <a:sym typeface="Calibri"/>
              </a:rPr>
              <a:t> of your nine week grade.  The </a:t>
            </a:r>
            <a:r>
              <a:rPr b="1" lang="en" sz="1000">
                <a:solidFill>
                  <a:schemeClr val="dk1"/>
                </a:solidFill>
                <a:latin typeface="Calibri"/>
                <a:ea typeface="Calibri"/>
                <a:cs typeface="Calibri"/>
                <a:sym typeface="Calibri"/>
              </a:rPr>
              <a:t>final exam </a:t>
            </a:r>
            <a:r>
              <a:rPr lang="en" sz="1000">
                <a:solidFill>
                  <a:schemeClr val="dk1"/>
                </a:solidFill>
                <a:latin typeface="Calibri"/>
                <a:ea typeface="Calibri"/>
                <a:cs typeface="Calibri"/>
                <a:sym typeface="Calibri"/>
              </a:rPr>
              <a:t>is worth </a:t>
            </a:r>
            <a:r>
              <a:rPr b="1" lang="en" sz="1000">
                <a:solidFill>
                  <a:schemeClr val="dk1"/>
                </a:solidFill>
                <a:latin typeface="Calibri"/>
                <a:ea typeface="Calibri"/>
                <a:cs typeface="Calibri"/>
                <a:sym typeface="Calibri"/>
              </a:rPr>
              <a:t>one-fifth</a:t>
            </a:r>
            <a:r>
              <a:rPr lang="en" sz="1000">
                <a:solidFill>
                  <a:schemeClr val="dk1"/>
                </a:solidFill>
                <a:latin typeface="Calibri"/>
                <a:ea typeface="Calibri"/>
                <a:cs typeface="Calibri"/>
                <a:sym typeface="Calibri"/>
              </a:rPr>
              <a:t> of your </a:t>
            </a:r>
            <a:r>
              <a:rPr b="1" lang="en" sz="1000">
                <a:solidFill>
                  <a:schemeClr val="dk1"/>
                </a:solidFill>
                <a:latin typeface="Calibri"/>
                <a:ea typeface="Calibri"/>
                <a:cs typeface="Calibri"/>
                <a:sym typeface="Calibri"/>
              </a:rPr>
              <a:t>final average</a:t>
            </a:r>
            <a:r>
              <a:rPr lang="en" sz="1000">
                <a:solidFill>
                  <a:schemeClr val="dk1"/>
                </a:solidFill>
                <a:latin typeface="Calibri"/>
                <a:ea typeface="Calibri"/>
                <a:cs typeface="Calibri"/>
                <a:sym typeface="Calibri"/>
              </a:rPr>
              <a:t>.</a:t>
            </a:r>
            <a:endParaRPr sz="1000">
              <a:solidFill>
                <a:schemeClr val="dk1"/>
              </a:solidFill>
              <a:latin typeface="Calibri"/>
              <a:ea typeface="Calibri"/>
              <a:cs typeface="Calibri"/>
              <a:sym typeface="Calibri"/>
            </a:endParaRPr>
          </a:p>
          <a:p>
            <a:pPr indent="0" lvl="0" marL="0" rtl="0" algn="l">
              <a:spcBef>
                <a:spcPts val="0"/>
              </a:spcBef>
              <a:spcAft>
                <a:spcPts val="0"/>
              </a:spcAft>
              <a:buNone/>
            </a:pPr>
            <a:r>
              <a:rPr lang="en" sz="1000">
                <a:solidFill>
                  <a:schemeClr val="dk1"/>
                </a:solidFill>
                <a:latin typeface="Calibri"/>
                <a:ea typeface="Calibri"/>
                <a:cs typeface="Calibri"/>
                <a:sym typeface="Calibri"/>
              </a:rPr>
              <a:t>--</a:t>
            </a:r>
            <a:r>
              <a:rPr b="1" lang="en" sz="1000" u="sng">
                <a:solidFill>
                  <a:schemeClr val="dk1"/>
                </a:solidFill>
                <a:latin typeface="Calibri"/>
                <a:ea typeface="Calibri"/>
                <a:cs typeface="Calibri"/>
                <a:sym typeface="Calibri"/>
              </a:rPr>
              <a:t>Make ups </a:t>
            </a:r>
            <a:r>
              <a:rPr lang="en" sz="1000">
                <a:solidFill>
                  <a:schemeClr val="dk1"/>
                </a:solidFill>
                <a:latin typeface="Calibri"/>
                <a:ea typeface="Calibri"/>
                <a:cs typeface="Calibri"/>
                <a:sym typeface="Calibri"/>
              </a:rPr>
              <a:t>Assignments for the week will be posted </a:t>
            </a:r>
            <a:r>
              <a:rPr b="1" lang="en" sz="1000">
                <a:solidFill>
                  <a:schemeClr val="dk1"/>
                </a:solidFill>
                <a:latin typeface="Calibri"/>
                <a:ea typeface="Calibri"/>
                <a:cs typeface="Calibri"/>
                <a:sym typeface="Calibri"/>
              </a:rPr>
              <a:t>online</a:t>
            </a:r>
            <a:r>
              <a:rPr lang="en" sz="1000">
                <a:solidFill>
                  <a:schemeClr val="dk1"/>
                </a:solidFill>
                <a:latin typeface="Calibri"/>
                <a:ea typeface="Calibri"/>
                <a:cs typeface="Calibri"/>
                <a:sym typeface="Calibri"/>
              </a:rPr>
              <a:t> as given in class..  It is the </a:t>
            </a:r>
            <a:r>
              <a:rPr b="1" lang="en" sz="1000">
                <a:solidFill>
                  <a:schemeClr val="dk1"/>
                </a:solidFill>
                <a:latin typeface="Calibri"/>
                <a:ea typeface="Calibri"/>
                <a:cs typeface="Calibri"/>
                <a:sym typeface="Calibri"/>
              </a:rPr>
              <a:t>student’s responsibility</a:t>
            </a:r>
            <a:r>
              <a:rPr lang="en" sz="1000">
                <a:solidFill>
                  <a:schemeClr val="dk1"/>
                </a:solidFill>
                <a:latin typeface="Calibri"/>
                <a:ea typeface="Calibri"/>
                <a:cs typeface="Calibri"/>
                <a:sym typeface="Calibri"/>
              </a:rPr>
              <a:t> to check available resources. If the student is absent one day only, the student is expected to be prepared for class when he or she returns. This includes tests and quizzes. In cases of prolonged absences or extenuating circumstances, more time will be allowed.  The attendance policy of the school will be followed in this course.</a:t>
            </a:r>
            <a:endParaRPr sz="1000">
              <a:solidFill>
                <a:schemeClr val="dk1"/>
              </a:solidFill>
              <a:latin typeface="Calibri"/>
              <a:ea typeface="Calibri"/>
              <a:cs typeface="Calibri"/>
              <a:sym typeface="Calibri"/>
            </a:endParaRPr>
          </a:p>
          <a:p>
            <a:pPr indent="0" lvl="0" marL="0" rtl="0" algn="l">
              <a:spcBef>
                <a:spcPts val="0"/>
              </a:spcBef>
              <a:spcAft>
                <a:spcPts val="0"/>
              </a:spcAft>
              <a:buNone/>
            </a:pPr>
            <a:r>
              <a:rPr b="1" lang="en" sz="1000">
                <a:solidFill>
                  <a:schemeClr val="dk1"/>
                </a:solidFill>
                <a:latin typeface="Calibri"/>
                <a:ea typeface="Calibri"/>
                <a:cs typeface="Calibri"/>
                <a:sym typeface="Calibri"/>
              </a:rPr>
              <a:t>Make-up tests and quizzes due to absences or illness:</a:t>
            </a:r>
            <a:endParaRPr b="1" sz="1000">
              <a:solidFill>
                <a:schemeClr val="dk1"/>
              </a:solidFill>
              <a:latin typeface="Calibri"/>
              <a:ea typeface="Calibri"/>
              <a:cs typeface="Calibri"/>
              <a:sym typeface="Calibri"/>
            </a:endParaRPr>
          </a:p>
          <a:p>
            <a:pPr indent="0" lvl="0" marL="0" rtl="0" algn="l">
              <a:spcBef>
                <a:spcPts val="0"/>
              </a:spcBef>
              <a:spcAft>
                <a:spcPts val="0"/>
              </a:spcAft>
              <a:buNone/>
            </a:pPr>
            <a:r>
              <a:rPr b="1" lang="en" sz="1000">
                <a:solidFill>
                  <a:schemeClr val="dk1"/>
                </a:solidFill>
                <a:latin typeface="Calibri"/>
                <a:ea typeface="Calibri"/>
                <a:cs typeface="Calibri"/>
                <a:sym typeface="Calibri"/>
              </a:rPr>
              <a:t>P</a:t>
            </a:r>
            <a:r>
              <a:rPr lang="en" sz="1000">
                <a:solidFill>
                  <a:schemeClr val="dk1"/>
                </a:solidFill>
                <a:latin typeface="Calibri"/>
                <a:ea typeface="Calibri"/>
                <a:cs typeface="Calibri"/>
                <a:sym typeface="Calibri"/>
              </a:rPr>
              <a:t>lease contact teacher for arrangements and opportunity.</a:t>
            </a:r>
            <a:endParaRPr sz="1000">
              <a:solidFill>
                <a:schemeClr val="dk1"/>
              </a:solidFill>
              <a:latin typeface="Calibri"/>
              <a:ea typeface="Calibri"/>
              <a:cs typeface="Calibri"/>
              <a:sym typeface="Calibri"/>
            </a:endParaRPr>
          </a:p>
          <a:p>
            <a:pPr indent="0" lvl="0" marL="0" rtl="0" algn="l">
              <a:spcBef>
                <a:spcPts val="0"/>
              </a:spcBef>
              <a:spcAft>
                <a:spcPts val="0"/>
              </a:spcAft>
              <a:buNone/>
            </a:pPr>
            <a:r>
              <a:rPr b="1" lang="en" sz="1000">
                <a:solidFill>
                  <a:schemeClr val="dk1"/>
                </a:solidFill>
                <a:latin typeface="Calibri"/>
                <a:ea typeface="Calibri"/>
                <a:cs typeface="Calibri"/>
                <a:sym typeface="Calibri"/>
              </a:rPr>
              <a:t> Cheating: </a:t>
            </a:r>
            <a:r>
              <a:rPr lang="en" sz="1000">
                <a:solidFill>
                  <a:schemeClr val="dk1"/>
                </a:solidFill>
                <a:latin typeface="Calibri"/>
                <a:ea typeface="Calibri"/>
                <a:cs typeface="Calibri"/>
                <a:sym typeface="Calibri"/>
              </a:rPr>
              <a:t>Is a serious offense. Plagiarism of any kind is cheating.  Google translate or other tools used that do not reflect the child’s true growth in WL  will be seen as an act of cheating.  Zeros can and will be given for any  work that was taken from any outside source. </a:t>
            </a:r>
            <a:endParaRPr sz="1000">
              <a:solidFill>
                <a:schemeClr val="dk1"/>
              </a:solidFill>
              <a:latin typeface="Calibri"/>
              <a:ea typeface="Calibri"/>
              <a:cs typeface="Calibri"/>
              <a:sym typeface="Calibri"/>
            </a:endParaRPr>
          </a:p>
          <a:p>
            <a:pPr indent="0" lvl="0" marL="0" rtl="0" algn="l">
              <a:spcBef>
                <a:spcPts val="0"/>
              </a:spcBef>
              <a:spcAft>
                <a:spcPts val="0"/>
              </a:spcAft>
              <a:buNone/>
            </a:pPr>
            <a:r>
              <a:t/>
            </a:r>
            <a:endParaRPr sz="1000">
              <a:solidFill>
                <a:schemeClr val="dk1"/>
              </a:solidFill>
              <a:latin typeface="Calibri"/>
              <a:ea typeface="Calibri"/>
              <a:cs typeface="Calibri"/>
              <a:sym typeface="Calibri"/>
            </a:endParaRPr>
          </a:p>
        </p:txBody>
      </p:sp>
      <p:pic>
        <p:nvPicPr>
          <p:cNvPr descr="Free vector graphic: Team, Unity, Celebration, Dance - Free Image ..." id="68" name="Google Shape;68;p14"/>
          <p:cNvPicPr preferRelativeResize="0"/>
          <p:nvPr/>
        </p:nvPicPr>
        <p:blipFill>
          <a:blip r:embed="rId4">
            <a:alphaModFix/>
          </a:blip>
          <a:stretch>
            <a:fillRect/>
          </a:stretch>
        </p:blipFill>
        <p:spPr>
          <a:xfrm>
            <a:off x="1745825" y="4335025"/>
            <a:ext cx="1438399" cy="773150"/>
          </a:xfrm>
          <a:prstGeom prst="rect">
            <a:avLst/>
          </a:prstGeom>
          <a:noFill/>
          <a:ln>
            <a:noFill/>
          </a:ln>
        </p:spPr>
      </p:pic>
      <p:sp>
        <p:nvSpPr>
          <p:cNvPr id="69" name="Google Shape;69;p14"/>
          <p:cNvSpPr txBox="1"/>
          <p:nvPr/>
        </p:nvSpPr>
        <p:spPr>
          <a:xfrm>
            <a:off x="2474925" y="2733750"/>
            <a:ext cx="3914100" cy="17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t>Class expectations:</a:t>
            </a:r>
            <a:endParaRPr b="1" sz="1200"/>
          </a:p>
          <a:p>
            <a:pPr indent="-298450" lvl="0" marL="457200" rtl="0" algn="l">
              <a:spcBef>
                <a:spcPts val="0"/>
              </a:spcBef>
              <a:spcAft>
                <a:spcPts val="0"/>
              </a:spcAft>
              <a:buSzPts val="1100"/>
              <a:buAutoNum type="arabicPeriod"/>
            </a:pPr>
            <a:r>
              <a:rPr b="1" lang="en" sz="1100"/>
              <a:t>Always Respect</a:t>
            </a:r>
            <a:endParaRPr b="1" sz="1100"/>
          </a:p>
          <a:p>
            <a:pPr indent="-298450" lvl="0" marL="457200" rtl="0" algn="l">
              <a:spcBef>
                <a:spcPts val="0"/>
              </a:spcBef>
              <a:spcAft>
                <a:spcPts val="0"/>
              </a:spcAft>
              <a:buSzPts val="1100"/>
              <a:buAutoNum type="arabicPeriod"/>
            </a:pPr>
            <a:r>
              <a:rPr b="1" lang="en" sz="1100"/>
              <a:t>Always Participate</a:t>
            </a:r>
            <a:endParaRPr b="1" sz="1100"/>
          </a:p>
          <a:p>
            <a:pPr indent="-298450" lvl="0" marL="457200" rtl="0" algn="l">
              <a:spcBef>
                <a:spcPts val="0"/>
              </a:spcBef>
              <a:spcAft>
                <a:spcPts val="0"/>
              </a:spcAft>
              <a:buSzPts val="1100"/>
              <a:buAutoNum type="arabicPeriod"/>
            </a:pPr>
            <a:r>
              <a:rPr b="1" lang="en" sz="1100"/>
              <a:t>Always</a:t>
            </a:r>
            <a:r>
              <a:rPr lang="en" sz="1100"/>
              <a:t> </a:t>
            </a:r>
            <a:r>
              <a:rPr b="1" lang="en" sz="1100"/>
              <a:t>in Target Language</a:t>
            </a:r>
            <a:endParaRPr b="1" sz="1100"/>
          </a:p>
          <a:p>
            <a:pPr indent="-298450" lvl="0" marL="457200" rtl="0" algn="l">
              <a:spcBef>
                <a:spcPts val="0"/>
              </a:spcBef>
              <a:spcAft>
                <a:spcPts val="0"/>
              </a:spcAft>
              <a:buSzPts val="1100"/>
              <a:buAutoNum type="arabicPeriod"/>
            </a:pPr>
            <a:r>
              <a:rPr b="1" lang="en" sz="1100"/>
              <a:t>Alwyas Prepare</a:t>
            </a:r>
            <a:endParaRPr b="1" sz="1100"/>
          </a:p>
          <a:p>
            <a:pPr indent="-298450" lvl="0" marL="457200" rtl="0" algn="l">
              <a:spcBef>
                <a:spcPts val="0"/>
              </a:spcBef>
              <a:spcAft>
                <a:spcPts val="0"/>
              </a:spcAft>
              <a:buSzPts val="1100"/>
              <a:buAutoNum type="arabicPeriod"/>
            </a:pPr>
            <a:r>
              <a:rPr lang="en" sz="1100"/>
              <a:t>3 bathroom passes every 9 weeks</a:t>
            </a:r>
            <a:endParaRPr sz="1100"/>
          </a:p>
          <a:p>
            <a:pPr indent="-298450" lvl="0" marL="457200" rtl="0" algn="l">
              <a:spcBef>
                <a:spcPts val="0"/>
              </a:spcBef>
              <a:spcAft>
                <a:spcPts val="0"/>
              </a:spcAft>
              <a:buSzPts val="1100"/>
              <a:buAutoNum type="arabicPeriod"/>
            </a:pPr>
            <a:r>
              <a:rPr lang="en" sz="1100"/>
              <a:t>No food once in class.</a:t>
            </a:r>
            <a:endParaRPr sz="1100"/>
          </a:p>
          <a:p>
            <a:pPr indent="-298450" lvl="0" marL="457200" rtl="0" algn="l">
              <a:spcBef>
                <a:spcPts val="0"/>
              </a:spcBef>
              <a:spcAft>
                <a:spcPts val="0"/>
              </a:spcAft>
              <a:buSzPts val="1100"/>
              <a:buAutoNum type="arabicPeriod"/>
            </a:pPr>
            <a:r>
              <a:rPr b="1" lang="en" sz="1100"/>
              <a:t>No unauthorized cell phone use.</a:t>
            </a:r>
            <a:endParaRPr b="1" sz="1100"/>
          </a:p>
          <a:p>
            <a:pPr indent="0" lvl="0" marL="0" rtl="0" algn="l">
              <a:spcBef>
                <a:spcPts val="0"/>
              </a:spcBef>
              <a:spcAft>
                <a:spcPts val="0"/>
              </a:spcAft>
              <a:buNone/>
            </a:pPr>
            <a:r>
              <a:t/>
            </a:r>
            <a:endParaRPr b="1" sz="1100"/>
          </a:p>
        </p:txBody>
      </p:sp>
      <p:sp>
        <p:nvSpPr>
          <p:cNvPr id="70" name="Google Shape;70;p14"/>
          <p:cNvSpPr txBox="1"/>
          <p:nvPr/>
        </p:nvSpPr>
        <p:spPr>
          <a:xfrm>
            <a:off x="2101375" y="-125650"/>
            <a:ext cx="4089600" cy="38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latin typeface="Proxima Nova"/>
              <a:ea typeface="Proxima Nova"/>
              <a:cs typeface="Proxima Nova"/>
              <a:sym typeface="Proxima Nova"/>
            </a:endParaRPr>
          </a:p>
          <a:p>
            <a:pPr indent="0" lvl="0" marL="0" rtl="0" algn="l">
              <a:spcBef>
                <a:spcPts val="0"/>
              </a:spcBef>
              <a:spcAft>
                <a:spcPts val="0"/>
              </a:spcAft>
              <a:buClr>
                <a:schemeClr val="dk1"/>
              </a:buClr>
              <a:buSzPts val="1100"/>
              <a:buFont typeface="Arial"/>
              <a:buNone/>
            </a:pPr>
            <a:r>
              <a:rPr lang="en" sz="1100">
                <a:solidFill>
                  <a:schemeClr val="dk1"/>
                </a:solidFill>
                <a:latin typeface="Proxima Nova"/>
                <a:ea typeface="Proxima Nova"/>
                <a:cs typeface="Proxima Nova"/>
                <a:sym typeface="Proxima Nova"/>
              </a:rPr>
              <a:t>Using speaking, listening, reading and writing strategies we will explore the following topics as well as target language cultural awareness through music, literature, video and other authentic materials. These topics will be practiced in multiple time frames throughout the course. Other topics may include AP themes.</a:t>
            </a:r>
            <a:endParaRPr sz="1200">
              <a:latin typeface="Proxima Nova"/>
              <a:ea typeface="Proxima Nova"/>
              <a:cs typeface="Proxima Nova"/>
              <a:sym typeface="Proxima Nova"/>
            </a:endParaRPr>
          </a:p>
          <a:p>
            <a:pPr indent="0" lvl="0" marL="0" rtl="0" algn="l">
              <a:spcBef>
                <a:spcPts val="0"/>
              </a:spcBef>
              <a:spcAft>
                <a:spcPts val="0"/>
              </a:spcAft>
              <a:buNone/>
            </a:pPr>
            <a:r>
              <a:t/>
            </a:r>
            <a:endParaRPr sz="1200">
              <a:latin typeface="Proxima Nova"/>
              <a:ea typeface="Proxima Nova"/>
              <a:cs typeface="Proxima Nova"/>
              <a:sym typeface="Proxima Nova"/>
            </a:endParaRPr>
          </a:p>
          <a:p>
            <a:pPr indent="0" lvl="0" marL="0" rtl="0" algn="l">
              <a:spcBef>
                <a:spcPts val="0"/>
              </a:spcBef>
              <a:spcAft>
                <a:spcPts val="0"/>
              </a:spcAft>
              <a:buNone/>
            </a:pPr>
            <a:r>
              <a:rPr lang="en" sz="1100">
                <a:solidFill>
                  <a:srgbClr val="FF0000"/>
                </a:solidFill>
                <a:latin typeface="Proxima Nova"/>
                <a:ea typeface="Proxima Nova"/>
                <a:cs typeface="Proxima Nova"/>
                <a:sym typeface="Proxima Nova"/>
              </a:rPr>
              <a:t>1st 9wks:</a:t>
            </a:r>
            <a:endParaRPr sz="1100">
              <a:solidFill>
                <a:srgbClr val="FF0000"/>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Relationships and our treatment of others</a:t>
            </a:r>
            <a:endParaRPr sz="1100">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Towards the future</a:t>
            </a:r>
            <a:endParaRPr sz="1100">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Home life and relationships</a:t>
            </a:r>
            <a:endParaRPr sz="1100">
              <a:solidFill>
                <a:schemeClr val="dk1"/>
              </a:solidFill>
              <a:latin typeface="Proxima Nova"/>
              <a:ea typeface="Proxima Nova"/>
              <a:cs typeface="Proxima Nova"/>
              <a:sym typeface="Proxima Nova"/>
            </a:endParaRPr>
          </a:p>
          <a:p>
            <a:pPr indent="0" lvl="0" marL="457200" rtl="0" algn="l">
              <a:spcBef>
                <a:spcPts val="0"/>
              </a:spcBef>
              <a:spcAft>
                <a:spcPts val="0"/>
              </a:spcAft>
              <a:buNone/>
            </a:pPr>
            <a:r>
              <a:t/>
            </a:r>
            <a:endParaRPr sz="1100">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sz="1100">
                <a:solidFill>
                  <a:srgbClr val="FF0000"/>
                </a:solidFill>
                <a:latin typeface="Proxima Nova"/>
                <a:ea typeface="Proxima Nova"/>
                <a:cs typeface="Proxima Nova"/>
                <a:sym typeface="Proxima Nova"/>
              </a:rPr>
              <a:t>2nd 9wks</a:t>
            </a:r>
            <a:endParaRPr sz="1100">
              <a:solidFill>
                <a:srgbClr val="FF0000"/>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Beauty and esthetics lifestyles and art</a:t>
            </a:r>
            <a:endParaRPr sz="1100">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Traditions and celebrations</a:t>
            </a:r>
            <a:endParaRPr sz="1100">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The environment and climate issues</a:t>
            </a:r>
            <a:endParaRPr sz="1100">
              <a:solidFill>
                <a:schemeClr val="dk1"/>
              </a:solidFill>
              <a:latin typeface="Proxima Nova"/>
              <a:ea typeface="Proxima Nova"/>
              <a:cs typeface="Proxima Nova"/>
              <a:sym typeface="Proxima Nova"/>
            </a:endParaRPr>
          </a:p>
          <a:p>
            <a:pPr indent="0" lvl="0" marL="457200" rtl="0" algn="l">
              <a:spcBef>
                <a:spcPts val="0"/>
              </a:spcBef>
              <a:spcAft>
                <a:spcPts val="0"/>
              </a:spcAft>
              <a:buNone/>
            </a:pPr>
            <a:r>
              <a:t/>
            </a:r>
            <a:endParaRPr sz="1200">
              <a:latin typeface="Proxima Nova"/>
              <a:ea typeface="Proxima Nova"/>
              <a:cs typeface="Proxima Nova"/>
              <a:sym typeface="Proxima Nova"/>
            </a:endParaRPr>
          </a:p>
          <a:p>
            <a:pPr indent="0" lvl="0" marL="0" rtl="0" algn="l">
              <a:spcBef>
                <a:spcPts val="0"/>
              </a:spcBef>
              <a:spcAft>
                <a:spcPts val="0"/>
              </a:spcAft>
              <a:buNone/>
            </a:pPr>
            <a:r>
              <a:t/>
            </a:r>
            <a:endParaRPr sz="1200">
              <a:latin typeface="Proxima Nova"/>
              <a:ea typeface="Proxima Nova"/>
              <a:cs typeface="Proxima Nova"/>
              <a:sym typeface="Proxima Nova"/>
            </a:endParaRPr>
          </a:p>
        </p:txBody>
      </p:sp>
      <p:sp>
        <p:nvSpPr>
          <p:cNvPr id="71" name="Google Shape;71;p14"/>
          <p:cNvSpPr txBox="1"/>
          <p:nvPr/>
        </p:nvSpPr>
        <p:spPr>
          <a:xfrm>
            <a:off x="3184225" y="4190000"/>
            <a:ext cx="3110100" cy="130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latin typeface="Calibri"/>
                <a:ea typeface="Calibri"/>
                <a:cs typeface="Calibri"/>
                <a:sym typeface="Calibri"/>
              </a:rPr>
              <a:t>Technology: Access at home needed.</a:t>
            </a:r>
            <a:endParaRPr b="1" sz="1100">
              <a:latin typeface="Calibri"/>
              <a:ea typeface="Calibri"/>
              <a:cs typeface="Calibri"/>
              <a:sym typeface="Calibri"/>
            </a:endParaRPr>
          </a:p>
          <a:p>
            <a:pPr indent="0" lvl="0" marL="0" rtl="0" algn="l">
              <a:spcBef>
                <a:spcPts val="0"/>
              </a:spcBef>
              <a:spcAft>
                <a:spcPts val="0"/>
              </a:spcAft>
              <a:buNone/>
            </a:pPr>
            <a:r>
              <a:rPr lang="en" sz="1100">
                <a:latin typeface="Calibri"/>
                <a:ea typeface="Calibri"/>
                <a:cs typeface="Calibri"/>
                <a:sym typeface="Calibri"/>
              </a:rPr>
              <a:t>Use of electronic devices in class will be at the discretion of the instructor.</a:t>
            </a:r>
            <a:endParaRPr sz="1100">
              <a:latin typeface="Calibri"/>
              <a:ea typeface="Calibri"/>
              <a:cs typeface="Calibri"/>
              <a:sym typeface="Calibri"/>
            </a:endParaRPr>
          </a:p>
          <a:p>
            <a:pPr indent="0" lvl="0" marL="0" rtl="0" algn="l">
              <a:spcBef>
                <a:spcPts val="0"/>
              </a:spcBef>
              <a:spcAft>
                <a:spcPts val="0"/>
              </a:spcAft>
              <a:buNone/>
            </a:pPr>
            <a:r>
              <a:rPr lang="en" sz="1100">
                <a:latin typeface="Calibri"/>
                <a:ea typeface="Calibri"/>
                <a:cs typeface="Calibri"/>
                <a:sym typeface="Calibri"/>
              </a:rPr>
              <a:t>Neither teacher nor school is responsible for stolen, broken or lost devices.</a:t>
            </a:r>
            <a:endParaRPr sz="1100">
              <a:latin typeface="Calibri"/>
              <a:ea typeface="Calibri"/>
              <a:cs typeface="Calibri"/>
              <a:sym typeface="Calibri"/>
            </a:endParaRPr>
          </a:p>
          <a:p>
            <a:pPr indent="0" lvl="0" marL="0" rtl="0" algn="l">
              <a:spcBef>
                <a:spcPts val="0"/>
              </a:spcBef>
              <a:spcAft>
                <a:spcPts val="0"/>
              </a:spcAft>
              <a:buNone/>
            </a:pPr>
            <a:r>
              <a:t/>
            </a:r>
            <a:endParaRPr sz="1100">
              <a:latin typeface="Calibri"/>
              <a:ea typeface="Calibri"/>
              <a:cs typeface="Calibri"/>
              <a:sym typeface="Calibri"/>
            </a:endParaRPr>
          </a:p>
        </p:txBody>
      </p:sp>
      <p:sp>
        <p:nvSpPr>
          <p:cNvPr id="72" name="Google Shape;72;p14"/>
          <p:cNvSpPr txBox="1"/>
          <p:nvPr/>
        </p:nvSpPr>
        <p:spPr>
          <a:xfrm>
            <a:off x="6110425" y="115000"/>
            <a:ext cx="3033600" cy="110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000">
                <a:solidFill>
                  <a:schemeClr val="dk1"/>
                </a:solidFill>
                <a:latin typeface="Calibri"/>
                <a:ea typeface="Calibri"/>
                <a:cs typeface="Calibri"/>
                <a:sym typeface="Calibri"/>
              </a:rPr>
              <a:t>Late assignments due to technology problems will be treated as any other late assignment and deductions and/or no credit given will be determined on a case by case basis.</a:t>
            </a:r>
            <a:endParaRPr b="1" sz="10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000">
                <a:solidFill>
                  <a:schemeClr val="dk1"/>
                </a:solidFill>
                <a:latin typeface="Calibri"/>
                <a:ea typeface="Calibri"/>
                <a:cs typeface="Calibri"/>
                <a:sym typeface="Calibri"/>
              </a:rPr>
              <a:t>- If you do not have internet access at home, please see me for an individual plan.</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