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8" r:id="rId3"/>
    <p:sldMasterId id="2147483720" r:id="rId4"/>
  </p:sldMasterIdLst>
  <p:sldIdLst>
    <p:sldId id="266" r:id="rId5"/>
    <p:sldId id="285" r:id="rId6"/>
    <p:sldId id="262" r:id="rId7"/>
    <p:sldId id="259" r:id="rId8"/>
    <p:sldId id="271" r:id="rId9"/>
    <p:sldId id="270" r:id="rId10"/>
    <p:sldId id="274" r:id="rId11"/>
    <p:sldId id="272" r:id="rId12"/>
    <p:sldId id="273" r:id="rId13"/>
    <p:sldId id="275" r:id="rId14"/>
    <p:sldId id="265" r:id="rId15"/>
    <p:sldId id="269" r:id="rId16"/>
    <p:sldId id="261" r:id="rId17"/>
    <p:sldId id="276" r:id="rId18"/>
    <p:sldId id="286" r:id="rId19"/>
    <p:sldId id="278" r:id="rId20"/>
    <p:sldId id="264" r:id="rId21"/>
    <p:sldId id="291" r:id="rId22"/>
    <p:sldId id="277" r:id="rId23"/>
    <p:sldId id="281" r:id="rId24"/>
    <p:sldId id="299" r:id="rId25"/>
    <p:sldId id="287" r:id="rId26"/>
    <p:sldId id="280" r:id="rId27"/>
    <p:sldId id="288" r:id="rId28"/>
    <p:sldId id="297" r:id="rId29"/>
    <p:sldId id="298" r:id="rId30"/>
    <p:sldId id="282" r:id="rId31"/>
    <p:sldId id="283" r:id="rId32"/>
    <p:sldId id="302" r:id="rId33"/>
    <p:sldId id="289" r:id="rId34"/>
    <p:sldId id="279" r:id="rId35"/>
    <p:sldId id="300" r:id="rId36"/>
    <p:sldId id="301" r:id="rId37"/>
    <p:sldId id="284" r:id="rId38"/>
    <p:sldId id="295" r:id="rId39"/>
    <p:sldId id="290" r:id="rId40"/>
    <p:sldId id="293" r:id="rId41"/>
    <p:sldId id="294" r:id="rId42"/>
    <p:sldId id="296"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8" name="Slide Number Placeholder 7"/>
          <p:cNvSpPr>
            <a:spLocks noGrp="1"/>
          </p:cNvSpPr>
          <p:nvPr>
            <p:ph type="sldNum" sz="quarter" idx="11"/>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Footer Placeholder 8"/>
          <p:cNvSpPr>
            <a:spLocks noGrp="1"/>
          </p:cNvSpPr>
          <p:nvPr>
            <p:ph type="ftr" sz="quarter" idx="12"/>
          </p:nvPr>
        </p:nvSpPr>
        <p:spPr/>
        <p:txBody>
          <a:bodyPr/>
          <a:lstStyle/>
          <a:p>
            <a:endParaRPr lang="en-US">
              <a:solidFill>
                <a:prstClr val="black">
                  <a:lumMod val="65000"/>
                  <a:lumOff val="35000"/>
                </a:prstClr>
              </a:solidFill>
            </a:endParaRPr>
          </a:p>
        </p:txBody>
      </p:sp>
    </p:spTree>
    <p:extLst>
      <p:ext uri="{BB962C8B-B14F-4D97-AF65-F5344CB8AC3E}">
        <p14:creationId xmlns:p14="http://schemas.microsoft.com/office/powerpoint/2010/main" val="2619851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431200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731456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86005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52862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93181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797600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43618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54817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335022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5116284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8" name="Slide Number Placeholder 7"/>
          <p:cNvSpPr>
            <a:spLocks noGrp="1"/>
          </p:cNvSpPr>
          <p:nvPr>
            <p:ph type="sldNum" sz="quarter" idx="11"/>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Footer Placeholder 8"/>
          <p:cNvSpPr>
            <a:spLocks noGrp="1"/>
          </p:cNvSpPr>
          <p:nvPr>
            <p:ph type="ftr" sz="quarter" idx="12"/>
          </p:nvPr>
        </p:nvSpPr>
        <p:spPr/>
        <p:txBody>
          <a:bodyPr/>
          <a:lstStyle/>
          <a:p>
            <a:endParaRPr lang="en-US">
              <a:solidFill>
                <a:prstClr val="black">
                  <a:lumMod val="65000"/>
                  <a:lumOff val="35000"/>
                </a:prstClr>
              </a:solidFill>
            </a:endParaRPr>
          </a:p>
        </p:txBody>
      </p:sp>
    </p:spTree>
    <p:extLst>
      <p:ext uri="{BB962C8B-B14F-4D97-AF65-F5344CB8AC3E}">
        <p14:creationId xmlns:p14="http://schemas.microsoft.com/office/powerpoint/2010/main" val="2052201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684822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32577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23986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55575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7011119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822409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7307194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194715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0364260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5827368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8" name="Slide Number Placeholder 7"/>
          <p:cNvSpPr>
            <a:spLocks noGrp="1"/>
          </p:cNvSpPr>
          <p:nvPr>
            <p:ph type="sldNum" sz="quarter" idx="11"/>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Footer Placeholder 8"/>
          <p:cNvSpPr>
            <a:spLocks noGrp="1"/>
          </p:cNvSpPr>
          <p:nvPr>
            <p:ph type="ftr" sz="quarter" idx="12"/>
          </p:nvPr>
        </p:nvSpPr>
        <p:spPr/>
        <p:txBody>
          <a:bodyPr/>
          <a:lstStyle/>
          <a:p>
            <a:endParaRPr lang="en-US">
              <a:solidFill>
                <a:prstClr val="black">
                  <a:lumMod val="65000"/>
                  <a:lumOff val="35000"/>
                </a:prstClr>
              </a:solidFill>
            </a:endParaRPr>
          </a:p>
        </p:txBody>
      </p:sp>
    </p:spTree>
    <p:extLst>
      <p:ext uri="{BB962C8B-B14F-4D97-AF65-F5344CB8AC3E}">
        <p14:creationId xmlns:p14="http://schemas.microsoft.com/office/powerpoint/2010/main" val="31387240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8577109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8641934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6758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770363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1896409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8668172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9129901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1813167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0211632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5156413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8" name="Slide Number Placeholder 7"/>
          <p:cNvSpPr>
            <a:spLocks noGrp="1"/>
          </p:cNvSpPr>
          <p:nvPr>
            <p:ph type="sldNum" sz="quarter" idx="11"/>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Footer Placeholder 8"/>
          <p:cNvSpPr>
            <a:spLocks noGrp="1"/>
          </p:cNvSpPr>
          <p:nvPr>
            <p:ph type="ftr" sz="quarter" idx="12"/>
          </p:nvPr>
        </p:nvSpPr>
        <p:spPr/>
        <p:txBody>
          <a:bodyPr/>
          <a:lstStyle/>
          <a:p>
            <a:endParaRPr lang="en-US">
              <a:solidFill>
                <a:prstClr val="black">
                  <a:lumMod val="65000"/>
                  <a:lumOff val="35000"/>
                </a:prstClr>
              </a:solidFill>
            </a:endParaRPr>
          </a:p>
        </p:txBody>
      </p:sp>
    </p:spTree>
    <p:extLst>
      <p:ext uri="{BB962C8B-B14F-4D97-AF65-F5344CB8AC3E}">
        <p14:creationId xmlns:p14="http://schemas.microsoft.com/office/powerpoint/2010/main" val="21229107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0413322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6668225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422666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561061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7727236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0297254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8649161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8236238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3017786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081764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solidFill>
                <a:prstClr val="black">
                  <a:lumMod val="65000"/>
                  <a:lumOff val="35000"/>
                </a:prstClr>
              </a:solidFill>
            </a:endParaRP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2199115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solidFill>
                <a:prstClr val="black">
                  <a:lumMod val="65000"/>
                  <a:lumOff val="35000"/>
                </a:prstClr>
              </a:solidFill>
            </a:endParaRP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4384342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solidFill>
                <a:prstClr val="black">
                  <a:lumMod val="65000"/>
                  <a:lumOff val="35000"/>
                </a:prstClr>
              </a:solidFill>
            </a:endParaRP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1694025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DA2AD487-1ACB-452D-8A8C-B34D493C181D}" type="datetimeFigureOut">
              <a:rPr lang="en-US" smtClean="0">
                <a:solidFill>
                  <a:prstClr val="black">
                    <a:lumMod val="65000"/>
                    <a:lumOff val="35000"/>
                  </a:prstClr>
                </a:solidFill>
              </a:rPr>
              <a:pPr/>
              <a:t>8/23/2012</a:t>
            </a:fld>
            <a:endParaRPr lang="en-US">
              <a:solidFill>
                <a:prstClr val="black">
                  <a:lumMod val="65000"/>
                  <a:lumOff val="35000"/>
                </a:prstClr>
              </a:solidFill>
            </a:endParaRP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solidFill>
                <a:prstClr val="black">
                  <a:lumMod val="65000"/>
                  <a:lumOff val="35000"/>
                </a:prstClr>
              </a:solidFill>
            </a:endParaRP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6152A81C-CA4A-4ABA-A2A6-E365A542679C}"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60674200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youtube.com/watch?v=vgmNkYUL_Cw"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pPr>
              <a:lnSpc>
                <a:spcPct val="100000"/>
              </a:lnSpc>
            </a:pPr>
            <a:r>
              <a:rPr lang="en-US" dirty="0" smtClean="0"/>
              <a:t>Flashback—M 8/20</a:t>
            </a:r>
            <a:r>
              <a:rPr lang="en-US" sz="2000" b="1" dirty="0" smtClean="0">
                <a:solidFill>
                  <a:prstClr val="black">
                    <a:lumMod val="50000"/>
                    <a:lumOff val="50000"/>
                  </a:prstClr>
                </a:solidFill>
                <a:effectLst/>
                <a:latin typeface="Century Gothic"/>
                <a:ea typeface="+mn-ea"/>
                <a:cs typeface="+mn-cs"/>
              </a:rPr>
              <a:t> </a:t>
            </a:r>
            <a:br>
              <a:rPr lang="en-US" sz="2000" b="1" dirty="0" smtClean="0">
                <a:solidFill>
                  <a:prstClr val="black">
                    <a:lumMod val="50000"/>
                    <a:lumOff val="50000"/>
                  </a:prstClr>
                </a:solidFill>
                <a:effectLst/>
                <a:latin typeface="Century Gothic"/>
                <a:ea typeface="+mn-ea"/>
                <a:cs typeface="+mn-cs"/>
              </a:rPr>
            </a:br>
            <a:r>
              <a:rPr lang="en-US" sz="2000" b="1" dirty="0" smtClean="0">
                <a:solidFill>
                  <a:prstClr val="black">
                    <a:lumMod val="50000"/>
                    <a:lumOff val="50000"/>
                  </a:prstClr>
                </a:solidFill>
                <a:effectLst/>
                <a:latin typeface="Century Gothic"/>
                <a:ea typeface="+mn-ea"/>
                <a:cs typeface="+mn-cs"/>
              </a:rPr>
              <a:t>(</a:t>
            </a:r>
            <a:r>
              <a:rPr lang="en-US" sz="2000" b="1" dirty="0">
                <a:solidFill>
                  <a:prstClr val="black">
                    <a:lumMod val="50000"/>
                    <a:lumOff val="50000"/>
                  </a:prstClr>
                </a:solidFill>
                <a:effectLst/>
                <a:latin typeface="Century Gothic"/>
                <a:ea typeface="+mn-ea"/>
                <a:cs typeface="+mn-cs"/>
              </a:rPr>
              <a:t>typo on your flashback </a:t>
            </a:r>
            <a:r>
              <a:rPr lang="en-US" sz="2000" b="1" dirty="0" smtClean="0">
                <a:solidFill>
                  <a:prstClr val="black">
                    <a:lumMod val="50000"/>
                    <a:lumOff val="50000"/>
                  </a:prstClr>
                </a:solidFill>
                <a:effectLst/>
                <a:latin typeface="Century Gothic"/>
                <a:ea typeface="+mn-ea"/>
                <a:cs typeface="+mn-cs"/>
              </a:rPr>
              <a:t>sheet—see bolded below) </a:t>
            </a:r>
            <a:endParaRPr lang="en-US" dirty="0"/>
          </a:p>
        </p:txBody>
      </p:sp>
      <p:sp>
        <p:nvSpPr>
          <p:cNvPr id="3" name="Content Placeholder 2"/>
          <p:cNvSpPr>
            <a:spLocks noGrp="1"/>
          </p:cNvSpPr>
          <p:nvPr>
            <p:ph idx="1"/>
          </p:nvPr>
        </p:nvSpPr>
        <p:spPr>
          <a:xfrm>
            <a:off x="9525" y="1143000"/>
            <a:ext cx="6924675" cy="5562600"/>
          </a:xfrm>
        </p:spPr>
        <p:txBody>
          <a:bodyPr>
            <a:normAutofit fontScale="92500" lnSpcReduction="20000"/>
          </a:bodyPr>
          <a:lstStyle/>
          <a:p>
            <a:r>
              <a:rPr lang="en-US" sz="4400" dirty="0" smtClean="0">
                <a:solidFill>
                  <a:schemeClr val="tx1"/>
                </a:solidFill>
              </a:rPr>
              <a:t>Who was the </a:t>
            </a:r>
          </a:p>
          <a:p>
            <a:pPr marL="0" indent="0">
              <a:buNone/>
            </a:pPr>
            <a:r>
              <a:rPr lang="en-US" sz="4400" b="1" dirty="0" smtClean="0">
                <a:solidFill>
                  <a:schemeClr val="tx1"/>
                </a:solidFill>
              </a:rPr>
              <a:t>(3</a:t>
            </a:r>
            <a:r>
              <a:rPr lang="en-US" sz="4400" b="1" baseline="30000" dirty="0" smtClean="0">
                <a:solidFill>
                  <a:schemeClr val="tx1"/>
                </a:solidFill>
              </a:rPr>
              <a:t>rd</a:t>
            </a:r>
            <a:r>
              <a:rPr lang="en-US" sz="4400" b="1" dirty="0" smtClean="0">
                <a:solidFill>
                  <a:schemeClr val="tx1"/>
                </a:solidFill>
              </a:rPr>
              <a:t>—not 1</a:t>
            </a:r>
            <a:r>
              <a:rPr lang="en-US" sz="4400" b="1" baseline="30000" dirty="0" smtClean="0">
                <a:solidFill>
                  <a:schemeClr val="tx1"/>
                </a:solidFill>
              </a:rPr>
              <a:t>st</a:t>
            </a:r>
            <a:r>
              <a:rPr lang="en-US" sz="4400" b="1" dirty="0" smtClean="0">
                <a:solidFill>
                  <a:schemeClr val="tx1"/>
                </a:solidFill>
              </a:rPr>
              <a:t>)</a:t>
            </a:r>
          </a:p>
          <a:p>
            <a:pPr marL="0" indent="0">
              <a:buNone/>
            </a:pPr>
            <a:r>
              <a:rPr lang="en-US" sz="4400" dirty="0" smtClean="0">
                <a:solidFill>
                  <a:schemeClr val="tx1"/>
                </a:solidFill>
              </a:rPr>
              <a:t>President? </a:t>
            </a:r>
          </a:p>
          <a:p>
            <a:r>
              <a:rPr lang="en-US" sz="4400" dirty="0" smtClean="0">
                <a:solidFill>
                  <a:schemeClr val="tx1"/>
                </a:solidFill>
              </a:rPr>
              <a:t>Who wrote the Declaration of Independence? </a:t>
            </a:r>
          </a:p>
          <a:p>
            <a:r>
              <a:rPr lang="en-US" sz="4400" dirty="0" smtClean="0">
                <a:solidFill>
                  <a:schemeClr val="tx1"/>
                </a:solidFill>
              </a:rPr>
              <a:t>What year was it written? </a:t>
            </a:r>
          </a:p>
          <a:p>
            <a:r>
              <a:rPr lang="en-US" sz="4400" dirty="0" smtClean="0">
                <a:solidFill>
                  <a:schemeClr val="tx1"/>
                </a:solidFill>
              </a:rPr>
              <a:t>Why should we know this?</a:t>
            </a:r>
          </a:p>
          <a:p>
            <a:endParaRPr lang="en-US" sz="4400" dirty="0" smtClean="0">
              <a:solidFill>
                <a:schemeClr val="tx1"/>
              </a:solidFill>
            </a:endParaRPr>
          </a:p>
        </p:txBody>
      </p:sp>
      <p:pic>
        <p:nvPicPr>
          <p:cNvPr id="2050" name="Picture 2" descr="http://t2.gstatic.com/images?q=tbn:ANd9GcRhSjGrypg-Td29Up79PUSAMJ0xdBdfLXOsEEwx9F3yibLflT-C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157611"/>
            <a:ext cx="3276600" cy="3441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2193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Learner Outcomes:</a:t>
            </a:r>
            <a:endParaRPr lang="en-US" dirty="0"/>
          </a:p>
        </p:txBody>
      </p:sp>
      <p:sp>
        <p:nvSpPr>
          <p:cNvPr id="3" name="Content Placeholder 2"/>
          <p:cNvSpPr>
            <a:spLocks noGrp="1"/>
          </p:cNvSpPr>
          <p:nvPr>
            <p:ph idx="1"/>
          </p:nvPr>
        </p:nvSpPr>
        <p:spPr/>
        <p:txBody>
          <a:bodyPr/>
          <a:lstStyle/>
          <a:p>
            <a:r>
              <a:rPr lang="en-US" dirty="0" smtClean="0"/>
              <a:t>Analyze </a:t>
            </a:r>
            <a:r>
              <a:rPr lang="en-US" dirty="0"/>
              <a:t>the speeches of Abraham Lincoln and Martin Luther King Jr., and link how these speeches help to explain how history is important.</a:t>
            </a:r>
          </a:p>
          <a:p>
            <a:r>
              <a:rPr lang="en-US" dirty="0" smtClean="0"/>
              <a:t>Explain </a:t>
            </a:r>
            <a:r>
              <a:rPr lang="en-US" dirty="0"/>
              <a:t>significant events that have happened in their life to be able to write a paper—their history.</a:t>
            </a:r>
          </a:p>
        </p:txBody>
      </p:sp>
    </p:spTree>
    <p:extLst>
      <p:ext uri="{BB962C8B-B14F-4D97-AF65-F5344CB8AC3E}">
        <p14:creationId xmlns:p14="http://schemas.microsoft.com/office/powerpoint/2010/main" val="2367694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 8/20</a:t>
            </a:r>
            <a:endParaRPr lang="en-US" dirty="0"/>
          </a:p>
        </p:txBody>
      </p:sp>
      <p:sp>
        <p:nvSpPr>
          <p:cNvPr id="3" name="Content Placeholder 2"/>
          <p:cNvSpPr>
            <a:spLocks noGrp="1"/>
          </p:cNvSpPr>
          <p:nvPr>
            <p:ph idx="1"/>
          </p:nvPr>
        </p:nvSpPr>
        <p:spPr/>
        <p:txBody>
          <a:bodyPr>
            <a:normAutofit fontScale="92500"/>
          </a:bodyPr>
          <a:lstStyle/>
          <a:p>
            <a:pPr lvl="0"/>
            <a:r>
              <a:rPr lang="en-US" b="1" dirty="0" smtClean="0">
                <a:solidFill>
                  <a:schemeClr val="tx1"/>
                </a:solidFill>
              </a:rPr>
              <a:t>Source</a:t>
            </a:r>
            <a:r>
              <a:rPr lang="en-US" dirty="0" smtClean="0">
                <a:solidFill>
                  <a:schemeClr val="tx1"/>
                </a:solidFill>
              </a:rPr>
              <a:t>—a </a:t>
            </a:r>
            <a:r>
              <a:rPr lang="en-US" dirty="0">
                <a:solidFill>
                  <a:schemeClr val="tx1"/>
                </a:solidFill>
              </a:rPr>
              <a:t>book, statement, person, etc., supplying information.</a:t>
            </a:r>
          </a:p>
          <a:p>
            <a:pPr lvl="0"/>
            <a:r>
              <a:rPr lang="en-US" b="1" dirty="0">
                <a:solidFill>
                  <a:schemeClr val="tx1"/>
                </a:solidFill>
              </a:rPr>
              <a:t>Primary </a:t>
            </a:r>
            <a:r>
              <a:rPr lang="en-US" b="1" dirty="0" smtClean="0">
                <a:solidFill>
                  <a:schemeClr val="tx1"/>
                </a:solidFill>
              </a:rPr>
              <a:t>source</a:t>
            </a:r>
            <a:r>
              <a:rPr lang="en-US" dirty="0" smtClean="0">
                <a:solidFill>
                  <a:schemeClr val="tx1"/>
                </a:solidFill>
              </a:rPr>
              <a:t>—a </a:t>
            </a:r>
            <a:r>
              <a:rPr lang="en-US" dirty="0">
                <a:solidFill>
                  <a:schemeClr val="tx1"/>
                </a:solidFill>
              </a:rPr>
              <a:t>firsthand or eyewitness account of an </a:t>
            </a:r>
            <a:r>
              <a:rPr lang="en-US" dirty="0" smtClean="0">
                <a:solidFill>
                  <a:schemeClr val="tx1"/>
                </a:solidFill>
              </a:rPr>
              <a:t>event. Can be a written document, an artifact, a photograph, music, film etc. (AUTOBIOGRAPHY)</a:t>
            </a:r>
            <a:endParaRPr lang="en-US" dirty="0">
              <a:solidFill>
                <a:schemeClr val="tx1"/>
              </a:solidFill>
            </a:endParaRPr>
          </a:p>
          <a:p>
            <a:pPr lvl="0"/>
            <a:r>
              <a:rPr lang="en-US" b="1" dirty="0">
                <a:solidFill>
                  <a:schemeClr val="tx1"/>
                </a:solidFill>
              </a:rPr>
              <a:t>Secondary source</a:t>
            </a:r>
            <a:r>
              <a:rPr lang="en-US" dirty="0">
                <a:solidFill>
                  <a:schemeClr val="tx1"/>
                </a:solidFill>
              </a:rPr>
              <a:t>—any document that describes an event, person, place, or thing, </a:t>
            </a:r>
            <a:r>
              <a:rPr lang="en-US" dirty="0" smtClean="0">
                <a:solidFill>
                  <a:schemeClr val="tx1"/>
                </a:solidFill>
              </a:rPr>
              <a:t>usually not created in the same period of time, but can be. (BIOGRAPHY)</a:t>
            </a:r>
          </a:p>
          <a:p>
            <a:pPr lvl="0"/>
            <a:endParaRPr lang="en-US" dirty="0">
              <a:solidFill>
                <a:schemeClr val="tx1"/>
              </a:solidFill>
            </a:endParaRPr>
          </a:p>
          <a:p>
            <a:pPr lvl="0"/>
            <a:r>
              <a:rPr lang="en-US" dirty="0" smtClean="0">
                <a:solidFill>
                  <a:schemeClr val="tx1"/>
                </a:solidFill>
              </a:rPr>
              <a:t>*note: Definitions slightly different than on your sheet,.. It is ok.</a:t>
            </a:r>
            <a:endParaRPr lang="en-US" dirty="0">
              <a:solidFill>
                <a:schemeClr val="tx1"/>
              </a:solidFill>
            </a:endParaRPr>
          </a:p>
        </p:txBody>
      </p:sp>
    </p:spTree>
    <p:extLst>
      <p:ext uri="{BB962C8B-B14F-4D97-AF65-F5344CB8AC3E}">
        <p14:creationId xmlns:p14="http://schemas.microsoft.com/office/powerpoint/2010/main" val="17204868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4400" dirty="0" smtClean="0"/>
              <a:t>Why Study History:</a:t>
            </a:r>
          </a:p>
          <a:p>
            <a:pPr lvl="1"/>
            <a:r>
              <a:rPr lang="en-US" sz="3200" dirty="0" smtClean="0">
                <a:hlinkClick r:id="rId2"/>
              </a:rPr>
              <a:t>http://www.youtube.com/watch?v=vgmNkYUL_Cw</a:t>
            </a:r>
            <a:endParaRPr lang="en-US" sz="3200" dirty="0" smtClean="0"/>
          </a:p>
          <a:p>
            <a:pPr lvl="1"/>
            <a:endParaRPr lang="en-US" sz="3200" dirty="0"/>
          </a:p>
        </p:txBody>
      </p:sp>
      <p:sp>
        <p:nvSpPr>
          <p:cNvPr id="4" name="Title 1"/>
          <p:cNvSpPr txBox="1">
            <a:spLocks/>
          </p:cNvSpPr>
          <p:nvPr/>
        </p:nvSpPr>
        <p:spPr>
          <a:xfrm>
            <a:off x="685800" y="1"/>
            <a:ext cx="7772400" cy="11430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dirty="0" smtClean="0"/>
              <a:t>Why Study History?</a:t>
            </a:r>
            <a:endParaRPr lang="en-US" dirty="0"/>
          </a:p>
        </p:txBody>
      </p:sp>
    </p:spTree>
    <p:extLst>
      <p:ext uri="{BB962C8B-B14F-4D97-AF65-F5344CB8AC3E}">
        <p14:creationId xmlns:p14="http://schemas.microsoft.com/office/powerpoint/2010/main" val="8613324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228600"/>
          </a:xfrm>
        </p:spPr>
        <p:txBody>
          <a:bodyPr/>
          <a:lstStyle/>
          <a:p>
            <a:r>
              <a:rPr lang="en-US" sz="1500" dirty="0" smtClean="0"/>
              <a:t>Core Content</a:t>
            </a:r>
            <a:endParaRPr lang="en-US" sz="1500" dirty="0"/>
          </a:p>
        </p:txBody>
      </p:sp>
      <p:sp>
        <p:nvSpPr>
          <p:cNvPr id="3" name="Content Placeholder 2"/>
          <p:cNvSpPr>
            <a:spLocks noGrp="1"/>
          </p:cNvSpPr>
          <p:nvPr>
            <p:ph idx="1"/>
          </p:nvPr>
        </p:nvSpPr>
        <p:spPr>
          <a:xfrm>
            <a:off x="-304800" y="228600"/>
            <a:ext cx="9437077" cy="6629400"/>
          </a:xfrm>
        </p:spPr>
        <p:txBody>
          <a:bodyPr>
            <a:noAutofit/>
          </a:bodyPr>
          <a:lstStyle/>
          <a:p>
            <a:r>
              <a:rPr lang="en-US" sz="600" b="1" dirty="0">
                <a:solidFill>
                  <a:schemeClr val="tx1"/>
                </a:solidFill>
              </a:rPr>
              <a:t>Formation of Governments</a:t>
            </a:r>
            <a:endParaRPr lang="en-US" sz="600" dirty="0">
              <a:solidFill>
                <a:schemeClr val="tx1"/>
              </a:solidFill>
            </a:endParaRPr>
          </a:p>
          <a:p>
            <a:r>
              <a:rPr lang="en-US" sz="600" dirty="0">
                <a:solidFill>
                  <a:schemeClr val="tx1"/>
                </a:solidFill>
              </a:rPr>
              <a:t>SS-HS-1.1.1 Students will compare and contrast (purposes, sources of power) various forms of government in the world (e.g., monarchy, democracy, republic, dictatorship) and evaluate how effective they have been in establishing order, providing security and accomplishing common goals. DOK 3</a:t>
            </a:r>
          </a:p>
          <a:p>
            <a:r>
              <a:rPr lang="en-US" sz="600" dirty="0">
                <a:solidFill>
                  <a:schemeClr val="tx1"/>
                </a:solidFill>
              </a:rPr>
              <a:t>SS-HS-1.1.2 Students will explain and give examples of how democratic governments preserve and protect the rights and liberties of their constituents through different sources (e.g., U.N. Charter, Declaration of the Rights of Man, U.N. Declaration of Human Rights, and U.S. Constitution). DOK </a:t>
            </a:r>
            <a:r>
              <a:rPr lang="en-US" sz="600" dirty="0" smtClean="0">
                <a:solidFill>
                  <a:schemeClr val="tx1"/>
                </a:solidFill>
              </a:rPr>
              <a:t>2</a:t>
            </a:r>
            <a:endParaRPr lang="en-US" sz="600" dirty="0">
              <a:solidFill>
                <a:schemeClr val="tx1"/>
              </a:solidFill>
            </a:endParaRPr>
          </a:p>
          <a:p>
            <a:r>
              <a:rPr lang="en-US" sz="600" b="1" dirty="0">
                <a:solidFill>
                  <a:schemeClr val="tx1"/>
                </a:solidFill>
              </a:rPr>
              <a:t>Constitutional Principles</a:t>
            </a:r>
            <a:endParaRPr lang="en-US" sz="600" dirty="0">
              <a:solidFill>
                <a:schemeClr val="tx1"/>
              </a:solidFill>
            </a:endParaRPr>
          </a:p>
          <a:p>
            <a:r>
              <a:rPr lang="en-US" sz="600" dirty="0">
                <a:solidFill>
                  <a:schemeClr val="tx1"/>
                </a:solidFill>
              </a:rPr>
              <a:t>SS-HS-1.2.1 Students will analyze how powers of government are distributed and shared among levels and branches and evaluate how this distribution of powers protects the "common good" (e.g., Congress legislates on behalf of the people; the President represents the people as a nation; the Supreme Court acts on behalf of the people as a whole when it interprets the Constitution). DOK 3</a:t>
            </a:r>
          </a:p>
          <a:p>
            <a:r>
              <a:rPr lang="en-US" sz="600" dirty="0">
                <a:solidFill>
                  <a:schemeClr val="tx1"/>
                </a:solidFill>
              </a:rPr>
              <a:t>SS-HS-1.2.2 Students will interpret the principles of limited government (e.g., rule of law, federalism, checks and balances, majority rule, protection of minority rights, separation of powers) and evaluate how these principles protect individual rights and promote the "common good.” DOK </a:t>
            </a:r>
            <a:r>
              <a:rPr lang="en-US" sz="600" dirty="0" smtClean="0">
                <a:solidFill>
                  <a:schemeClr val="tx1"/>
                </a:solidFill>
              </a:rPr>
              <a:t>3</a:t>
            </a:r>
            <a:endParaRPr lang="en-US" sz="600" dirty="0">
              <a:solidFill>
                <a:schemeClr val="tx1"/>
              </a:solidFill>
            </a:endParaRPr>
          </a:p>
          <a:p>
            <a:r>
              <a:rPr lang="en-US" sz="600" b="1" dirty="0">
                <a:solidFill>
                  <a:schemeClr val="tx1"/>
                </a:solidFill>
              </a:rPr>
              <a:t>Rights and Responsibilities</a:t>
            </a:r>
            <a:endParaRPr lang="en-US" sz="600" dirty="0">
              <a:solidFill>
                <a:schemeClr val="tx1"/>
              </a:solidFill>
            </a:endParaRPr>
          </a:p>
          <a:p>
            <a:r>
              <a:rPr lang="en-US" sz="600" dirty="0">
                <a:solidFill>
                  <a:schemeClr val="tx1"/>
                </a:solidFill>
              </a:rPr>
              <a:t>SS-HS-1.3.1 Students will explain and give examples how the rights of one individual (e.g., smoking in public places, free speech) may, at times, be in conflict (e.g., slander, libel) with the rights of another. DOK 2</a:t>
            </a:r>
          </a:p>
          <a:p>
            <a:r>
              <a:rPr lang="en-US" sz="600" dirty="0">
                <a:solidFill>
                  <a:schemeClr val="tx1"/>
                </a:solidFill>
              </a:rPr>
              <a:t>SS-HS-1.3.2 Students will explain how the rights of an individual (e.g., Freedom of information Act, privacy) may, at times, be in conflict with the responsibility of the government to protect the "common good" (e.g., homeland security issues, environmental regulations, censorship, search and seizure). DOK 2</a:t>
            </a:r>
          </a:p>
          <a:p>
            <a:r>
              <a:rPr lang="en-US" sz="600" dirty="0">
                <a:solidFill>
                  <a:schemeClr val="tx1"/>
                </a:solidFill>
              </a:rPr>
              <a:t>SS-HS-1.3.3 Students will evaluate the impact citizens have on the functioning of a democratic government by assuming responsibilities (e.g., seeking and assuming leadership positions, voting) and duties (e.g., serving as jurors, paying taxes, complying with local, state and federal laws, serving in the armed forces). DOK </a:t>
            </a:r>
            <a:r>
              <a:rPr lang="en-US" sz="600" dirty="0" smtClean="0">
                <a:solidFill>
                  <a:schemeClr val="tx1"/>
                </a:solidFill>
              </a:rPr>
              <a:t>3</a:t>
            </a:r>
            <a:endParaRPr lang="en-US" sz="600" dirty="0">
              <a:solidFill>
                <a:schemeClr val="tx1"/>
              </a:solidFill>
            </a:endParaRPr>
          </a:p>
          <a:p>
            <a:r>
              <a:rPr lang="en-US" sz="600" b="1" dirty="0">
                <a:solidFill>
                  <a:schemeClr val="tx1"/>
                </a:solidFill>
              </a:rPr>
              <a:t>Scarcity</a:t>
            </a:r>
            <a:endParaRPr lang="en-US" sz="600" dirty="0">
              <a:solidFill>
                <a:schemeClr val="tx1"/>
              </a:solidFill>
            </a:endParaRPr>
          </a:p>
          <a:p>
            <a:r>
              <a:rPr lang="en-US" sz="600" dirty="0">
                <a:solidFill>
                  <a:schemeClr val="tx1"/>
                </a:solidFill>
              </a:rPr>
              <a:t>SS-HS-3.1.1 Students will give examples of and explain how scarcity of resources necessitates choices at both the personal and societal levels in the modern world (1500 A.D. to present) and the United States (Reconstruction to present) and explain the impact of those choices. DOK </a:t>
            </a:r>
            <a:r>
              <a:rPr lang="en-US" sz="600" dirty="0" smtClean="0">
                <a:solidFill>
                  <a:schemeClr val="tx1"/>
                </a:solidFill>
              </a:rPr>
              <a:t>2</a:t>
            </a:r>
            <a:endParaRPr lang="en-US" sz="600" dirty="0">
              <a:solidFill>
                <a:schemeClr val="tx1"/>
              </a:solidFill>
            </a:endParaRPr>
          </a:p>
          <a:p>
            <a:r>
              <a:rPr lang="en-US" sz="600" b="1" dirty="0">
                <a:solidFill>
                  <a:schemeClr val="tx1"/>
                </a:solidFill>
              </a:rPr>
              <a:t>Economic Systems and Institutions</a:t>
            </a:r>
            <a:endParaRPr lang="en-US" sz="600" dirty="0">
              <a:solidFill>
                <a:schemeClr val="tx1"/>
              </a:solidFill>
            </a:endParaRPr>
          </a:p>
          <a:p>
            <a:r>
              <a:rPr lang="en-US" sz="600" dirty="0">
                <a:solidFill>
                  <a:schemeClr val="tx1"/>
                </a:solidFill>
              </a:rPr>
              <a:t>SS-HS-3.2.1 Students will compare and contrast economic systems (traditional, command, market, mixed) based on their abilities to achieve broad social goals such as freedom, efficiency, equity, security and growth in the modern world. </a:t>
            </a:r>
            <a:r>
              <a:rPr lang="en-US" sz="600" dirty="0" smtClean="0">
                <a:solidFill>
                  <a:schemeClr val="tx1"/>
                </a:solidFill>
              </a:rPr>
              <a:t>DOK</a:t>
            </a:r>
            <a:endParaRPr lang="en-US" sz="600" dirty="0">
              <a:solidFill>
                <a:schemeClr val="tx1"/>
              </a:solidFill>
            </a:endParaRPr>
          </a:p>
          <a:p>
            <a:r>
              <a:rPr lang="en-US" sz="600" dirty="0">
                <a:solidFill>
                  <a:schemeClr val="tx1"/>
                </a:solidFill>
              </a:rPr>
              <a:t>SS-HS-3.2.3 Students will explain how, in a free enterprise system, individuals attempt to maximize their profits based on their role in the economy (e.g., producers try to maximize resources, entrepreneurs try to maximize profits, workers try to maximize income, savers and investors try to maximize return). DOK </a:t>
            </a:r>
            <a:r>
              <a:rPr lang="en-US" sz="600" dirty="0" smtClean="0">
                <a:solidFill>
                  <a:schemeClr val="tx1"/>
                </a:solidFill>
              </a:rPr>
              <a:t>2</a:t>
            </a:r>
            <a:endParaRPr lang="en-US" sz="600" dirty="0">
              <a:solidFill>
                <a:schemeClr val="tx1"/>
              </a:solidFill>
            </a:endParaRPr>
          </a:p>
          <a:p>
            <a:r>
              <a:rPr lang="en-US" sz="600" b="1" dirty="0">
                <a:solidFill>
                  <a:schemeClr val="tx1"/>
                </a:solidFill>
              </a:rPr>
              <a:t>Markets</a:t>
            </a:r>
            <a:endParaRPr lang="en-US" sz="600" dirty="0">
              <a:solidFill>
                <a:schemeClr val="tx1"/>
              </a:solidFill>
            </a:endParaRPr>
          </a:p>
          <a:p>
            <a:r>
              <a:rPr lang="en-US" sz="600" dirty="0">
                <a:solidFill>
                  <a:schemeClr val="tx1"/>
                </a:solidFill>
              </a:rPr>
              <a:t>SS-HS-3.3.1 Students will explain and give examples of how numerous factors influence the supply and demand of products (e.g., supply—technology, cost of inputs, number of sellers: demand—income, utility, price of similar products, consumers' preferences). DOK </a:t>
            </a:r>
            <a:r>
              <a:rPr lang="en-US" sz="600" dirty="0" smtClean="0">
                <a:solidFill>
                  <a:schemeClr val="tx1"/>
                </a:solidFill>
              </a:rPr>
              <a:t>2</a:t>
            </a:r>
            <a:endParaRPr lang="en-US" sz="600" dirty="0">
              <a:solidFill>
                <a:schemeClr val="tx1"/>
              </a:solidFill>
            </a:endParaRPr>
          </a:p>
          <a:p>
            <a:r>
              <a:rPr lang="en-US" sz="600" b="1" dirty="0">
                <a:solidFill>
                  <a:schemeClr val="tx1"/>
                </a:solidFill>
              </a:rPr>
              <a:t>Production, Distribution, and Consumption</a:t>
            </a:r>
            <a:endParaRPr lang="en-US" sz="600" dirty="0">
              <a:solidFill>
                <a:schemeClr val="tx1"/>
              </a:solidFill>
            </a:endParaRPr>
          </a:p>
          <a:p>
            <a:r>
              <a:rPr lang="en-US" sz="600" dirty="0">
                <a:solidFill>
                  <a:schemeClr val="tx1"/>
                </a:solidFill>
              </a:rPr>
              <a:t>SS-HS-3.4.1 Students will analyze the changing relationships among business, labor and government (e.g., unions, anti-trust laws, tariff policy, price controls, subsidies, tax incentives) and how each has affected production, distribution and consumption in the United States or the world. DOK 3</a:t>
            </a:r>
          </a:p>
          <a:p>
            <a:r>
              <a:rPr lang="en-US" sz="600" dirty="0">
                <a:solidFill>
                  <a:schemeClr val="tx1"/>
                </a:solidFill>
              </a:rPr>
              <a:t>SS-HS-3.4.2 Students will describe and give examples of how factors such as technological change, investments in capital goods and human capital/resources have increased productivity in the world. DOK 2</a:t>
            </a:r>
          </a:p>
          <a:p>
            <a:r>
              <a:rPr lang="en-US" sz="600" dirty="0">
                <a:solidFill>
                  <a:schemeClr val="tx1"/>
                </a:solidFill>
              </a:rPr>
              <a:t>SS-HS-3.4.3 Students will explain and give examples of how interdependence of personal, national and international economic activities often results in international issues and concerns (e.g., natural resource dependencies, economic sanctions, environmental and humanitarian issues) in the modern world (1500 A.D. to present) and the United States (Reconstruction to present). DOK </a:t>
            </a:r>
            <a:r>
              <a:rPr lang="en-US" sz="600" dirty="0" smtClean="0">
                <a:solidFill>
                  <a:schemeClr val="tx1"/>
                </a:solidFill>
              </a:rPr>
              <a:t>2</a:t>
            </a:r>
            <a:endParaRPr lang="en-US" sz="600" dirty="0">
              <a:solidFill>
                <a:schemeClr val="tx1"/>
              </a:solidFill>
            </a:endParaRPr>
          </a:p>
          <a:p>
            <a:r>
              <a:rPr lang="en-US" sz="600" b="1" dirty="0">
                <a:solidFill>
                  <a:schemeClr val="tx1"/>
                </a:solidFill>
              </a:rPr>
              <a:t>The Use of Geographic Tools</a:t>
            </a:r>
            <a:endParaRPr lang="en-US" sz="600" dirty="0">
              <a:solidFill>
                <a:schemeClr val="tx1"/>
              </a:solidFill>
            </a:endParaRPr>
          </a:p>
          <a:p>
            <a:r>
              <a:rPr lang="en-US" sz="600" dirty="0">
                <a:solidFill>
                  <a:schemeClr val="tx1"/>
                </a:solidFill>
              </a:rPr>
              <a:t>SS-HS-4.1.1 Students will use a variety of geographic tools (e.g., maps, globes, photographs, models, satellite images, charts, graphs, databases) to explain and analyze the reasons for the distribution of physical and human features on Earth's </a:t>
            </a:r>
            <a:r>
              <a:rPr lang="en-US" sz="600" b="1" dirty="0" smtClean="0">
                <a:solidFill>
                  <a:schemeClr val="tx1"/>
                </a:solidFill>
              </a:rPr>
              <a:t>Regions</a:t>
            </a:r>
            <a:endParaRPr lang="en-US" sz="600" dirty="0" smtClean="0">
              <a:solidFill>
                <a:schemeClr val="tx1"/>
              </a:solidFill>
            </a:endParaRPr>
          </a:p>
          <a:p>
            <a:r>
              <a:rPr lang="en-US" sz="600" dirty="0" smtClean="0">
                <a:solidFill>
                  <a:schemeClr val="tx1"/>
                </a:solidFill>
              </a:rPr>
              <a:t>SS-HS-4.2.2 </a:t>
            </a:r>
            <a:r>
              <a:rPr lang="en-US" sz="600" dirty="0">
                <a:solidFill>
                  <a:schemeClr val="tx1"/>
                </a:solidFill>
              </a:rPr>
              <a:t>Students will explain how physical (e.g., climate, mountains, and rivers) and human characteristics (e.g., interstate highways, urban centers, workforce) of regions create advantages and disadvantages for human activities in a specific place. DOK </a:t>
            </a:r>
            <a:r>
              <a:rPr lang="en-US" sz="600" dirty="0" smtClean="0">
                <a:solidFill>
                  <a:schemeClr val="tx1"/>
                </a:solidFill>
              </a:rPr>
              <a:t>2</a:t>
            </a:r>
            <a:endParaRPr lang="en-US" sz="600" dirty="0">
              <a:solidFill>
                <a:schemeClr val="tx1"/>
              </a:solidFill>
            </a:endParaRPr>
          </a:p>
          <a:p>
            <a:r>
              <a:rPr lang="en-US" sz="600" b="1" dirty="0">
                <a:solidFill>
                  <a:schemeClr val="tx1"/>
                </a:solidFill>
              </a:rPr>
              <a:t>Patterns</a:t>
            </a:r>
            <a:endParaRPr lang="en-US" sz="600" dirty="0">
              <a:solidFill>
                <a:schemeClr val="tx1"/>
              </a:solidFill>
            </a:endParaRPr>
          </a:p>
          <a:p>
            <a:r>
              <a:rPr lang="en-US" sz="600" dirty="0">
                <a:solidFill>
                  <a:schemeClr val="tx1"/>
                </a:solidFill>
              </a:rPr>
              <a:t>SS-HS-4.3.1 Students will describe the movement and settlement patterns of people in various places and analyze the causes of that movement and settlement (e.g., push factors such as famines or military conflicts; pull factors such as climate or economic opportunity) and the impacts in the modern world (1500 A.D. to present) and United States (Reconstruction to present). DOK 3</a:t>
            </a:r>
          </a:p>
          <a:p>
            <a:r>
              <a:rPr lang="en-US" sz="600" dirty="0">
                <a:solidFill>
                  <a:schemeClr val="tx1"/>
                </a:solidFill>
              </a:rPr>
              <a:t>SS-HS-4.3.2 Students will explain how technology (e.g., computers, telecommunications) has facilitated the movement of goods, services and populations, increased economic interdependence at all levels and influenced development of centers of economic activity. DOK </a:t>
            </a:r>
            <a:r>
              <a:rPr lang="en-US" sz="600" dirty="0" smtClean="0">
                <a:solidFill>
                  <a:schemeClr val="tx1"/>
                </a:solidFill>
              </a:rPr>
              <a:t>2</a:t>
            </a:r>
            <a:endParaRPr lang="en-US" sz="600" dirty="0">
              <a:solidFill>
                <a:schemeClr val="tx1"/>
              </a:solidFill>
            </a:endParaRPr>
          </a:p>
          <a:p>
            <a:r>
              <a:rPr lang="en-US" sz="600" dirty="0">
                <a:solidFill>
                  <a:schemeClr val="tx1"/>
                </a:solidFill>
              </a:rPr>
              <a:t>Human-Environment Interaction</a:t>
            </a:r>
          </a:p>
          <a:p>
            <a:r>
              <a:rPr lang="en-US" sz="600" dirty="0">
                <a:solidFill>
                  <a:schemeClr val="tx1"/>
                </a:solidFill>
              </a:rPr>
              <a:t>SS-HS-4.4.2 Students will explain how human modifications to the physical environment (e.g., deforestation, mining), perspectives on the use of natural resources (e.g., oil, water, land), and natural disasters (e.g., earthquakes, tsunamis, floods) may have possible global effects (e.g., global warming, destruction of the rainforest, acid rain) in the modern world (1500 A.D. to present) and United States (Reconstruction to present). DOK </a:t>
            </a:r>
            <a:r>
              <a:rPr lang="en-US" sz="600" dirty="0" smtClean="0">
                <a:solidFill>
                  <a:schemeClr val="tx1"/>
                </a:solidFill>
              </a:rPr>
              <a:t>2</a:t>
            </a:r>
            <a:endParaRPr lang="en-US" sz="600" dirty="0">
              <a:solidFill>
                <a:schemeClr val="tx1"/>
              </a:solidFill>
            </a:endParaRPr>
          </a:p>
          <a:p>
            <a:r>
              <a:rPr lang="en-US" sz="600" dirty="0">
                <a:solidFill>
                  <a:schemeClr val="tx1"/>
                </a:solidFill>
              </a:rPr>
              <a:t>The Factual and Interpretive Nature of History</a:t>
            </a:r>
          </a:p>
          <a:p>
            <a:r>
              <a:rPr lang="en-US" sz="600" dirty="0">
                <a:solidFill>
                  <a:schemeClr val="tx1"/>
                </a:solidFill>
              </a:rPr>
              <a:t>SS-HS-5.1.1 Students will use a variety of tools (e.g., primary and secondary sources, data, artifacts) to analyze perceptions and perspectives (e.g., gender, race, region, ethnic group, nationality, age, economic status, religion, politics, geographic factors) of people and historical events in the modern world (1500 A.D. to present) and United States History (Reconstruction to present).DOK 3</a:t>
            </a:r>
          </a:p>
          <a:p>
            <a:r>
              <a:rPr lang="en-US" sz="600" dirty="0">
                <a:solidFill>
                  <a:schemeClr val="tx1"/>
                </a:solidFill>
              </a:rPr>
              <a:t>SS-HS-5.1.2 Students will analyze how history is a series of connected events shaped by multiple cause and effect relationships, tying past to present. DOK </a:t>
            </a:r>
            <a:r>
              <a:rPr lang="en-US" sz="600" dirty="0" smtClean="0">
                <a:solidFill>
                  <a:schemeClr val="tx1"/>
                </a:solidFill>
              </a:rPr>
              <a:t>3</a:t>
            </a:r>
            <a:endParaRPr lang="en-US" sz="600" dirty="0">
              <a:solidFill>
                <a:schemeClr val="tx1"/>
              </a:solidFill>
            </a:endParaRPr>
          </a:p>
          <a:p>
            <a:r>
              <a:rPr lang="en-US" sz="600" dirty="0">
                <a:solidFill>
                  <a:schemeClr val="tx1"/>
                </a:solidFill>
              </a:rPr>
              <a:t>The History of the United States</a:t>
            </a:r>
          </a:p>
          <a:p>
            <a:r>
              <a:rPr lang="en-US" sz="600" dirty="0">
                <a:solidFill>
                  <a:schemeClr val="tx1"/>
                </a:solidFill>
              </a:rPr>
              <a:t>SS-HS-5.2.1 Students will compare and contrast the ways in which various Reconstruction plans were approached and evaluate the outcomes of Reconstruction. DOK 2</a:t>
            </a:r>
          </a:p>
          <a:p>
            <a:r>
              <a:rPr lang="en-US" sz="600" dirty="0">
                <a:solidFill>
                  <a:schemeClr val="tx1"/>
                </a:solidFill>
              </a:rPr>
              <a:t>SS-HS-5.2.2 Students will explain how the rise of big business, factories, mechanized farming and the labor movement impacted the lives of Americans.DOK2</a:t>
            </a:r>
          </a:p>
          <a:p>
            <a:r>
              <a:rPr lang="en-US" sz="600" dirty="0">
                <a:solidFill>
                  <a:schemeClr val="tx1"/>
                </a:solidFill>
              </a:rPr>
              <a:t>SS-HS-5.2.3 Students will explain the impact of massive immigration (e.g., new social patterns, conflicts in ideas about national unity amid growing cultural diversity) after the Civil War. DOK 2</a:t>
            </a:r>
          </a:p>
          <a:p>
            <a:r>
              <a:rPr lang="en-US" sz="600" dirty="0">
                <a:solidFill>
                  <a:schemeClr val="tx1"/>
                </a:solidFill>
              </a:rPr>
              <a:t>SS-HS-5.2.4 Students will explain and evaluate the impact of significant social, political and economic changes during the Progressive Movement (e.g., industrial capitalism, urbanization, political corruption, initiation of reforms), World War I (e.g., imperialism to isolationism, nationalism) and the Twenties (e.g., economic prosperity, consumerism, women’s suffrage). DOK </a:t>
            </a:r>
            <a:r>
              <a:rPr lang="en-US" sz="600" dirty="0" smtClean="0">
                <a:solidFill>
                  <a:schemeClr val="tx1"/>
                </a:solidFill>
              </a:rPr>
              <a:t>3</a:t>
            </a:r>
            <a:endParaRPr lang="en-US" sz="600" dirty="0">
              <a:solidFill>
                <a:schemeClr val="tx1"/>
              </a:solidFill>
            </a:endParaRPr>
          </a:p>
          <a:p>
            <a:r>
              <a:rPr lang="en-US" sz="600" dirty="0" smtClean="0">
                <a:solidFill>
                  <a:schemeClr val="tx1"/>
                </a:solidFill>
              </a:rPr>
              <a:t>RH9.10.1 </a:t>
            </a:r>
            <a:r>
              <a:rPr lang="en-US" sz="600" dirty="0">
                <a:solidFill>
                  <a:schemeClr val="tx1"/>
                </a:solidFill>
              </a:rPr>
              <a:t>– Cite specific textual evidence to support analysis of primary and secondary sources, attending to such features as the date and origin of the information</a:t>
            </a:r>
          </a:p>
          <a:p>
            <a:r>
              <a:rPr lang="en-US" sz="600" dirty="0">
                <a:solidFill>
                  <a:schemeClr val="tx1"/>
                </a:solidFill>
              </a:rPr>
              <a:t>RH9.10.2 – Determine the central ideas or information of a primary or secondary source; provide an accurate summary of how key events or ideas develop over the course of the text</a:t>
            </a:r>
          </a:p>
          <a:p>
            <a:r>
              <a:rPr lang="en-US" sz="600" dirty="0">
                <a:solidFill>
                  <a:schemeClr val="tx1"/>
                </a:solidFill>
              </a:rPr>
              <a:t>RH9.10.3 – Analyze in detail a series of events described in a text; determine whether earlier events caused later ones or simply preceded them</a:t>
            </a:r>
          </a:p>
          <a:p>
            <a:r>
              <a:rPr lang="en-US" sz="600" dirty="0">
                <a:solidFill>
                  <a:schemeClr val="tx1"/>
                </a:solidFill>
              </a:rPr>
              <a:t>RH9.10.4 – Determine the meaning of words and phrases as they are used in a text, including vocabulary describing political, social, or economic aspects of history/social science</a:t>
            </a:r>
          </a:p>
          <a:p>
            <a:r>
              <a:rPr lang="en-US" sz="600" dirty="0">
                <a:solidFill>
                  <a:schemeClr val="tx1"/>
                </a:solidFill>
              </a:rPr>
              <a:t>RH9.10.10 - By the end of grade 10, read and comprehend history/social studies texts in the grades 9-10 text complexity band independently and </a:t>
            </a:r>
            <a:r>
              <a:rPr lang="en-US" sz="600" dirty="0" smtClean="0">
                <a:solidFill>
                  <a:schemeClr val="tx1"/>
                </a:solidFill>
              </a:rPr>
              <a:t>proficiently</a:t>
            </a:r>
            <a:endParaRPr lang="en-US" sz="600" dirty="0">
              <a:solidFill>
                <a:schemeClr val="tx1"/>
              </a:solidFill>
            </a:endParaRPr>
          </a:p>
          <a:p>
            <a:r>
              <a:rPr lang="en-US" sz="600" b="1" dirty="0">
                <a:solidFill>
                  <a:schemeClr val="tx1"/>
                </a:solidFill>
              </a:rPr>
              <a:t>Reading Standards: </a:t>
            </a:r>
            <a:endParaRPr lang="en-US" sz="600" dirty="0">
              <a:solidFill>
                <a:schemeClr val="tx1"/>
              </a:solidFill>
            </a:endParaRPr>
          </a:p>
          <a:p>
            <a:r>
              <a:rPr lang="en-US" sz="600" dirty="0">
                <a:solidFill>
                  <a:schemeClr val="tx1"/>
                </a:solidFill>
              </a:rPr>
              <a:t>RH9.10.4 – Determine the meaning of words and phrases as they are used in a text, including vocabulary describing political, social, or economic aspects of history/social science</a:t>
            </a:r>
          </a:p>
          <a:p>
            <a:r>
              <a:rPr lang="en-US" sz="600" dirty="0">
                <a:solidFill>
                  <a:schemeClr val="tx1"/>
                </a:solidFill>
              </a:rPr>
              <a:t>RH9.10.7 – Integrate quantitative or technical analysis (e.g., charts, research data) with qualitative analysis in print or digital text</a:t>
            </a:r>
          </a:p>
          <a:p>
            <a:r>
              <a:rPr lang="en-US" sz="600" dirty="0">
                <a:solidFill>
                  <a:schemeClr val="tx1"/>
                </a:solidFill>
              </a:rPr>
              <a:t>RH9.10.9 – Compare and contrast treatments of the same topic in several primary and secondary sources</a:t>
            </a:r>
          </a:p>
          <a:p>
            <a:endParaRPr lang="en-US" sz="600" dirty="0">
              <a:solidFill>
                <a:schemeClr val="tx1"/>
              </a:solidFill>
            </a:endParaRPr>
          </a:p>
        </p:txBody>
      </p:sp>
    </p:spTree>
    <p:extLst>
      <p:ext uri="{BB962C8B-B14F-4D97-AF65-F5344CB8AC3E}">
        <p14:creationId xmlns:p14="http://schemas.microsoft.com/office/powerpoint/2010/main" val="3517923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1219199"/>
          </a:xfrm>
        </p:spPr>
        <p:txBody>
          <a:bodyPr/>
          <a:lstStyle/>
          <a:p>
            <a:r>
              <a:rPr lang="en-US" dirty="0" smtClean="0"/>
              <a:t>Transition</a:t>
            </a:r>
            <a:endParaRPr lang="en-US" dirty="0"/>
          </a:p>
        </p:txBody>
      </p:sp>
      <p:sp>
        <p:nvSpPr>
          <p:cNvPr id="3" name="Subtitle 2"/>
          <p:cNvSpPr>
            <a:spLocks noGrp="1"/>
          </p:cNvSpPr>
          <p:nvPr>
            <p:ph type="subTitle" idx="1"/>
          </p:nvPr>
        </p:nvSpPr>
        <p:spPr>
          <a:xfrm>
            <a:off x="1371600" y="2667000"/>
            <a:ext cx="6400800" cy="3505200"/>
          </a:xfrm>
        </p:spPr>
        <p:txBody>
          <a:bodyPr>
            <a:normAutofit fontScale="92500" lnSpcReduction="20000"/>
          </a:bodyPr>
          <a:lstStyle/>
          <a:p>
            <a:r>
              <a:rPr lang="en-US" sz="3200" b="1" dirty="0" smtClean="0">
                <a:solidFill>
                  <a:schemeClr val="tx1"/>
                </a:solidFill>
              </a:rPr>
              <a:t>Go over names—talk about writing strategies and analyzing speeches</a:t>
            </a:r>
          </a:p>
          <a:p>
            <a:endParaRPr lang="en-US" sz="3200" b="1" dirty="0">
              <a:solidFill>
                <a:schemeClr val="tx1"/>
              </a:solidFill>
            </a:endParaRPr>
          </a:p>
          <a:p>
            <a:pPr algn="l"/>
            <a:r>
              <a:rPr lang="en-US" sz="3200" b="1" dirty="0" smtClean="0">
                <a:solidFill>
                  <a:schemeClr val="tx1"/>
                </a:solidFill>
              </a:rPr>
              <a:t>Analyze</a:t>
            </a:r>
            <a:r>
              <a:rPr lang="en-US" sz="3200" dirty="0" smtClean="0">
                <a:solidFill>
                  <a:schemeClr val="tx1"/>
                </a:solidFill>
              </a:rPr>
              <a:t>—to </a:t>
            </a:r>
            <a:r>
              <a:rPr lang="en-US" sz="3200" dirty="0">
                <a:solidFill>
                  <a:schemeClr val="tx1"/>
                </a:solidFill>
              </a:rPr>
              <a:t>examine carefully and in detail so as to identify causes, key factors, possible results, etc. </a:t>
            </a:r>
            <a:endParaRPr lang="en-US" sz="3200" b="1" dirty="0">
              <a:solidFill>
                <a:schemeClr val="tx1"/>
              </a:solidFill>
            </a:endParaRPr>
          </a:p>
        </p:txBody>
      </p:sp>
    </p:spTree>
    <p:extLst>
      <p:ext uri="{BB962C8B-B14F-4D97-AF65-F5344CB8AC3E}">
        <p14:creationId xmlns:p14="http://schemas.microsoft.com/office/powerpoint/2010/main" val="28391838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lstStyle/>
          <a:p>
            <a:r>
              <a:rPr lang="en-US" sz="3500" dirty="0" smtClean="0"/>
              <a:t>Abraham Lincoln—Gettysburg Address</a:t>
            </a:r>
            <a:endParaRPr lang="en-US" sz="3500" dirty="0"/>
          </a:p>
        </p:txBody>
      </p:sp>
      <p:sp>
        <p:nvSpPr>
          <p:cNvPr id="3" name="Content Placeholder 2"/>
          <p:cNvSpPr>
            <a:spLocks noGrp="1"/>
          </p:cNvSpPr>
          <p:nvPr>
            <p:ph idx="1"/>
          </p:nvPr>
        </p:nvSpPr>
        <p:spPr>
          <a:xfrm>
            <a:off x="0" y="762000"/>
            <a:ext cx="9144000" cy="6096000"/>
          </a:xfrm>
        </p:spPr>
        <p:txBody>
          <a:bodyPr>
            <a:normAutofit fontScale="85000" lnSpcReduction="20000"/>
          </a:bodyPr>
          <a:lstStyle/>
          <a:p>
            <a:r>
              <a:rPr lang="en-US" dirty="0">
                <a:solidFill>
                  <a:schemeClr val="tx1"/>
                </a:solidFill>
              </a:rPr>
              <a:t>Four score and seven years ago our fathers brought forth on this continent a new nation, conceived in liberty, and dedicated to the proposition that all men are created equal</a:t>
            </a:r>
            <a:r>
              <a:rPr lang="en-US" dirty="0" smtClean="0">
                <a:solidFill>
                  <a:schemeClr val="tx1"/>
                </a:solidFill>
              </a:rPr>
              <a:t>. Now </a:t>
            </a:r>
            <a:r>
              <a:rPr lang="en-US" dirty="0">
                <a:solidFill>
                  <a:schemeClr val="tx1"/>
                </a:solidFill>
              </a:rPr>
              <a:t>we are engaged in a great civil war, testing whether that nation, or any nation, so conceived and so dedicated, can long endure. We are met on a great battle-field of that war. We have come to dedicate a portion of that field, as a final resting place for those who here gave their lives that that nation might live. It is altogether fitting and proper that we should do this.</a:t>
            </a:r>
          </a:p>
          <a:p>
            <a:r>
              <a:rPr lang="en-US" dirty="0">
                <a:solidFill>
                  <a:schemeClr val="tx1"/>
                </a:solidFill>
              </a:rPr>
              <a:t>But, in a larger sense, we can not dedicate, we can not consecrate, we can not hallow this ground. The brave men, living and dead, who struggled here, have consecrated it, far above our poor power to add or detract. </a:t>
            </a:r>
            <a:r>
              <a:rPr lang="en-US" b="1" dirty="0">
                <a:solidFill>
                  <a:schemeClr val="tx1"/>
                </a:solidFill>
              </a:rPr>
              <a:t>The world will little note, nor long remember what we say here, but it can never forget what they did here. It is for us the living, rather, to be dedicated here to the unfinished work which they who fought here have thus far so nobly advanced.</a:t>
            </a:r>
            <a:r>
              <a:rPr lang="en-US" dirty="0">
                <a:solidFill>
                  <a:schemeClr val="tx1"/>
                </a:solidFill>
              </a:rPr>
              <a:t> It is rather for us to be here dedicated to the great task remaining before us—that from these honored dead </a:t>
            </a:r>
            <a:r>
              <a:rPr lang="en-US" b="1" dirty="0">
                <a:solidFill>
                  <a:schemeClr val="tx1"/>
                </a:solidFill>
              </a:rPr>
              <a:t>we take increased devotion to that cause for which they gave the last full measure of devotion—that we here highly resolve that these dead shall not have died in vain</a:t>
            </a:r>
            <a:r>
              <a:rPr lang="en-US" dirty="0">
                <a:solidFill>
                  <a:schemeClr val="tx1"/>
                </a:solidFill>
              </a:rPr>
              <a:t>—that this nation, under God, shall have a new birth of freedom—and that government of the people, by the people, for the people, shall not perish from the earth</a:t>
            </a:r>
            <a:r>
              <a:rPr lang="en-US" dirty="0" smtClean="0">
                <a:solidFill>
                  <a:schemeClr val="tx1"/>
                </a:solidFill>
              </a:rPr>
              <a:t>.</a:t>
            </a:r>
          </a:p>
          <a:p>
            <a:r>
              <a:rPr lang="en-US" b="1" u="sng" dirty="0" smtClean="0">
                <a:solidFill>
                  <a:schemeClr val="tx1"/>
                </a:solidFill>
              </a:rPr>
              <a:t>1863</a:t>
            </a:r>
            <a:endParaRPr lang="en-US" b="1" u="sng" dirty="0">
              <a:solidFill>
                <a:schemeClr val="tx1"/>
              </a:solidFill>
            </a:endParaRPr>
          </a:p>
        </p:txBody>
      </p:sp>
    </p:spTree>
    <p:extLst>
      <p:ext uri="{BB962C8B-B14F-4D97-AF65-F5344CB8AC3E}">
        <p14:creationId xmlns:p14="http://schemas.microsoft.com/office/powerpoint/2010/main" val="30427499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10600" cy="914400"/>
          </a:xfrm>
        </p:spPr>
        <p:txBody>
          <a:bodyPr/>
          <a:lstStyle/>
          <a:p>
            <a:r>
              <a:rPr lang="en-US" dirty="0" smtClean="0"/>
              <a:t>MLK Jr.—”I have a Dream”</a:t>
            </a:r>
            <a:endParaRPr lang="en-US" dirty="0"/>
          </a:p>
        </p:txBody>
      </p:sp>
      <p:sp>
        <p:nvSpPr>
          <p:cNvPr id="3" name="Content Placeholder 2"/>
          <p:cNvSpPr>
            <a:spLocks noGrp="1"/>
          </p:cNvSpPr>
          <p:nvPr>
            <p:ph idx="1"/>
          </p:nvPr>
        </p:nvSpPr>
        <p:spPr>
          <a:xfrm>
            <a:off x="457200" y="1066800"/>
            <a:ext cx="8229600" cy="5059363"/>
          </a:xfrm>
        </p:spPr>
        <p:txBody>
          <a:bodyPr>
            <a:normAutofit/>
          </a:bodyPr>
          <a:lstStyle/>
          <a:p>
            <a:r>
              <a:rPr lang="en-US" dirty="0">
                <a:solidFill>
                  <a:schemeClr val="tx1"/>
                </a:solidFill>
              </a:rPr>
              <a:t>I am happy to join with you today in what will go down in history as the greatest demonstration for freedom in the history of our nation</a:t>
            </a:r>
            <a:r>
              <a:rPr lang="en-US" dirty="0" smtClean="0">
                <a:solidFill>
                  <a:schemeClr val="tx1"/>
                </a:solidFill>
              </a:rPr>
              <a:t>.</a:t>
            </a:r>
            <a:endParaRPr lang="en-US" dirty="0">
              <a:solidFill>
                <a:schemeClr val="tx1"/>
              </a:solidFill>
            </a:endParaRPr>
          </a:p>
          <a:p>
            <a:r>
              <a:rPr lang="en-US" b="1" dirty="0">
                <a:solidFill>
                  <a:schemeClr val="tx1"/>
                </a:solidFill>
              </a:rPr>
              <a:t>Five score years ago, </a:t>
            </a:r>
            <a:r>
              <a:rPr lang="en-US" dirty="0">
                <a:solidFill>
                  <a:schemeClr val="tx1"/>
                </a:solidFill>
              </a:rPr>
              <a:t>a great American, in whose symbolic shadow we stand, signed the Emancipation Proclamation. This momentous decree came as a great beacon light of hope to millions of Negro slaves who had been seared in the flames of withering injustice. It came as a joyous daybreak to end the long night of </a:t>
            </a:r>
            <a:r>
              <a:rPr lang="en-US" dirty="0" smtClean="0">
                <a:solidFill>
                  <a:schemeClr val="tx1"/>
                </a:solidFill>
              </a:rPr>
              <a:t>captivity…. Now is the time to rise from the dark and desolate valley of segregation to the sunlit path of racial injustice.</a:t>
            </a:r>
          </a:p>
          <a:p>
            <a:r>
              <a:rPr lang="en-US" b="1" u="sng" dirty="0" smtClean="0">
                <a:solidFill>
                  <a:schemeClr val="tx1"/>
                </a:solidFill>
              </a:rPr>
              <a:t>1963</a:t>
            </a:r>
            <a:endParaRPr lang="en-US" b="1" u="sng"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39914712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they help explain why history is important?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solidFill>
                  <a:schemeClr val="tx1"/>
                </a:solidFill>
              </a:rPr>
              <a:t>I have a Dream</a:t>
            </a:r>
          </a:p>
          <a:p>
            <a:r>
              <a:rPr lang="en-US" dirty="0" smtClean="0">
                <a:solidFill>
                  <a:schemeClr val="tx1"/>
                </a:solidFill>
              </a:rPr>
              <a:t>“By beginning his speech with a reference to the past, King made his point that history matters.  What happened long ago shapes how we live today.  What he said next made another point: We are not prisoners of the past.  If we can dream of a better tomorrow, it lies in our power to shape the history to come.” HA textbook</a:t>
            </a:r>
          </a:p>
          <a:p>
            <a:r>
              <a:rPr lang="en-US" dirty="0" smtClean="0">
                <a:solidFill>
                  <a:schemeClr val="tx1"/>
                </a:solidFill>
              </a:rPr>
              <a:t>Gettysburg Address</a:t>
            </a:r>
          </a:p>
          <a:p>
            <a:r>
              <a:rPr lang="en-US" dirty="0" smtClean="0">
                <a:solidFill>
                  <a:schemeClr val="tx1"/>
                </a:solidFill>
              </a:rPr>
              <a:t>“In 1863, at the height of the Civil War, Lincoln had signed the </a:t>
            </a:r>
            <a:r>
              <a:rPr lang="en-US" dirty="0" err="1" smtClean="0">
                <a:solidFill>
                  <a:schemeClr val="tx1"/>
                </a:solidFill>
              </a:rPr>
              <a:t>Emancioation</a:t>
            </a:r>
            <a:r>
              <a:rPr lang="en-US" dirty="0" smtClean="0">
                <a:solidFill>
                  <a:schemeClr val="tx1"/>
                </a:solidFill>
              </a:rPr>
              <a:t> Proclamation, freeing slaves in Confederate States.  Later that year, in his famous Gettysburg </a:t>
            </a:r>
            <a:r>
              <a:rPr lang="en-US" dirty="0" err="1" smtClean="0">
                <a:solidFill>
                  <a:schemeClr val="tx1"/>
                </a:solidFill>
              </a:rPr>
              <a:t>Adress</a:t>
            </a:r>
            <a:r>
              <a:rPr lang="en-US" dirty="0" smtClean="0">
                <a:solidFill>
                  <a:schemeClr val="tx1"/>
                </a:solidFill>
              </a:rPr>
              <a:t>, Lincoln reminded everyone why slavery must end</a:t>
            </a:r>
          </a:p>
          <a:p>
            <a:endParaRPr lang="en-US" dirty="0">
              <a:solidFill>
                <a:schemeClr val="tx1"/>
              </a:solidFill>
            </a:endParaRPr>
          </a:p>
        </p:txBody>
      </p:sp>
    </p:spTree>
    <p:extLst>
      <p:ext uri="{BB962C8B-B14F-4D97-AF65-F5344CB8AC3E}">
        <p14:creationId xmlns:p14="http://schemas.microsoft.com/office/powerpoint/2010/main" val="6395872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638"/>
            <a:ext cx="8229600" cy="914400"/>
          </a:xfrm>
        </p:spPr>
        <p:txBody>
          <a:bodyPr/>
          <a:lstStyle/>
          <a:p>
            <a:pPr>
              <a:lnSpc>
                <a:spcPct val="100000"/>
              </a:lnSpc>
            </a:pPr>
            <a:r>
              <a:rPr lang="en-US" sz="3500" dirty="0" smtClean="0"/>
              <a:t>Analyzing—Take notes and put them in your notebook</a:t>
            </a:r>
            <a:endParaRPr lang="en-US" sz="3500" dirty="0"/>
          </a:p>
        </p:txBody>
      </p:sp>
      <p:sp>
        <p:nvSpPr>
          <p:cNvPr id="3" name="Content Placeholder 2"/>
          <p:cNvSpPr>
            <a:spLocks noGrp="1"/>
          </p:cNvSpPr>
          <p:nvPr>
            <p:ph idx="1"/>
          </p:nvPr>
        </p:nvSpPr>
        <p:spPr>
          <a:xfrm>
            <a:off x="457200" y="1066800"/>
            <a:ext cx="8229600" cy="4525963"/>
          </a:xfrm>
        </p:spPr>
        <p:txBody>
          <a:bodyPr/>
          <a:lstStyle/>
          <a:p>
            <a:r>
              <a:rPr lang="en-US" dirty="0">
                <a:solidFill>
                  <a:schemeClr val="tx1"/>
                </a:solidFill>
              </a:rPr>
              <a:t>Both start out with references to the past.</a:t>
            </a:r>
          </a:p>
          <a:p>
            <a:r>
              <a:rPr lang="en-US" dirty="0" smtClean="0">
                <a:solidFill>
                  <a:schemeClr val="tx1"/>
                </a:solidFill>
              </a:rPr>
              <a:t>Both emphasize learning from the past.</a:t>
            </a:r>
          </a:p>
          <a:p>
            <a:r>
              <a:rPr lang="en-US" dirty="0" smtClean="0">
                <a:solidFill>
                  <a:schemeClr val="tx1"/>
                </a:solidFill>
              </a:rPr>
              <a:t>Both emphasize using the past to shape the future.</a:t>
            </a:r>
          </a:p>
        </p:txBody>
      </p:sp>
      <p:sp>
        <p:nvSpPr>
          <p:cNvPr id="4" name="AutoShape 4" descr="data:image/jpeg;base64,/9j/4AAQSkZJRgABAQAAAQABAAD/2wBDAAkGBwgHBgkIBwgKCgkLDRYPDQwMDRsUFRAWIB0iIiAdHx8kKDQsJCYxJx8fLT0tMTU3Ojo6Iys/RD84QzQ5Ojf/2wBDAQoKCg0MDRoPDxo3JR8lNzc3Nzc3Nzc3Nzc3Nzc3Nzc3Nzc3Nzc3Nzc3Nzc3Nzc3Nzc3Nzc3Nzc3Nzc3Nzc3Nzf/wAARCACMAIsDASIAAhEBAxEB/8QAHAAAAQUBAQEAAAAAAAAAAAAABwECAwQGBQAI/8QAORAAAgEDAgQEBAQEBQUAAAAAAQIDAAQRBSEGEjFBBxNRYSJxgZEUMlKhI0KxwRVDctHxFhckYvD/xAAUAQEAAAAAAAAAAAAAAAAAAAAA/8QAFBEBAAAAAAAAAAAAAAAAAAAAAP/aAAwDAQACEQMRAD8AJzYB2JxUJOW26V7nxmowQzZG1BKDjY0wuBnb70wuRnfOO9RgtnLEUDvNyOUqAainmhggaa4kSKOPdmc4A+tVtW1XT9Ig/EajKI0zsOrMfQChNxxxa2vzpDEjRWcRykZPxM36m9/ag2l34i6esjR20Ekig48xiBn3A6/fFOTj/To1Be3kIAzzKVI/Y0LrSKWZGcOEVcZPIOv2pt9DNAS55QT1KDlB+nSg3+t+ILPgaaBFt+YkGuCniLr9vKS0kNwn6Xj7fMVjjM2CCTimBgDuobPqaAk6d4liWQLfW0cGdiygsP65rUWGr216qsGQ83QodjQLZhnYYFd7hDVDZ6nFBIx8mQkbnZTigMyyDONht2pW6b9v3qpbAyQxuf01KCCPbpQMm6bnG/QU63OBnJBzUU3YD96RWwMDPWgsrLhgCfpUxcE1ROVOd6lBbHX7UHcDBh701nx0zTgpJ2O1Iy7dKBmSTnrT0VmBzUYYhgCQKocSalNpHD99fxBWeKMlAxxknYf1oBJxprJ1DiO6dn5obUmKFO2R1P3/AKVm0+NhzN8R6kmq5ZmYs5LOxLMx/mJ3J+9dnQeGNX1+cLY2zeXjLTPlUUfPv9KCpLLFCgWPmJH/ALmq73krAgM+D6sTRPtfCgRRZubhpZMdF2Wq3/aqeXOJzEc7dxQDTzD33pBv0FEh/CW+jIxeRuPYYqa08KJklU3V0MDryigHMFhdXS80EDuCcDA716W2urCdfPikgmTDAOuD896+gtG0C00q1SCONDyrjmYbmm69oena1b/hr6BG2/hyDZkPzoA0nGWtJGqG7yoGMeWv+1aDROPCTHHqMAI6GSPY/PHesXrGmTaZqk1lIOYxsQGHeqjZR+TvjOaA7W80F7AJ7eRZon3DKacAFfGM7Vh+ALi6UeXuYyfiB/Y/71uebDDOaBFHxZ/YVLzAdz9KRMNnbFOx86DsrJzDPbO21elYYxjf2NRr8JwOua85yu1A0gk7VhPF/UGTTLLTFIX8TJzv/pUjH71ugp5hg5oV+JDtf8YpZttFb26nJ9ySf6UHH4V0E63rlrZgcsX55CBn4R1/2o+2lrb2NukFrEkcSDCqo6UPvDiC3h1GWSFN3gBZ853ydh8sUQi5PTGKCTzO2KaZABTCdvWo3YgdD9qCUy9aTnyOtVGkJ25WHrTedgCFRsDvmglncLuTtiuZd3KqjYO/zp11JKMAxv17b1zbuXMbL8OT6HcUGL49tIF1FL+XHxJkDO7MBih1KXeR5EHfIFEjjf8AjadHkJywDPNnJJNDtw0MhHSgNPD9vaDQ7O4tI+USxKc9/X+9W8MDt0rn8F3MV9wrZMn+WnlsPQjY108EHpmgRQ2SRT/iHanoMjcU7C0HTJ3zSc+RuPtSjGcjekKHORsaB6kAjGfShn4pJHbapb3EeBNPHyuR15VO39aKCINuYihR4o2yx6vDcSzktIpCpzZ5APbtk0HY8O76L/EPwqpynyA2/cncmiSqgig74TzLNrswkwZPLwuTuBWy444muNCjSG35EeT/ADDuQPYUGxPKu2fpTWZAO/0oE3PHusREiG9kYk5+LektPEbX0PLJOkobYlk3FAdAisM52rzKiL8R296ymg6/PqmiXFyiOEhXPmt8IJ9Mkb/SsVxXx7dSqba0Vo35RzSZ3HyoCnNLbRK0ksyqB7islrOr2cXN+GmWSV+hBz9OmaEU+randt8d3cPg5wrkf0qvHc3EcwkEriQdyTQazibU3ngktmXGBuCayUkxkkZj/MNz6Gr8kz3ULyuMEA5rmIhck9h1oCH4Q3sjS39gx/hcqyrk9DuDiiI8YDfKgjw7e3ekaxaXFo2xlVXUfzKSARR5dMkH1Gd6CkAw9a9yk75FWgPi3FO8se32oLAUkdPvSFGOCG6dqlVd/avM3J2FAnbLdqxTcIxalr+q3epEyq7BY0J/KuO1bQy7DavRorK+AA7EEkUA/wCEeH/8A4lhQujmUsQQckKM9fSpfEPSNS13WI7Wzj8xAoCkrgL7k5/femcLxrBxtdzTFhlnXJ/UTt/SiWsasOcdfWgB2pcAalawO8lxZIVIVYwwXmAG55j1P2qhbcF6jc3RS0KOgA/ig5XPp2o73UCSA5iR29/Sq1laLGTLOVD52C9BQUOFNCS20P8AAajDDMh3ZGHMue+xoY8c8OqnE0ltp0UcMTAEKo5QNqNkRA/LsPahn4gl7XWWuDkpJGB1oMrJwnBbW+J7ycS5yDHCzIR8xXNn0GZZW8oyPAPytIuN6IllayTW6XFnOFVwD5bDIJ/tVtNLkvHEUrIiDKk8uCfU7n2oBnBpU8UcqyqVDJtzDv71wyTGWj7nY0SeOJILZmNsQIwucZodRRNcvlBls0Gk4KsPxvENhHKmYw4c49t6NkiDmxtt2rA+GemhtQa6weWGLlBPqaIjp8WSPtQVyhBFIB7/ALVMRnGDn6UoQY6/tQOcgnCj7VEQWOCPbNSttsOnWo5G7FjjrtQIgx1x9alTl5untmo4+Vl+Lf0qVEUdQaAdeJ2nTafeRaxal0Z1CO6HYMpJG3v/AGrR8K8Vwarp9vMxCSMoEgPZu4rq8S2M2r6HdafFHGzzJhHdsBD2ag5oxuNF1d7C6ICCblftv60BxjIuh8LDl74qrdX8K3sWnRSKZ3GW3/Io6n51xrDWhb6NeXE80NpBb8yLLMcZYdh6/SrnCuhtBps1xq/8a/v1JnJH5EPRB6bYz75oL9zqlhYkpPdRq/6WYZoZcearYazq9tbRXgEK58yRd8Vc4x8Po7W1E+mXd2WMiqEmlLhQTjqQTQ9v9DvLHUZLOYZdDgsOh96AkcFaxb3EQ0+cqtxBgBgcCROzCrHE+uwaYSlueUquAR3PestBZ/8AhWzROqXtuMKM4Dr3BrgatdSXN1/EDAqN0bqpHagq6xqkl5kHHKTVzhMRrMzy/TbrXGK800fMPh5hmjlwXwbo0Fnaak1pIboqH5ZXLKp9QvSg7fDFgLLTFJQI8vxkAYwO1dN1FWCM1Ey4O/Sgg8vPaneW3v8AepMb7UtBV5t+gpWHP2wO+KcE/wCc9aXdRigh8pgTgYyakTORnBrxz1I+9IHw2NqB9xKsFpLNueRCdvYUGLuX8bqt09xH5c7HzJPMAyPTHz2o0xgMGDKCCO9CLjnS5tL1oTYQQSnK532HzoO5odxYadoVxqOoWyztYSFo4sc/KxA+LHTPvWj0TU9d1TT1untrGGSQc0cE1wysV7FsKcfc0HDq9xb2vJDK3K7BmX9TAYHau7LxZHqUdvaajZc7bLHJC3KUJ26gigIMh4vabN7p+jXFsu/k29y/NzDcHLqKw2uvxIbq4uNS03TfMI+FY7ggxr0A6Yqpc8N3It2uG4iuY0K8zRiZicZ9ebfrWevbNY3In1KW4QdeYkn5detB46zf+eSqAnuB8QFV9RleG6X8QAztF8eDvv6+9RfjTAR+G2iU7bfmPvVWaR5pjJKcuaCSJBLcQx4xzMBnFfRfCbSPpkbSYwECgjvgf8V876Patf38VrFzGaVuWIDrzf8AwNfTGjWR07S7e1Zud40AY+p70FknBqN29qkYVHjOxoIxlmGOlPx7V4Lg04DbcUFVSx6kGvFjiowRn4egp55c9etA1mI96arAvkqBTuXA2NRgHOWG9BajG+1Y7xW06WbQkuoY1PkuDIe/Lg9Priteh6f2qHUprGTydMv8P+PYwpF3fYk/sDQfNm6vyox9qdFNIsiNzYCbYFdnjWyhs+K9WtbQAW0U/Iirty/Apx9CazoZh060Hau9TmeCGBWZQqAHmIOe4+m9U724yDHGQV65I3zVAyOT8RJppY9CaDxYgEetNBO+Op9qcFZvyqT8hRV8LuA7e8tYta1aNxIk2YIjkAqB1Yd9/wC1Bw/DnTMcQWskfmHUIGWfycgAwnAJHr1IPpij6w22oTeJfEEHDfGWgy2ES+fZxs1ykYwWiYgBPrgn7UUNPv7fU7GC9s5Vlt50DoynqKCUqaYUGd6kY+lM3JoE5Bn1peX2pVODvS5HrQcpzyscbe9LtuWGPlT+pGSaeqK2560ESkYO59cU4MpIx3pSo6UqAA4Hagjurm2sLOe9vHEcECF3YnYAUO/D3Ubji7xFvNZuARbWNsRbxE7R8zYH1xzff2qfxqv7iHSrOyiflhuJCZQOrY3A+Wai8AEXydbkx8ZkiXPsAT/c0HY8ReCV1Jn1PS7cvdykC4iTrJ25x7jYH1FCa/4Y1ayWZ57G5jVD/PEwyPtvX0Zq17JZrGYlQ8x35gasxN5sSswG4zjtQfK9tp99dTNFZ2N1cyp+ZIIGdh8wAcVutB8NHUQ3nFl/a6bC3xfhpJVVz/qJIA+X70YNXvHsEDW6RgsDkkdcfKgDxvrlxrGsTpcwWyC3bkXy48EjHcknNAcdB4b4etoM6bBZ3CsMF0Kvn6jNd6V7extHmlZIbeBC7tsFRQMk18q6c8tu3m2s81vIT+aCQxn7jFdK/wCOeI7zS30C81KSezkI5mkAMhUfyl+pG3egocQatLr2t3mqzDDXMnMq/pToq/QAVrfDHjn/AKbnOnamxOlTvkN1/Duep/0nv9/WsLGM8xPakoPrOJ4bmJZbeRJY3GVZCCCPpSsm1fLOma3qujSCXS9QubcpuFSQ8p9ip2/ajt4W8T6hxPopn1TyTKhI5o05c7kb7+1BrSO9MzVgqDTOUUH/2Q=="/>
          <p:cNvSpPr>
            <a:spLocks noChangeAspect="1" noChangeArrowheads="1"/>
          </p:cNvSpPr>
          <p:nvPr/>
        </p:nvSpPr>
        <p:spPr bwMode="auto">
          <a:xfrm>
            <a:off x="63500" y="-566738"/>
            <a:ext cx="1152525" cy="11715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http://blog.coldwellbanker.com/wp-content/uploads/2012/06/abraham-lincoln-pict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961657"/>
            <a:ext cx="3289300" cy="333498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oakhurstga.org/wp-content/uploads/2010/12/ml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819400"/>
            <a:ext cx="2857500" cy="361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1315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533400"/>
          </a:xfrm>
        </p:spPr>
        <p:txBody>
          <a:bodyPr/>
          <a:lstStyle/>
          <a:p>
            <a:r>
              <a:rPr lang="en-US" sz="3200" dirty="0" smtClean="0"/>
              <a:t>How to </a:t>
            </a:r>
            <a:r>
              <a:rPr lang="en-US" sz="3200" dirty="0"/>
              <a:t>write </a:t>
            </a:r>
            <a:r>
              <a:rPr lang="en-US" sz="3200" dirty="0" smtClean="0"/>
              <a:t>Essays—Essay Format</a:t>
            </a:r>
            <a:endParaRPr lang="en-US" sz="3200" dirty="0"/>
          </a:p>
        </p:txBody>
      </p:sp>
      <p:sp>
        <p:nvSpPr>
          <p:cNvPr id="3" name="Content Placeholder 2"/>
          <p:cNvSpPr>
            <a:spLocks noGrp="1"/>
          </p:cNvSpPr>
          <p:nvPr>
            <p:ph idx="1"/>
          </p:nvPr>
        </p:nvSpPr>
        <p:spPr>
          <a:xfrm>
            <a:off x="152400" y="838200"/>
            <a:ext cx="8839200" cy="5638800"/>
          </a:xfrm>
        </p:spPr>
        <p:txBody>
          <a:bodyPr>
            <a:normAutofit fontScale="70000" lnSpcReduction="20000"/>
          </a:bodyPr>
          <a:lstStyle/>
          <a:p>
            <a:pPr lvl="0"/>
            <a:r>
              <a:rPr lang="en-US" b="1" dirty="0" smtClean="0">
                <a:solidFill>
                  <a:schemeClr val="tx1"/>
                </a:solidFill>
              </a:rPr>
              <a:t>Introduction</a:t>
            </a:r>
            <a:endParaRPr lang="en-US" b="1" dirty="0">
              <a:solidFill>
                <a:schemeClr val="tx1"/>
              </a:solidFill>
            </a:endParaRPr>
          </a:p>
          <a:p>
            <a:pPr lvl="1"/>
            <a:r>
              <a:rPr lang="en-US" b="1" dirty="0">
                <a:solidFill>
                  <a:schemeClr val="tx1"/>
                </a:solidFill>
              </a:rPr>
              <a:t>Create an interest – use your first sentence to get the reader’s attention.</a:t>
            </a:r>
          </a:p>
          <a:p>
            <a:pPr lvl="1"/>
            <a:r>
              <a:rPr lang="en-US" b="1" dirty="0">
                <a:solidFill>
                  <a:schemeClr val="tx1"/>
                </a:solidFill>
              </a:rPr>
              <a:t>Thesis Statement –  ONE sentence that states the writer’s clearly defined opinion and  outlines the topics of each body paragraph.</a:t>
            </a:r>
          </a:p>
          <a:p>
            <a:pPr lvl="1"/>
            <a:r>
              <a:rPr lang="en-US" b="1" dirty="0">
                <a:solidFill>
                  <a:schemeClr val="tx1"/>
                </a:solidFill>
              </a:rPr>
              <a:t>Example:  If your essay is on cats, your thesis could be:  I like cats because they purr, they snuggle, and they eat mice.  You would devote a paragraph each to why you like cats:  They purr (one paragraph), they snuggle (one paragraph), and they eat mice (one paragraph).</a:t>
            </a:r>
          </a:p>
          <a:p>
            <a:pPr lvl="0"/>
            <a:r>
              <a:rPr lang="en-US" b="1" dirty="0">
                <a:solidFill>
                  <a:schemeClr val="tx1"/>
                </a:solidFill>
              </a:rPr>
              <a:t>Body</a:t>
            </a:r>
          </a:p>
          <a:p>
            <a:pPr lvl="1"/>
            <a:r>
              <a:rPr lang="en-US" b="1" dirty="0">
                <a:solidFill>
                  <a:schemeClr val="tx1"/>
                </a:solidFill>
              </a:rPr>
              <a:t>Body Paragraph #1</a:t>
            </a:r>
          </a:p>
          <a:p>
            <a:pPr lvl="2"/>
            <a:r>
              <a:rPr lang="en-US" b="1" dirty="0">
                <a:solidFill>
                  <a:schemeClr val="tx1"/>
                </a:solidFill>
              </a:rPr>
              <a:t>Topic Sentence</a:t>
            </a:r>
          </a:p>
          <a:p>
            <a:pPr lvl="2"/>
            <a:r>
              <a:rPr lang="en-US" b="1" dirty="0">
                <a:solidFill>
                  <a:schemeClr val="tx1"/>
                </a:solidFill>
              </a:rPr>
              <a:t>Supporting statement 1 (proof, examples, quotes, etc.)</a:t>
            </a:r>
          </a:p>
          <a:p>
            <a:pPr lvl="2"/>
            <a:r>
              <a:rPr lang="en-US" b="1" dirty="0">
                <a:solidFill>
                  <a:schemeClr val="tx1"/>
                </a:solidFill>
              </a:rPr>
              <a:t>Supporting statement 2 (proof, examples, quotes, etc.)</a:t>
            </a:r>
          </a:p>
          <a:p>
            <a:pPr lvl="2"/>
            <a:r>
              <a:rPr lang="en-US" b="1" dirty="0">
                <a:solidFill>
                  <a:schemeClr val="tx1"/>
                </a:solidFill>
              </a:rPr>
              <a:t>Supporting statement 3 (proof, examples, quotes, etc.)</a:t>
            </a:r>
          </a:p>
          <a:p>
            <a:pPr lvl="2"/>
            <a:r>
              <a:rPr lang="en-US" b="1" dirty="0">
                <a:solidFill>
                  <a:schemeClr val="tx1"/>
                </a:solidFill>
              </a:rPr>
              <a:t>Bridge sentence – transitions you into your next paragraph </a:t>
            </a:r>
          </a:p>
          <a:p>
            <a:pPr lvl="1"/>
            <a:r>
              <a:rPr lang="en-US" b="1" dirty="0">
                <a:solidFill>
                  <a:schemeClr val="tx1"/>
                </a:solidFill>
              </a:rPr>
              <a:t>Body Paragraph #2</a:t>
            </a:r>
          </a:p>
          <a:p>
            <a:pPr lvl="2"/>
            <a:r>
              <a:rPr lang="en-US" b="1" dirty="0">
                <a:solidFill>
                  <a:schemeClr val="tx1"/>
                </a:solidFill>
              </a:rPr>
              <a:t>Topic Sentence</a:t>
            </a:r>
          </a:p>
          <a:p>
            <a:pPr lvl="2"/>
            <a:r>
              <a:rPr lang="en-US" b="1" dirty="0">
                <a:solidFill>
                  <a:schemeClr val="tx1"/>
                </a:solidFill>
              </a:rPr>
              <a:t>Supporting statement 1 (proof, examples, quotes, etc.)</a:t>
            </a:r>
          </a:p>
          <a:p>
            <a:pPr lvl="2"/>
            <a:r>
              <a:rPr lang="en-US" b="1" dirty="0">
                <a:solidFill>
                  <a:schemeClr val="tx1"/>
                </a:solidFill>
              </a:rPr>
              <a:t>Supporting statement 2 (proof, examples, quotes, etc.)</a:t>
            </a:r>
          </a:p>
          <a:p>
            <a:pPr lvl="2"/>
            <a:r>
              <a:rPr lang="en-US" b="1" dirty="0">
                <a:solidFill>
                  <a:schemeClr val="tx1"/>
                </a:solidFill>
              </a:rPr>
              <a:t>Supporting statement 3 (proof, examples, quotes, etc.)</a:t>
            </a:r>
          </a:p>
          <a:p>
            <a:pPr lvl="2"/>
            <a:r>
              <a:rPr lang="en-US" b="1" dirty="0">
                <a:solidFill>
                  <a:schemeClr val="tx1"/>
                </a:solidFill>
              </a:rPr>
              <a:t>Bridge sentence – transitions you into your next paragraph </a:t>
            </a:r>
          </a:p>
          <a:p>
            <a:pPr lvl="1"/>
            <a:r>
              <a:rPr lang="en-US" b="1" dirty="0">
                <a:solidFill>
                  <a:schemeClr val="tx1"/>
                </a:solidFill>
              </a:rPr>
              <a:t>Body Paragraph #3</a:t>
            </a:r>
          </a:p>
          <a:p>
            <a:pPr lvl="2"/>
            <a:r>
              <a:rPr lang="en-US" b="1" dirty="0">
                <a:solidFill>
                  <a:schemeClr val="tx1"/>
                </a:solidFill>
              </a:rPr>
              <a:t>Topic Sentence</a:t>
            </a:r>
          </a:p>
          <a:p>
            <a:pPr lvl="2"/>
            <a:r>
              <a:rPr lang="en-US" b="1" dirty="0">
                <a:solidFill>
                  <a:schemeClr val="tx1"/>
                </a:solidFill>
              </a:rPr>
              <a:t>Supporting statement 1 (proof, examples, quotes, etc.)</a:t>
            </a:r>
          </a:p>
          <a:p>
            <a:pPr lvl="2"/>
            <a:r>
              <a:rPr lang="en-US" b="1" dirty="0">
                <a:solidFill>
                  <a:schemeClr val="tx1"/>
                </a:solidFill>
              </a:rPr>
              <a:t>Supporting statement 2 (proof, examples, quotes, etc.)</a:t>
            </a:r>
          </a:p>
          <a:p>
            <a:pPr lvl="2"/>
            <a:r>
              <a:rPr lang="en-US" b="1" dirty="0">
                <a:solidFill>
                  <a:schemeClr val="tx1"/>
                </a:solidFill>
              </a:rPr>
              <a:t>Supporting statement 3 (proof, examples, quotes, etc.)</a:t>
            </a:r>
          </a:p>
          <a:p>
            <a:pPr lvl="2"/>
            <a:r>
              <a:rPr lang="en-US" b="1" dirty="0">
                <a:solidFill>
                  <a:schemeClr val="tx1"/>
                </a:solidFill>
              </a:rPr>
              <a:t>Bridge sentence – transitions you into your next paragraph </a:t>
            </a:r>
          </a:p>
          <a:p>
            <a:pPr lvl="0"/>
            <a:r>
              <a:rPr lang="en-US" b="1" dirty="0">
                <a:solidFill>
                  <a:schemeClr val="tx1"/>
                </a:solidFill>
              </a:rPr>
              <a:t>Conclusion</a:t>
            </a:r>
          </a:p>
          <a:p>
            <a:pPr lvl="1"/>
            <a:r>
              <a:rPr lang="en-US" b="1" dirty="0">
                <a:solidFill>
                  <a:schemeClr val="tx1"/>
                </a:solidFill>
              </a:rPr>
              <a:t>Restatement of thesis</a:t>
            </a:r>
          </a:p>
          <a:p>
            <a:pPr lvl="1"/>
            <a:r>
              <a:rPr lang="en-US" b="1" dirty="0">
                <a:solidFill>
                  <a:schemeClr val="tx1"/>
                </a:solidFill>
              </a:rPr>
              <a:t>Restatement of your topics (you don’t have to make separate sentences for each)</a:t>
            </a:r>
          </a:p>
          <a:p>
            <a:pPr lvl="1"/>
            <a:r>
              <a:rPr lang="en-US" b="1" dirty="0">
                <a:solidFill>
                  <a:schemeClr val="tx1"/>
                </a:solidFill>
              </a:rPr>
              <a:t>Go beyond a summary.  Try to end with something that will have an impact in a final sentence or two.</a:t>
            </a:r>
          </a:p>
          <a:p>
            <a:endParaRPr lang="en-US" b="1" dirty="0">
              <a:solidFill>
                <a:schemeClr val="tx1"/>
              </a:solidFill>
            </a:endParaRPr>
          </a:p>
        </p:txBody>
      </p:sp>
    </p:spTree>
    <p:extLst>
      <p:ext uri="{BB962C8B-B14F-4D97-AF65-F5344CB8AC3E}">
        <p14:creationId xmlns:p14="http://schemas.microsoft.com/office/powerpoint/2010/main" val="6903125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sz="4000" dirty="0" smtClean="0"/>
              <a:t>What is Your History?—Essay </a:t>
            </a:r>
            <a:endParaRPr lang="en-US" sz="4000" dirty="0"/>
          </a:p>
        </p:txBody>
      </p:sp>
      <p:sp>
        <p:nvSpPr>
          <p:cNvPr id="3" name="Content Placeholder 2"/>
          <p:cNvSpPr>
            <a:spLocks noGrp="1"/>
          </p:cNvSpPr>
          <p:nvPr>
            <p:ph idx="1"/>
          </p:nvPr>
        </p:nvSpPr>
        <p:spPr/>
        <p:txBody>
          <a:bodyPr>
            <a:normAutofit lnSpcReduction="10000"/>
          </a:bodyPr>
          <a:lstStyle/>
          <a:p>
            <a:r>
              <a:rPr lang="en-US" sz="3200" dirty="0" smtClean="0"/>
              <a:t>Ms. Hall’s thesis: </a:t>
            </a:r>
          </a:p>
          <a:p>
            <a:pPr lvl="1"/>
            <a:r>
              <a:rPr lang="en-US" sz="2000" dirty="0" smtClean="0"/>
              <a:t>The three most significant educational moments in my life were graduating from high school, graduating with my Bachelors and graduating with my Masters.</a:t>
            </a:r>
          </a:p>
          <a:p>
            <a:endParaRPr lang="en-US" sz="3200" dirty="0"/>
          </a:p>
          <a:p>
            <a:pPr lvl="0"/>
            <a:r>
              <a:rPr lang="en-US" sz="2800" dirty="0" smtClean="0">
                <a:solidFill>
                  <a:prstClr val="black">
                    <a:lumMod val="50000"/>
                    <a:lumOff val="50000"/>
                  </a:prstClr>
                </a:solidFill>
              </a:rPr>
              <a:t>Work on your essay </a:t>
            </a:r>
            <a:r>
              <a:rPr lang="en-US" sz="2800" dirty="0">
                <a:solidFill>
                  <a:prstClr val="black">
                    <a:lumMod val="50000"/>
                    <a:lumOff val="50000"/>
                  </a:prstClr>
                </a:solidFill>
              </a:rPr>
              <a:t>outline </a:t>
            </a:r>
            <a:r>
              <a:rPr lang="en-US" sz="2800" dirty="0" smtClean="0">
                <a:solidFill>
                  <a:prstClr val="black">
                    <a:lumMod val="50000"/>
                    <a:lumOff val="50000"/>
                  </a:prstClr>
                </a:solidFill>
              </a:rPr>
              <a:t>handout. </a:t>
            </a:r>
          </a:p>
          <a:p>
            <a:pPr lvl="0"/>
            <a:r>
              <a:rPr lang="en-US" sz="2800" dirty="0" smtClean="0">
                <a:solidFill>
                  <a:prstClr val="black">
                    <a:lumMod val="50000"/>
                    <a:lumOff val="50000"/>
                  </a:prstClr>
                </a:solidFill>
              </a:rPr>
              <a:t>Brainstorm individually. </a:t>
            </a:r>
            <a:r>
              <a:rPr lang="en-US" sz="3200" b="1" dirty="0">
                <a:solidFill>
                  <a:prstClr val="black">
                    <a:lumMod val="50000"/>
                    <a:lumOff val="50000"/>
                  </a:prstClr>
                </a:solidFill>
              </a:rPr>
              <a:t>Individual work means NO talking</a:t>
            </a:r>
            <a:r>
              <a:rPr lang="en-US" sz="3200" b="1" dirty="0" smtClean="0">
                <a:solidFill>
                  <a:prstClr val="black">
                    <a:lumMod val="50000"/>
                    <a:lumOff val="50000"/>
                  </a:prstClr>
                </a:solidFill>
              </a:rPr>
              <a:t>!</a:t>
            </a:r>
          </a:p>
          <a:p>
            <a:pPr lvl="0"/>
            <a:r>
              <a:rPr lang="en-US" sz="2800" b="1" dirty="0" smtClean="0">
                <a:solidFill>
                  <a:prstClr val="black">
                    <a:lumMod val="50000"/>
                    <a:lumOff val="50000"/>
                  </a:prstClr>
                </a:solidFill>
              </a:rPr>
              <a:t>Finish Outline for Homework if not done in class.</a:t>
            </a:r>
            <a:endParaRPr lang="en-US" sz="2800" b="1" dirty="0">
              <a:solidFill>
                <a:prstClr val="black">
                  <a:lumMod val="50000"/>
                  <a:lumOff val="50000"/>
                </a:prstClr>
              </a:solidFill>
            </a:endParaRPr>
          </a:p>
        </p:txBody>
      </p:sp>
    </p:spTree>
    <p:extLst>
      <p:ext uri="{BB962C8B-B14F-4D97-AF65-F5344CB8AC3E}">
        <p14:creationId xmlns:p14="http://schemas.microsoft.com/office/powerpoint/2010/main" val="31233955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Exit Slip—M 8/20</a:t>
            </a:r>
            <a:endParaRPr lang="en-US" dirty="0"/>
          </a:p>
        </p:txBody>
      </p:sp>
      <p:sp>
        <p:nvSpPr>
          <p:cNvPr id="3" name="Content Placeholder 2"/>
          <p:cNvSpPr>
            <a:spLocks noGrp="1"/>
          </p:cNvSpPr>
          <p:nvPr>
            <p:ph idx="1"/>
          </p:nvPr>
        </p:nvSpPr>
        <p:spPr/>
        <p:txBody>
          <a:bodyPr>
            <a:normAutofit/>
          </a:bodyPr>
          <a:lstStyle/>
          <a:p>
            <a:r>
              <a:rPr lang="en-US" sz="3200" dirty="0">
                <a:solidFill>
                  <a:schemeClr val="tx1"/>
                </a:solidFill>
              </a:rPr>
              <a:t>What are the main ideas in both speeches that we read today? How do they help explain how history is important?</a:t>
            </a:r>
            <a:endParaRPr lang="en-US" sz="3200" b="1" dirty="0">
              <a:solidFill>
                <a:schemeClr val="tx1"/>
              </a:solidFill>
            </a:endParaRPr>
          </a:p>
        </p:txBody>
      </p:sp>
    </p:spTree>
    <p:extLst>
      <p:ext uri="{BB962C8B-B14F-4D97-AF65-F5344CB8AC3E}">
        <p14:creationId xmlns:p14="http://schemas.microsoft.com/office/powerpoint/2010/main" val="37117580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Flashback—T 8/21</a:t>
            </a:r>
            <a:endParaRPr lang="en-US" dirty="0"/>
          </a:p>
        </p:txBody>
      </p:sp>
      <p:sp>
        <p:nvSpPr>
          <p:cNvPr id="3" name="Content Placeholder 2"/>
          <p:cNvSpPr>
            <a:spLocks noGrp="1"/>
          </p:cNvSpPr>
          <p:nvPr>
            <p:ph idx="1"/>
          </p:nvPr>
        </p:nvSpPr>
        <p:spPr/>
        <p:txBody>
          <a:bodyPr>
            <a:normAutofit/>
          </a:bodyPr>
          <a:lstStyle/>
          <a:p>
            <a:r>
              <a:rPr lang="en-US" sz="3600" dirty="0">
                <a:solidFill>
                  <a:schemeClr val="tx1"/>
                </a:solidFill>
              </a:rPr>
              <a:t>Who was the 16th President? When did he serve his term? What war was fought to gain independence?</a:t>
            </a:r>
          </a:p>
        </p:txBody>
      </p:sp>
    </p:spTree>
    <p:extLst>
      <p:ext uri="{BB962C8B-B14F-4D97-AF65-F5344CB8AC3E}">
        <p14:creationId xmlns:p14="http://schemas.microsoft.com/office/powerpoint/2010/main" val="3824195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Learner Outcomes:</a:t>
            </a:r>
            <a:endParaRPr lang="en-US" dirty="0"/>
          </a:p>
        </p:txBody>
      </p:sp>
      <p:sp>
        <p:nvSpPr>
          <p:cNvPr id="3" name="Content Placeholder 2"/>
          <p:cNvSpPr>
            <a:spLocks noGrp="1"/>
          </p:cNvSpPr>
          <p:nvPr>
            <p:ph idx="1"/>
          </p:nvPr>
        </p:nvSpPr>
        <p:spPr/>
        <p:txBody>
          <a:bodyPr>
            <a:normAutofit/>
          </a:bodyPr>
          <a:lstStyle/>
          <a:p>
            <a:r>
              <a:rPr lang="en-US" sz="3200" dirty="0" smtClean="0">
                <a:solidFill>
                  <a:schemeClr val="tx1"/>
                </a:solidFill>
              </a:rPr>
              <a:t>Explain </a:t>
            </a:r>
            <a:r>
              <a:rPr lang="en-US" sz="3200" dirty="0">
                <a:solidFill>
                  <a:schemeClr val="tx1"/>
                </a:solidFill>
              </a:rPr>
              <a:t>what historiography is and be able to analyze different historical interpretations. </a:t>
            </a:r>
          </a:p>
        </p:txBody>
      </p:sp>
    </p:spTree>
    <p:extLst>
      <p:ext uri="{BB962C8B-B14F-4D97-AF65-F5344CB8AC3E}">
        <p14:creationId xmlns:p14="http://schemas.microsoft.com/office/powerpoint/2010/main" val="22259359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 8/21</a:t>
            </a:r>
            <a:endParaRPr lang="en-US" dirty="0"/>
          </a:p>
        </p:txBody>
      </p:sp>
      <p:sp>
        <p:nvSpPr>
          <p:cNvPr id="3" name="Content Placeholder 2"/>
          <p:cNvSpPr>
            <a:spLocks noGrp="1"/>
          </p:cNvSpPr>
          <p:nvPr>
            <p:ph idx="1"/>
          </p:nvPr>
        </p:nvSpPr>
        <p:spPr>
          <a:xfrm>
            <a:off x="-304800" y="1600200"/>
            <a:ext cx="8991600" cy="4525963"/>
          </a:xfrm>
        </p:spPr>
        <p:txBody>
          <a:bodyPr>
            <a:normAutofit fontScale="85000" lnSpcReduction="20000"/>
          </a:bodyPr>
          <a:lstStyle/>
          <a:p>
            <a:pPr lvl="1"/>
            <a:r>
              <a:rPr lang="en-US" sz="4000" dirty="0">
                <a:solidFill>
                  <a:schemeClr val="tx1"/>
                </a:solidFill>
              </a:rPr>
              <a:t>historical interpretation—historical events are described from different points of view</a:t>
            </a:r>
          </a:p>
          <a:p>
            <a:pPr lvl="1"/>
            <a:r>
              <a:rPr lang="en-US" sz="4000" dirty="0">
                <a:solidFill>
                  <a:schemeClr val="tx1"/>
                </a:solidFill>
              </a:rPr>
              <a:t>historiography—the narrative presentation of history based on a critical examination, evaluation, and selection of material from primary and secondary sources and subject to scholarly criteria. AKA studying how history is studied!</a:t>
            </a:r>
          </a:p>
          <a:p>
            <a:pPr lvl="1"/>
            <a:endParaRPr lang="en-US" sz="4000" b="1" dirty="0">
              <a:solidFill>
                <a:schemeClr val="tx1"/>
              </a:solidFill>
            </a:endParaRPr>
          </a:p>
        </p:txBody>
      </p:sp>
    </p:spTree>
    <p:extLst>
      <p:ext uri="{BB962C8B-B14F-4D97-AF65-F5344CB8AC3E}">
        <p14:creationId xmlns:p14="http://schemas.microsoft.com/office/powerpoint/2010/main" val="32446274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600200"/>
          </a:xfrm>
        </p:spPr>
        <p:txBody>
          <a:bodyPr/>
          <a:lstStyle/>
          <a:p>
            <a:r>
              <a:rPr lang="en-US" dirty="0" smtClean="0"/>
              <a:t>Historical Interpretation—and Historiography </a:t>
            </a:r>
            <a:endParaRPr lang="en-US" dirty="0"/>
          </a:p>
        </p:txBody>
      </p:sp>
      <p:sp>
        <p:nvSpPr>
          <p:cNvPr id="3" name="Content Placeholder 2"/>
          <p:cNvSpPr>
            <a:spLocks noGrp="1"/>
          </p:cNvSpPr>
          <p:nvPr>
            <p:ph idx="1"/>
          </p:nvPr>
        </p:nvSpPr>
        <p:spPr>
          <a:xfrm>
            <a:off x="457200" y="2971800"/>
            <a:ext cx="8229600" cy="3154363"/>
          </a:xfrm>
        </p:spPr>
        <p:txBody>
          <a:bodyPr/>
          <a:lstStyle/>
          <a:p>
            <a:r>
              <a:rPr lang="en-US" b="1" dirty="0" smtClean="0">
                <a:solidFill>
                  <a:schemeClr val="tx1"/>
                </a:solidFill>
              </a:rPr>
              <a:t>Write one paragraph about your own interpretation about a historical event. </a:t>
            </a:r>
          </a:p>
          <a:p>
            <a:pPr lvl="1"/>
            <a:r>
              <a:rPr lang="en-US" sz="1800" b="1" dirty="0" smtClean="0">
                <a:solidFill>
                  <a:schemeClr val="tx1"/>
                </a:solidFill>
              </a:rPr>
              <a:t>We will compare our interpretations to understand why it is important to study history and understand what point of view it is coming from.</a:t>
            </a:r>
          </a:p>
          <a:p>
            <a:endParaRPr lang="en-US" b="1" dirty="0">
              <a:solidFill>
                <a:schemeClr val="tx1"/>
              </a:solidFill>
            </a:endParaRPr>
          </a:p>
          <a:p>
            <a:r>
              <a:rPr lang="en-US" b="1" dirty="0" smtClean="0">
                <a:solidFill>
                  <a:schemeClr val="tx1"/>
                </a:solidFill>
              </a:rPr>
              <a:t>We will decide on the event as a class. </a:t>
            </a:r>
          </a:p>
          <a:p>
            <a:r>
              <a:rPr lang="en-US" b="1" u="sng" dirty="0" smtClean="0">
                <a:solidFill>
                  <a:schemeClr val="tx1"/>
                </a:solidFill>
              </a:rPr>
              <a:t>This will be a timed activity.</a:t>
            </a:r>
            <a:endParaRPr lang="en-US" b="1" u="sng" dirty="0">
              <a:solidFill>
                <a:schemeClr val="tx1"/>
              </a:solidFill>
            </a:endParaRPr>
          </a:p>
        </p:txBody>
      </p:sp>
    </p:spTree>
    <p:extLst>
      <p:ext uri="{BB962C8B-B14F-4D97-AF65-F5344CB8AC3E}">
        <p14:creationId xmlns:p14="http://schemas.microsoft.com/office/powerpoint/2010/main" val="21753409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History” Essay</a:t>
            </a:r>
            <a:endParaRPr lang="en-US" dirty="0"/>
          </a:p>
        </p:txBody>
      </p:sp>
      <p:sp>
        <p:nvSpPr>
          <p:cNvPr id="3" name="Content Placeholder 2"/>
          <p:cNvSpPr>
            <a:spLocks noGrp="1"/>
          </p:cNvSpPr>
          <p:nvPr>
            <p:ph idx="1"/>
          </p:nvPr>
        </p:nvSpPr>
        <p:spPr/>
        <p:txBody>
          <a:bodyPr/>
          <a:lstStyle/>
          <a:p>
            <a:r>
              <a:rPr lang="en-US" dirty="0" smtClean="0">
                <a:solidFill>
                  <a:schemeClr val="tx1"/>
                </a:solidFill>
              </a:rPr>
              <a:t>You should have already completed your outline. </a:t>
            </a:r>
          </a:p>
          <a:p>
            <a:r>
              <a:rPr lang="en-US" dirty="0" smtClean="0">
                <a:solidFill>
                  <a:schemeClr val="tx1"/>
                </a:solidFill>
              </a:rPr>
              <a:t>Start turning your outline into the 1</a:t>
            </a:r>
            <a:r>
              <a:rPr lang="en-US" baseline="30000" dirty="0" smtClean="0">
                <a:solidFill>
                  <a:schemeClr val="tx1"/>
                </a:solidFill>
              </a:rPr>
              <a:t>st</a:t>
            </a:r>
            <a:r>
              <a:rPr lang="en-US" dirty="0" smtClean="0">
                <a:solidFill>
                  <a:schemeClr val="tx1"/>
                </a:solidFill>
              </a:rPr>
              <a:t> draft of your paper.</a:t>
            </a:r>
          </a:p>
          <a:p>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28125050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Exit Slip—T 8/21 </a:t>
            </a:r>
            <a:endParaRPr lang="en-US" dirty="0"/>
          </a:p>
        </p:txBody>
      </p:sp>
      <p:sp>
        <p:nvSpPr>
          <p:cNvPr id="3" name="Content Placeholder 2"/>
          <p:cNvSpPr>
            <a:spLocks noGrp="1"/>
          </p:cNvSpPr>
          <p:nvPr>
            <p:ph idx="1"/>
          </p:nvPr>
        </p:nvSpPr>
        <p:spPr/>
        <p:txBody>
          <a:bodyPr/>
          <a:lstStyle/>
          <a:p>
            <a:r>
              <a:rPr lang="en-US" dirty="0">
                <a:solidFill>
                  <a:schemeClr val="tx1"/>
                </a:solidFill>
              </a:rPr>
              <a:t>Why do we need to use historiography? What can analyzing sources tell us</a:t>
            </a:r>
            <a:r>
              <a:rPr lang="en-US" dirty="0" smtClean="0">
                <a:solidFill>
                  <a:schemeClr val="tx1"/>
                </a:solidFill>
              </a:rPr>
              <a:t>?</a:t>
            </a:r>
          </a:p>
          <a:p>
            <a:endParaRPr lang="en-US" dirty="0">
              <a:solidFill>
                <a:schemeClr val="tx1"/>
              </a:solidFill>
            </a:endParaRPr>
          </a:p>
          <a:p>
            <a:r>
              <a:rPr lang="en-US" b="1" dirty="0" smtClean="0">
                <a:solidFill>
                  <a:schemeClr val="tx1"/>
                </a:solidFill>
              </a:rPr>
              <a:t>To find out different interpretations</a:t>
            </a:r>
          </a:p>
          <a:p>
            <a:r>
              <a:rPr lang="en-US" b="1" dirty="0" smtClean="0">
                <a:solidFill>
                  <a:schemeClr val="tx1"/>
                </a:solidFill>
              </a:rPr>
              <a:t>To see if sources are reliable</a:t>
            </a:r>
            <a:endParaRPr lang="en-US" b="1"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19853720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Flashback—W 8/22</a:t>
            </a:r>
            <a:endParaRPr lang="en-US" dirty="0"/>
          </a:p>
        </p:txBody>
      </p:sp>
      <p:sp>
        <p:nvSpPr>
          <p:cNvPr id="3" name="Content Placeholder 2"/>
          <p:cNvSpPr>
            <a:spLocks noGrp="1"/>
          </p:cNvSpPr>
          <p:nvPr>
            <p:ph idx="1"/>
          </p:nvPr>
        </p:nvSpPr>
        <p:spPr/>
        <p:txBody>
          <a:bodyPr>
            <a:normAutofit/>
          </a:bodyPr>
          <a:lstStyle/>
          <a:p>
            <a:r>
              <a:rPr lang="en-US" sz="3200" b="1" dirty="0"/>
              <a:t>What is the first amendment? Where are the first 10 amendments found? Why is it important to have our laws written down?</a:t>
            </a:r>
          </a:p>
        </p:txBody>
      </p:sp>
    </p:spTree>
    <p:extLst>
      <p:ext uri="{BB962C8B-B14F-4D97-AF65-F5344CB8AC3E}">
        <p14:creationId xmlns:p14="http://schemas.microsoft.com/office/powerpoint/2010/main" val="30959410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solidFill>
                  <a:schemeClr val="tx1"/>
                </a:solidFill>
              </a:rPr>
              <a:t>Guarantees basic rights such as freedom of speech, religion, press, petition, assembly</a:t>
            </a:r>
          </a:p>
          <a:p>
            <a:r>
              <a:rPr lang="en-US" b="1" dirty="0" smtClean="0">
                <a:solidFill>
                  <a:schemeClr val="tx1"/>
                </a:solidFill>
              </a:rPr>
              <a:t>Bill of rights</a:t>
            </a:r>
          </a:p>
          <a:p>
            <a:r>
              <a:rPr lang="en-US" b="1" dirty="0" smtClean="0">
                <a:solidFill>
                  <a:schemeClr val="tx1"/>
                </a:solidFill>
              </a:rPr>
              <a:t>Can’t be changed or misinterpreted </a:t>
            </a:r>
            <a:endParaRPr lang="en-US" b="1" dirty="0">
              <a:solidFill>
                <a:schemeClr val="tx1"/>
              </a:solidFill>
            </a:endParaRPr>
          </a:p>
        </p:txBody>
      </p:sp>
    </p:spTree>
    <p:extLst>
      <p:ext uri="{BB962C8B-B14F-4D97-AF65-F5344CB8AC3E}">
        <p14:creationId xmlns:p14="http://schemas.microsoft.com/office/powerpoint/2010/main" val="5815951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Learner Outcomes:</a:t>
            </a:r>
            <a:endParaRPr lang="en-US" dirty="0"/>
          </a:p>
        </p:txBody>
      </p:sp>
      <p:sp>
        <p:nvSpPr>
          <p:cNvPr id="3" name="Content Placeholder 2"/>
          <p:cNvSpPr>
            <a:spLocks noGrp="1"/>
          </p:cNvSpPr>
          <p:nvPr>
            <p:ph idx="1"/>
          </p:nvPr>
        </p:nvSpPr>
        <p:spPr/>
        <p:txBody>
          <a:bodyPr/>
          <a:lstStyle/>
          <a:p>
            <a:r>
              <a:rPr lang="en-US" dirty="0" smtClean="0">
                <a:solidFill>
                  <a:schemeClr val="tx1"/>
                </a:solidFill>
              </a:rPr>
              <a:t>Differentiate </a:t>
            </a:r>
            <a:r>
              <a:rPr lang="en-US" dirty="0">
                <a:solidFill>
                  <a:schemeClr val="tx1"/>
                </a:solidFill>
              </a:rPr>
              <a:t>between different historical perspectives by reading 3 different historical accounts but referring to the same pictures.</a:t>
            </a:r>
          </a:p>
          <a:p>
            <a:r>
              <a:rPr lang="en-US" dirty="0" smtClean="0">
                <a:solidFill>
                  <a:schemeClr val="tx1"/>
                </a:solidFill>
              </a:rPr>
              <a:t>Analyze </a:t>
            </a:r>
            <a:r>
              <a:rPr lang="en-US" dirty="0">
                <a:solidFill>
                  <a:schemeClr val="tx1"/>
                </a:solidFill>
              </a:rPr>
              <a:t>which “interpretation” fits the historical interpretations the best. </a:t>
            </a:r>
          </a:p>
        </p:txBody>
      </p:sp>
    </p:spTree>
    <p:extLst>
      <p:ext uri="{BB962C8B-B14F-4D97-AF65-F5344CB8AC3E}">
        <p14:creationId xmlns:p14="http://schemas.microsoft.com/office/powerpoint/2010/main" val="19564137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 8/22</a:t>
            </a:r>
            <a:endParaRPr lang="en-US" dirty="0"/>
          </a:p>
        </p:txBody>
      </p:sp>
      <p:sp>
        <p:nvSpPr>
          <p:cNvPr id="3" name="Content Placeholder 2"/>
          <p:cNvSpPr>
            <a:spLocks noGrp="1"/>
          </p:cNvSpPr>
          <p:nvPr>
            <p:ph idx="1"/>
          </p:nvPr>
        </p:nvSpPr>
        <p:spPr>
          <a:xfrm>
            <a:off x="-381000" y="1600200"/>
            <a:ext cx="9067800" cy="4525963"/>
          </a:xfrm>
        </p:spPr>
        <p:txBody>
          <a:bodyPr/>
          <a:lstStyle/>
          <a:p>
            <a:pPr lvl="1"/>
            <a:r>
              <a:rPr lang="en-US" sz="2400" b="1" dirty="0">
                <a:solidFill>
                  <a:schemeClr val="tx1"/>
                </a:solidFill>
              </a:rPr>
              <a:t>point of view--An attitude or standpoint, how one sees or thinks of something.</a:t>
            </a:r>
            <a:endParaRPr lang="en-US" sz="3600" b="1" dirty="0">
              <a:solidFill>
                <a:schemeClr val="tx1"/>
              </a:solidFill>
            </a:endParaRPr>
          </a:p>
          <a:p>
            <a:pPr lvl="1"/>
            <a:r>
              <a:rPr lang="en-US" sz="2400" b="1" dirty="0">
                <a:solidFill>
                  <a:schemeClr val="tx1"/>
                </a:solidFill>
              </a:rPr>
              <a:t>opinion—a belief or judgment not necessarily based in fact</a:t>
            </a:r>
            <a:endParaRPr lang="en-US" sz="3600" b="1" dirty="0">
              <a:solidFill>
                <a:schemeClr val="tx1"/>
              </a:solidFill>
            </a:endParaRPr>
          </a:p>
          <a:p>
            <a:pPr lvl="1"/>
            <a:r>
              <a:rPr lang="en-US" sz="2400" b="1" dirty="0">
                <a:solidFill>
                  <a:schemeClr val="tx1"/>
                </a:solidFill>
              </a:rPr>
              <a:t>bias—mental tendency or inclination; an irrational preference or prejudice</a:t>
            </a:r>
            <a:endParaRPr lang="en-US" sz="3600" b="1" dirty="0">
              <a:solidFill>
                <a:schemeClr val="tx1"/>
              </a:solidFill>
            </a:endParaRPr>
          </a:p>
          <a:p>
            <a:pPr lvl="1"/>
            <a:r>
              <a:rPr lang="en-US" sz="2400" b="1" dirty="0">
                <a:solidFill>
                  <a:schemeClr val="tx1"/>
                </a:solidFill>
              </a:rPr>
              <a:t>chronology--arranging time in periods and determining the dates and historical order of past events.</a:t>
            </a:r>
            <a:endParaRPr lang="en-US" sz="3600" b="1"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31416888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lstStyle/>
          <a:p>
            <a:r>
              <a:rPr lang="en-US" sz="4400" dirty="0" smtClean="0"/>
              <a:t>Christopher Columbus</a:t>
            </a:r>
            <a:endParaRPr lang="en-US" sz="4400"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355" y="609601"/>
            <a:ext cx="7666495" cy="6257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7459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Readings and a handout</a:t>
            </a:r>
            <a:endParaRPr lang="en-US" dirty="0"/>
          </a:p>
        </p:txBody>
      </p:sp>
      <p:sp>
        <p:nvSpPr>
          <p:cNvPr id="3" name="Content Placeholder 2"/>
          <p:cNvSpPr>
            <a:spLocks noGrp="1"/>
          </p:cNvSpPr>
          <p:nvPr>
            <p:ph idx="1"/>
          </p:nvPr>
        </p:nvSpPr>
        <p:spPr/>
        <p:txBody>
          <a:bodyPr>
            <a:normAutofit/>
          </a:bodyPr>
          <a:lstStyle/>
          <a:p>
            <a:r>
              <a:rPr lang="en-US" sz="2800" b="1" dirty="0"/>
              <a:t>Washington Irving: Columbus as Mythic </a:t>
            </a:r>
            <a:r>
              <a:rPr lang="en-US" sz="2800" b="1" dirty="0" smtClean="0"/>
              <a:t>Hero</a:t>
            </a:r>
          </a:p>
          <a:p>
            <a:r>
              <a:rPr lang="en-US" sz="2800" b="1" dirty="0"/>
              <a:t>Samuel Eliot Morison: Columbus as Master </a:t>
            </a:r>
            <a:r>
              <a:rPr lang="en-US" sz="2800" b="1" dirty="0" smtClean="0"/>
              <a:t>Mariner</a:t>
            </a:r>
          </a:p>
          <a:p>
            <a:r>
              <a:rPr lang="en-US" sz="2800" b="1" dirty="0"/>
              <a:t>Kirkpatrick Sale: Columbus as Overrated </a:t>
            </a:r>
            <a:r>
              <a:rPr lang="en-US" sz="2800" b="1" dirty="0" smtClean="0"/>
              <a:t>Hero</a:t>
            </a:r>
          </a:p>
          <a:p>
            <a:endParaRPr lang="en-US" sz="2800" b="1" dirty="0"/>
          </a:p>
          <a:p>
            <a:r>
              <a:rPr lang="en-US" sz="2800" b="1" dirty="0" smtClean="0"/>
              <a:t>Work in Groups</a:t>
            </a:r>
            <a:endParaRPr lang="en-US" sz="2800" dirty="0"/>
          </a:p>
        </p:txBody>
      </p:sp>
    </p:spTree>
    <p:extLst>
      <p:ext uri="{BB962C8B-B14F-4D97-AF65-F5344CB8AC3E}">
        <p14:creationId xmlns:p14="http://schemas.microsoft.com/office/powerpoint/2010/main" val="29828265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History” Essay</a:t>
            </a:r>
            <a:endParaRPr lang="en-US" dirty="0"/>
          </a:p>
        </p:txBody>
      </p:sp>
      <p:sp>
        <p:nvSpPr>
          <p:cNvPr id="3" name="Content Placeholder 2"/>
          <p:cNvSpPr>
            <a:spLocks noGrp="1"/>
          </p:cNvSpPr>
          <p:nvPr>
            <p:ph idx="1"/>
          </p:nvPr>
        </p:nvSpPr>
        <p:spPr/>
        <p:txBody>
          <a:bodyPr/>
          <a:lstStyle/>
          <a:p>
            <a:r>
              <a:rPr lang="en-US" dirty="0" smtClean="0">
                <a:solidFill>
                  <a:schemeClr val="tx1"/>
                </a:solidFill>
              </a:rPr>
              <a:t>If you have not finished the first draft of your essay today, it should be completed for homework.</a:t>
            </a:r>
          </a:p>
          <a:p>
            <a:endParaRPr lang="en-US" dirty="0">
              <a:solidFill>
                <a:schemeClr val="tx1"/>
              </a:solidFill>
            </a:endParaRPr>
          </a:p>
          <a:p>
            <a:r>
              <a:rPr lang="en-US" dirty="0" smtClean="0">
                <a:solidFill>
                  <a:schemeClr val="tx1"/>
                </a:solidFill>
              </a:rPr>
              <a:t>Peer Review</a:t>
            </a:r>
            <a:endParaRPr lang="en-US" dirty="0">
              <a:solidFill>
                <a:schemeClr val="tx1"/>
              </a:solidFill>
            </a:endParaRPr>
          </a:p>
        </p:txBody>
      </p:sp>
    </p:spTree>
    <p:extLst>
      <p:ext uri="{BB962C8B-B14F-4D97-AF65-F5344CB8AC3E}">
        <p14:creationId xmlns:p14="http://schemas.microsoft.com/office/powerpoint/2010/main" val="23782783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Exit Slip—W 8/22</a:t>
            </a:r>
            <a:endParaRPr lang="en-US" dirty="0"/>
          </a:p>
        </p:txBody>
      </p:sp>
      <p:sp>
        <p:nvSpPr>
          <p:cNvPr id="3" name="Content Placeholder 2"/>
          <p:cNvSpPr>
            <a:spLocks noGrp="1"/>
          </p:cNvSpPr>
          <p:nvPr>
            <p:ph idx="1"/>
          </p:nvPr>
        </p:nvSpPr>
        <p:spPr/>
        <p:txBody>
          <a:bodyPr/>
          <a:lstStyle/>
          <a:p>
            <a:r>
              <a:rPr lang="en-US" dirty="0">
                <a:solidFill>
                  <a:schemeClr val="tx1"/>
                </a:solidFill>
              </a:rPr>
              <a:t>What were the different viewpoints about Columbus that we analyzed today? Why is it important to know who is writing what you are reading about history? </a:t>
            </a:r>
          </a:p>
        </p:txBody>
      </p:sp>
    </p:spTree>
    <p:extLst>
      <p:ext uri="{BB962C8B-B14F-4D97-AF65-F5344CB8AC3E}">
        <p14:creationId xmlns:p14="http://schemas.microsoft.com/office/powerpoint/2010/main" val="37968449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Flashback—R 8/23</a:t>
            </a:r>
            <a:endParaRPr lang="en-US" dirty="0"/>
          </a:p>
        </p:txBody>
      </p:sp>
      <p:sp>
        <p:nvSpPr>
          <p:cNvPr id="3" name="Content Placeholder 2"/>
          <p:cNvSpPr>
            <a:spLocks noGrp="1"/>
          </p:cNvSpPr>
          <p:nvPr>
            <p:ph idx="1"/>
          </p:nvPr>
        </p:nvSpPr>
        <p:spPr/>
        <p:txBody>
          <a:bodyPr/>
          <a:lstStyle/>
          <a:p>
            <a:r>
              <a:rPr lang="en-US" dirty="0">
                <a:solidFill>
                  <a:schemeClr val="tx1"/>
                </a:solidFill>
              </a:rPr>
              <a:t>What is historiography and what is historical interpretation? What are some </a:t>
            </a:r>
            <a:r>
              <a:rPr lang="en-US" dirty="0" smtClean="0">
                <a:solidFill>
                  <a:schemeClr val="tx1"/>
                </a:solidFill>
              </a:rPr>
              <a:t>tools/sources </a:t>
            </a:r>
            <a:r>
              <a:rPr lang="en-US" dirty="0">
                <a:solidFill>
                  <a:schemeClr val="tx1"/>
                </a:solidFill>
              </a:rPr>
              <a:t>that historians use to study history</a:t>
            </a:r>
            <a:r>
              <a:rPr lang="en-US" dirty="0" smtClean="0">
                <a:solidFill>
                  <a:schemeClr val="tx1"/>
                </a:solidFill>
              </a:rPr>
              <a:t>?</a:t>
            </a:r>
          </a:p>
          <a:p>
            <a:endParaRPr lang="en-US" dirty="0">
              <a:solidFill>
                <a:schemeClr val="tx1"/>
              </a:solidFill>
            </a:endParaRPr>
          </a:p>
        </p:txBody>
      </p:sp>
    </p:spTree>
    <p:extLst>
      <p:ext uri="{BB962C8B-B14F-4D97-AF65-F5344CB8AC3E}">
        <p14:creationId xmlns:p14="http://schemas.microsoft.com/office/powerpoint/2010/main" val="2725851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solidFill>
                  <a:schemeClr val="tx1"/>
                </a:solidFill>
              </a:rPr>
              <a:t>Different points of view</a:t>
            </a:r>
          </a:p>
          <a:p>
            <a:r>
              <a:rPr lang="en-US" b="1" dirty="0">
                <a:solidFill>
                  <a:schemeClr val="tx1"/>
                </a:solidFill>
              </a:rPr>
              <a:t>Check the reliability of sources—combine interpretations</a:t>
            </a:r>
          </a:p>
          <a:p>
            <a:r>
              <a:rPr lang="en-US" b="1" dirty="0">
                <a:solidFill>
                  <a:schemeClr val="tx1"/>
                </a:solidFill>
              </a:rPr>
              <a:t>Sources—primary and secondary</a:t>
            </a:r>
          </a:p>
          <a:p>
            <a:endParaRPr lang="en-US" dirty="0"/>
          </a:p>
        </p:txBody>
      </p:sp>
    </p:spTree>
    <p:extLst>
      <p:ext uri="{BB962C8B-B14F-4D97-AF65-F5344CB8AC3E}">
        <p14:creationId xmlns:p14="http://schemas.microsoft.com/office/powerpoint/2010/main" val="25266603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Learner Outcomes:</a:t>
            </a:r>
            <a:endParaRPr lang="en-US" dirty="0"/>
          </a:p>
        </p:txBody>
      </p:sp>
      <p:sp>
        <p:nvSpPr>
          <p:cNvPr id="3" name="Content Placeholder 2"/>
          <p:cNvSpPr>
            <a:spLocks noGrp="1"/>
          </p:cNvSpPr>
          <p:nvPr>
            <p:ph idx="1"/>
          </p:nvPr>
        </p:nvSpPr>
        <p:spPr/>
        <p:txBody>
          <a:bodyPr/>
          <a:lstStyle/>
          <a:p>
            <a:r>
              <a:rPr lang="en-US" dirty="0" smtClean="0">
                <a:solidFill>
                  <a:schemeClr val="tx1"/>
                </a:solidFill>
              </a:rPr>
              <a:t>Explain </a:t>
            </a:r>
            <a:r>
              <a:rPr lang="en-US" dirty="0">
                <a:solidFill>
                  <a:schemeClr val="tx1"/>
                </a:solidFill>
              </a:rPr>
              <a:t>the four reasons why people study history.</a:t>
            </a:r>
          </a:p>
          <a:p>
            <a:r>
              <a:rPr lang="en-US" dirty="0" smtClean="0">
                <a:solidFill>
                  <a:schemeClr val="tx1"/>
                </a:solidFill>
              </a:rPr>
              <a:t>Provide </a:t>
            </a:r>
            <a:r>
              <a:rPr lang="en-US" dirty="0">
                <a:solidFill>
                  <a:schemeClr val="tx1"/>
                </a:solidFill>
              </a:rPr>
              <a:t>real life examples of reasons to study history</a:t>
            </a:r>
            <a:r>
              <a:rPr lang="en-US" dirty="0" smtClean="0">
                <a:solidFill>
                  <a:schemeClr val="tx1"/>
                </a:solidFill>
              </a:rPr>
              <a:t>.</a:t>
            </a:r>
          </a:p>
          <a:p>
            <a:endParaRPr lang="en-US" dirty="0">
              <a:solidFill>
                <a:schemeClr val="tx1"/>
              </a:solidFill>
            </a:endParaRPr>
          </a:p>
          <a:p>
            <a:r>
              <a:rPr lang="en-US" dirty="0" smtClean="0">
                <a:solidFill>
                  <a:schemeClr val="tx1"/>
                </a:solidFill>
              </a:rPr>
              <a:t>Finish Essay to describe “my history”</a:t>
            </a:r>
            <a:endParaRPr lang="en-US" dirty="0">
              <a:solidFill>
                <a:schemeClr val="tx1"/>
              </a:solidFill>
            </a:endParaRPr>
          </a:p>
        </p:txBody>
      </p:sp>
    </p:spTree>
    <p:extLst>
      <p:ext uri="{BB962C8B-B14F-4D97-AF65-F5344CB8AC3E}">
        <p14:creationId xmlns:p14="http://schemas.microsoft.com/office/powerpoint/2010/main" val="7006000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 8/23</a:t>
            </a:r>
            <a:endParaRPr lang="en-US" dirty="0"/>
          </a:p>
        </p:txBody>
      </p:sp>
      <p:sp>
        <p:nvSpPr>
          <p:cNvPr id="3" name="Content Placeholder 2"/>
          <p:cNvSpPr>
            <a:spLocks noGrp="1"/>
          </p:cNvSpPr>
          <p:nvPr>
            <p:ph idx="1"/>
          </p:nvPr>
        </p:nvSpPr>
        <p:spPr>
          <a:xfrm>
            <a:off x="-304800" y="1600200"/>
            <a:ext cx="8991600" cy="4525963"/>
          </a:xfrm>
        </p:spPr>
        <p:txBody>
          <a:bodyPr>
            <a:noAutofit/>
          </a:bodyPr>
          <a:lstStyle/>
          <a:p>
            <a:pPr lvl="1"/>
            <a:r>
              <a:rPr lang="en-US" sz="2800" b="1" dirty="0">
                <a:solidFill>
                  <a:schemeClr val="tx1"/>
                </a:solidFill>
              </a:rPr>
              <a:t>Evidence—that which tends to prove or disprove something; ground for belief; proof.</a:t>
            </a:r>
          </a:p>
          <a:p>
            <a:pPr lvl="1"/>
            <a:r>
              <a:rPr lang="en-US" sz="2800" b="1" dirty="0">
                <a:solidFill>
                  <a:schemeClr val="tx1"/>
                </a:solidFill>
              </a:rPr>
              <a:t>Artifact—a handmade object, as a tool, or the remains of one, as a shard of pottery, characteristic of an earlier time or cultural stage, especially such an object found at an archaeological excavation.</a:t>
            </a:r>
          </a:p>
          <a:p>
            <a:pPr lvl="1"/>
            <a:endParaRPr lang="en-US" sz="2800" b="1" dirty="0">
              <a:solidFill>
                <a:schemeClr val="tx1"/>
              </a:solidFill>
            </a:endParaRPr>
          </a:p>
        </p:txBody>
      </p:sp>
    </p:spTree>
    <p:extLst>
      <p:ext uri="{BB962C8B-B14F-4D97-AF65-F5344CB8AC3E}">
        <p14:creationId xmlns:p14="http://schemas.microsoft.com/office/powerpoint/2010/main" val="42764984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Notebook QUIZ</a:t>
            </a:r>
            <a:endParaRPr lang="en-US" dirty="0"/>
          </a:p>
        </p:txBody>
      </p:sp>
      <p:sp>
        <p:nvSpPr>
          <p:cNvPr id="3" name="Content Placeholder 2"/>
          <p:cNvSpPr>
            <a:spLocks noGrp="1"/>
          </p:cNvSpPr>
          <p:nvPr>
            <p:ph idx="1"/>
          </p:nvPr>
        </p:nvSpPr>
        <p:spPr/>
        <p:txBody>
          <a:bodyPr/>
          <a:lstStyle/>
          <a:p>
            <a:r>
              <a:rPr lang="en-US" b="1" dirty="0" smtClean="0">
                <a:solidFill>
                  <a:schemeClr val="tx1"/>
                </a:solidFill>
              </a:rPr>
              <a:t>Please write on your own sheet of paper—I will project the questions on the screen.</a:t>
            </a:r>
          </a:p>
          <a:p>
            <a:endParaRPr lang="en-US" b="1" dirty="0">
              <a:solidFill>
                <a:schemeClr val="tx1"/>
              </a:solidFill>
            </a:endParaRPr>
          </a:p>
          <a:p>
            <a:r>
              <a:rPr lang="en-US" b="1" dirty="0" smtClean="0">
                <a:solidFill>
                  <a:schemeClr val="tx1"/>
                </a:solidFill>
              </a:rPr>
              <a:t>You DO NOT have to re-write the questions (unless you want to)</a:t>
            </a:r>
            <a:endParaRPr lang="en-US" b="1" dirty="0">
              <a:solidFill>
                <a:schemeClr val="tx1"/>
              </a:solidFill>
            </a:endParaRPr>
          </a:p>
        </p:txBody>
      </p:sp>
    </p:spTree>
    <p:extLst>
      <p:ext uri="{BB962C8B-B14F-4D97-AF65-F5344CB8AC3E}">
        <p14:creationId xmlns:p14="http://schemas.microsoft.com/office/powerpoint/2010/main" val="24996164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 working on your essay</a:t>
            </a:r>
            <a:endParaRPr lang="en-US" dirty="0"/>
          </a:p>
        </p:txBody>
      </p:sp>
      <p:sp>
        <p:nvSpPr>
          <p:cNvPr id="3" name="Content Placeholder 2"/>
          <p:cNvSpPr>
            <a:spLocks noGrp="1"/>
          </p:cNvSpPr>
          <p:nvPr>
            <p:ph idx="1"/>
          </p:nvPr>
        </p:nvSpPr>
        <p:spPr/>
        <p:txBody>
          <a:bodyPr/>
          <a:lstStyle/>
          <a:p>
            <a:r>
              <a:rPr lang="en-US" b="1" dirty="0" smtClean="0">
                <a:solidFill>
                  <a:schemeClr val="tx1"/>
                </a:solidFill>
              </a:rPr>
              <a:t>IT NEEDS TO BE TURNED IN TODAY!!!!!</a:t>
            </a:r>
            <a:endParaRPr lang="en-US" b="1" dirty="0">
              <a:solidFill>
                <a:schemeClr val="tx1"/>
              </a:solidFill>
            </a:endParaRPr>
          </a:p>
        </p:txBody>
      </p:sp>
    </p:spTree>
    <p:extLst>
      <p:ext uri="{BB962C8B-B14F-4D97-AF65-F5344CB8AC3E}">
        <p14:creationId xmlns:p14="http://schemas.microsoft.com/office/powerpoint/2010/main" val="6391646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Exit Slip—R 8/23</a:t>
            </a:r>
            <a:endParaRPr lang="en-US" dirty="0"/>
          </a:p>
        </p:txBody>
      </p:sp>
      <p:sp>
        <p:nvSpPr>
          <p:cNvPr id="3" name="Content Placeholder 2"/>
          <p:cNvSpPr>
            <a:spLocks noGrp="1"/>
          </p:cNvSpPr>
          <p:nvPr>
            <p:ph idx="1"/>
          </p:nvPr>
        </p:nvSpPr>
        <p:spPr/>
        <p:txBody>
          <a:bodyPr/>
          <a:lstStyle/>
          <a:p>
            <a:r>
              <a:rPr lang="en-US" dirty="0">
                <a:solidFill>
                  <a:schemeClr val="tx1"/>
                </a:solidFill>
              </a:rPr>
              <a:t>What do you think is the most important reason to study history? Why?</a:t>
            </a:r>
          </a:p>
          <a:p>
            <a:r>
              <a:rPr lang="en-US" dirty="0" smtClean="0">
                <a:solidFill>
                  <a:schemeClr val="tx1"/>
                </a:solidFill>
              </a:rPr>
              <a:t>What </a:t>
            </a:r>
            <a:r>
              <a:rPr lang="en-US" dirty="0">
                <a:solidFill>
                  <a:schemeClr val="tx1"/>
                </a:solidFill>
              </a:rPr>
              <a:t>was your favorite thing, activity, or topic in this unit? What could make the next unit better?</a:t>
            </a:r>
          </a:p>
          <a:p>
            <a:endParaRPr lang="en-US" dirty="0">
              <a:solidFill>
                <a:schemeClr val="tx1"/>
              </a:solidFill>
            </a:endParaRPr>
          </a:p>
        </p:txBody>
      </p:sp>
    </p:spTree>
    <p:extLst>
      <p:ext uri="{BB962C8B-B14F-4D97-AF65-F5344CB8AC3E}">
        <p14:creationId xmlns:p14="http://schemas.microsoft.com/office/powerpoint/2010/main" val="21469552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Four Reasons to Study History</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9579936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helps us develop empathy for others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solidFill>
                  <a:schemeClr val="tx1"/>
                </a:solidFill>
              </a:rPr>
              <a:t>empathy: the ability to imagine oneself in another's place in order to understand the person's feelings, desire, ideas, and actions.</a:t>
            </a:r>
          </a:p>
          <a:p>
            <a:endParaRPr lang="en-US" dirty="0">
              <a:solidFill>
                <a:schemeClr val="tx1"/>
              </a:solidFill>
            </a:endParaRPr>
          </a:p>
          <a:p>
            <a:r>
              <a:rPr lang="en-US" dirty="0">
                <a:solidFill>
                  <a:schemeClr val="tx1"/>
                </a:solidFill>
              </a:rPr>
              <a:t>It involves more than just feeling sympathy for other people.</a:t>
            </a:r>
          </a:p>
          <a:p>
            <a:r>
              <a:rPr lang="en-US" dirty="0">
                <a:solidFill>
                  <a:schemeClr val="tx1"/>
                </a:solidFill>
              </a:rPr>
              <a:t>"walk in other people's shoes“</a:t>
            </a:r>
          </a:p>
          <a:p>
            <a:endParaRPr lang="en-US" dirty="0">
              <a:solidFill>
                <a:schemeClr val="tx1"/>
              </a:solidFill>
            </a:endParaRPr>
          </a:p>
          <a:p>
            <a:r>
              <a:rPr lang="en-US" dirty="0">
                <a:solidFill>
                  <a:schemeClr val="tx1"/>
                </a:solidFill>
              </a:rPr>
              <a:t>History makes us aware of problems, sorrows, joys, and hardships faced by people in other times and</a:t>
            </a:r>
          </a:p>
          <a:p>
            <a:r>
              <a:rPr lang="en-US" dirty="0">
                <a:solidFill>
                  <a:schemeClr val="tx1"/>
                </a:solidFill>
              </a:rPr>
              <a:t>places. As that awareness grows, we have a better chance of understanding our own</a:t>
            </a:r>
          </a:p>
          <a:p>
            <a:r>
              <a:rPr lang="en-US" dirty="0">
                <a:solidFill>
                  <a:schemeClr val="tx1"/>
                </a:solidFill>
              </a:rPr>
              <a:t>experiences—both good and bad.</a:t>
            </a:r>
          </a:p>
          <a:p>
            <a:endParaRPr lang="en-US" dirty="0"/>
          </a:p>
        </p:txBody>
      </p:sp>
    </p:spTree>
    <p:extLst>
      <p:ext uri="{BB962C8B-B14F-4D97-AF65-F5344CB8AC3E}">
        <p14:creationId xmlns:p14="http://schemas.microsoft.com/office/powerpoint/2010/main" val="21380397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makes us better thinkers</a:t>
            </a:r>
            <a:endParaRPr lang="en-US" dirty="0"/>
          </a:p>
        </p:txBody>
      </p:sp>
      <p:sp>
        <p:nvSpPr>
          <p:cNvPr id="3" name="Content Placeholder 2"/>
          <p:cNvSpPr>
            <a:spLocks noGrp="1"/>
          </p:cNvSpPr>
          <p:nvPr>
            <p:ph idx="1"/>
          </p:nvPr>
        </p:nvSpPr>
        <p:spPr/>
        <p:txBody>
          <a:bodyPr/>
          <a:lstStyle/>
          <a:p>
            <a:r>
              <a:rPr lang="en-US" dirty="0">
                <a:solidFill>
                  <a:schemeClr val="tx1"/>
                </a:solidFill>
              </a:rPr>
              <a:t>The process of investigating what happened long ago involves analyzing evidence and</a:t>
            </a:r>
          </a:p>
          <a:p>
            <a:r>
              <a:rPr lang="en-US" dirty="0">
                <a:solidFill>
                  <a:schemeClr val="tx1"/>
                </a:solidFill>
              </a:rPr>
              <a:t>making judgments about what sources are credible. It also requires evaluating different points of view about what is important and why.</a:t>
            </a:r>
          </a:p>
          <a:p>
            <a:r>
              <a:rPr lang="en-US" dirty="0">
                <a:solidFill>
                  <a:schemeClr val="tx1"/>
                </a:solidFill>
              </a:rPr>
              <a:t>These are all essential critical-thinking skills, not just in the history classroom but also in life. You will need to exercise these skills whenever you make an important decision about your own future.</a:t>
            </a:r>
          </a:p>
          <a:p>
            <a:endParaRPr lang="en-US" dirty="0"/>
          </a:p>
        </p:txBody>
      </p:sp>
    </p:spTree>
    <p:extLst>
      <p:ext uri="{BB962C8B-B14F-4D97-AF65-F5344CB8AC3E}">
        <p14:creationId xmlns:p14="http://schemas.microsoft.com/office/powerpoint/2010/main" val="39904519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teaches us to avoid errors of the past</a:t>
            </a:r>
            <a:endParaRPr lang="en-US" dirty="0"/>
          </a:p>
        </p:txBody>
      </p:sp>
      <p:sp>
        <p:nvSpPr>
          <p:cNvPr id="3" name="Content Placeholder 2"/>
          <p:cNvSpPr>
            <a:spLocks noGrp="1"/>
          </p:cNvSpPr>
          <p:nvPr>
            <p:ph idx="1"/>
          </p:nvPr>
        </p:nvSpPr>
        <p:spPr/>
        <p:txBody>
          <a:bodyPr/>
          <a:lstStyle/>
          <a:p>
            <a:r>
              <a:rPr lang="en-US" dirty="0">
                <a:solidFill>
                  <a:schemeClr val="tx1"/>
                </a:solidFill>
              </a:rPr>
              <a:t>"Those who cannot remember the past are condemned to repeat it."</a:t>
            </a:r>
          </a:p>
          <a:p>
            <a:pPr lvl="1"/>
            <a:r>
              <a:rPr lang="en-US" dirty="0">
                <a:solidFill>
                  <a:schemeClr val="tx1"/>
                </a:solidFill>
              </a:rPr>
              <a:t>Spanish philosopher George Santayana</a:t>
            </a:r>
          </a:p>
          <a:p>
            <a:r>
              <a:rPr lang="en-US" dirty="0">
                <a:solidFill>
                  <a:schemeClr val="tx1"/>
                </a:solidFill>
              </a:rPr>
              <a:t>The more we learn today about the errors of the past, the better chance we have of avoiding them in</a:t>
            </a:r>
          </a:p>
          <a:p>
            <a:r>
              <a:rPr lang="en-US" dirty="0">
                <a:solidFill>
                  <a:schemeClr val="tx1"/>
                </a:solidFill>
              </a:rPr>
              <a:t>the future.</a:t>
            </a:r>
          </a:p>
          <a:p>
            <a:endParaRPr lang="en-US" dirty="0"/>
          </a:p>
        </p:txBody>
      </p:sp>
    </p:spTree>
    <p:extLst>
      <p:ext uri="{BB962C8B-B14F-4D97-AF65-F5344CB8AC3E}">
        <p14:creationId xmlns:p14="http://schemas.microsoft.com/office/powerpoint/2010/main" val="18694885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is interesting!</a:t>
            </a:r>
            <a:endParaRPr lang="en-US" dirty="0"/>
          </a:p>
        </p:txBody>
      </p:sp>
      <p:sp>
        <p:nvSpPr>
          <p:cNvPr id="3" name="Content Placeholder 2"/>
          <p:cNvSpPr>
            <a:spLocks noGrp="1"/>
          </p:cNvSpPr>
          <p:nvPr>
            <p:ph idx="1"/>
          </p:nvPr>
        </p:nvSpPr>
        <p:spPr/>
        <p:txBody>
          <a:bodyPr/>
          <a:lstStyle/>
          <a:p>
            <a:r>
              <a:rPr lang="en-US" dirty="0">
                <a:solidFill>
                  <a:schemeClr val="tx1"/>
                </a:solidFill>
              </a:rPr>
              <a:t>For decades, screenwriters and moviemakers have mined history for good stories and brought them to life on screen. Even movies that do not seem particularly historical are often based in part on historical events or settings. </a:t>
            </a:r>
          </a:p>
          <a:p>
            <a:r>
              <a:rPr lang="en-US" dirty="0">
                <a:solidFill>
                  <a:schemeClr val="tx1"/>
                </a:solidFill>
              </a:rPr>
              <a:t>At a deeper level, figuring out the what and why of historical events is a lot like solving a puzzle or a mystery.</a:t>
            </a:r>
          </a:p>
          <a:p>
            <a:endParaRPr lang="en-US" dirty="0"/>
          </a:p>
        </p:txBody>
      </p:sp>
    </p:spTree>
    <p:extLst>
      <p:ext uri="{BB962C8B-B14F-4D97-AF65-F5344CB8AC3E}">
        <p14:creationId xmlns:p14="http://schemas.microsoft.com/office/powerpoint/2010/main" val="23186543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4_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5_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2298</TotalTime>
  <Words>3621</Words>
  <Application>Microsoft Office PowerPoint</Application>
  <PresentationFormat>On-screen Show (4:3)</PresentationFormat>
  <Paragraphs>215</Paragraphs>
  <Slides>39</Slides>
  <Notes>0</Notes>
  <HiddenSlides>0</HiddenSlides>
  <MMClips>0</MMClips>
  <ScaleCrop>false</ScaleCrop>
  <HeadingPairs>
    <vt:vector size="4" baseType="variant">
      <vt:variant>
        <vt:lpstr>Theme</vt:lpstr>
      </vt:variant>
      <vt:variant>
        <vt:i4>4</vt:i4>
      </vt:variant>
      <vt:variant>
        <vt:lpstr>Slide Titles</vt:lpstr>
      </vt:variant>
      <vt:variant>
        <vt:i4>39</vt:i4>
      </vt:variant>
    </vt:vector>
  </HeadingPairs>
  <TitlesOfParts>
    <vt:vector size="43" baseType="lpstr">
      <vt:lpstr>Executive</vt:lpstr>
      <vt:lpstr>1_Executive</vt:lpstr>
      <vt:lpstr>4_Executive</vt:lpstr>
      <vt:lpstr>5_Executive</vt:lpstr>
      <vt:lpstr>Flashback—M 8/20  (typo on your flashback sheet—see bolded below) </vt:lpstr>
      <vt:lpstr>Learner Outcomes:</vt:lpstr>
      <vt:lpstr>Vocabulary 8/20</vt:lpstr>
      <vt:lpstr>PowerPoint Presentation</vt:lpstr>
      <vt:lpstr>Core Content</vt:lpstr>
      <vt:lpstr>Transition</vt:lpstr>
      <vt:lpstr>Abraham Lincoln—Gettysburg Address</vt:lpstr>
      <vt:lpstr>MLK Jr.—”I have a Dream”</vt:lpstr>
      <vt:lpstr>How do they help explain why history is important?</vt:lpstr>
      <vt:lpstr>Analyzing—Take notes and put them in your notebook</vt:lpstr>
      <vt:lpstr>How to write Essays—Essay Format</vt:lpstr>
      <vt:lpstr>What is Your History?—Essay </vt:lpstr>
      <vt:lpstr>Exit Slip—M 8/20</vt:lpstr>
      <vt:lpstr>Flashback—T 8/21</vt:lpstr>
      <vt:lpstr>Learner Outcomes:</vt:lpstr>
      <vt:lpstr>Vocabulary 8/21</vt:lpstr>
      <vt:lpstr>Historical Interpretation—and Historiography </vt:lpstr>
      <vt:lpstr>“Your History” Essay</vt:lpstr>
      <vt:lpstr>Exit Slip—T 8/21 </vt:lpstr>
      <vt:lpstr>Flashback—W 8/22</vt:lpstr>
      <vt:lpstr>PowerPoint Presentation</vt:lpstr>
      <vt:lpstr>Learner Outcomes:</vt:lpstr>
      <vt:lpstr>Vocabulary 8/22</vt:lpstr>
      <vt:lpstr>Christopher Columbus</vt:lpstr>
      <vt:lpstr>3 Readings and a handout</vt:lpstr>
      <vt:lpstr>“Your History” Essay</vt:lpstr>
      <vt:lpstr>Exit Slip—W 8/22</vt:lpstr>
      <vt:lpstr>Flashback—R 8/23</vt:lpstr>
      <vt:lpstr>PowerPoint Presentation</vt:lpstr>
      <vt:lpstr>Learner Outcomes:</vt:lpstr>
      <vt:lpstr>Vocabulary 8/23</vt:lpstr>
      <vt:lpstr>Notebook QUIZ</vt:lpstr>
      <vt:lpstr>Continue working on your essay</vt:lpstr>
      <vt:lpstr>Exit Slip—R 8/23</vt:lpstr>
      <vt:lpstr>Four Reasons to Study History</vt:lpstr>
      <vt:lpstr>History helps us develop empathy for others</vt:lpstr>
      <vt:lpstr>History makes us better thinkers</vt:lpstr>
      <vt:lpstr>History teaches us to avoid errors of the past</vt:lpstr>
      <vt:lpstr>History is interesting!</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JT MONEY</dc:creator>
  <cp:lastModifiedBy>Hall, Betsy</cp:lastModifiedBy>
  <cp:revision>59</cp:revision>
  <dcterms:created xsi:type="dcterms:W3CDTF">2012-08-09T02:13:57Z</dcterms:created>
  <dcterms:modified xsi:type="dcterms:W3CDTF">2012-08-23T23:26:56Z</dcterms:modified>
</cp:coreProperties>
</file>