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ink/ink1.xml" ContentType="application/inkml+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9"/>
  </p:notesMasterIdLst>
  <p:handoutMasterIdLst>
    <p:handoutMasterId r:id="rId30"/>
  </p:handoutMasterIdLst>
  <p:sldIdLst>
    <p:sldId id="257" r:id="rId2"/>
    <p:sldId id="259" r:id="rId3"/>
    <p:sldId id="273" r:id="rId4"/>
    <p:sldId id="268" r:id="rId5"/>
    <p:sldId id="313" r:id="rId6"/>
    <p:sldId id="276" r:id="rId7"/>
    <p:sldId id="277" r:id="rId8"/>
    <p:sldId id="314" r:id="rId9"/>
    <p:sldId id="310" r:id="rId10"/>
    <p:sldId id="304" r:id="rId11"/>
    <p:sldId id="315" r:id="rId12"/>
    <p:sldId id="317" r:id="rId13"/>
    <p:sldId id="318" r:id="rId14"/>
    <p:sldId id="319" r:id="rId15"/>
    <p:sldId id="279" r:id="rId16"/>
    <p:sldId id="305" r:id="rId17"/>
    <p:sldId id="316" r:id="rId18"/>
    <p:sldId id="307" r:id="rId19"/>
    <p:sldId id="306" r:id="rId20"/>
    <p:sldId id="281" r:id="rId21"/>
    <p:sldId id="308" r:id="rId22"/>
    <p:sldId id="309" r:id="rId23"/>
    <p:sldId id="299" r:id="rId24"/>
    <p:sldId id="300" r:id="rId25"/>
    <p:sldId id="285" r:id="rId26"/>
    <p:sldId id="311" r:id="rId27"/>
    <p:sldId id="312" r:id="rId28"/>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99DFF241-B5C7-4541-95AC-6BF5A71D6A3E}">
          <p14:sldIdLst>
            <p14:sldId id="257"/>
            <p14:sldId id="259"/>
            <p14:sldId id="273"/>
            <p14:sldId id="268"/>
            <p14:sldId id="313"/>
            <p14:sldId id="276"/>
            <p14:sldId id="277"/>
          </p14:sldIdLst>
        </p14:section>
        <p14:section name="Untitled Section" id="{C4499EC0-AB3B-4E90-AD2C-942EA952E7AD}">
          <p14:sldIdLst>
            <p14:sldId id="314"/>
            <p14:sldId id="310"/>
            <p14:sldId id="304"/>
            <p14:sldId id="315"/>
            <p14:sldId id="317"/>
            <p14:sldId id="318"/>
            <p14:sldId id="319"/>
            <p14:sldId id="279"/>
            <p14:sldId id="305"/>
            <p14:sldId id="316"/>
            <p14:sldId id="307"/>
            <p14:sldId id="306"/>
            <p14:sldId id="281"/>
            <p14:sldId id="308"/>
            <p14:sldId id="309"/>
            <p14:sldId id="299"/>
            <p14:sldId id="300"/>
            <p14:sldId id="285"/>
            <p14:sldId id="311"/>
            <p14:sldId id="31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74"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6" d="100"/>
          <a:sy n="56" d="100"/>
        </p:scale>
        <p:origin x="-1812" y="-84"/>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r>
              <a:rPr lang="en-US" dirty="0" smtClean="0"/>
              <a:t>Early College Presentation </a:t>
            </a:r>
            <a:r>
              <a:rPr lang="en-US" smtClean="0"/>
              <a:t>to School Board</a:t>
            </a:r>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03C688D6-1581-483A-942E-FBB7CB8B256B}" type="datetimeFigureOut">
              <a:rPr lang="en-US" smtClean="0"/>
              <a:pPr/>
              <a:t>1/19/2012</a:t>
            </a:fld>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1B6DBC4B-DF2F-40E3-8D79-A1DD3D5C424C}" type="slidenum">
              <a:rPr lang="en-US" smtClean="0"/>
              <a:pPr/>
              <a:t>‹#›</a:t>
            </a:fld>
            <a:endParaRPr lang="en-US"/>
          </a:p>
        </p:txBody>
      </p:sp>
    </p:spTree>
    <p:extLst>
      <p:ext uri="{BB962C8B-B14F-4D97-AF65-F5344CB8AC3E}">
        <p14:creationId xmlns:p14="http://schemas.microsoft.com/office/powerpoint/2010/main" xmlns="" val="190399691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680" units="cm"/>
          <inkml:channel name="Y" type="integer" max="1050" units="cm"/>
        </inkml:traceFormat>
        <inkml:channelProperties>
          <inkml:channelProperty channel="X" name="resolution" value="52" units="1/cm"/>
          <inkml:channelProperty channel="Y" name="resolution" value="43" units="1/cm"/>
        </inkml:channelProperties>
      </inkml:inkSource>
      <inkml:timestamp xml:id="ts0" timeString="2011-03-09T05:02:41.653"/>
    </inkml:context>
    <inkml:brush xml:id="br0">
      <inkml:brushProperty name="width" value="0.03528" units="cm"/>
      <inkml:brushProperty name="height" value="0.03528" units="cm"/>
      <inkml:brushProperty name="fitToCurve" value="1"/>
      <inkml:brushProperty name="ignorePressure" value="1"/>
    </inkml:brush>
  </inkml:definitions>
  <inkml:trace contextRef="#ctx0" brushRef="#br0">223 845,'0'-17,"165"-177,-18 70,-128 88,72 1,-72 265,-19-213,0 161,-19-161,1 89,18-88,0-54,-201-299,108 194,-109-143,147 178,-37 19,184 245,129 37,-92-125,275 125,-349-160,166 124,-149-88,-34-19,-498-122,148 34,-20 19,332-1,185-158,-130 140,202-175,-183 157,35-52,-109 88,38 1,-76 212,-35 52,37-160,-20 73,56-125,-18 36,-18-18,17-1,-55-280,56 192,-56-247,74 212,-18 71,18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B658C154-4FD1-44F2-9313-38A4E17B2EA8}" type="datetimeFigureOut">
              <a:rPr lang="en-US" smtClean="0"/>
              <a:pPr/>
              <a:t>1/19/2012</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9F161C3B-7467-440B-9F97-6D1BDFCAAA15}" type="slidenum">
              <a:rPr lang="en-US" smtClean="0"/>
              <a:pPr/>
              <a:t>‹#›</a:t>
            </a:fld>
            <a:endParaRPr lang="en-US"/>
          </a:p>
        </p:txBody>
      </p:sp>
    </p:spTree>
    <p:extLst>
      <p:ext uri="{BB962C8B-B14F-4D97-AF65-F5344CB8AC3E}">
        <p14:creationId xmlns:p14="http://schemas.microsoft.com/office/powerpoint/2010/main" xmlns="" val="2251869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72600287-32C9-421A-AC42-FE0EF4989025}" type="datetimeFigureOut">
              <a:rPr lang="en-US" smtClean="0"/>
              <a:pPr/>
              <a:t>1/19/2012</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58B6894-F971-4883-8ADE-E205A75AFCC8}"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2600287-32C9-421A-AC42-FE0EF4989025}" type="datetimeFigureOut">
              <a:rPr lang="en-US" smtClean="0"/>
              <a:pPr/>
              <a:t>1/19/2012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8B6894-F971-4883-8ADE-E205A75AFCC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72600287-32C9-421A-AC42-FE0EF4989025}" type="datetimeFigureOut">
              <a:rPr lang="en-US" smtClean="0"/>
              <a:pPr/>
              <a:t>1/19/2012</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58B6894-F971-4883-8ADE-E205A75AFCC8}"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2600287-32C9-421A-AC42-FE0EF4989025}" type="datetimeFigureOut">
              <a:rPr lang="en-US" smtClean="0"/>
              <a:pPr/>
              <a:t>1/19/2012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E58B6894-F971-4883-8ADE-E205A75AFCC8}"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2600287-32C9-421A-AC42-FE0EF4989025}" type="datetimeFigureOut">
              <a:rPr lang="en-US" smtClean="0"/>
              <a:pPr/>
              <a:t>1/19/2012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E58B6894-F971-4883-8ADE-E205A75AFCC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2600287-32C9-421A-AC42-FE0EF4989025}" type="datetimeFigureOut">
              <a:rPr lang="en-US" smtClean="0"/>
              <a:pPr/>
              <a:t>1/19/2012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58B6894-F971-4883-8ADE-E205A75AFCC8}"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2600287-32C9-421A-AC42-FE0EF4989025}" type="datetimeFigureOut">
              <a:rPr lang="en-US" smtClean="0"/>
              <a:pPr/>
              <a:t>1/19/2012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58B6894-F971-4883-8ADE-E205A75AFCC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72600287-32C9-421A-AC42-FE0EF4989025}" type="datetimeFigureOut">
              <a:rPr lang="en-US" smtClean="0"/>
              <a:pPr/>
              <a:t>1/19/2012</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58B6894-F971-4883-8ADE-E205A75AFCC8}"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72600287-32C9-421A-AC42-FE0EF4989025}" type="datetimeFigureOut">
              <a:rPr lang="en-US" smtClean="0"/>
              <a:pPr/>
              <a:t>1/19/2012</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58B6894-F971-4883-8ADE-E205A75AFCC8}"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2600287-32C9-421A-AC42-FE0EF4989025}" type="datetimeFigureOut">
              <a:rPr lang="en-US" smtClean="0"/>
              <a:pPr/>
              <a:t>1/19/2012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8B6894-F971-4883-8ADE-E205A75AFCC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2600287-32C9-421A-AC42-FE0EF4989025}" type="datetimeFigureOut">
              <a:rPr lang="en-US" smtClean="0"/>
              <a:pPr/>
              <a:t>1/19/2012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8B6894-F971-4883-8ADE-E205A75AFCC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72600287-32C9-421A-AC42-FE0EF4989025}" type="datetimeFigureOut">
              <a:rPr lang="en-US" smtClean="0"/>
              <a:pPr/>
              <a:t>1/19/2012</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E58B6894-F971-4883-8ADE-E205A75AFCC8}"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hensleyk@centergrove.k12.in.us" TargetMode="External"/><Relationship Id="rId2" Type="http://schemas.openxmlformats.org/officeDocument/2006/relationships/hyperlink" Target="mailto:hillmans@centergrove.k12.in.u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514600"/>
          </a:xfrm>
        </p:spPr>
        <p:txBody>
          <a:bodyPr>
            <a:normAutofit fontScale="90000"/>
          </a:bodyPr>
          <a:lstStyle/>
          <a:p>
            <a:pPr algn="ctr"/>
            <a:r>
              <a:rPr lang="en-US" dirty="0" smtClean="0"/>
              <a:t>The Early College @ </a:t>
            </a:r>
            <a:br>
              <a:rPr lang="en-US" dirty="0" smtClean="0"/>
            </a:br>
            <a:r>
              <a:rPr lang="en-US" dirty="0" smtClean="0"/>
              <a:t>Center Grove</a:t>
            </a:r>
            <a:br>
              <a:rPr lang="en-US" dirty="0" smtClean="0"/>
            </a:br>
            <a:r>
              <a:rPr lang="en-US" dirty="0" smtClean="0"/>
              <a:t>A Smaller Learning Community</a:t>
            </a:r>
            <a:br>
              <a:rPr lang="en-US" dirty="0" smtClean="0"/>
            </a:br>
            <a:r>
              <a:rPr lang="en-US" dirty="0" smtClean="0"/>
              <a:t>1:1 Laptop Initiative</a:t>
            </a:r>
            <a:endParaRPr lang="en-US" dirty="0"/>
          </a:p>
        </p:txBody>
      </p:sp>
      <p:pic>
        <p:nvPicPr>
          <p:cNvPr id="4" name="Content Placeholder 3" descr="earlycollege copy.jpg"/>
          <p:cNvPicPr>
            <a:picLocks noGrp="1" noChangeAspect="1"/>
          </p:cNvPicPr>
          <p:nvPr>
            <p:ph idx="1"/>
          </p:nvPr>
        </p:nvPicPr>
        <p:blipFill>
          <a:blip r:embed="rId2" cstate="print"/>
          <a:stretch>
            <a:fillRect/>
          </a:stretch>
        </p:blipFill>
        <p:spPr>
          <a:xfrm>
            <a:off x="1544415" y="1981200"/>
            <a:ext cx="6055170" cy="4191000"/>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12775" y="0"/>
            <a:ext cx="8153400" cy="1676400"/>
          </a:xfrm>
          <a:solidFill>
            <a:schemeClr val="bg1"/>
          </a:solidFill>
        </p:spPr>
        <p:txBody>
          <a:bodyPr>
            <a:noAutofit/>
          </a:bodyPr>
          <a:lstStyle/>
          <a:p>
            <a:pPr eaLnBrk="1" fontAlgn="auto" hangingPunct="1">
              <a:spcAft>
                <a:spcPts val="0"/>
              </a:spcAft>
              <a:defRPr/>
            </a:pPr>
            <a:r>
              <a:rPr lang="en-US" sz="5400" dirty="0" smtClean="0"/>
              <a:t/>
            </a:r>
            <a:br>
              <a:rPr lang="en-US" sz="5400" dirty="0" smtClean="0"/>
            </a:br>
            <a:r>
              <a:rPr lang="en-US" sz="4800" dirty="0" smtClean="0"/>
              <a:t>What </a:t>
            </a:r>
            <a:r>
              <a:rPr lang="en-US" sz="4800" dirty="0"/>
              <a:t>is The Early College at Center Grove</a:t>
            </a:r>
            <a:r>
              <a:rPr lang="en-US" sz="5400" dirty="0"/>
              <a:t>?</a:t>
            </a:r>
          </a:p>
        </p:txBody>
      </p:sp>
      <p:sp>
        <p:nvSpPr>
          <p:cNvPr id="12291" name="Rectangle 3"/>
          <p:cNvSpPr>
            <a:spLocks noGrp="1" noChangeArrowheads="1"/>
          </p:cNvSpPr>
          <p:nvPr>
            <p:ph idx="1"/>
          </p:nvPr>
        </p:nvSpPr>
        <p:spPr>
          <a:xfrm>
            <a:off x="612775" y="1828800"/>
            <a:ext cx="8153400" cy="4267200"/>
          </a:xfrm>
          <a:solidFill>
            <a:schemeClr val="bg2">
              <a:lumMod val="75000"/>
            </a:schemeClr>
          </a:solidFill>
        </p:spPr>
        <p:txBody>
          <a:bodyPr>
            <a:normAutofit fontScale="25000" lnSpcReduction="20000"/>
          </a:bodyPr>
          <a:lstStyle/>
          <a:p>
            <a:pPr eaLnBrk="1" hangingPunct="1">
              <a:buFontTx/>
              <a:buNone/>
            </a:pPr>
            <a:endParaRPr lang="en-US" dirty="0" smtClean="0">
              <a:latin typeface="Arial Narrow" pitchFamily="34" charset="0"/>
              <a:ea typeface="Calibri" pitchFamily="34" charset="0"/>
              <a:cs typeface="Calibri" pitchFamily="34" charset="0"/>
            </a:endParaRPr>
          </a:p>
          <a:p>
            <a:pPr eaLnBrk="1" hangingPunct="1">
              <a:buFontTx/>
              <a:buNone/>
            </a:pPr>
            <a:endParaRPr lang="en-US" dirty="0" smtClean="0">
              <a:latin typeface="Arial Narrow" pitchFamily="34" charset="0"/>
              <a:ea typeface="Calibri" pitchFamily="34" charset="0"/>
              <a:cs typeface="Calibri" pitchFamily="34" charset="0"/>
            </a:endParaRPr>
          </a:p>
          <a:p>
            <a:pPr eaLnBrk="1" hangingPunct="1">
              <a:buFont typeface="Wingdings" pitchFamily="2" charset="2"/>
              <a:buChar char="q"/>
            </a:pPr>
            <a:endParaRPr lang="en-US" dirty="0" smtClean="0">
              <a:latin typeface="Arial Narrow" pitchFamily="34" charset="0"/>
              <a:ea typeface="Calibri" pitchFamily="34" charset="0"/>
              <a:cs typeface="Calibri" pitchFamily="34" charset="0"/>
            </a:endParaRPr>
          </a:p>
          <a:p>
            <a:pPr eaLnBrk="1" hangingPunct="1">
              <a:buFont typeface="Wingdings" pitchFamily="2" charset="2"/>
              <a:buChar char="q"/>
            </a:pPr>
            <a:r>
              <a:rPr lang="en-US" sz="11200" dirty="0" smtClean="0">
                <a:latin typeface="Arial Narrow" pitchFamily="34" charset="0"/>
                <a:ea typeface="Calibri" pitchFamily="34" charset="0"/>
                <a:cs typeface="Calibri" pitchFamily="34" charset="0"/>
              </a:rPr>
              <a:t>A college preparatory program aimed at helping students gain college credit and experience college before they graduate from high school. </a:t>
            </a:r>
          </a:p>
          <a:p>
            <a:pPr eaLnBrk="1" hangingPunct="1">
              <a:buNone/>
            </a:pPr>
            <a:endParaRPr lang="en-US" sz="11200" dirty="0" smtClean="0">
              <a:latin typeface="Arial Narrow" pitchFamily="34" charset="0"/>
              <a:ea typeface="Calibri" pitchFamily="34" charset="0"/>
              <a:cs typeface="Calibri" pitchFamily="34" charset="0"/>
            </a:endParaRPr>
          </a:p>
          <a:p>
            <a:pPr eaLnBrk="1" hangingPunct="1">
              <a:buFont typeface="Wingdings" pitchFamily="2" charset="2"/>
              <a:buChar char="q"/>
            </a:pPr>
            <a:r>
              <a:rPr lang="en-US" sz="11200" dirty="0" smtClean="0">
                <a:latin typeface="Arial Narrow" pitchFamily="34" charset="0"/>
                <a:ea typeface="Calibri" pitchFamily="34" charset="0"/>
                <a:cs typeface="Calibri" pitchFamily="34" charset="0"/>
              </a:rPr>
              <a:t> Rigorous course work with support through “Office Hours” that will prepare students for college readiness and success.</a:t>
            </a:r>
          </a:p>
          <a:p>
            <a:pPr eaLnBrk="1" hangingPunct="1">
              <a:buNone/>
            </a:pPr>
            <a:r>
              <a:rPr lang="en-US" sz="11200" dirty="0" smtClean="0">
                <a:latin typeface="Arial Narrow" pitchFamily="34" charset="0"/>
                <a:ea typeface="Calibri" pitchFamily="34" charset="0"/>
                <a:cs typeface="Calibri" pitchFamily="34" charset="0"/>
              </a:rPr>
              <a:t> </a:t>
            </a:r>
          </a:p>
          <a:p>
            <a:pPr eaLnBrk="1" hangingPunct="1">
              <a:buFont typeface="Wingdings" pitchFamily="2" charset="2"/>
              <a:buChar char="q"/>
            </a:pPr>
            <a:r>
              <a:rPr lang="en-US" sz="11200" dirty="0" smtClean="0">
                <a:latin typeface="Arial Narrow" pitchFamily="34" charset="0"/>
                <a:ea typeface="Calibri" pitchFamily="34" charset="0"/>
                <a:cs typeface="Calibri" pitchFamily="34" charset="0"/>
              </a:rPr>
              <a:t> Mentoring, personalization, project-based learning and an emphasis on study skills.  </a:t>
            </a:r>
            <a:r>
              <a:rPr lang="en-US" sz="11200" dirty="0" smtClean="0"/>
              <a:t> </a:t>
            </a:r>
          </a:p>
          <a:p>
            <a:pPr eaLnBrk="1" hangingPunct="1">
              <a:buFontTx/>
              <a:buNone/>
            </a:pPr>
            <a:endParaRPr lang="en-US" sz="7000" dirty="0" smtClean="0"/>
          </a:p>
          <a:p>
            <a:pPr eaLnBrk="1" hangingPunct="1">
              <a:buFontTx/>
              <a:buNone/>
            </a:pPr>
            <a:endParaRPr lang="en-US" dirty="0" smtClean="0"/>
          </a:p>
          <a:p>
            <a:pPr eaLnBrk="1" hangingPunct="1">
              <a:buFontTx/>
              <a:buNone/>
            </a:pPr>
            <a:r>
              <a:rPr lang="en-US" dirty="0" smtClean="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066800"/>
          </a:xfrm>
        </p:spPr>
        <p:txBody>
          <a:bodyPr>
            <a:normAutofit fontScale="90000"/>
          </a:bodyPr>
          <a:lstStyle/>
          <a:p>
            <a:pPr lvl="0" algn="ctr"/>
            <a:r>
              <a:rPr lang="en-US" dirty="0" smtClean="0"/>
              <a:t/>
            </a:r>
            <a:br>
              <a:rPr lang="en-US" dirty="0" smtClean="0"/>
            </a:br>
            <a:r>
              <a:rPr lang="en-US" dirty="0" smtClean="0"/>
              <a:t>EC Faculty </a:t>
            </a:r>
            <a:br>
              <a:rPr lang="en-US" dirty="0" smtClean="0"/>
            </a:br>
            <a:endParaRPr lang="en-US" dirty="0"/>
          </a:p>
        </p:txBody>
      </p:sp>
      <p:sp>
        <p:nvSpPr>
          <p:cNvPr id="3" name="Content Placeholder 2"/>
          <p:cNvSpPr>
            <a:spLocks noGrp="1"/>
          </p:cNvSpPr>
          <p:nvPr>
            <p:ph idx="1"/>
          </p:nvPr>
        </p:nvSpPr>
        <p:spPr>
          <a:solidFill>
            <a:schemeClr val="bg2"/>
          </a:solidFill>
        </p:spPr>
        <p:txBody>
          <a:bodyPr>
            <a:normAutofit fontScale="85000" lnSpcReduction="20000"/>
          </a:bodyPr>
          <a:lstStyle/>
          <a:p>
            <a:r>
              <a:rPr lang="en-US" dirty="0"/>
              <a:t>ENGLISH – Krista Hensley, Debi Dixon, Melissa Warner</a:t>
            </a:r>
          </a:p>
          <a:p>
            <a:r>
              <a:rPr lang="en-US" dirty="0"/>
              <a:t>MATH – Lindsay Hull, Julie Coyne, Shawn Sanders</a:t>
            </a:r>
          </a:p>
          <a:p>
            <a:r>
              <a:rPr lang="en-US" dirty="0"/>
              <a:t>SCIENCE – Alisha Lemons, Clay Heavin, Brian </a:t>
            </a:r>
            <a:r>
              <a:rPr lang="en-US" dirty="0" smtClean="0"/>
              <a:t>Weidman</a:t>
            </a:r>
            <a:endParaRPr lang="en-US" dirty="0"/>
          </a:p>
          <a:p>
            <a:r>
              <a:rPr lang="en-US" dirty="0"/>
              <a:t>SOC STUDIES – Jenna Rickmon, Jeff Buckmaster, Eric Howe</a:t>
            </a:r>
          </a:p>
          <a:p>
            <a:r>
              <a:rPr lang="en-US" dirty="0"/>
              <a:t>BUSINESS – Tracy </a:t>
            </a:r>
            <a:r>
              <a:rPr lang="en-US" dirty="0" smtClean="0"/>
              <a:t>Buck</a:t>
            </a:r>
            <a:endParaRPr lang="en-US" dirty="0"/>
          </a:p>
          <a:p>
            <a:r>
              <a:rPr lang="en-US" dirty="0"/>
              <a:t>KEYSTONE – Shannon Sheely</a:t>
            </a:r>
          </a:p>
          <a:p>
            <a:r>
              <a:rPr lang="en-US" dirty="0"/>
              <a:t>SPECIAL SERVICES – Dana Pfaff, Judy </a:t>
            </a:r>
            <a:r>
              <a:rPr lang="en-US" dirty="0" smtClean="0"/>
              <a:t>Shockley</a:t>
            </a:r>
          </a:p>
          <a:p>
            <a:r>
              <a:rPr lang="en-US" dirty="0" smtClean="0"/>
              <a:t>Adjuncts – Kathleen Kersey, Cindy Cullom, Brad Timmons, Rick Jones, Adam Gaff</a:t>
            </a:r>
            <a:endParaRPr lang="en-US" dirty="0"/>
          </a:p>
          <a:p>
            <a:r>
              <a:rPr lang="en-US" dirty="0"/>
              <a:t>LEAD TEACHER – Krista Hensley</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Enrollment Data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581015189"/>
              </p:ext>
            </p:extLst>
          </p:nvPr>
        </p:nvGraphicFramePr>
        <p:xfrm>
          <a:off x="381000" y="1752600"/>
          <a:ext cx="8229601" cy="4114800"/>
        </p:xfrm>
        <a:graphic>
          <a:graphicData uri="http://schemas.openxmlformats.org/drawingml/2006/table">
            <a:tbl>
              <a:tblPr firstRow="1" bandRow="1">
                <a:tableStyleId>{5C22544A-7EE6-4342-B048-85BDC9FD1C3A}</a:tableStyleId>
              </a:tblPr>
              <a:tblGrid>
                <a:gridCol w="700391"/>
                <a:gridCol w="1867711"/>
                <a:gridCol w="1809345"/>
                <a:gridCol w="1926077"/>
                <a:gridCol w="1926077"/>
              </a:tblGrid>
              <a:tr h="685800">
                <a:tc>
                  <a:txBody>
                    <a:bodyPr/>
                    <a:lstStyle/>
                    <a:p>
                      <a:pPr algn="ctr"/>
                      <a:endParaRPr lang="en-US" b="1" dirty="0"/>
                    </a:p>
                  </a:txBody>
                  <a:tcPr/>
                </a:tc>
                <a:tc>
                  <a:txBody>
                    <a:bodyPr/>
                    <a:lstStyle/>
                    <a:p>
                      <a:pPr algn="ctr"/>
                      <a:r>
                        <a:rPr lang="en-US" b="1" dirty="0" smtClean="0"/>
                        <a:t>2009-2010 Inaugural Year</a:t>
                      </a:r>
                      <a:endParaRPr lang="en-US" b="1" dirty="0"/>
                    </a:p>
                  </a:txBody>
                  <a:tcPr/>
                </a:tc>
                <a:tc>
                  <a:txBody>
                    <a:bodyPr/>
                    <a:lstStyle/>
                    <a:p>
                      <a:pPr algn="ctr"/>
                      <a:r>
                        <a:rPr lang="en-US" b="1" dirty="0" smtClean="0"/>
                        <a:t> 2010-2011</a:t>
                      </a:r>
                    </a:p>
                    <a:p>
                      <a:pPr algn="ctr"/>
                      <a:r>
                        <a:rPr lang="en-US" b="1" dirty="0" smtClean="0"/>
                        <a:t>Dual credit</a:t>
                      </a:r>
                      <a:r>
                        <a:rPr lang="en-US" b="1" baseline="0" dirty="0" smtClean="0"/>
                        <a:t> began</a:t>
                      </a:r>
                      <a:endParaRPr lang="en-US" b="1" dirty="0"/>
                    </a:p>
                  </a:txBody>
                  <a:tcPr/>
                </a:tc>
                <a:tc>
                  <a:txBody>
                    <a:bodyPr/>
                    <a:lstStyle/>
                    <a:p>
                      <a:pPr algn="ctr"/>
                      <a:r>
                        <a:rPr lang="en-US" b="1" dirty="0" smtClean="0"/>
                        <a:t>2011-2012</a:t>
                      </a:r>
                    </a:p>
                  </a:txBody>
                  <a:tcPr/>
                </a:tc>
                <a:tc>
                  <a:txBody>
                    <a:bodyPr/>
                    <a:lstStyle/>
                    <a:p>
                      <a:pPr algn="ctr"/>
                      <a:r>
                        <a:rPr lang="en-US" b="1" dirty="0" smtClean="0"/>
                        <a:t>2012-2013</a:t>
                      </a:r>
                    </a:p>
                    <a:p>
                      <a:pPr algn="ctr"/>
                      <a:r>
                        <a:rPr lang="en-US" b="1" dirty="0" smtClean="0"/>
                        <a:t>(projected)</a:t>
                      </a:r>
                    </a:p>
                  </a:txBody>
                  <a:tcPr/>
                </a:tc>
              </a:tr>
              <a:tr h="629353">
                <a:tc>
                  <a:txBody>
                    <a:bodyPr/>
                    <a:lstStyle/>
                    <a:p>
                      <a:r>
                        <a:rPr lang="en-US" dirty="0" smtClean="0"/>
                        <a:t>9</a:t>
                      </a:r>
                      <a:r>
                        <a:rPr lang="en-US" baseline="30000" dirty="0" smtClean="0"/>
                        <a:t>th</a:t>
                      </a:r>
                      <a:endParaRPr lang="en-US" dirty="0"/>
                    </a:p>
                  </a:txBody>
                  <a:tcPr/>
                </a:tc>
                <a:tc>
                  <a:txBody>
                    <a:bodyPr/>
                    <a:lstStyle/>
                    <a:p>
                      <a:pPr algn="ctr"/>
                      <a:r>
                        <a:rPr lang="en-US" dirty="0" smtClean="0"/>
                        <a:t>86</a:t>
                      </a:r>
                      <a:endParaRPr lang="en-US" dirty="0"/>
                    </a:p>
                  </a:txBody>
                  <a:tcPr/>
                </a:tc>
                <a:tc>
                  <a:txBody>
                    <a:bodyPr/>
                    <a:lstStyle/>
                    <a:p>
                      <a:pPr algn="ctr"/>
                      <a:r>
                        <a:rPr lang="en-US" dirty="0" smtClean="0"/>
                        <a:t>116</a:t>
                      </a:r>
                      <a:endParaRPr lang="en-US" dirty="0"/>
                    </a:p>
                  </a:txBody>
                  <a:tcPr/>
                </a:tc>
                <a:tc>
                  <a:txBody>
                    <a:bodyPr/>
                    <a:lstStyle/>
                    <a:p>
                      <a:pPr algn="ctr"/>
                      <a:r>
                        <a:rPr lang="en-US" dirty="0" smtClean="0"/>
                        <a:t>109</a:t>
                      </a:r>
                      <a:endParaRPr lang="en-US" dirty="0"/>
                    </a:p>
                  </a:txBody>
                  <a:tcPr/>
                </a:tc>
                <a:tc>
                  <a:txBody>
                    <a:bodyPr/>
                    <a:lstStyle/>
                    <a:p>
                      <a:pPr algn="ctr"/>
                      <a:r>
                        <a:rPr lang="en-US" dirty="0" smtClean="0"/>
                        <a:t>110</a:t>
                      </a:r>
                      <a:endParaRPr lang="en-US" dirty="0"/>
                    </a:p>
                  </a:txBody>
                  <a:tcPr/>
                </a:tc>
              </a:tr>
              <a:tr h="609600">
                <a:tc>
                  <a:txBody>
                    <a:bodyPr/>
                    <a:lstStyle/>
                    <a:p>
                      <a:r>
                        <a:rPr lang="en-US" dirty="0" smtClean="0"/>
                        <a:t>10</a:t>
                      </a:r>
                      <a:r>
                        <a:rPr lang="en-US" baseline="30000" dirty="0" smtClean="0"/>
                        <a:t>th</a:t>
                      </a:r>
                      <a:endParaRPr lang="en-US" dirty="0"/>
                    </a:p>
                  </a:txBody>
                  <a:tcPr/>
                </a:tc>
                <a:tc>
                  <a:txBody>
                    <a:bodyPr/>
                    <a:lstStyle/>
                    <a:p>
                      <a:pPr algn="ctr"/>
                      <a:r>
                        <a:rPr lang="en-US" dirty="0" smtClean="0"/>
                        <a:t>69</a:t>
                      </a:r>
                      <a:endParaRPr lang="en-US" dirty="0"/>
                    </a:p>
                  </a:txBody>
                  <a:tcPr/>
                </a:tc>
                <a:tc>
                  <a:txBody>
                    <a:bodyPr/>
                    <a:lstStyle/>
                    <a:p>
                      <a:pPr algn="ctr"/>
                      <a:r>
                        <a:rPr lang="en-US" dirty="0" smtClean="0"/>
                        <a:t>101</a:t>
                      </a:r>
                      <a:endParaRPr lang="en-US" dirty="0"/>
                    </a:p>
                  </a:txBody>
                  <a:tcPr/>
                </a:tc>
                <a:tc>
                  <a:txBody>
                    <a:bodyPr/>
                    <a:lstStyle/>
                    <a:p>
                      <a:pPr algn="ctr"/>
                      <a:r>
                        <a:rPr lang="en-US" dirty="0" smtClean="0"/>
                        <a:t>108</a:t>
                      </a:r>
                      <a:endParaRPr lang="en-US" dirty="0"/>
                    </a:p>
                  </a:txBody>
                  <a:tcPr/>
                </a:tc>
                <a:tc>
                  <a:txBody>
                    <a:bodyPr/>
                    <a:lstStyle/>
                    <a:p>
                      <a:pPr algn="ctr"/>
                      <a:r>
                        <a:rPr lang="en-US" dirty="0" smtClean="0"/>
                        <a:t>109</a:t>
                      </a:r>
                      <a:endParaRPr lang="en-US" dirty="0"/>
                    </a:p>
                  </a:txBody>
                  <a:tcPr/>
                </a:tc>
              </a:tr>
              <a:tr h="742247">
                <a:tc>
                  <a:txBody>
                    <a:bodyPr/>
                    <a:lstStyle/>
                    <a:p>
                      <a:r>
                        <a:rPr lang="en-US" dirty="0" smtClean="0"/>
                        <a:t>11</a:t>
                      </a:r>
                      <a:r>
                        <a:rPr lang="en-US" baseline="30000" dirty="0" smtClean="0"/>
                        <a:t>th</a:t>
                      </a:r>
                      <a:endParaRPr lang="en-US" dirty="0"/>
                    </a:p>
                  </a:txBody>
                  <a:tcPr/>
                </a:tc>
                <a:tc>
                  <a:txBody>
                    <a:bodyPr/>
                    <a:lstStyle/>
                    <a:p>
                      <a:pPr algn="ctr"/>
                      <a:r>
                        <a:rPr lang="en-US" dirty="0" smtClean="0"/>
                        <a:t>49</a:t>
                      </a:r>
                      <a:endParaRPr lang="en-US" dirty="0"/>
                    </a:p>
                  </a:txBody>
                  <a:tcPr/>
                </a:tc>
                <a:tc>
                  <a:txBody>
                    <a:bodyPr/>
                    <a:lstStyle/>
                    <a:p>
                      <a:pPr algn="ctr"/>
                      <a:r>
                        <a:rPr lang="en-US" dirty="0" smtClean="0"/>
                        <a:t>72</a:t>
                      </a:r>
                      <a:endParaRPr lang="en-US" dirty="0"/>
                    </a:p>
                  </a:txBody>
                  <a:tcPr/>
                </a:tc>
                <a:tc>
                  <a:txBody>
                    <a:bodyPr/>
                    <a:lstStyle/>
                    <a:p>
                      <a:pPr algn="ctr"/>
                      <a:r>
                        <a:rPr lang="en-US" dirty="0" smtClean="0"/>
                        <a:t>100</a:t>
                      </a:r>
                      <a:endParaRPr lang="en-US" dirty="0"/>
                    </a:p>
                  </a:txBody>
                  <a:tcPr/>
                </a:tc>
                <a:tc>
                  <a:txBody>
                    <a:bodyPr/>
                    <a:lstStyle/>
                    <a:p>
                      <a:pPr algn="ctr"/>
                      <a:r>
                        <a:rPr lang="en-US" dirty="0" smtClean="0"/>
                        <a:t>108</a:t>
                      </a:r>
                      <a:endParaRPr lang="en-US" dirty="0"/>
                    </a:p>
                  </a:txBody>
                  <a:tcPr/>
                </a:tc>
              </a:tr>
              <a:tr h="609600">
                <a:tc>
                  <a:txBody>
                    <a:bodyPr/>
                    <a:lstStyle/>
                    <a:p>
                      <a:r>
                        <a:rPr lang="en-US" dirty="0" smtClean="0"/>
                        <a:t>12th</a:t>
                      </a:r>
                      <a:endParaRPr lang="en-US" dirty="0"/>
                    </a:p>
                  </a:txBody>
                  <a:tcPr/>
                </a:tc>
                <a:tc>
                  <a:txBody>
                    <a:bodyPr/>
                    <a:lstStyle/>
                    <a:p>
                      <a:pPr algn="ctr"/>
                      <a:r>
                        <a:rPr lang="en-US" dirty="0" smtClean="0"/>
                        <a:t>none</a:t>
                      </a:r>
                      <a:endParaRPr lang="en-US" dirty="0"/>
                    </a:p>
                  </a:txBody>
                  <a:tcPr/>
                </a:tc>
                <a:tc>
                  <a:txBody>
                    <a:bodyPr/>
                    <a:lstStyle/>
                    <a:p>
                      <a:pPr algn="ctr"/>
                      <a:r>
                        <a:rPr lang="en-US" dirty="0" smtClean="0"/>
                        <a:t>45</a:t>
                      </a:r>
                      <a:endParaRPr lang="en-US" dirty="0"/>
                    </a:p>
                  </a:txBody>
                  <a:tcPr/>
                </a:tc>
                <a:tc>
                  <a:txBody>
                    <a:bodyPr/>
                    <a:lstStyle/>
                    <a:p>
                      <a:pPr algn="ctr"/>
                      <a:r>
                        <a:rPr lang="en-US" dirty="0" smtClean="0"/>
                        <a:t>71</a:t>
                      </a:r>
                      <a:endParaRPr lang="en-US" dirty="0"/>
                    </a:p>
                  </a:txBody>
                  <a:tcPr/>
                </a:tc>
                <a:tc>
                  <a:txBody>
                    <a:bodyPr/>
                    <a:lstStyle/>
                    <a:p>
                      <a:pPr algn="ctr"/>
                      <a:r>
                        <a:rPr lang="en-US" dirty="0" smtClean="0"/>
                        <a:t>100</a:t>
                      </a:r>
                      <a:endParaRPr lang="en-US" dirty="0"/>
                    </a:p>
                  </a:txBody>
                  <a:tcPr/>
                </a:tc>
              </a:tr>
              <a:tr h="609600">
                <a:tc>
                  <a:txBody>
                    <a:bodyPr/>
                    <a:lstStyle/>
                    <a:p>
                      <a:r>
                        <a:rPr lang="en-US" dirty="0" smtClean="0"/>
                        <a:t>Total</a:t>
                      </a:r>
                      <a:endParaRPr lang="en-US" dirty="0"/>
                    </a:p>
                  </a:txBody>
                  <a:tcPr/>
                </a:tc>
                <a:tc>
                  <a:txBody>
                    <a:bodyPr/>
                    <a:lstStyle/>
                    <a:p>
                      <a:pPr algn="ctr"/>
                      <a:r>
                        <a:rPr lang="en-US" dirty="0" smtClean="0"/>
                        <a:t>204</a:t>
                      </a:r>
                      <a:endParaRPr lang="en-US" dirty="0"/>
                    </a:p>
                  </a:txBody>
                  <a:tcPr/>
                </a:tc>
                <a:tc>
                  <a:txBody>
                    <a:bodyPr/>
                    <a:lstStyle/>
                    <a:p>
                      <a:pPr algn="ctr"/>
                      <a:r>
                        <a:rPr lang="en-US" dirty="0" smtClean="0"/>
                        <a:t>334</a:t>
                      </a:r>
                      <a:endParaRPr lang="en-US" dirty="0"/>
                    </a:p>
                  </a:txBody>
                  <a:tcPr/>
                </a:tc>
                <a:tc>
                  <a:txBody>
                    <a:bodyPr/>
                    <a:lstStyle/>
                    <a:p>
                      <a:pPr algn="ctr"/>
                      <a:r>
                        <a:rPr lang="en-US" dirty="0" smtClean="0"/>
                        <a:t>388</a:t>
                      </a:r>
                      <a:endParaRPr lang="en-US" dirty="0"/>
                    </a:p>
                  </a:txBody>
                  <a:tcPr/>
                </a:tc>
                <a:tc>
                  <a:txBody>
                    <a:bodyPr/>
                    <a:lstStyle/>
                    <a:p>
                      <a:pPr algn="ctr"/>
                      <a:r>
                        <a:rPr lang="en-US" dirty="0" smtClean="0"/>
                        <a:t>417</a:t>
                      </a:r>
                      <a:endParaRPr lang="en-US" dirty="0"/>
                    </a:p>
                  </a:txBody>
                  <a:tcPr/>
                </a:tc>
              </a:tr>
            </a:tbl>
          </a:graphicData>
        </a:graphic>
      </p:graphicFrame>
      <p:sp>
        <p:nvSpPr>
          <p:cNvPr id="6" name="TextBox 5"/>
          <p:cNvSpPr txBox="1"/>
          <p:nvPr/>
        </p:nvSpPr>
        <p:spPr>
          <a:xfrm>
            <a:off x="457200" y="5943600"/>
            <a:ext cx="2743200" cy="369332"/>
          </a:xfrm>
          <a:prstGeom prst="rect">
            <a:avLst/>
          </a:prstGeom>
          <a:noFill/>
        </p:spPr>
        <p:txBody>
          <a:bodyPr wrap="square" rtlCol="0">
            <a:spAutoFit/>
          </a:bodyPr>
          <a:lstStyle/>
          <a:p>
            <a:r>
              <a:rPr lang="en-US" dirty="0" smtClean="0"/>
              <a:t>*As of August each year</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Partnership with Vincennes University</a:t>
            </a:r>
            <a:endParaRPr lang="en-US" dirty="0"/>
          </a:p>
        </p:txBody>
      </p:sp>
      <p:pic>
        <p:nvPicPr>
          <p:cNvPr id="4" name="Content Placeholder 3" descr="School Logo"/>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27150" y="3071019"/>
            <a:ext cx="6489700" cy="167640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xmlns="" val="41807790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VU </a:t>
            </a:r>
            <a:r>
              <a:rPr lang="en-US" dirty="0"/>
              <a:t>Enrollment </a:t>
            </a:r>
            <a:r>
              <a:rPr lang="en-US" dirty="0" smtClean="0"/>
              <a:t>Data- 2011-2012</a:t>
            </a:r>
            <a:br>
              <a:rPr lang="en-US" dirty="0" smtClean="0"/>
            </a:br>
            <a:r>
              <a:rPr lang="en-US" dirty="0" smtClean="0"/>
              <a:t>Fall Semester</a:t>
            </a:r>
            <a:endParaRPr lang="en-US" dirty="0"/>
          </a:p>
        </p:txBody>
      </p:sp>
      <p:sp>
        <p:nvSpPr>
          <p:cNvPr id="3" name="Content Placeholder 2"/>
          <p:cNvSpPr>
            <a:spLocks noGrp="1"/>
          </p:cNvSpPr>
          <p:nvPr>
            <p:ph idx="1"/>
          </p:nvPr>
        </p:nvSpPr>
        <p:spPr>
          <a:solidFill>
            <a:schemeClr val="bg2">
              <a:lumMod val="90000"/>
            </a:schemeClr>
          </a:solidFill>
        </p:spPr>
        <p:txBody>
          <a:bodyPr>
            <a:normAutofit/>
          </a:bodyPr>
          <a:lstStyle/>
          <a:p>
            <a:r>
              <a:rPr lang="en-US" sz="3600" dirty="0" smtClean="0"/>
              <a:t>465 </a:t>
            </a:r>
            <a:r>
              <a:rPr lang="en-US" sz="3600" dirty="0"/>
              <a:t>VU course </a:t>
            </a:r>
            <a:r>
              <a:rPr lang="en-US" sz="3600" dirty="0" smtClean="0"/>
              <a:t>enrollments</a:t>
            </a:r>
          </a:p>
          <a:p>
            <a:pPr>
              <a:buNone/>
            </a:pPr>
            <a:endParaRPr lang="en-US" sz="3600" dirty="0"/>
          </a:p>
          <a:p>
            <a:r>
              <a:rPr lang="en-US" sz="3600" dirty="0"/>
              <a:t>Total potential credits being earned is </a:t>
            </a:r>
            <a:r>
              <a:rPr lang="en-US" sz="3600" dirty="0" smtClean="0"/>
              <a:t>1,531 for </a:t>
            </a:r>
            <a:r>
              <a:rPr lang="en-US" sz="3600" dirty="0"/>
              <a:t>this </a:t>
            </a:r>
            <a:r>
              <a:rPr lang="en-US" sz="3600" dirty="0" smtClean="0"/>
              <a:t>semester</a:t>
            </a:r>
          </a:p>
          <a:p>
            <a:pPr>
              <a:buNone/>
            </a:pPr>
            <a:endParaRPr lang="en-US" sz="3600" dirty="0" smtClean="0"/>
          </a:p>
          <a:p>
            <a:r>
              <a:rPr lang="en-US" sz="3600" dirty="0" smtClean="0"/>
              <a:t> </a:t>
            </a:r>
            <a:r>
              <a:rPr lang="en-US" sz="3600" dirty="0"/>
              <a:t>Credit hour ranges </a:t>
            </a:r>
            <a:r>
              <a:rPr lang="en-US" sz="3600" dirty="0" smtClean="0"/>
              <a:t>from </a:t>
            </a:r>
            <a:r>
              <a:rPr lang="en-US" sz="3600" dirty="0"/>
              <a:t>3 to 15 per student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EC Scholars will agree to </a:t>
            </a:r>
            <a:endParaRPr lang="en-US" dirty="0"/>
          </a:p>
        </p:txBody>
      </p:sp>
      <p:sp>
        <p:nvSpPr>
          <p:cNvPr id="2" name="Content Placeholder 1"/>
          <p:cNvSpPr>
            <a:spLocks noGrp="1"/>
          </p:cNvSpPr>
          <p:nvPr>
            <p:ph idx="1"/>
          </p:nvPr>
        </p:nvSpPr>
        <p:spPr/>
        <p:txBody>
          <a:bodyPr>
            <a:normAutofit/>
          </a:bodyPr>
          <a:lstStyle/>
          <a:p>
            <a:r>
              <a:rPr lang="en-US" dirty="0" smtClean="0"/>
              <a:t>The pursuit of an Associate Degree (General Studies with a liberal arts emphasis)  </a:t>
            </a:r>
          </a:p>
          <a:p>
            <a:pPr>
              <a:buNone/>
            </a:pPr>
            <a:r>
              <a:rPr lang="en-US" dirty="0" smtClean="0"/>
              <a:t>					  </a:t>
            </a:r>
          </a:p>
          <a:p>
            <a:pPr algn="ctr">
              <a:buNone/>
            </a:pPr>
            <a:r>
              <a:rPr lang="en-US" dirty="0" smtClean="0"/>
              <a:t>OR</a:t>
            </a:r>
          </a:p>
          <a:p>
            <a:pPr>
              <a:buNone/>
            </a:pPr>
            <a:endParaRPr lang="en-US" dirty="0" smtClean="0"/>
          </a:p>
          <a:p>
            <a:r>
              <a:rPr lang="en-US" dirty="0" smtClean="0"/>
              <a:t>The pursuit of a Collegiate Certificate</a:t>
            </a:r>
          </a:p>
          <a:p>
            <a:pPr>
              <a:buNone/>
            </a:pPr>
            <a:r>
              <a:rPr lang="en-US" dirty="0" smtClean="0"/>
              <a:t> ( 30 hours)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
            </a:r>
            <a:br>
              <a:rPr lang="en-US" b="1" dirty="0" smtClean="0"/>
            </a:br>
            <a:r>
              <a:rPr lang="en-US" b="1" dirty="0"/>
              <a:t/>
            </a:r>
            <a:br>
              <a:rPr lang="en-US" b="1" dirty="0"/>
            </a:br>
            <a:r>
              <a:rPr lang="en-US" b="1" dirty="0" smtClean="0"/>
              <a:t>Sophomores</a:t>
            </a:r>
            <a:r>
              <a:rPr lang="en-US" dirty="0"/>
              <a:t/>
            </a:r>
            <a:br>
              <a:rPr lang="en-US" dirty="0"/>
            </a:br>
            <a:endParaRPr lang="en-US" dirty="0"/>
          </a:p>
        </p:txBody>
      </p:sp>
      <p:sp>
        <p:nvSpPr>
          <p:cNvPr id="3" name="Content Placeholder 2"/>
          <p:cNvSpPr>
            <a:spLocks noGrp="1"/>
          </p:cNvSpPr>
          <p:nvPr>
            <p:ph idx="1"/>
          </p:nvPr>
        </p:nvSpPr>
        <p:spPr>
          <a:ln>
            <a:solidFill>
              <a:srgbClr val="FFFF00"/>
            </a:solidFill>
          </a:ln>
        </p:spPr>
        <p:txBody>
          <a:bodyPr>
            <a:normAutofit lnSpcReduction="10000"/>
          </a:bodyPr>
          <a:lstStyle/>
          <a:p>
            <a:pPr fontAlgn="t"/>
            <a:r>
              <a:rPr lang="en-US" b="1" dirty="0"/>
              <a:t>Sophomores</a:t>
            </a:r>
            <a:endParaRPr lang="en-US" dirty="0"/>
          </a:p>
          <a:p>
            <a:pPr fontAlgn="t"/>
            <a:r>
              <a:rPr lang="en-US" dirty="0"/>
              <a:t>Algebra 2</a:t>
            </a:r>
          </a:p>
          <a:p>
            <a:pPr fontAlgn="t"/>
            <a:r>
              <a:rPr lang="en-US" dirty="0"/>
              <a:t>American Lit. (American Studies)</a:t>
            </a:r>
          </a:p>
          <a:p>
            <a:pPr fontAlgn="t"/>
            <a:r>
              <a:rPr lang="en-US" dirty="0"/>
              <a:t>American Hist. (American Studies)</a:t>
            </a:r>
          </a:p>
          <a:p>
            <a:pPr fontAlgn="t"/>
            <a:r>
              <a:rPr lang="en-US" dirty="0"/>
              <a:t>Chemistry or Earth Science</a:t>
            </a:r>
          </a:p>
          <a:p>
            <a:pPr fontAlgn="t"/>
            <a:r>
              <a:rPr lang="en-US" dirty="0"/>
              <a:t>PE/Health (VU Personal  Fitness and Wellness)**</a:t>
            </a:r>
          </a:p>
          <a:p>
            <a:pPr fontAlgn="t"/>
            <a:r>
              <a:rPr lang="en-US" dirty="0"/>
              <a:t>HS or college elective</a:t>
            </a:r>
          </a:p>
          <a:p>
            <a:pPr fontAlgn="t"/>
            <a:r>
              <a:rPr lang="en-US" dirty="0"/>
              <a:t>HS or college elective</a:t>
            </a:r>
          </a:p>
          <a:p>
            <a:pPr fontAlgn="t"/>
            <a:r>
              <a:rPr lang="en-US" dirty="0"/>
              <a:t>Study Hall</a:t>
            </a:r>
          </a:p>
          <a:p>
            <a:endParaRPr lang="en-US" dirty="0"/>
          </a:p>
        </p:txBody>
      </p:sp>
    </p:spTree>
    <p:extLst>
      <p:ext uri="{BB962C8B-B14F-4D97-AF65-F5344CB8AC3E}">
        <p14:creationId xmlns:p14="http://schemas.microsoft.com/office/powerpoint/2010/main" xmlns="" val="23297390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234" y="381000"/>
            <a:ext cx="8229600" cy="3352799"/>
          </a:xfrm>
        </p:spPr>
        <p:txBody>
          <a:bodyPr>
            <a:noAutofit/>
          </a:bodyPr>
          <a:lstStyle/>
          <a:p>
            <a:pPr algn="ctr"/>
            <a:r>
              <a:rPr lang="en-US" sz="8000" dirty="0" smtClean="0"/>
              <a:t>POSSIBLE VU CLASSES FOR SOPHOMORES</a:t>
            </a:r>
            <a:endParaRPr lang="en-US" sz="8000" dirty="0"/>
          </a:p>
        </p:txBody>
      </p:sp>
      <p:sp>
        <p:nvSpPr>
          <p:cNvPr id="3" name="Subtitle 2"/>
          <p:cNvSpPr>
            <a:spLocks noGrp="1"/>
          </p:cNvSpPr>
          <p:nvPr>
            <p:ph type="subTitle" idx="1"/>
          </p:nvPr>
        </p:nvSpPr>
        <p:spPr/>
        <p:txBody>
          <a:bodyPr>
            <a:normAutofit/>
          </a:bodyPr>
          <a:lstStyle/>
          <a:p>
            <a:endParaRPr lang="en-US" sz="6000" dirty="0"/>
          </a:p>
        </p:txBody>
      </p:sp>
    </p:spTree>
    <p:extLst>
      <p:ext uri="{BB962C8B-B14F-4D97-AF65-F5344CB8AC3E}">
        <p14:creationId xmlns:p14="http://schemas.microsoft.com/office/powerpoint/2010/main" xmlns="" val="3182334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Courses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052396663"/>
              </p:ext>
            </p:extLst>
          </p:nvPr>
        </p:nvGraphicFramePr>
        <p:xfrm>
          <a:off x="457200" y="838200"/>
          <a:ext cx="8229597" cy="5780722"/>
        </p:xfrm>
        <a:graphic>
          <a:graphicData uri="http://schemas.openxmlformats.org/drawingml/2006/table">
            <a:tbl>
              <a:tblPr firstRow="1" bandRow="1">
                <a:tableStyleId>{5C22544A-7EE6-4342-B048-85BDC9FD1C3A}</a:tableStyleId>
              </a:tblPr>
              <a:tblGrid>
                <a:gridCol w="3886200"/>
                <a:gridCol w="2209800"/>
                <a:gridCol w="2133597"/>
              </a:tblGrid>
              <a:tr h="493078">
                <a:tc>
                  <a:txBody>
                    <a:bodyPr/>
                    <a:lstStyle/>
                    <a:p>
                      <a:r>
                        <a:rPr lang="en-US" dirty="0" smtClean="0"/>
                        <a:t>Course name</a:t>
                      </a:r>
                      <a:endParaRPr lang="en-US" dirty="0"/>
                    </a:p>
                  </a:txBody>
                  <a:tcPr marL="91439" marR="91439"/>
                </a:tc>
                <a:tc>
                  <a:txBody>
                    <a:bodyPr/>
                    <a:lstStyle/>
                    <a:p>
                      <a:r>
                        <a:rPr lang="en-US" dirty="0" smtClean="0"/>
                        <a:t>Description</a:t>
                      </a:r>
                      <a:endParaRPr lang="en-US" dirty="0"/>
                    </a:p>
                  </a:txBody>
                  <a:tcPr marL="91439" marR="91439"/>
                </a:tc>
                <a:tc>
                  <a:txBody>
                    <a:bodyPr/>
                    <a:lstStyle/>
                    <a:p>
                      <a:r>
                        <a:rPr lang="en-US" dirty="0" smtClean="0"/>
                        <a:t>Accuplacer required</a:t>
                      </a:r>
                      <a:endParaRPr lang="en-US" dirty="0"/>
                    </a:p>
                  </a:txBody>
                  <a:tcPr marL="91439" marR="91439"/>
                </a:tc>
              </a:tr>
              <a:tr h="370840">
                <a:tc>
                  <a:txBody>
                    <a:bodyPr/>
                    <a:lstStyle/>
                    <a:p>
                      <a:r>
                        <a:rPr lang="en-US" dirty="0" smtClean="0"/>
                        <a:t>PFWL</a:t>
                      </a:r>
                      <a:r>
                        <a:rPr lang="en-US" baseline="0" dirty="0" smtClean="0"/>
                        <a:t> (</a:t>
                      </a:r>
                      <a:r>
                        <a:rPr lang="en-US" baseline="0" dirty="0" err="1" smtClean="0"/>
                        <a:t>Pers</a:t>
                      </a:r>
                      <a:r>
                        <a:rPr lang="en-US" baseline="0" dirty="0" smtClean="0"/>
                        <a:t> Fitness and Wellness)</a:t>
                      </a:r>
                    </a:p>
                    <a:p>
                      <a:r>
                        <a:rPr lang="en-US" baseline="0" dirty="0" smtClean="0"/>
                        <a:t>yearlong</a:t>
                      </a:r>
                      <a:endParaRPr lang="en-US" dirty="0"/>
                    </a:p>
                  </a:txBody>
                  <a:tcPr marL="91439" marR="91439"/>
                </a:tc>
                <a:tc>
                  <a:txBody>
                    <a:bodyPr/>
                    <a:lstStyle/>
                    <a:p>
                      <a:r>
                        <a:rPr lang="en-US" dirty="0" smtClean="0"/>
                        <a:t>Required for sophomores</a:t>
                      </a:r>
                    </a:p>
                  </a:txBody>
                  <a:tcPr marL="91439" marR="91439"/>
                </a:tc>
                <a:tc>
                  <a:txBody>
                    <a:bodyPr/>
                    <a:lstStyle/>
                    <a:p>
                      <a:r>
                        <a:rPr lang="en-US" dirty="0" smtClean="0"/>
                        <a:t>NO</a:t>
                      </a:r>
                    </a:p>
                  </a:txBody>
                  <a:tcPr marL="91439" marR="91439"/>
                </a:tc>
              </a:tr>
              <a:tr h="370840">
                <a:tc>
                  <a:txBody>
                    <a:bodyPr/>
                    <a:lstStyle/>
                    <a:p>
                      <a:r>
                        <a:rPr lang="en-US" dirty="0" smtClean="0"/>
                        <a:t>HIST 139 – first semester</a:t>
                      </a:r>
                      <a:endParaRPr lang="en-US" dirty="0"/>
                    </a:p>
                  </a:txBody>
                  <a:tcPr marL="91439" marR="91439"/>
                </a:tc>
                <a:tc>
                  <a:txBody>
                    <a:bodyPr/>
                    <a:lstStyle/>
                    <a:p>
                      <a:r>
                        <a:rPr lang="en-US" dirty="0" smtClean="0"/>
                        <a:t>Am </a:t>
                      </a:r>
                      <a:r>
                        <a:rPr lang="en-US" dirty="0" err="1" smtClean="0"/>
                        <a:t>Hist</a:t>
                      </a:r>
                      <a:r>
                        <a:rPr lang="en-US" dirty="0" smtClean="0"/>
                        <a:t> I</a:t>
                      </a:r>
                      <a:endParaRPr lang="en-US" dirty="0"/>
                    </a:p>
                  </a:txBody>
                  <a:tcPr marL="91439" marR="91439"/>
                </a:tc>
                <a:tc>
                  <a:txBody>
                    <a:bodyPr/>
                    <a:lstStyle/>
                    <a:p>
                      <a:r>
                        <a:rPr lang="en-US" dirty="0" smtClean="0"/>
                        <a:t>YES</a:t>
                      </a:r>
                      <a:endParaRPr lang="en-US" dirty="0"/>
                    </a:p>
                  </a:txBody>
                  <a:tcPr marL="91439" marR="91439"/>
                </a:tc>
              </a:tr>
              <a:tr h="370840">
                <a:tc>
                  <a:txBody>
                    <a:bodyPr/>
                    <a:lstStyle/>
                    <a:p>
                      <a:r>
                        <a:rPr lang="en-US" dirty="0" smtClean="0"/>
                        <a:t>HIST 140  - second semester</a:t>
                      </a:r>
                      <a:endParaRPr lang="en-US" dirty="0"/>
                    </a:p>
                  </a:txBody>
                  <a:tcPr marL="91439" marR="91439"/>
                </a:tc>
                <a:tc>
                  <a:txBody>
                    <a:bodyPr/>
                    <a:lstStyle/>
                    <a:p>
                      <a:r>
                        <a:rPr lang="en-US" dirty="0" smtClean="0"/>
                        <a:t>Am </a:t>
                      </a:r>
                      <a:r>
                        <a:rPr lang="en-US" dirty="0" err="1" smtClean="0"/>
                        <a:t>Hist</a:t>
                      </a:r>
                      <a:r>
                        <a:rPr lang="en-US" baseline="0" dirty="0" smtClean="0"/>
                        <a:t> II</a:t>
                      </a:r>
                      <a:endParaRPr lang="en-US" dirty="0"/>
                    </a:p>
                  </a:txBody>
                  <a:tcPr marL="91439" marR="91439"/>
                </a:tc>
                <a:tc>
                  <a:txBody>
                    <a:bodyPr/>
                    <a:lstStyle/>
                    <a:p>
                      <a:r>
                        <a:rPr lang="en-US" dirty="0" smtClean="0"/>
                        <a:t>YES</a:t>
                      </a:r>
                    </a:p>
                  </a:txBody>
                  <a:tcPr marL="91439" marR="91439"/>
                </a:tc>
              </a:tr>
              <a:tr h="370840">
                <a:tc>
                  <a:txBody>
                    <a:bodyPr/>
                    <a:lstStyle/>
                    <a:p>
                      <a:r>
                        <a:rPr lang="en-US" dirty="0" smtClean="0"/>
                        <a:t>SPCH</a:t>
                      </a:r>
                      <a:r>
                        <a:rPr lang="en-US" baseline="0" dirty="0" smtClean="0"/>
                        <a:t> 143 – either</a:t>
                      </a:r>
                      <a:endParaRPr lang="en-US" dirty="0"/>
                    </a:p>
                  </a:txBody>
                  <a:tcPr marL="91439" marR="91439"/>
                </a:tc>
                <a:tc>
                  <a:txBody>
                    <a:bodyPr/>
                    <a:lstStyle/>
                    <a:p>
                      <a:r>
                        <a:rPr lang="en-US" dirty="0" smtClean="0"/>
                        <a:t>Intro to Speech</a:t>
                      </a:r>
                      <a:endParaRPr lang="en-US" dirty="0"/>
                    </a:p>
                  </a:txBody>
                  <a:tcPr marL="91439" marR="91439"/>
                </a:tc>
                <a:tc>
                  <a:txBody>
                    <a:bodyPr/>
                    <a:lstStyle/>
                    <a:p>
                      <a:r>
                        <a:rPr lang="en-US" dirty="0" smtClean="0"/>
                        <a:t>YES</a:t>
                      </a:r>
                      <a:endParaRPr lang="en-US" dirty="0"/>
                    </a:p>
                  </a:txBody>
                  <a:tcPr marL="91439" marR="91439"/>
                </a:tc>
              </a:tr>
              <a:tr h="370840">
                <a:tc>
                  <a:txBody>
                    <a:bodyPr/>
                    <a:lstStyle/>
                    <a:p>
                      <a:r>
                        <a:rPr lang="en-US" dirty="0" smtClean="0"/>
                        <a:t>ART</a:t>
                      </a:r>
                      <a:r>
                        <a:rPr lang="en-US" baseline="0" dirty="0" smtClean="0"/>
                        <a:t> 110 – second semester</a:t>
                      </a:r>
                      <a:endParaRPr lang="en-US" dirty="0"/>
                    </a:p>
                  </a:txBody>
                  <a:tcPr marL="91439" marR="91439"/>
                </a:tc>
                <a:tc>
                  <a:txBody>
                    <a:bodyPr/>
                    <a:lstStyle/>
                    <a:p>
                      <a:r>
                        <a:rPr lang="en-US" dirty="0" smtClean="0"/>
                        <a:t>Art Appreciation</a:t>
                      </a:r>
                      <a:endParaRPr lang="en-US" dirty="0"/>
                    </a:p>
                  </a:txBody>
                  <a:tcPr marL="91439" marR="91439"/>
                </a:tc>
                <a:tc>
                  <a:txBody>
                    <a:bodyPr/>
                    <a:lstStyle/>
                    <a:p>
                      <a:r>
                        <a:rPr lang="en-US" dirty="0" smtClean="0"/>
                        <a:t>YES</a:t>
                      </a:r>
                      <a:endParaRPr lang="en-US" dirty="0"/>
                    </a:p>
                  </a:txBody>
                  <a:tcPr marL="91439" marR="91439"/>
                </a:tc>
              </a:tr>
              <a:tr h="370840">
                <a:tc>
                  <a:txBody>
                    <a:bodyPr/>
                    <a:lstStyle/>
                    <a:p>
                      <a:r>
                        <a:rPr lang="en-US" dirty="0" smtClean="0"/>
                        <a:t>MUS</a:t>
                      </a:r>
                      <a:r>
                        <a:rPr lang="en-US" baseline="0" dirty="0" smtClean="0"/>
                        <a:t> 118 – first semester</a:t>
                      </a:r>
                      <a:endParaRPr lang="en-US" dirty="0"/>
                    </a:p>
                  </a:txBody>
                  <a:tcPr marL="91439" marR="91439"/>
                </a:tc>
                <a:tc>
                  <a:txBody>
                    <a:bodyPr/>
                    <a:lstStyle/>
                    <a:p>
                      <a:r>
                        <a:rPr lang="en-US" dirty="0" smtClean="0"/>
                        <a:t>Music Appreciation</a:t>
                      </a:r>
                      <a:endParaRPr lang="en-US" dirty="0"/>
                    </a:p>
                  </a:txBody>
                  <a:tcPr marL="91439" marR="91439"/>
                </a:tc>
                <a:tc>
                  <a:txBody>
                    <a:bodyPr/>
                    <a:lstStyle/>
                    <a:p>
                      <a:r>
                        <a:rPr lang="en-US" dirty="0" smtClean="0"/>
                        <a:t>NO</a:t>
                      </a:r>
                    </a:p>
                  </a:txBody>
                  <a:tcPr marL="91439" marR="91439"/>
                </a:tc>
              </a:tr>
              <a:tr h="370840">
                <a:tc>
                  <a:txBody>
                    <a:bodyPr/>
                    <a:lstStyle/>
                    <a:p>
                      <a:r>
                        <a:rPr lang="en-US" dirty="0" smtClean="0"/>
                        <a:t>SKLS 105 – either</a:t>
                      </a:r>
                      <a:endParaRPr lang="en-US" dirty="0"/>
                    </a:p>
                  </a:txBody>
                  <a:tcPr marL="91439" marR="91439"/>
                </a:tc>
                <a:tc>
                  <a:txBody>
                    <a:bodyPr/>
                    <a:lstStyle/>
                    <a:p>
                      <a:r>
                        <a:rPr lang="en-US" dirty="0" smtClean="0"/>
                        <a:t>Study Skills</a:t>
                      </a:r>
                      <a:endParaRPr lang="en-US" dirty="0"/>
                    </a:p>
                  </a:txBody>
                  <a:tcPr marL="91439" marR="91439"/>
                </a:tc>
                <a:tc>
                  <a:txBody>
                    <a:bodyPr/>
                    <a:lstStyle/>
                    <a:p>
                      <a:r>
                        <a:rPr lang="en-US" dirty="0" smtClean="0"/>
                        <a:t>NO</a:t>
                      </a:r>
                      <a:endParaRPr lang="en-US" dirty="0"/>
                    </a:p>
                  </a:txBody>
                  <a:tcPr marL="91439" marR="91439"/>
                </a:tc>
              </a:tr>
              <a:tr h="147001">
                <a:tc>
                  <a:txBody>
                    <a:bodyPr/>
                    <a:lstStyle/>
                    <a:p>
                      <a:r>
                        <a:rPr lang="en-US" dirty="0" smtClean="0"/>
                        <a:t>SPAN 101 or SPAN 103</a:t>
                      </a:r>
                      <a:endParaRPr lang="en-US" dirty="0"/>
                    </a:p>
                  </a:txBody>
                  <a:tcPr marL="91439" marR="91439"/>
                </a:tc>
                <a:tc>
                  <a:txBody>
                    <a:bodyPr/>
                    <a:lstStyle/>
                    <a:p>
                      <a:r>
                        <a:rPr lang="en-US" dirty="0" smtClean="0"/>
                        <a:t>College</a:t>
                      </a:r>
                      <a:r>
                        <a:rPr lang="en-US" baseline="0" dirty="0" smtClean="0"/>
                        <a:t> Spanish</a:t>
                      </a:r>
                      <a:endParaRPr lang="en-US" dirty="0"/>
                    </a:p>
                  </a:txBody>
                  <a:tcPr marL="91439" marR="91439"/>
                </a:tc>
                <a:tc>
                  <a:txBody>
                    <a:bodyPr/>
                    <a:lstStyle/>
                    <a:p>
                      <a:r>
                        <a:rPr lang="en-US" dirty="0" smtClean="0"/>
                        <a:t>Placement test</a:t>
                      </a:r>
                      <a:endParaRPr lang="en-US" dirty="0"/>
                    </a:p>
                  </a:txBody>
                  <a:tcPr marL="91439" marR="91439"/>
                </a:tc>
              </a:tr>
              <a:tr h="390842">
                <a:tc>
                  <a:txBody>
                    <a:bodyPr/>
                    <a:lstStyle/>
                    <a:p>
                      <a:r>
                        <a:rPr lang="en-US" dirty="0" smtClean="0"/>
                        <a:t>ENGL 101 – yearlong</a:t>
                      </a:r>
                      <a:endParaRPr lang="en-US" dirty="0"/>
                    </a:p>
                  </a:txBody>
                  <a:tcPr marL="91439" marR="91439"/>
                </a:tc>
                <a:tc>
                  <a:txBody>
                    <a:bodyPr/>
                    <a:lstStyle/>
                    <a:p>
                      <a:r>
                        <a:rPr lang="en-US" dirty="0" smtClean="0"/>
                        <a:t>English Composition</a:t>
                      </a:r>
                      <a:endParaRPr lang="en-US" dirty="0"/>
                    </a:p>
                  </a:txBody>
                  <a:tcPr marL="91439" marR="91439"/>
                </a:tc>
                <a:tc>
                  <a:txBody>
                    <a:bodyPr/>
                    <a:lstStyle/>
                    <a:p>
                      <a:r>
                        <a:rPr lang="en-US" dirty="0" smtClean="0"/>
                        <a:t>YES – only top students</a:t>
                      </a:r>
                      <a:endParaRPr lang="en-US" dirty="0"/>
                    </a:p>
                  </a:txBody>
                  <a:tcPr marL="91439" marR="91439"/>
                </a:tc>
              </a:tr>
              <a:tr h="1000442">
                <a:tc>
                  <a:txBody>
                    <a:bodyPr/>
                    <a:lstStyle/>
                    <a:p>
                      <a:r>
                        <a:rPr lang="en-US" dirty="0" smtClean="0"/>
                        <a:t>ERTH100</a:t>
                      </a:r>
                      <a:r>
                        <a:rPr lang="en-US" baseline="0" dirty="0" smtClean="0"/>
                        <a:t> – second semester </a:t>
                      </a:r>
                      <a:endParaRPr lang="en-US" dirty="0"/>
                    </a:p>
                  </a:txBody>
                  <a:tcPr marL="91439" marR="91439"/>
                </a:tc>
                <a:tc>
                  <a:txBody>
                    <a:bodyPr/>
                    <a:lstStyle/>
                    <a:p>
                      <a:r>
                        <a:rPr lang="en-US" dirty="0" smtClean="0"/>
                        <a:t>Earth</a:t>
                      </a:r>
                      <a:r>
                        <a:rPr lang="en-US" baseline="0" dirty="0" smtClean="0"/>
                        <a:t> Science</a:t>
                      </a:r>
                      <a:endParaRPr lang="en-US" dirty="0"/>
                    </a:p>
                  </a:txBody>
                  <a:tcPr marL="91439" marR="91439"/>
                </a:tc>
                <a:tc>
                  <a:txBody>
                    <a:bodyPr/>
                    <a:lstStyle/>
                    <a:p>
                      <a:r>
                        <a:rPr lang="en-US" dirty="0" smtClean="0"/>
                        <a:t>YES</a:t>
                      </a:r>
                      <a:endParaRPr lang="en-US" dirty="0"/>
                    </a:p>
                  </a:txBody>
                  <a:tcPr marL="91439" marR="91439"/>
                </a:tc>
              </a:tr>
            </a:tbl>
          </a:graphicData>
        </a:graphic>
      </p:graphicFrame>
    </p:spTree>
    <p:extLst>
      <p:ext uri="{BB962C8B-B14F-4D97-AF65-F5344CB8AC3E}">
        <p14:creationId xmlns:p14="http://schemas.microsoft.com/office/powerpoint/2010/main" xmlns="" val="4315477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Accuplacer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Will be given in mid-February during American Studies class and English 11 classes.</a:t>
            </a:r>
          </a:p>
          <a:p>
            <a:r>
              <a:rPr lang="en-US" dirty="0" smtClean="0"/>
              <a:t>Will be given in mid-February to freshmen who meet the criteria – homework completion, </a:t>
            </a:r>
            <a:r>
              <a:rPr lang="en-US" dirty="0" err="1" smtClean="0"/>
              <a:t>lexile</a:t>
            </a:r>
            <a:r>
              <a:rPr lang="en-US" dirty="0" smtClean="0"/>
              <a:t> level, grades, English screening test.</a:t>
            </a:r>
          </a:p>
          <a:p>
            <a:r>
              <a:rPr lang="en-US" dirty="0" smtClean="0"/>
              <a:t>Two parts – English/Reading and Math</a:t>
            </a:r>
          </a:p>
          <a:p>
            <a:r>
              <a:rPr lang="en-US" dirty="0" smtClean="0"/>
              <a:t>Untimed – must finish it within a two week window.</a:t>
            </a:r>
          </a:p>
          <a:p>
            <a:r>
              <a:rPr lang="en-US" dirty="0" smtClean="0"/>
              <a:t>Scores will determine which college classes students may enroll in.</a:t>
            </a:r>
            <a:endParaRPr lang="en-US" dirty="0"/>
          </a:p>
        </p:txBody>
      </p:sp>
    </p:spTree>
    <p:extLst>
      <p:ext uri="{BB962C8B-B14F-4D97-AF65-F5344CB8AC3E}">
        <p14:creationId xmlns:p14="http://schemas.microsoft.com/office/powerpoint/2010/main" xmlns="" val="870729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Course required for the</a:t>
            </a:r>
            <a:br>
              <a:rPr lang="en-US" dirty="0" smtClean="0"/>
            </a:br>
            <a:r>
              <a:rPr lang="en-US" dirty="0" smtClean="0"/>
              <a:t> Associate Degree</a:t>
            </a:r>
            <a:endParaRPr lang="en-US" dirty="0"/>
          </a:p>
        </p:txBody>
      </p:sp>
      <p:sp>
        <p:nvSpPr>
          <p:cNvPr id="3" name="Content Placeholder 2"/>
          <p:cNvSpPr>
            <a:spLocks noGrp="1"/>
          </p:cNvSpPr>
          <p:nvPr>
            <p:ph idx="1"/>
          </p:nvPr>
        </p:nvSpPr>
        <p:spPr>
          <a:xfrm>
            <a:off x="457200" y="1646236"/>
            <a:ext cx="8229600" cy="4830764"/>
          </a:xfrm>
        </p:spPr>
        <p:txBody>
          <a:bodyPr>
            <a:normAutofit fontScale="70000" lnSpcReduction="20000"/>
          </a:bodyPr>
          <a:lstStyle/>
          <a:p>
            <a:r>
              <a:rPr lang="en-US" dirty="0" smtClean="0"/>
              <a:t>60 total credit hours</a:t>
            </a:r>
          </a:p>
          <a:p>
            <a:r>
              <a:rPr lang="en-US" dirty="0" smtClean="0"/>
              <a:t>ENGLISH– ENGL 101, ENGL 102, LITR 221, LITR 223.  LITR 100 or one of the “appreciations”.</a:t>
            </a:r>
          </a:p>
          <a:p>
            <a:r>
              <a:rPr lang="en-US" dirty="0" smtClean="0"/>
              <a:t>PFWL 100</a:t>
            </a:r>
          </a:p>
          <a:p>
            <a:r>
              <a:rPr lang="en-US" dirty="0" smtClean="0"/>
              <a:t>MATH – MATH 102</a:t>
            </a:r>
          </a:p>
          <a:p>
            <a:r>
              <a:rPr lang="en-US" dirty="0" smtClean="0"/>
              <a:t>SCI – ERTH 100 or BIOL 100</a:t>
            </a:r>
          </a:p>
          <a:p>
            <a:r>
              <a:rPr lang="en-US" dirty="0" smtClean="0"/>
              <a:t>SPCH 143</a:t>
            </a:r>
          </a:p>
          <a:p>
            <a:r>
              <a:rPr lang="en-US" dirty="0" smtClean="0"/>
              <a:t>SOCL 151, SOCL 245</a:t>
            </a:r>
          </a:p>
          <a:p>
            <a:r>
              <a:rPr lang="en-US" dirty="0" smtClean="0"/>
              <a:t>PSYC 142</a:t>
            </a:r>
          </a:p>
          <a:p>
            <a:r>
              <a:rPr lang="en-US" dirty="0" smtClean="0"/>
              <a:t>Study Skills  - SKLS 103</a:t>
            </a:r>
          </a:p>
          <a:p>
            <a:r>
              <a:rPr lang="en-US" dirty="0" smtClean="0"/>
              <a:t>Two of these three courses – HUMN 210, PHIL 212, ENGL 202</a:t>
            </a:r>
          </a:p>
          <a:p>
            <a:r>
              <a:rPr lang="en-US" dirty="0" smtClean="0"/>
              <a:t>One course from this group of classes – MUSM 118, ARTT 110, THEA 100, ERTH 100 or BIOL 100</a:t>
            </a:r>
          </a:p>
          <a:p>
            <a:r>
              <a:rPr lang="en-US" dirty="0" smtClean="0"/>
              <a:t>Sixteen hours of elective credits (SKLS 105, COMP 110, MUSM 118, ART 110, THEA 100, COMP 107, PHIL 212, POLS 111, HIST 139, HIST 140, </a:t>
            </a:r>
            <a:r>
              <a:rPr lang="en-US" smtClean="0"/>
              <a:t>HUMN 211, </a:t>
            </a:r>
            <a:r>
              <a:rPr lang="en-US" dirty="0" smtClean="0"/>
              <a:t>SPAN 101, SPAN 103, SPAN 201)</a:t>
            </a:r>
          </a:p>
          <a:p>
            <a:endParaRPr lang="en-US" dirty="0" smtClean="0"/>
          </a:p>
          <a:p>
            <a:pPr marL="0" indent="0">
              <a:buNone/>
            </a:pPr>
            <a:endParaRPr lang="en-US" dirty="0"/>
          </a:p>
        </p:txBody>
      </p:sp>
    </p:spTree>
    <p:extLst>
      <p:ext uri="{BB962C8B-B14F-4D97-AF65-F5344CB8AC3E}">
        <p14:creationId xmlns:p14="http://schemas.microsoft.com/office/powerpoint/2010/main" xmlns="" val="42208381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Credit hour summary for the</a:t>
            </a:r>
            <a:br>
              <a:rPr lang="en-US" dirty="0" smtClean="0"/>
            </a:br>
            <a:r>
              <a:rPr lang="en-US" dirty="0" smtClean="0"/>
              <a:t> AS Degree</a:t>
            </a:r>
            <a:endParaRPr lang="en-US" dirty="0"/>
          </a:p>
        </p:txBody>
      </p:sp>
      <p:sp>
        <p:nvSpPr>
          <p:cNvPr id="3" name="Content Placeholder 2"/>
          <p:cNvSpPr>
            <a:spLocks noGrp="1"/>
          </p:cNvSpPr>
          <p:nvPr>
            <p:ph idx="1"/>
          </p:nvPr>
        </p:nvSpPr>
        <p:spPr/>
        <p:txBody>
          <a:bodyPr>
            <a:normAutofit/>
          </a:bodyPr>
          <a:lstStyle/>
          <a:p>
            <a:r>
              <a:rPr lang="en-US" dirty="0" smtClean="0"/>
              <a:t>  13 three-credit hour courses  =  39</a:t>
            </a:r>
          </a:p>
          <a:p>
            <a:endParaRPr lang="en-US" dirty="0"/>
          </a:p>
          <a:p>
            <a:r>
              <a:rPr lang="en-US" dirty="0" smtClean="0"/>
              <a:t> 1 two-credit hour course          =    2</a:t>
            </a:r>
          </a:p>
          <a:p>
            <a:endParaRPr lang="en-US" dirty="0"/>
          </a:p>
          <a:p>
            <a:r>
              <a:rPr lang="en-US" dirty="0" smtClean="0"/>
              <a:t> 1 four-credit hour course         =    4</a:t>
            </a:r>
          </a:p>
          <a:p>
            <a:pPr marL="0" indent="0">
              <a:buNone/>
            </a:pPr>
            <a:endParaRPr lang="en-US" dirty="0" smtClean="0"/>
          </a:p>
          <a:p>
            <a:pPr marL="0" indent="0">
              <a:buNone/>
            </a:pPr>
            <a:r>
              <a:rPr lang="en-US" dirty="0"/>
              <a:t> </a:t>
            </a:r>
            <a:r>
              <a:rPr lang="en-US" dirty="0" smtClean="0"/>
              <a:t>                                    SUBTOTAL  =   45</a:t>
            </a:r>
          </a:p>
          <a:p>
            <a:pPr marL="0" indent="0">
              <a:buNone/>
            </a:pPr>
            <a:r>
              <a:rPr lang="en-US" dirty="0" smtClean="0"/>
              <a:t>  5 three-credit hour electives     =   15</a:t>
            </a:r>
          </a:p>
          <a:p>
            <a:pPr marL="0" indent="0">
              <a:buNone/>
            </a:pPr>
            <a:r>
              <a:rPr lang="en-US" dirty="0"/>
              <a:t> </a:t>
            </a:r>
            <a:r>
              <a:rPr lang="en-US" dirty="0" smtClean="0"/>
              <a:t>                           GRAND TOTAL   =  60 </a:t>
            </a:r>
            <a:r>
              <a:rPr lang="en-US" dirty="0" err="1" smtClean="0"/>
              <a:t>cr</a:t>
            </a:r>
            <a:r>
              <a:rPr lang="en-US" dirty="0" smtClean="0"/>
              <a:t> </a:t>
            </a:r>
            <a:r>
              <a:rPr lang="en-US" dirty="0" err="1" smtClean="0"/>
              <a:t>hrs</a:t>
            </a:r>
            <a:endParaRPr lang="en-US" dirty="0"/>
          </a:p>
        </p:txBody>
      </p:sp>
    </p:spTree>
    <p:extLst>
      <p:ext uri="{BB962C8B-B14F-4D97-AF65-F5344CB8AC3E}">
        <p14:creationId xmlns:p14="http://schemas.microsoft.com/office/powerpoint/2010/main" xmlns="" val="11026082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Approximate cost for 60 credit hours at The EC@CG</a:t>
            </a:r>
            <a:endParaRPr lang="en-US" dirty="0"/>
          </a:p>
        </p:txBody>
      </p:sp>
      <p:sp>
        <p:nvSpPr>
          <p:cNvPr id="3" name="Content Placeholder 2"/>
          <p:cNvSpPr>
            <a:spLocks noGrp="1"/>
          </p:cNvSpPr>
          <p:nvPr>
            <p:ph idx="1"/>
          </p:nvPr>
        </p:nvSpPr>
        <p:spPr/>
        <p:txBody>
          <a:bodyPr>
            <a:normAutofit/>
          </a:bodyPr>
          <a:lstStyle/>
          <a:p>
            <a:pPr marL="0" indent="0">
              <a:buNone/>
            </a:pPr>
            <a:r>
              <a:rPr lang="en-US" sz="6600" dirty="0" smtClean="0"/>
              <a:t>Low end - $2,500</a:t>
            </a:r>
          </a:p>
          <a:p>
            <a:pPr marL="0" indent="0">
              <a:buNone/>
            </a:pPr>
            <a:endParaRPr lang="en-US" sz="6600" dirty="0"/>
          </a:p>
          <a:p>
            <a:pPr marL="0" indent="0">
              <a:buNone/>
            </a:pPr>
            <a:r>
              <a:rPr lang="en-US" sz="6600" dirty="0" smtClean="0"/>
              <a:t>High end - $3,200</a:t>
            </a:r>
            <a:endParaRPr lang="en-US" sz="6600" dirty="0"/>
          </a:p>
        </p:txBody>
      </p:sp>
    </p:spTree>
    <p:extLst>
      <p:ext uri="{BB962C8B-B14F-4D97-AF65-F5344CB8AC3E}">
        <p14:creationId xmlns:p14="http://schemas.microsoft.com/office/powerpoint/2010/main" xmlns="" val="7841250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VU X-</a:t>
            </a:r>
            <a:r>
              <a:rPr lang="en-US" dirty="0" err="1" smtClean="0"/>
              <a:t>Mester</a:t>
            </a:r>
            <a:r>
              <a:rPr lang="en-US" dirty="0" smtClean="0"/>
              <a:t/>
            </a:r>
            <a:br>
              <a:rPr lang="en-US" dirty="0" smtClean="0"/>
            </a:br>
            <a:r>
              <a:rPr lang="en-US" dirty="0" smtClean="0"/>
              <a:t>Required participation	</a:t>
            </a:r>
            <a:endParaRPr lang="en-US" dirty="0"/>
          </a:p>
        </p:txBody>
      </p:sp>
      <p:sp>
        <p:nvSpPr>
          <p:cNvPr id="2" name="Content Placeholder 1"/>
          <p:cNvSpPr>
            <a:spLocks noGrp="1"/>
          </p:cNvSpPr>
          <p:nvPr>
            <p:ph idx="1"/>
          </p:nvPr>
        </p:nvSpPr>
        <p:spPr>
          <a:xfrm>
            <a:off x="457200" y="1646236"/>
            <a:ext cx="8229600" cy="4678363"/>
          </a:xfrm>
        </p:spPr>
        <p:txBody>
          <a:bodyPr/>
          <a:lstStyle/>
          <a:p>
            <a:r>
              <a:rPr lang="en-US" sz="2400" dirty="0" smtClean="0"/>
              <a:t>The student session is an intensive two-week event (June 2-16, 2012) on the Vincennes campus. Cost is approximately $1,000. Fundraising opportunities available.</a:t>
            </a:r>
          </a:p>
          <a:p>
            <a:r>
              <a:rPr lang="en-US" sz="2400" dirty="0" smtClean="0"/>
              <a:t>The students will earn </a:t>
            </a:r>
            <a:r>
              <a:rPr lang="en-US" sz="2400" dirty="0" err="1" smtClean="0"/>
              <a:t>transcripted</a:t>
            </a:r>
            <a:r>
              <a:rPr lang="en-US" sz="2400" dirty="0" smtClean="0"/>
              <a:t> college credit while living in the dorms, eating at the dining hall, learning in the labs, lecture halls and classrooms and studying in the library accompanied by a wide range of extra-curricular options.</a:t>
            </a:r>
          </a:p>
          <a:p>
            <a:endParaRPr lang="en-US" dirty="0"/>
          </a:p>
        </p:txBody>
      </p:sp>
      <p:pic>
        <p:nvPicPr>
          <p:cNvPr id="4" name="Picture 3" descr="x mester.jpg"/>
          <p:cNvPicPr>
            <a:picLocks noChangeAspect="1"/>
          </p:cNvPicPr>
          <p:nvPr/>
        </p:nvPicPr>
        <p:blipFill>
          <a:blip r:embed="rId2" cstate="print"/>
          <a:stretch>
            <a:fillRect/>
          </a:stretch>
        </p:blipFill>
        <p:spPr>
          <a:xfrm>
            <a:off x="390053" y="4957762"/>
            <a:ext cx="8382000" cy="1671638"/>
          </a:xfrm>
          <a:prstGeom prst="rect">
            <a:avLst/>
          </a:prstGeom>
        </p:spPr>
      </p:pic>
      <mc:AlternateContent xmlns:mc="http://schemas.openxmlformats.org/markup-compatibility/2006">
        <mc:Choice xmlns:p14="http://schemas.microsoft.com/office/powerpoint/2010/main" xmlns="" Requires="p14">
          <p:contentPart p14:bwMode="auto" r:id="rId3">
            <p14:nvContentPartPr>
              <p14:cNvPr id="1026" name="Ink 2"/>
              <p14:cNvContentPartPr>
                <a14:cpLocks xmlns:a14="http://schemas.microsoft.com/office/drawing/2010/main" noRot="1" noChangeAspect="1" noEditPoints="1" noChangeArrowheads="1" noChangeShapeType="1"/>
              </p14:cNvContentPartPr>
              <p14:nvPr/>
            </p14:nvContentPartPr>
            <p14:xfrm>
              <a:off x="5675313" y="4559300"/>
              <a:ext cx="438150" cy="398463"/>
            </p14:xfrm>
          </p:contentPart>
        </mc:Choice>
        <mc:Fallback>
          <p:pic>
            <p:nvPicPr>
              <p:cNvPr id="1026" name="Ink 2"/>
              <p:cNvPicPr>
                <a:picLocks noRot="1" noChangeAspect="1" noEditPoints="1" noChangeArrowheads="1" noChangeShapeType="1"/>
              </p:cNvPicPr>
              <p:nvPr/>
            </p:nvPicPr>
            <p:blipFill>
              <a:blip r:embed="rId4" cstate="print"/>
              <a:stretch>
                <a:fillRect/>
              </a:stretch>
            </p:blipFill>
            <p:spPr>
              <a:xfrm>
                <a:off x="5668746" y="4552992"/>
                <a:ext cx="451284" cy="411079"/>
              </a:xfrm>
              <a:prstGeom prst="rect">
                <a:avLst/>
              </a:prstGeom>
            </p:spPr>
          </p:pic>
        </mc:Fallback>
      </mc:AlternateContent>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Junior Year Schedule: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678237412"/>
              </p:ext>
            </p:extLst>
          </p:nvPr>
        </p:nvGraphicFramePr>
        <p:xfrm>
          <a:off x="457200" y="1646238"/>
          <a:ext cx="8229598" cy="4150360"/>
        </p:xfrm>
        <a:graphic>
          <a:graphicData uri="http://schemas.openxmlformats.org/drawingml/2006/table">
            <a:tbl>
              <a:tblPr firstRow="1" bandRow="1">
                <a:tableStyleId>{5C22544A-7EE6-4342-B048-85BDC9FD1C3A}</a:tableStyleId>
              </a:tblPr>
              <a:tblGrid>
                <a:gridCol w="4114799"/>
                <a:gridCol w="4114799"/>
              </a:tblGrid>
              <a:tr h="370840">
                <a:tc>
                  <a:txBody>
                    <a:bodyPr/>
                    <a:lstStyle/>
                    <a:p>
                      <a:pPr algn="ctr"/>
                      <a:r>
                        <a:rPr lang="en-US" dirty="0" smtClean="0"/>
                        <a:t>Semester 1</a:t>
                      </a:r>
                      <a:endParaRPr lang="en-US" dirty="0"/>
                    </a:p>
                  </a:txBody>
                  <a:tcPr marL="91439" marR="91439"/>
                </a:tc>
                <a:tc>
                  <a:txBody>
                    <a:bodyPr/>
                    <a:lstStyle/>
                    <a:p>
                      <a:pPr algn="ctr"/>
                      <a:r>
                        <a:rPr lang="en-US" dirty="0" smtClean="0"/>
                        <a:t>Semester 2</a:t>
                      </a:r>
                      <a:endParaRPr lang="en-US" dirty="0"/>
                    </a:p>
                  </a:txBody>
                  <a:tcPr marL="91439" marR="91439"/>
                </a:tc>
              </a:tr>
              <a:tr h="370840">
                <a:tc>
                  <a:txBody>
                    <a:bodyPr/>
                    <a:lstStyle/>
                    <a:p>
                      <a:r>
                        <a:rPr lang="en-US" dirty="0" smtClean="0"/>
                        <a:t>English 11 or College English</a:t>
                      </a:r>
                      <a:endParaRPr lang="en-US" dirty="0"/>
                    </a:p>
                  </a:txBody>
                  <a:tcPr marL="91439" marR="91439"/>
                </a:tc>
                <a:tc>
                  <a:txBody>
                    <a:bodyPr/>
                    <a:lstStyle/>
                    <a:p>
                      <a:r>
                        <a:rPr lang="en-US" dirty="0" smtClean="0"/>
                        <a:t>English 11 or College English</a:t>
                      </a:r>
                      <a:endParaRPr lang="en-US" dirty="0"/>
                    </a:p>
                  </a:txBody>
                  <a:tcPr marL="91439" marR="91439"/>
                </a:tc>
              </a:tr>
              <a:tr h="370840">
                <a:tc>
                  <a:txBody>
                    <a:bodyPr/>
                    <a:lstStyle/>
                    <a:p>
                      <a:r>
                        <a:rPr lang="en-US" dirty="0" smtClean="0"/>
                        <a:t>HS</a:t>
                      </a:r>
                      <a:r>
                        <a:rPr lang="en-US" baseline="0" dirty="0" smtClean="0"/>
                        <a:t> </a:t>
                      </a:r>
                      <a:r>
                        <a:rPr lang="en-US" baseline="0" dirty="0" err="1" smtClean="0"/>
                        <a:t>Govt</a:t>
                      </a:r>
                      <a:r>
                        <a:rPr lang="en-US" baseline="0" dirty="0" smtClean="0"/>
                        <a:t> or POLS 111*</a:t>
                      </a:r>
                      <a:endParaRPr lang="en-US" dirty="0"/>
                    </a:p>
                  </a:txBody>
                  <a:tcPr marL="91439" marR="91439"/>
                </a:tc>
                <a:tc>
                  <a:txBody>
                    <a:bodyPr/>
                    <a:lstStyle/>
                    <a:p>
                      <a:r>
                        <a:rPr lang="en-US" dirty="0" smtClean="0"/>
                        <a:t>HS Economics –for</a:t>
                      </a:r>
                      <a:r>
                        <a:rPr lang="en-US" baseline="0" dirty="0" smtClean="0"/>
                        <a:t> strong students</a:t>
                      </a:r>
                      <a:endParaRPr lang="en-US" dirty="0" smtClean="0"/>
                    </a:p>
                  </a:txBody>
                  <a:tcPr marL="91439" marR="91439"/>
                </a:tc>
              </a:tr>
              <a:tr h="370840">
                <a:tc>
                  <a:txBody>
                    <a:bodyPr/>
                    <a:lstStyle/>
                    <a:p>
                      <a:r>
                        <a:rPr lang="en-US" dirty="0" smtClean="0"/>
                        <a:t>HS Geometry</a:t>
                      </a:r>
                      <a:endParaRPr lang="en-US" dirty="0"/>
                    </a:p>
                  </a:txBody>
                  <a:tcPr marL="91439" marR="91439"/>
                </a:tc>
                <a:tc>
                  <a:txBody>
                    <a:bodyPr/>
                    <a:lstStyle/>
                    <a:p>
                      <a:r>
                        <a:rPr lang="en-US" dirty="0" smtClean="0"/>
                        <a:t>HS Geometry</a:t>
                      </a:r>
                      <a:endParaRPr lang="en-US" dirty="0"/>
                    </a:p>
                  </a:txBody>
                  <a:tcPr marL="91439" marR="91439"/>
                </a:tc>
              </a:tr>
              <a:tr h="370840">
                <a:tc>
                  <a:txBody>
                    <a:bodyPr/>
                    <a:lstStyle/>
                    <a:p>
                      <a:r>
                        <a:rPr lang="en-US" dirty="0" smtClean="0"/>
                        <a:t>HS</a:t>
                      </a:r>
                      <a:r>
                        <a:rPr lang="en-US" baseline="0" dirty="0" smtClean="0"/>
                        <a:t> Science – </a:t>
                      </a:r>
                      <a:r>
                        <a:rPr lang="en-US" baseline="0" dirty="0" err="1" smtClean="0"/>
                        <a:t>Chem</a:t>
                      </a:r>
                      <a:r>
                        <a:rPr lang="en-US" baseline="0" dirty="0" smtClean="0"/>
                        <a:t> or Physics</a:t>
                      </a:r>
                      <a:endParaRPr lang="en-US" dirty="0"/>
                    </a:p>
                  </a:txBody>
                  <a:tcPr marL="91439" marR="91439"/>
                </a:tc>
                <a:tc>
                  <a:txBody>
                    <a:bodyPr/>
                    <a:lstStyle/>
                    <a:p>
                      <a:r>
                        <a:rPr lang="en-US" dirty="0" smtClean="0"/>
                        <a:t>HS Science – </a:t>
                      </a:r>
                      <a:r>
                        <a:rPr lang="en-US" dirty="0" err="1" smtClean="0"/>
                        <a:t>Chem</a:t>
                      </a:r>
                      <a:r>
                        <a:rPr lang="en-US" dirty="0" smtClean="0"/>
                        <a:t> or Physics</a:t>
                      </a:r>
                    </a:p>
                  </a:txBody>
                  <a:tcPr marL="91439" marR="91439"/>
                </a:tc>
              </a:tr>
              <a:tr h="370840">
                <a:tc>
                  <a:txBody>
                    <a:bodyPr/>
                    <a:lstStyle/>
                    <a:p>
                      <a:r>
                        <a:rPr lang="en-US" dirty="0" smtClean="0"/>
                        <a:t>Electives - college or high school</a:t>
                      </a:r>
                      <a:endParaRPr lang="en-US" dirty="0"/>
                    </a:p>
                  </a:txBody>
                  <a:tcPr marL="91439" marR="91439"/>
                </a:tc>
                <a:tc>
                  <a:txBody>
                    <a:bodyPr/>
                    <a:lstStyle/>
                    <a:p>
                      <a:r>
                        <a:rPr lang="en-US" dirty="0" smtClean="0"/>
                        <a:t>Electives – college or high school</a:t>
                      </a:r>
                      <a:endParaRPr lang="en-US" dirty="0"/>
                    </a:p>
                  </a:txBody>
                  <a:tcPr marL="91439" marR="91439"/>
                </a:tc>
              </a:tr>
              <a:tr h="370840">
                <a:tc>
                  <a:txBody>
                    <a:bodyPr/>
                    <a:lstStyle/>
                    <a:p>
                      <a:r>
                        <a:rPr lang="en-US" dirty="0" smtClean="0"/>
                        <a:t>Electives - college or high school</a:t>
                      </a:r>
                      <a:endParaRPr lang="en-US" dirty="0"/>
                    </a:p>
                  </a:txBody>
                  <a:tcPr marL="91439" marR="91439"/>
                </a:tc>
                <a:tc>
                  <a:txBody>
                    <a:bodyPr/>
                    <a:lstStyle/>
                    <a:p>
                      <a:r>
                        <a:rPr lang="en-US" dirty="0" smtClean="0"/>
                        <a:t>Electives – college or high school</a:t>
                      </a:r>
                      <a:endParaRPr lang="en-US" dirty="0"/>
                    </a:p>
                  </a:txBody>
                  <a:tcPr marL="91439" marR="91439"/>
                </a:tc>
              </a:tr>
              <a:tr h="370840">
                <a:tc>
                  <a:txBody>
                    <a:bodyPr/>
                    <a:lstStyle/>
                    <a:p>
                      <a:r>
                        <a:rPr lang="en-US" dirty="0" smtClean="0"/>
                        <a:t>Electives – college or high school</a:t>
                      </a:r>
                      <a:endParaRPr lang="en-US" dirty="0"/>
                    </a:p>
                  </a:txBody>
                  <a:tcPr marL="91439" marR="91439"/>
                </a:tc>
                <a:tc>
                  <a:txBody>
                    <a:bodyPr/>
                    <a:lstStyle/>
                    <a:p>
                      <a:r>
                        <a:rPr lang="en-US" dirty="0" smtClean="0"/>
                        <a:t>Electives – strongly recommend internship</a:t>
                      </a:r>
                      <a:endParaRPr lang="en-US" dirty="0"/>
                    </a:p>
                  </a:txBody>
                  <a:tcPr marL="91439" marR="91439"/>
                </a:tc>
              </a:tr>
              <a:tr h="370840">
                <a:tc>
                  <a:txBody>
                    <a:bodyPr/>
                    <a:lstStyle/>
                    <a:p>
                      <a:r>
                        <a:rPr lang="en-US" dirty="0" smtClean="0"/>
                        <a:t>Study Hall</a:t>
                      </a:r>
                    </a:p>
                    <a:p>
                      <a:endParaRPr lang="en-US" dirty="0" smtClean="0"/>
                    </a:p>
                    <a:p>
                      <a:r>
                        <a:rPr lang="en-US" dirty="0" smtClean="0"/>
                        <a:t>*</a:t>
                      </a:r>
                      <a:r>
                        <a:rPr lang="en-US" baseline="0" dirty="0" smtClean="0"/>
                        <a:t> An AP course is suggested</a:t>
                      </a:r>
                      <a:endParaRPr lang="en-US" dirty="0"/>
                    </a:p>
                  </a:txBody>
                  <a:tcPr marL="91439" marR="91439"/>
                </a:tc>
                <a:tc>
                  <a:txBody>
                    <a:bodyPr/>
                    <a:lstStyle/>
                    <a:p>
                      <a:r>
                        <a:rPr lang="en-US" dirty="0" smtClean="0"/>
                        <a:t>Study Hall</a:t>
                      </a:r>
                      <a:endParaRPr lang="en-US" dirty="0"/>
                    </a:p>
                  </a:txBody>
                  <a:tcPr marL="91439" marR="91439"/>
                </a:tc>
              </a:tr>
            </a:tbl>
          </a:graphicData>
        </a:graphic>
      </p:graphicFrame>
    </p:spTree>
    <p:extLst>
      <p:ext uri="{BB962C8B-B14F-4D97-AF65-F5344CB8AC3E}">
        <p14:creationId xmlns:p14="http://schemas.microsoft.com/office/powerpoint/2010/main" xmlns="" val="40169473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More details:</a:t>
            </a:r>
            <a:endParaRPr lang="en-US" dirty="0"/>
          </a:p>
        </p:txBody>
      </p:sp>
      <p:sp>
        <p:nvSpPr>
          <p:cNvPr id="3" name="Content Placeholder 2"/>
          <p:cNvSpPr>
            <a:spLocks noGrp="1"/>
          </p:cNvSpPr>
          <p:nvPr>
            <p:ph idx="1"/>
          </p:nvPr>
        </p:nvSpPr>
        <p:spPr/>
        <p:txBody>
          <a:bodyPr/>
          <a:lstStyle/>
          <a:p>
            <a:r>
              <a:rPr lang="en-US" dirty="0" smtClean="0"/>
              <a:t>Strong Math students may double up in math and take VU MATH 102 College Algebra along with Geometry</a:t>
            </a:r>
          </a:p>
          <a:p>
            <a:r>
              <a:rPr lang="en-US" dirty="0" smtClean="0"/>
              <a:t>Strong students may take Government and Econ their junior year.  Weaker students should only take Govt.</a:t>
            </a:r>
          </a:p>
          <a:p>
            <a:r>
              <a:rPr lang="en-US" dirty="0" smtClean="0"/>
              <a:t>Strong students should consider taking POLS 111 which will count as HS government.</a:t>
            </a:r>
          </a:p>
          <a:p>
            <a:endParaRPr lang="en-US" dirty="0"/>
          </a:p>
        </p:txBody>
      </p:sp>
    </p:spTree>
    <p:extLst>
      <p:ext uri="{BB962C8B-B14F-4D97-AF65-F5344CB8AC3E}">
        <p14:creationId xmlns:p14="http://schemas.microsoft.com/office/powerpoint/2010/main" xmlns="" val="24462590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VU Courses for Juniors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Art 100</a:t>
            </a:r>
          </a:p>
          <a:p>
            <a:r>
              <a:rPr lang="en-US" dirty="0" smtClean="0"/>
              <a:t>MUSM 118</a:t>
            </a:r>
          </a:p>
          <a:p>
            <a:r>
              <a:rPr lang="en-US" dirty="0" smtClean="0"/>
              <a:t>THEA 100</a:t>
            </a:r>
          </a:p>
          <a:p>
            <a:r>
              <a:rPr lang="en-US" dirty="0" smtClean="0"/>
              <a:t>SPCH 142</a:t>
            </a:r>
          </a:p>
          <a:p>
            <a:r>
              <a:rPr lang="en-US" dirty="0" smtClean="0"/>
              <a:t>ENGL 101</a:t>
            </a:r>
          </a:p>
          <a:p>
            <a:r>
              <a:rPr lang="en-US" dirty="0" smtClean="0"/>
              <a:t>ENGL 102 ( for those who had ENGL 101)</a:t>
            </a:r>
          </a:p>
          <a:p>
            <a:r>
              <a:rPr lang="en-US" dirty="0" smtClean="0"/>
              <a:t>HIST 139, HIST 140</a:t>
            </a:r>
          </a:p>
          <a:p>
            <a:r>
              <a:rPr lang="en-US" dirty="0" smtClean="0"/>
              <a:t>POLS 111</a:t>
            </a:r>
          </a:p>
          <a:p>
            <a:r>
              <a:rPr lang="en-US" dirty="0" smtClean="0"/>
              <a:t>SOCL 151</a:t>
            </a:r>
          </a:p>
          <a:p>
            <a:r>
              <a:rPr lang="en-US" dirty="0" smtClean="0"/>
              <a:t>SPAN 101,103,201	</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Accuplacer Reading</a:t>
            </a:r>
          </a:p>
          <a:p>
            <a:r>
              <a:rPr lang="en-US" dirty="0" smtClean="0"/>
              <a:t>No Accuplacer</a:t>
            </a:r>
          </a:p>
          <a:p>
            <a:r>
              <a:rPr lang="en-US" dirty="0" smtClean="0"/>
              <a:t>Accuplacer/Reading</a:t>
            </a:r>
          </a:p>
          <a:p>
            <a:r>
              <a:rPr lang="en-US" dirty="0" smtClean="0"/>
              <a:t>Accuplacer </a:t>
            </a:r>
            <a:r>
              <a:rPr lang="en-US" dirty="0" err="1" smtClean="0"/>
              <a:t>ReadWrit</a:t>
            </a:r>
            <a:endParaRPr lang="en-US" dirty="0" smtClean="0"/>
          </a:p>
          <a:p>
            <a:r>
              <a:rPr lang="en-US" dirty="0" smtClean="0"/>
              <a:t>Accuplacer </a:t>
            </a:r>
            <a:r>
              <a:rPr lang="en-US" dirty="0" err="1" smtClean="0"/>
              <a:t>ReadWrit</a:t>
            </a:r>
            <a:endParaRPr lang="en-US" dirty="0" smtClean="0"/>
          </a:p>
          <a:p>
            <a:r>
              <a:rPr lang="en-US" dirty="0" smtClean="0"/>
              <a:t>C in ENGL 101</a:t>
            </a:r>
          </a:p>
          <a:p>
            <a:endParaRPr lang="en-US" dirty="0"/>
          </a:p>
          <a:p>
            <a:r>
              <a:rPr lang="en-US" dirty="0" smtClean="0"/>
              <a:t>Accuplacer </a:t>
            </a:r>
            <a:r>
              <a:rPr lang="en-US" dirty="0" err="1" smtClean="0"/>
              <a:t>ReadWrit</a:t>
            </a:r>
            <a:endParaRPr lang="en-US" dirty="0" smtClean="0"/>
          </a:p>
          <a:p>
            <a:r>
              <a:rPr lang="en-US" dirty="0" smtClean="0"/>
              <a:t>No Accuplacer</a:t>
            </a:r>
          </a:p>
          <a:p>
            <a:r>
              <a:rPr lang="en-US" dirty="0" smtClean="0"/>
              <a:t>Accuplacer Reading</a:t>
            </a:r>
          </a:p>
          <a:p>
            <a:r>
              <a:rPr lang="en-US" dirty="0" smtClean="0"/>
              <a:t>Placement tests</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xmlns="" val="19091027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More Courses for Juniors</a:t>
            </a:r>
            <a:endParaRPr lang="en-US" dirty="0"/>
          </a:p>
        </p:txBody>
      </p:sp>
      <p:sp>
        <p:nvSpPr>
          <p:cNvPr id="3" name="Content Placeholder 2"/>
          <p:cNvSpPr>
            <a:spLocks noGrp="1"/>
          </p:cNvSpPr>
          <p:nvPr>
            <p:ph idx="1"/>
          </p:nvPr>
        </p:nvSpPr>
        <p:spPr/>
        <p:txBody>
          <a:bodyPr/>
          <a:lstStyle/>
          <a:p>
            <a:r>
              <a:rPr lang="en-US" dirty="0" smtClean="0"/>
              <a:t>MATH 102  - College Algebra (double)</a:t>
            </a:r>
          </a:p>
          <a:p>
            <a:r>
              <a:rPr lang="en-US" dirty="0" smtClean="0"/>
              <a:t>ENGL 202 – Creative Writing</a:t>
            </a:r>
          </a:p>
          <a:p>
            <a:r>
              <a:rPr lang="en-US" dirty="0" smtClean="0"/>
              <a:t>SKLS 104 – Study Skills</a:t>
            </a:r>
          </a:p>
          <a:p>
            <a:endParaRPr lang="en-US" dirty="0"/>
          </a:p>
          <a:p>
            <a:endParaRPr lang="en-US" dirty="0" smtClean="0"/>
          </a:p>
          <a:p>
            <a:r>
              <a:rPr lang="en-US" dirty="0" smtClean="0"/>
              <a:t>READ 011 and MATH 016 (developmental courses) will be offered in summer school – dates to be determined – cost is $225</a:t>
            </a:r>
            <a:endParaRPr lang="en-US" dirty="0"/>
          </a:p>
        </p:txBody>
      </p:sp>
    </p:spTree>
    <p:extLst>
      <p:ext uri="{BB962C8B-B14F-4D97-AF65-F5344CB8AC3E}">
        <p14:creationId xmlns:p14="http://schemas.microsoft.com/office/powerpoint/2010/main" xmlns="" val="6057606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Senior Year Schedule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270532331"/>
              </p:ext>
            </p:extLst>
          </p:nvPr>
        </p:nvGraphicFramePr>
        <p:xfrm>
          <a:off x="457200" y="1646238"/>
          <a:ext cx="8229600" cy="360680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en-US" dirty="0" smtClean="0"/>
                        <a:t>Semester 1</a:t>
                      </a:r>
                      <a:endParaRPr lang="en-US" dirty="0"/>
                    </a:p>
                  </a:txBody>
                  <a:tcPr/>
                </a:tc>
                <a:tc>
                  <a:txBody>
                    <a:bodyPr/>
                    <a:lstStyle/>
                    <a:p>
                      <a:pPr algn="ctr"/>
                      <a:r>
                        <a:rPr lang="en-US" dirty="0" smtClean="0"/>
                        <a:t>Semester 2</a:t>
                      </a:r>
                      <a:endParaRPr lang="en-US" dirty="0"/>
                    </a:p>
                  </a:txBody>
                  <a:tcPr/>
                </a:tc>
              </a:tr>
              <a:tr h="370840">
                <a:tc>
                  <a:txBody>
                    <a:bodyPr/>
                    <a:lstStyle/>
                    <a:p>
                      <a:r>
                        <a:rPr lang="en-US" dirty="0" smtClean="0"/>
                        <a:t>English 12 or College English*</a:t>
                      </a:r>
                      <a:endParaRPr lang="en-US" dirty="0"/>
                    </a:p>
                  </a:txBody>
                  <a:tcPr/>
                </a:tc>
                <a:tc>
                  <a:txBody>
                    <a:bodyPr/>
                    <a:lstStyle/>
                    <a:p>
                      <a:r>
                        <a:rPr lang="en-US" dirty="0" smtClean="0"/>
                        <a:t>English</a:t>
                      </a:r>
                      <a:r>
                        <a:rPr lang="en-US" baseline="0" dirty="0" smtClean="0"/>
                        <a:t> 12 or College English*</a:t>
                      </a:r>
                      <a:endParaRPr lang="en-US" dirty="0"/>
                    </a:p>
                  </a:txBody>
                  <a:tcPr/>
                </a:tc>
              </a:tr>
              <a:tr h="370840">
                <a:tc>
                  <a:txBody>
                    <a:bodyPr/>
                    <a:lstStyle/>
                    <a:p>
                      <a:r>
                        <a:rPr lang="en-US" dirty="0" smtClean="0"/>
                        <a:t>Social Science</a:t>
                      </a:r>
                      <a:r>
                        <a:rPr lang="en-US" baseline="0" dirty="0" smtClean="0"/>
                        <a:t> *</a:t>
                      </a:r>
                      <a:endParaRPr lang="en-US" dirty="0"/>
                    </a:p>
                  </a:txBody>
                  <a:tcPr/>
                </a:tc>
                <a:tc>
                  <a:txBody>
                    <a:bodyPr/>
                    <a:lstStyle/>
                    <a:p>
                      <a:r>
                        <a:rPr lang="en-US" dirty="0" smtClean="0"/>
                        <a:t>Social Science</a:t>
                      </a:r>
                      <a:r>
                        <a:rPr lang="en-US" baseline="0" dirty="0" smtClean="0"/>
                        <a:t> *</a:t>
                      </a:r>
                    </a:p>
                  </a:txBody>
                  <a:tcPr/>
                </a:tc>
              </a:tr>
              <a:tr h="370840">
                <a:tc>
                  <a:txBody>
                    <a:bodyPr/>
                    <a:lstStyle/>
                    <a:p>
                      <a:r>
                        <a:rPr lang="en-US" dirty="0" smtClean="0"/>
                        <a:t>Pre-</a:t>
                      </a:r>
                      <a:r>
                        <a:rPr lang="en-US" dirty="0" err="1" smtClean="0"/>
                        <a:t>calc</a:t>
                      </a:r>
                      <a:r>
                        <a:rPr lang="en-US" dirty="0" smtClean="0"/>
                        <a:t>, Trig/Stats </a:t>
                      </a:r>
                      <a:r>
                        <a:rPr lang="en-US" baseline="0" dirty="0" smtClean="0"/>
                        <a:t>or College Algebra*</a:t>
                      </a:r>
                      <a:endParaRPr lang="en-US" dirty="0"/>
                    </a:p>
                  </a:txBody>
                  <a:tcPr/>
                </a:tc>
                <a:tc>
                  <a:txBody>
                    <a:bodyPr/>
                    <a:lstStyle/>
                    <a:p>
                      <a:r>
                        <a:rPr lang="en-US" dirty="0" smtClean="0"/>
                        <a:t>Pre-</a:t>
                      </a:r>
                      <a:r>
                        <a:rPr lang="en-US" dirty="0" err="1" smtClean="0"/>
                        <a:t>calc</a:t>
                      </a:r>
                      <a:r>
                        <a:rPr lang="en-US" dirty="0" smtClean="0"/>
                        <a:t>, Trig/Stats or College Algebra*</a:t>
                      </a:r>
                      <a:endParaRPr lang="en-US" dirty="0"/>
                    </a:p>
                  </a:txBody>
                  <a:tcPr/>
                </a:tc>
              </a:tr>
              <a:tr h="370840">
                <a:tc>
                  <a:txBody>
                    <a:bodyPr/>
                    <a:lstStyle/>
                    <a:p>
                      <a:r>
                        <a:rPr lang="en-US" dirty="0" smtClean="0"/>
                        <a:t>Science or College Science*</a:t>
                      </a:r>
                      <a:endParaRPr lang="en-US" dirty="0"/>
                    </a:p>
                  </a:txBody>
                  <a:tcPr/>
                </a:tc>
                <a:tc>
                  <a:txBody>
                    <a:bodyPr/>
                    <a:lstStyle/>
                    <a:p>
                      <a:r>
                        <a:rPr lang="en-US" dirty="0" smtClean="0"/>
                        <a:t>Science</a:t>
                      </a:r>
                      <a:r>
                        <a:rPr lang="en-US" baseline="0" dirty="0" smtClean="0"/>
                        <a:t> or College Science*</a:t>
                      </a:r>
                      <a:endParaRPr lang="en-US" dirty="0"/>
                    </a:p>
                  </a:txBody>
                  <a:tcPr/>
                </a:tc>
              </a:tr>
              <a:tr h="370840">
                <a:tc>
                  <a:txBody>
                    <a:bodyPr/>
                    <a:lstStyle/>
                    <a:p>
                      <a:r>
                        <a:rPr lang="en-US" dirty="0" smtClean="0"/>
                        <a:t>Internship (if not taken </a:t>
                      </a:r>
                      <a:r>
                        <a:rPr lang="en-US" dirty="0" err="1" smtClean="0"/>
                        <a:t>Jr</a:t>
                      </a:r>
                      <a:r>
                        <a:rPr lang="en-US" dirty="0" smtClean="0"/>
                        <a:t> Year)</a:t>
                      </a:r>
                      <a:endParaRPr lang="en-US" dirty="0"/>
                    </a:p>
                  </a:txBody>
                  <a:tcPr/>
                </a:tc>
                <a:tc>
                  <a:txBody>
                    <a:bodyPr/>
                    <a:lstStyle/>
                    <a:p>
                      <a:r>
                        <a:rPr lang="en-US" dirty="0" smtClean="0"/>
                        <a:t>Elective or College Elective</a:t>
                      </a:r>
                      <a:endParaRPr lang="en-US" dirty="0"/>
                    </a:p>
                  </a:txBody>
                  <a:tcPr/>
                </a:tc>
              </a:tr>
              <a:tr h="370840">
                <a:tc>
                  <a:txBody>
                    <a:bodyPr/>
                    <a:lstStyle/>
                    <a:p>
                      <a:r>
                        <a:rPr lang="en-US" dirty="0" smtClean="0"/>
                        <a:t>Elective or</a:t>
                      </a:r>
                      <a:r>
                        <a:rPr lang="en-US" baseline="0" dirty="0" smtClean="0"/>
                        <a:t> College Elective</a:t>
                      </a:r>
                      <a:endParaRPr lang="en-US" dirty="0"/>
                    </a:p>
                  </a:txBody>
                  <a:tcPr/>
                </a:tc>
                <a:tc>
                  <a:txBody>
                    <a:bodyPr/>
                    <a:lstStyle/>
                    <a:p>
                      <a:r>
                        <a:rPr lang="en-US" dirty="0" smtClean="0"/>
                        <a:t>Elective or</a:t>
                      </a:r>
                      <a:r>
                        <a:rPr lang="en-US" baseline="0" dirty="0" smtClean="0"/>
                        <a:t> College Elective</a:t>
                      </a:r>
                      <a:endParaRPr lang="en-US" dirty="0"/>
                    </a:p>
                  </a:txBody>
                  <a:tcPr/>
                </a:tc>
              </a:tr>
              <a:tr h="370840">
                <a:tc>
                  <a:txBody>
                    <a:bodyPr/>
                    <a:lstStyle/>
                    <a:p>
                      <a:r>
                        <a:rPr lang="en-US" dirty="0" smtClean="0"/>
                        <a:t>Elective or College Elective</a:t>
                      </a:r>
                      <a:endParaRPr lang="en-US" dirty="0"/>
                    </a:p>
                  </a:txBody>
                  <a:tcPr/>
                </a:tc>
                <a:tc>
                  <a:txBody>
                    <a:bodyPr/>
                    <a:lstStyle/>
                    <a:p>
                      <a:r>
                        <a:rPr lang="en-US" dirty="0" smtClean="0"/>
                        <a:t>Elective or</a:t>
                      </a:r>
                      <a:r>
                        <a:rPr lang="en-US" baseline="0" dirty="0" smtClean="0"/>
                        <a:t> College Elective</a:t>
                      </a:r>
                      <a:endParaRPr lang="en-US" dirty="0"/>
                    </a:p>
                  </a:txBody>
                  <a:tcPr/>
                </a:tc>
              </a:tr>
              <a:tr h="370840">
                <a:tc>
                  <a:txBody>
                    <a:bodyPr/>
                    <a:lstStyle/>
                    <a:p>
                      <a:r>
                        <a:rPr lang="en-US" dirty="0" smtClean="0"/>
                        <a:t>Study Hall</a:t>
                      </a:r>
                      <a:endParaRPr lang="en-US" dirty="0"/>
                    </a:p>
                  </a:txBody>
                  <a:tcPr/>
                </a:tc>
                <a:tc>
                  <a:txBody>
                    <a:bodyPr/>
                    <a:lstStyle/>
                    <a:p>
                      <a:r>
                        <a:rPr lang="en-US" dirty="0" smtClean="0"/>
                        <a:t>Study Hall</a:t>
                      </a:r>
                      <a:endParaRPr lang="en-US" dirty="0"/>
                    </a:p>
                  </a:txBody>
                  <a:tcPr/>
                </a:tc>
              </a:tr>
            </a:tbl>
          </a:graphicData>
        </a:graphic>
      </p:graphicFrame>
      <p:sp>
        <p:nvSpPr>
          <p:cNvPr id="5" name="TextBox 4"/>
          <p:cNvSpPr txBox="1"/>
          <p:nvPr/>
        </p:nvSpPr>
        <p:spPr>
          <a:xfrm>
            <a:off x="533400" y="5181600"/>
            <a:ext cx="5715000" cy="1477328"/>
          </a:xfrm>
          <a:prstGeom prst="rect">
            <a:avLst/>
          </a:prstGeom>
          <a:noFill/>
        </p:spPr>
        <p:txBody>
          <a:bodyPr wrap="square" rtlCol="0">
            <a:spAutoFit/>
          </a:bodyPr>
          <a:lstStyle/>
          <a:p>
            <a:pPr>
              <a:buFont typeface="Wingdings" pitchFamily="2" charset="2"/>
              <a:buChar char="q"/>
            </a:pPr>
            <a:r>
              <a:rPr lang="en-US" dirty="0" smtClean="0"/>
              <a:t>Students may choose courses which meet their needs for degree completion and/or college admissions.</a:t>
            </a:r>
          </a:p>
          <a:p>
            <a:pPr>
              <a:buFont typeface="Wingdings" pitchFamily="2" charset="2"/>
              <a:buChar char="q"/>
            </a:pPr>
            <a:r>
              <a:rPr lang="en-US" dirty="0" smtClean="0"/>
              <a:t>Students are encouraged to take at least one AP Course.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VU Courses for Seniors</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smtClean="0"/>
              <a:t>Art 100</a:t>
            </a:r>
          </a:p>
          <a:p>
            <a:r>
              <a:rPr lang="en-US" dirty="0" smtClean="0"/>
              <a:t>MUSM 118</a:t>
            </a:r>
          </a:p>
          <a:p>
            <a:r>
              <a:rPr lang="en-US" dirty="0" smtClean="0"/>
              <a:t>THEA 100</a:t>
            </a:r>
          </a:p>
          <a:p>
            <a:r>
              <a:rPr lang="en-US" dirty="0" smtClean="0"/>
              <a:t>SPCH 142</a:t>
            </a:r>
          </a:p>
          <a:p>
            <a:r>
              <a:rPr lang="en-US" dirty="0" smtClean="0"/>
              <a:t>ENGL 101</a:t>
            </a:r>
          </a:p>
          <a:p>
            <a:r>
              <a:rPr lang="en-US" dirty="0" smtClean="0"/>
              <a:t>ENGL 102 ( for those who had ENGL 101;  required for the AS Degree)</a:t>
            </a:r>
          </a:p>
          <a:p>
            <a:r>
              <a:rPr lang="en-US" dirty="0" smtClean="0"/>
              <a:t>LITR100</a:t>
            </a:r>
          </a:p>
          <a:p>
            <a:r>
              <a:rPr lang="en-US" dirty="0" smtClean="0"/>
              <a:t>LITR 221 World Lit II</a:t>
            </a:r>
          </a:p>
          <a:p>
            <a:r>
              <a:rPr lang="en-US" dirty="0" smtClean="0"/>
              <a:t>LITR 223 </a:t>
            </a:r>
            <a:r>
              <a:rPr lang="en-US" dirty="0" err="1" smtClean="0"/>
              <a:t>Amer</a:t>
            </a:r>
            <a:r>
              <a:rPr lang="en-US" dirty="0" smtClean="0"/>
              <a:t> Lit II</a:t>
            </a:r>
          </a:p>
          <a:p>
            <a:r>
              <a:rPr lang="en-US" dirty="0" smtClean="0"/>
              <a:t>HIST 139, HIST 140</a:t>
            </a:r>
          </a:p>
          <a:p>
            <a:r>
              <a:rPr lang="en-US" dirty="0" smtClean="0"/>
              <a:t>POLS 111</a:t>
            </a:r>
          </a:p>
          <a:p>
            <a:r>
              <a:rPr lang="en-US" dirty="0" smtClean="0"/>
              <a:t>SOCL 151</a:t>
            </a:r>
          </a:p>
          <a:p>
            <a:r>
              <a:rPr lang="en-US" dirty="0" smtClean="0"/>
              <a:t>SPAN 101,103,201</a:t>
            </a:r>
          </a:p>
          <a:p>
            <a:r>
              <a:rPr lang="en-US" dirty="0" smtClean="0"/>
              <a:t>PSYC 142				</a:t>
            </a:r>
            <a:endParaRPr lang="en-US" dirty="0"/>
          </a:p>
        </p:txBody>
      </p:sp>
      <p:sp>
        <p:nvSpPr>
          <p:cNvPr id="4" name="Content Placeholder 3"/>
          <p:cNvSpPr>
            <a:spLocks noGrp="1"/>
          </p:cNvSpPr>
          <p:nvPr>
            <p:ph sz="half" idx="2"/>
          </p:nvPr>
        </p:nvSpPr>
        <p:spPr/>
        <p:txBody>
          <a:bodyPr>
            <a:normAutofit fontScale="70000" lnSpcReduction="20000"/>
          </a:bodyPr>
          <a:lstStyle/>
          <a:p>
            <a:r>
              <a:rPr lang="en-US" dirty="0" smtClean="0"/>
              <a:t>Accuplacer Reading</a:t>
            </a:r>
          </a:p>
          <a:p>
            <a:r>
              <a:rPr lang="en-US" dirty="0" smtClean="0"/>
              <a:t>No Accuplacer</a:t>
            </a:r>
          </a:p>
          <a:p>
            <a:r>
              <a:rPr lang="en-US" dirty="0" smtClean="0"/>
              <a:t>Accuplacer Reading</a:t>
            </a:r>
          </a:p>
          <a:p>
            <a:r>
              <a:rPr lang="en-US" dirty="0" smtClean="0"/>
              <a:t>Accuplacer </a:t>
            </a:r>
            <a:r>
              <a:rPr lang="en-US" dirty="0" err="1" smtClean="0"/>
              <a:t>ReadWrit</a:t>
            </a:r>
            <a:endParaRPr lang="en-US" dirty="0" smtClean="0"/>
          </a:p>
          <a:p>
            <a:r>
              <a:rPr lang="en-US" dirty="0" smtClean="0"/>
              <a:t>Accuplacer </a:t>
            </a:r>
            <a:r>
              <a:rPr lang="en-US" dirty="0" err="1" smtClean="0"/>
              <a:t>ReadWrit</a:t>
            </a:r>
            <a:endParaRPr lang="en-US" dirty="0" smtClean="0"/>
          </a:p>
          <a:p>
            <a:r>
              <a:rPr lang="en-US" dirty="0" smtClean="0"/>
              <a:t>C in ENGL 101</a:t>
            </a:r>
          </a:p>
          <a:p>
            <a:endParaRPr lang="en-US" dirty="0" smtClean="0"/>
          </a:p>
          <a:p>
            <a:r>
              <a:rPr lang="en-US" dirty="0" smtClean="0"/>
              <a:t>Verbal SAT 420</a:t>
            </a:r>
          </a:p>
          <a:p>
            <a:r>
              <a:rPr lang="en-US" dirty="0" smtClean="0"/>
              <a:t>Verbal SAT 420</a:t>
            </a:r>
          </a:p>
          <a:p>
            <a:r>
              <a:rPr lang="en-US" dirty="0" smtClean="0"/>
              <a:t>Verbal SAT 420</a:t>
            </a:r>
          </a:p>
          <a:p>
            <a:r>
              <a:rPr lang="en-US" dirty="0" smtClean="0"/>
              <a:t>Accuplacer Reading</a:t>
            </a:r>
          </a:p>
          <a:p>
            <a:r>
              <a:rPr lang="en-US" dirty="0" smtClean="0"/>
              <a:t>No</a:t>
            </a:r>
          </a:p>
          <a:p>
            <a:r>
              <a:rPr lang="en-US" dirty="0" smtClean="0"/>
              <a:t>Accuplacer Reading </a:t>
            </a:r>
          </a:p>
          <a:p>
            <a:r>
              <a:rPr lang="en-US" dirty="0" smtClean="0"/>
              <a:t>Placement tests</a:t>
            </a:r>
          </a:p>
          <a:p>
            <a:r>
              <a:rPr lang="en-US" dirty="0" smtClean="0"/>
              <a:t>Accuplacer </a:t>
            </a:r>
            <a:r>
              <a:rPr lang="en-US" dirty="0" err="1" smtClean="0"/>
              <a:t>Read,Writing</a:t>
            </a:r>
            <a:r>
              <a:rPr lang="en-US" dirty="0" smtClean="0"/>
              <a:t>, Math</a:t>
            </a:r>
          </a:p>
          <a:p>
            <a:pPr marL="0" indent="0">
              <a:buNone/>
            </a:pPr>
            <a:r>
              <a:rPr lang="en-US" dirty="0" smtClean="0"/>
              <a:t>                  -- continued</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xmlns="" val="23039945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More VU Courses for Seniors</a:t>
            </a:r>
            <a:endParaRPr lang="en-US" dirty="0"/>
          </a:p>
        </p:txBody>
      </p:sp>
      <p:sp>
        <p:nvSpPr>
          <p:cNvPr id="3" name="Content Placeholder 2"/>
          <p:cNvSpPr>
            <a:spLocks noGrp="1"/>
          </p:cNvSpPr>
          <p:nvPr>
            <p:ph idx="1"/>
          </p:nvPr>
        </p:nvSpPr>
        <p:spPr/>
        <p:txBody>
          <a:bodyPr>
            <a:normAutofit lnSpcReduction="10000"/>
          </a:bodyPr>
          <a:lstStyle/>
          <a:p>
            <a:r>
              <a:rPr lang="en-US" dirty="0" smtClean="0"/>
              <a:t>MATH 102  - College Algebra (yearlong; double up with Geometry)</a:t>
            </a:r>
          </a:p>
          <a:p>
            <a:r>
              <a:rPr lang="en-US" dirty="0" smtClean="0"/>
              <a:t>ENGL 202 – Creative Writing</a:t>
            </a:r>
          </a:p>
          <a:p>
            <a:r>
              <a:rPr lang="en-US" dirty="0" smtClean="0"/>
              <a:t>SKLS 105 – Study Skills</a:t>
            </a:r>
          </a:p>
          <a:p>
            <a:r>
              <a:rPr lang="en-US" dirty="0" smtClean="0"/>
              <a:t>SOCL 245 – Cultural Diversity*</a:t>
            </a:r>
          </a:p>
          <a:p>
            <a:r>
              <a:rPr lang="en-US" dirty="0" smtClean="0"/>
              <a:t>HUMN 211 – Intro to Humanities 1*</a:t>
            </a:r>
          </a:p>
          <a:p>
            <a:r>
              <a:rPr lang="en-US" dirty="0" smtClean="0"/>
              <a:t>PHIL 212 – Intro to Philosophy*</a:t>
            </a:r>
          </a:p>
          <a:p>
            <a:endParaRPr lang="en-US" dirty="0"/>
          </a:p>
          <a:p>
            <a:pPr marL="0" indent="0">
              <a:buNone/>
            </a:pPr>
            <a:r>
              <a:rPr lang="en-US" dirty="0" smtClean="0"/>
              <a:t>* For the Associates Degree – college </a:t>
            </a:r>
            <a:r>
              <a:rPr lang="en-US" dirty="0" err="1" smtClean="0"/>
              <a:t>soph</a:t>
            </a:r>
            <a:r>
              <a:rPr lang="en-US" dirty="0" smtClean="0"/>
              <a:t> level courses</a:t>
            </a:r>
            <a:endParaRPr lang="en-US" dirty="0"/>
          </a:p>
        </p:txBody>
      </p:sp>
    </p:spTree>
    <p:extLst>
      <p:ext uri="{BB962C8B-B14F-4D97-AF65-F5344CB8AC3E}">
        <p14:creationId xmlns:p14="http://schemas.microsoft.com/office/powerpoint/2010/main" xmlns="" val="38977205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Partnership with </a:t>
            </a:r>
            <a:br>
              <a:rPr lang="en-US" dirty="0" smtClean="0"/>
            </a:br>
            <a:r>
              <a:rPr lang="en-US" dirty="0" smtClean="0"/>
              <a:t>Vincennes University</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We receive special tuition rates:</a:t>
            </a:r>
          </a:p>
          <a:p>
            <a:pPr>
              <a:buNone/>
            </a:pPr>
            <a:endParaRPr lang="en-US" dirty="0" smtClean="0"/>
          </a:p>
          <a:p>
            <a:pPr>
              <a:buFont typeface="Wingdings" pitchFamily="2" charset="2"/>
              <a:buChar char="§"/>
            </a:pPr>
            <a:r>
              <a:rPr lang="en-US" dirty="0" smtClean="0"/>
              <a:t>$25 per credit hour if the course is taught by one of our teachers who is credentialed by VU or if the class is on the Priority Liberal Arts List from the ICHE.</a:t>
            </a:r>
          </a:p>
          <a:p>
            <a:pPr>
              <a:buFont typeface="Wingdings" pitchFamily="2" charset="2"/>
              <a:buChar char="§"/>
            </a:pPr>
            <a:r>
              <a:rPr lang="en-US" dirty="0" smtClean="0"/>
              <a:t>$75 per credit hour if the course is taught by an adjunct or through distance learning.</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accent2">
                    <a:lumMod val="75000"/>
                  </a:schemeClr>
                </a:solidFill>
              </a:rPr>
              <a:t>P</a:t>
            </a:r>
            <a:r>
              <a:rPr lang="en-US" dirty="0" smtClean="0"/>
              <a:t>artnership with </a:t>
            </a:r>
            <a:br>
              <a:rPr lang="en-US" dirty="0" smtClean="0"/>
            </a:br>
            <a:r>
              <a:rPr lang="en-US" dirty="0" smtClean="0"/>
              <a:t>Vincennes University</a:t>
            </a:r>
            <a:endParaRPr lang="en-US" dirty="0"/>
          </a:p>
        </p:txBody>
      </p:sp>
      <p:sp>
        <p:nvSpPr>
          <p:cNvPr id="3" name="Content Placeholder 2"/>
          <p:cNvSpPr>
            <a:spLocks noGrp="1"/>
          </p:cNvSpPr>
          <p:nvPr>
            <p:ph idx="1"/>
          </p:nvPr>
        </p:nvSpPr>
        <p:spPr/>
        <p:txBody>
          <a:bodyPr>
            <a:normAutofit lnSpcReduction="10000"/>
          </a:bodyPr>
          <a:lstStyle/>
          <a:p>
            <a:pPr>
              <a:buFont typeface="Wingdings" pitchFamily="2" charset="2"/>
              <a:buChar char="v"/>
            </a:pPr>
            <a:r>
              <a:rPr lang="en-US" dirty="0" smtClean="0"/>
              <a:t>Students enrolled in VU courses have access to all online student resources from VU.   </a:t>
            </a:r>
            <a:r>
              <a:rPr lang="en-US" dirty="0" smtClean="0">
                <a:solidFill>
                  <a:srgbClr val="FFFF00"/>
                </a:solidFill>
              </a:rPr>
              <a:t>FEES MUST BE PAID BY THE FIRST DAY OF CLASS</a:t>
            </a:r>
            <a:r>
              <a:rPr lang="en-US" dirty="0" smtClean="0"/>
              <a:t>.</a:t>
            </a:r>
          </a:p>
          <a:p>
            <a:pPr>
              <a:buFont typeface="Wingdings" pitchFamily="2" charset="2"/>
              <a:buChar char="v"/>
            </a:pPr>
            <a:r>
              <a:rPr lang="en-US" dirty="0" smtClean="0"/>
              <a:t>VU provides free Accuplacer testing for our students. ( $8 per student)</a:t>
            </a:r>
          </a:p>
          <a:p>
            <a:pPr>
              <a:buFont typeface="Wingdings" pitchFamily="2" charset="2"/>
              <a:buChar char="v"/>
            </a:pPr>
            <a:r>
              <a:rPr lang="en-US" dirty="0" smtClean="0"/>
              <a:t>Whenever possible, VU allows us to purchase textbooks to rent to our students, a cost-saving measure for students.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4000" b="1" dirty="0" smtClean="0">
                <a:solidFill>
                  <a:schemeClr val="accent2">
                    <a:lumMod val="75000"/>
                  </a:schemeClr>
                </a:solidFill>
              </a:rPr>
              <a:t>P</a:t>
            </a:r>
            <a:r>
              <a:rPr lang="en-US" sz="4000" dirty="0" smtClean="0"/>
              <a:t>artnership with </a:t>
            </a:r>
            <a:br>
              <a:rPr lang="en-US" sz="4000" dirty="0" smtClean="0"/>
            </a:br>
            <a:r>
              <a:rPr lang="en-US" sz="4000" dirty="0" smtClean="0"/>
              <a:t>Vincennes University</a:t>
            </a:r>
            <a:endParaRPr lang="en-US" sz="4000" dirty="0"/>
          </a:p>
        </p:txBody>
      </p:sp>
      <p:sp>
        <p:nvSpPr>
          <p:cNvPr id="2" name="Content Placeholder 1"/>
          <p:cNvSpPr>
            <a:spLocks noGrp="1"/>
          </p:cNvSpPr>
          <p:nvPr>
            <p:ph idx="1"/>
          </p:nvPr>
        </p:nvSpPr>
        <p:spPr/>
        <p:txBody>
          <a:bodyPr>
            <a:normAutofit fontScale="92500" lnSpcReduction="10000"/>
          </a:bodyPr>
          <a:lstStyle/>
          <a:p>
            <a:r>
              <a:rPr lang="en-US" sz="3600" dirty="0" smtClean="0"/>
              <a:t>VU provides academic support for curriculum alignment and articulation agreements for transfer credits.</a:t>
            </a:r>
          </a:p>
          <a:p>
            <a:r>
              <a:rPr lang="en-US" sz="3600" dirty="0" smtClean="0"/>
              <a:t>VU provides free tutoring in math and English</a:t>
            </a:r>
          </a:p>
          <a:p>
            <a:r>
              <a:rPr lang="en-US" sz="3600" dirty="0" smtClean="0"/>
              <a:t>VU provides adjuncts to us at no cost to the school corporation. </a:t>
            </a:r>
          </a:p>
          <a:p>
            <a:r>
              <a:rPr lang="en-US" sz="3600" dirty="0" smtClean="0"/>
              <a:t>VU provides a new full-time Academic Dean, Josh Baker.</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 Summer School for 2013</a:t>
            </a:r>
            <a:endParaRPr lang="en-US" dirty="0"/>
          </a:p>
        </p:txBody>
      </p:sp>
      <p:sp>
        <p:nvSpPr>
          <p:cNvPr id="3" name="Content Placeholder 2"/>
          <p:cNvSpPr>
            <a:spLocks noGrp="1"/>
          </p:cNvSpPr>
          <p:nvPr>
            <p:ph idx="1"/>
          </p:nvPr>
        </p:nvSpPr>
        <p:spPr/>
        <p:txBody>
          <a:bodyPr/>
          <a:lstStyle/>
          <a:p>
            <a:r>
              <a:rPr lang="en-US" dirty="0" smtClean="0"/>
              <a:t>READ 011 and MATH 016, two developmental classes will be offered this summer at CGHS.  The cost is $225, and they are not college credit-bearing classes.  Open to rising sophomores, juniors and seniors.  Enroll on line after March 1. These are not credit recovery.</a:t>
            </a:r>
          </a:p>
          <a:p>
            <a:r>
              <a:rPr lang="en-US" dirty="0" smtClean="0"/>
              <a:t>Other possibilities are COMP 107- Web Page Design and others TBA. </a:t>
            </a:r>
            <a:endParaRPr lang="en-US" dirty="0"/>
          </a:p>
        </p:txBody>
      </p:sp>
    </p:spTree>
    <p:extLst>
      <p:ext uri="{BB962C8B-B14F-4D97-AF65-F5344CB8AC3E}">
        <p14:creationId xmlns:p14="http://schemas.microsoft.com/office/powerpoint/2010/main" xmlns="" val="25089211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381000"/>
            <a:ext cx="5427236" cy="5324535"/>
          </a:xfrm>
          <a:prstGeom prst="rect">
            <a:avLst/>
          </a:prstGeom>
        </p:spPr>
        <p:txBody>
          <a:bodyPr wrap="square">
            <a:spAutoFit/>
          </a:bodyPr>
          <a:lstStyle/>
          <a:p>
            <a:r>
              <a:rPr lang="en-US" sz="2800" dirty="0"/>
              <a:t>For more information </a:t>
            </a:r>
            <a:r>
              <a:rPr lang="en-US" sz="2800" dirty="0" smtClean="0"/>
              <a:t>: </a:t>
            </a:r>
          </a:p>
          <a:p>
            <a:endParaRPr lang="en-US" sz="2400" dirty="0" smtClean="0"/>
          </a:p>
          <a:p>
            <a:r>
              <a:rPr lang="en-US" sz="2400" dirty="0" smtClean="0"/>
              <a:t>Contact Sandy Hillman, Director of The EC@CG </a:t>
            </a:r>
            <a:r>
              <a:rPr lang="en-US" sz="2400" dirty="0" smtClean="0">
                <a:hlinkClick r:id="rId2"/>
              </a:rPr>
              <a:t>hillmans@centergrove.k12.in.us</a:t>
            </a:r>
            <a:r>
              <a:rPr lang="en-US" sz="2400" dirty="0" smtClean="0"/>
              <a:t> or Krista Hensley, EC Lead Teacher </a:t>
            </a:r>
            <a:r>
              <a:rPr lang="en-US" sz="2400" dirty="0" smtClean="0">
                <a:hlinkClick r:id="rId3"/>
              </a:rPr>
              <a:t>hensleyk@centergrove.k12.in.us</a:t>
            </a:r>
            <a:endParaRPr lang="en-US" sz="2400" dirty="0" smtClean="0"/>
          </a:p>
          <a:p>
            <a:r>
              <a:rPr lang="en-US" sz="2400" dirty="0">
                <a:solidFill>
                  <a:srgbClr val="00B0F0"/>
                </a:solidFill>
              </a:rPr>
              <a:t>http://www.centergrove.k12.in.us/domain/158</a:t>
            </a:r>
          </a:p>
          <a:p>
            <a:endParaRPr lang="en-US" sz="2400" dirty="0" smtClean="0"/>
          </a:p>
          <a:p>
            <a:r>
              <a:rPr lang="en-US" sz="2400" dirty="0" smtClean="0"/>
              <a:t>For questions about credit transferability, contact the Indiana Commission on Higher Education</a:t>
            </a:r>
          </a:p>
          <a:p>
            <a:r>
              <a:rPr lang="en-US" sz="2400" dirty="0">
                <a:solidFill>
                  <a:srgbClr val="00B0F0"/>
                </a:solidFill>
              </a:rPr>
              <a:t>http://www.transferin.net/CTL.aspx</a:t>
            </a:r>
            <a:endParaRPr lang="en-US" sz="2400" dirty="0" smtClean="0">
              <a:solidFill>
                <a:srgbClr val="00B0F0"/>
              </a:solidFill>
            </a:endParaRPr>
          </a:p>
        </p:txBody>
      </p:sp>
    </p:spTree>
    <p:extLst>
      <p:ext uri="{BB962C8B-B14F-4D97-AF65-F5344CB8AC3E}">
        <p14:creationId xmlns:p14="http://schemas.microsoft.com/office/powerpoint/2010/main" xmlns="" val="3934619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1717</TotalTime>
  <Words>1507</Words>
  <Application>Microsoft Office PowerPoint</Application>
  <PresentationFormat>On-screen Show (4:3)</PresentationFormat>
  <Paragraphs>293</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Foundry</vt:lpstr>
      <vt:lpstr>The Early College @  Center Grove A Smaller Learning Community 1:1 Laptop Initiative</vt:lpstr>
      <vt:lpstr> What is The Early College at Center Grove?</vt:lpstr>
      <vt:lpstr> EC Faculty  </vt:lpstr>
      <vt:lpstr>Enrollment Data </vt:lpstr>
      <vt:lpstr>Partnership with Vincennes University</vt:lpstr>
      <vt:lpstr>VU Enrollment Data- 2011-2012 Fall Semester</vt:lpstr>
      <vt:lpstr>EC Scholars will agree to </vt:lpstr>
      <vt:lpstr>  Sophomores </vt:lpstr>
      <vt:lpstr>POSSIBLE VU CLASSES FOR SOPHOMORES</vt:lpstr>
      <vt:lpstr>Courses</vt:lpstr>
      <vt:lpstr>Accuplacer</vt:lpstr>
      <vt:lpstr>Course required for the  Associate Degree</vt:lpstr>
      <vt:lpstr>Credit hour summary for the  AS Degree</vt:lpstr>
      <vt:lpstr>Approximate cost for 60 credit hours at The EC@CG</vt:lpstr>
      <vt:lpstr>VU X-Mester Required participation </vt:lpstr>
      <vt:lpstr>Junior Year Schedule:</vt:lpstr>
      <vt:lpstr>More details:</vt:lpstr>
      <vt:lpstr>VU Courses for Juniors</vt:lpstr>
      <vt:lpstr>More Courses for Juniors</vt:lpstr>
      <vt:lpstr>Senior Year Schedule </vt:lpstr>
      <vt:lpstr>VU Courses for Seniors</vt:lpstr>
      <vt:lpstr>More VU Courses for Seniors</vt:lpstr>
      <vt:lpstr>Partnership with  Vincennes University</vt:lpstr>
      <vt:lpstr>Partnership with  Vincennes University</vt:lpstr>
      <vt:lpstr>Partnership with  Vincennes University</vt:lpstr>
      <vt:lpstr>EC Summer School for 2013</vt:lpstr>
      <vt:lpstr>Slide 27</vt:lpstr>
    </vt:vector>
  </TitlesOfParts>
  <Company>Community School Corp.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Center Grove</dc:creator>
  <cp:lastModifiedBy>shawn michael sanders</cp:lastModifiedBy>
  <cp:revision>109</cp:revision>
  <dcterms:created xsi:type="dcterms:W3CDTF">2011-03-07T21:28:48Z</dcterms:created>
  <dcterms:modified xsi:type="dcterms:W3CDTF">2012-01-20T02:48:35Z</dcterms:modified>
</cp:coreProperties>
</file>