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3" r:id="rId1"/>
  </p:sldMasterIdLst>
  <p:sldIdLst>
    <p:sldId id="256" r:id="rId2"/>
    <p:sldId id="261" r:id="rId3"/>
    <p:sldId id="276" r:id="rId4"/>
    <p:sldId id="277" r:id="rId5"/>
    <p:sldId id="258" r:id="rId6"/>
    <p:sldId id="273" r:id="rId7"/>
    <p:sldId id="278" r:id="rId8"/>
    <p:sldId id="280" r:id="rId9"/>
    <p:sldId id="281" r:id="rId10"/>
    <p:sldId id="259" r:id="rId11"/>
    <p:sldId id="269" r:id="rId12"/>
    <p:sldId id="270" r:id="rId13"/>
    <p:sldId id="260" r:id="rId14"/>
    <p:sldId id="265" r:id="rId15"/>
    <p:sldId id="264" r:id="rId16"/>
    <p:sldId id="262" r:id="rId17"/>
    <p:sldId id="279" r:id="rId18"/>
    <p:sldId id="282" r:id="rId19"/>
    <p:sldId id="263" r:id="rId20"/>
    <p:sldId id="284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4589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572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83656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6598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60025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2999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00317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4904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233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849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2862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AB7A422-89D3-4667-89EF-C236EFE2805D}" type="datetimeFigureOut">
              <a:rPr lang="es-MX" smtClean="0"/>
              <a:t>23/01/2017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DB0592-8DDF-4E87-A314-965130FDB920}" type="slidenum">
              <a:rPr lang="es-MX" smtClean="0"/>
              <a:t>‹#›</a:t>
            </a:fld>
            <a:endParaRPr lang="es-MX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400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4" r:id="rId1"/>
    <p:sldLayoutId id="2147484505" r:id="rId2"/>
    <p:sldLayoutId id="2147484506" r:id="rId3"/>
    <p:sldLayoutId id="2147484507" r:id="rId4"/>
    <p:sldLayoutId id="2147484508" r:id="rId5"/>
    <p:sldLayoutId id="2147484509" r:id="rId6"/>
    <p:sldLayoutId id="2147484510" r:id="rId7"/>
    <p:sldLayoutId id="2147484511" r:id="rId8"/>
    <p:sldLayoutId id="2147484512" r:id="rId9"/>
    <p:sldLayoutId id="2147484513" r:id="rId10"/>
    <p:sldLayoutId id="21474845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moonc@wvhs.wlwv.k12.or.u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3753" y="1270638"/>
            <a:ext cx="10318418" cy="2173729"/>
          </a:xfrm>
        </p:spPr>
        <p:txBody>
          <a:bodyPr/>
          <a:lstStyle/>
          <a:p>
            <a:pPr algn="ctr"/>
            <a:r>
              <a:rPr lang="en-US" sz="6000" dirty="0">
                <a:latin typeface="Georgia" panose="02040502050405020303" pitchFamily="18" charset="0"/>
              </a:rPr>
              <a:t>P</a:t>
            </a:r>
            <a:r>
              <a:rPr lang="en-US" sz="6000" cap="none" dirty="0" smtClean="0">
                <a:latin typeface="Georgia" panose="02040502050405020303" pitchFamily="18" charset="0"/>
              </a:rPr>
              <a:t>reparing for </a:t>
            </a:r>
            <a:br>
              <a:rPr lang="en-US" sz="6000" cap="none" dirty="0" smtClean="0">
                <a:latin typeface="Georgia" panose="02040502050405020303" pitchFamily="18" charset="0"/>
              </a:rPr>
            </a:br>
            <a:r>
              <a:rPr lang="en-US" sz="6000" cap="none" dirty="0" smtClean="0">
                <a:latin typeface="Georgia" panose="02040502050405020303" pitchFamily="18" charset="0"/>
              </a:rPr>
              <a:t>College and Career</a:t>
            </a:r>
            <a:endParaRPr lang="en-US" sz="6000" cap="none" dirty="0"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4386" y="4285129"/>
            <a:ext cx="8703967" cy="207981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sz="3000" dirty="0">
                <a:latin typeface="Georgia" panose="02040502050405020303" pitchFamily="18" charset="0"/>
              </a:rPr>
              <a:t>WHS </a:t>
            </a:r>
            <a:r>
              <a:rPr lang="en-US" sz="3000" dirty="0" smtClean="0">
                <a:latin typeface="Georgia" panose="02040502050405020303" pitchFamily="18" charset="0"/>
              </a:rPr>
              <a:t>Sophomore </a:t>
            </a:r>
          </a:p>
          <a:p>
            <a:pPr algn="r"/>
            <a:r>
              <a:rPr lang="en-US" sz="3000" dirty="0" smtClean="0">
                <a:latin typeface="Georgia" panose="02040502050405020303" pitchFamily="18" charset="0"/>
              </a:rPr>
              <a:t>College </a:t>
            </a:r>
            <a:r>
              <a:rPr lang="en-US" sz="3000" dirty="0">
                <a:latin typeface="Georgia" panose="02040502050405020303" pitchFamily="18" charset="0"/>
              </a:rPr>
              <a:t>Night</a:t>
            </a:r>
          </a:p>
          <a:p>
            <a:pPr algn="r"/>
            <a:r>
              <a:rPr lang="en-US" sz="3000" dirty="0" smtClean="0">
                <a:latin typeface="Georgia" panose="02040502050405020303" pitchFamily="18" charset="0"/>
              </a:rPr>
              <a:t>January </a:t>
            </a:r>
            <a:r>
              <a:rPr lang="en-US" sz="3000" dirty="0" smtClean="0">
                <a:latin typeface="Georgia" panose="02040502050405020303" pitchFamily="18" charset="0"/>
              </a:rPr>
              <a:t>25</a:t>
            </a:r>
            <a:r>
              <a:rPr lang="en-US" sz="3000" dirty="0" smtClean="0">
                <a:latin typeface="Georgia" panose="02040502050405020303" pitchFamily="18" charset="0"/>
              </a:rPr>
              <a:t>, </a:t>
            </a:r>
            <a:r>
              <a:rPr lang="en-US" sz="3000" dirty="0" smtClean="0">
                <a:latin typeface="Georgia" panose="02040502050405020303" pitchFamily="18" charset="0"/>
              </a:rPr>
              <a:t>2017</a:t>
            </a:r>
          </a:p>
          <a:p>
            <a:pPr algn="r"/>
            <a:endParaRPr lang="en-US" sz="1900" dirty="0">
              <a:latin typeface="Georgia" panose="02040502050405020303" pitchFamily="18" charset="0"/>
            </a:endParaRPr>
          </a:p>
          <a:p>
            <a:pPr algn="r"/>
            <a:r>
              <a:rPr lang="en-US" sz="2200" dirty="0">
                <a:latin typeface="Georgia" panose="02040502050405020303" pitchFamily="18" charset="0"/>
              </a:rPr>
              <a:t>Andre </a:t>
            </a:r>
            <a:r>
              <a:rPr lang="en-US" sz="2200" dirty="0" smtClean="0">
                <a:latin typeface="Georgia" panose="02040502050405020303" pitchFamily="18" charset="0"/>
              </a:rPr>
              <a:t>Abraham, Alyson </a:t>
            </a:r>
            <a:r>
              <a:rPr lang="en-US" sz="2200" dirty="0">
                <a:latin typeface="Georgia" panose="02040502050405020303" pitchFamily="18" charset="0"/>
              </a:rPr>
              <a:t>Leatherman, </a:t>
            </a:r>
          </a:p>
          <a:p>
            <a:pPr algn="r"/>
            <a:r>
              <a:rPr lang="en-US" sz="2200" dirty="0">
                <a:latin typeface="Georgia" panose="02040502050405020303" pitchFamily="18" charset="0"/>
              </a:rPr>
              <a:t>Lucia Meza, Christine Moon &amp; </a:t>
            </a:r>
            <a:r>
              <a:rPr lang="en-US" sz="2200" dirty="0" err="1">
                <a:latin typeface="Georgia" panose="02040502050405020303" pitchFamily="18" charset="0"/>
              </a:rPr>
              <a:t>Lyndi</a:t>
            </a:r>
            <a:r>
              <a:rPr lang="en-US" sz="2200" dirty="0">
                <a:latin typeface="Georgia" panose="02040502050405020303" pitchFamily="18" charset="0"/>
              </a:rPr>
              <a:t> Tucker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5117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63709"/>
          </a:xfrm>
        </p:spPr>
        <p:txBody>
          <a:bodyPr>
            <a:normAutofit/>
          </a:bodyPr>
          <a:lstStyle/>
          <a:p>
            <a:r>
              <a:rPr lang="en-US" sz="4800" cap="none" dirty="0">
                <a:latin typeface="Georgia" panose="02040502050405020303" pitchFamily="18" charset="0"/>
              </a:rPr>
              <a:t>Agenda</a:t>
            </a:r>
            <a:endParaRPr lang="en-US" sz="48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274272"/>
            <a:ext cx="10178322" cy="4839657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College Admission Basics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Advanced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Placement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(AP) Courses and Forecasting</a:t>
            </a:r>
          </a:p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Junior and Senior Recommended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Courses</a:t>
            </a:r>
          </a:p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Advanced College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Credit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Grade Point Average (GPA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)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Academic Goal Setting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College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Admission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Requirements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Standardized Testing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Family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Connection </a:t>
            </a:r>
          </a:p>
        </p:txBody>
      </p:sp>
    </p:spTree>
    <p:extLst>
      <p:ext uri="{BB962C8B-B14F-4D97-AF65-F5344CB8AC3E}">
        <p14:creationId xmlns:p14="http://schemas.microsoft.com/office/powerpoint/2010/main" val="213716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cap="none" dirty="0" smtClean="0">
                <a:latin typeface="Georgia" panose="02040502050405020303" pitchFamily="18" charset="0"/>
              </a:rPr>
              <a:t>College Admission Basics</a:t>
            </a:r>
            <a:r>
              <a:rPr lang="en-US" cap="none" dirty="0" smtClean="0">
                <a:latin typeface="Georgia" panose="02040502050405020303" pitchFamily="18" charset="0"/>
              </a:rPr>
              <a:t/>
            </a:r>
            <a:br>
              <a:rPr lang="en-US" cap="none" dirty="0" smtClean="0">
                <a:latin typeface="Georgia" panose="02040502050405020303" pitchFamily="18" charset="0"/>
              </a:rPr>
            </a:br>
            <a:r>
              <a:rPr lang="en-US" sz="3100" cap="none" dirty="0">
                <a:latin typeface="Georgia" panose="02040502050405020303" pitchFamily="18" charset="0"/>
              </a:rPr>
              <a:t>Factors Colleges Consider</a:t>
            </a:r>
            <a:r>
              <a:rPr lang="en-US" dirty="0">
                <a:latin typeface="Georgia" panose="02040502050405020303" pitchFamily="18" charset="0"/>
              </a:rPr>
              <a:t/>
            </a:r>
            <a:br>
              <a:rPr lang="en-US" dirty="0">
                <a:latin typeface="Georgia" panose="02040502050405020303" pitchFamily="18" charset="0"/>
              </a:rPr>
            </a:br>
            <a:endParaRPr lang="en-US" cap="none" dirty="0">
              <a:latin typeface="Georgia" panose="02040502050405020303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37279" y="1721223"/>
            <a:ext cx="11531995" cy="5154705"/>
          </a:xfrm>
        </p:spPr>
        <p:txBody>
          <a:bodyPr>
            <a:noAutofit/>
          </a:bodyPr>
          <a:lstStyle/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Transcript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The most important element in the college application process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Transcript includes: Coursework, Grades, GPA and Class Rank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GPA (average of grades in all courses)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Strength of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schedule 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Adding Rigor: Going beyond graduation requirements, continuing in World Languages and AP coursework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SAT or ACT test scores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Essay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Teacher recommendation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01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cap="none" dirty="0">
                <a:latin typeface="Georgia" panose="02040502050405020303" pitchFamily="18" charset="0"/>
              </a:rPr>
              <a:t>College Admission Basics</a:t>
            </a:r>
            <a:r>
              <a:rPr lang="en-US" cap="none" dirty="0">
                <a:latin typeface="Georgia" panose="02040502050405020303" pitchFamily="18" charset="0"/>
              </a:rPr>
              <a:t/>
            </a:r>
            <a:br>
              <a:rPr lang="en-US" cap="none" dirty="0">
                <a:latin typeface="Georgia" panose="02040502050405020303" pitchFamily="18" charset="0"/>
              </a:rPr>
            </a:br>
            <a:r>
              <a:rPr lang="en-US" sz="2800" cap="none" dirty="0">
                <a:latin typeface="Georgia" panose="02040502050405020303" pitchFamily="18" charset="0"/>
              </a:rPr>
              <a:t>Factors Colleges </a:t>
            </a:r>
            <a:r>
              <a:rPr lang="en-US" sz="2800" cap="none" dirty="0" smtClean="0">
                <a:latin typeface="Georgia" panose="02040502050405020303" pitchFamily="18" charset="0"/>
              </a:rPr>
              <a:t>Consider, cont. </a:t>
            </a: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" y="1874517"/>
            <a:ext cx="10178322" cy="3593591"/>
          </a:xfrm>
        </p:spPr>
        <p:txBody>
          <a:bodyPr/>
          <a:lstStyle/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Student’s expressed interest in the school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Counselor recommendation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Class rank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Interview, if applicable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Extracurricular activities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Depth (not breadth) of activities, Leadership, and Initiative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8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cap="none" dirty="0" smtClean="0">
                <a:latin typeface="Georgia" panose="02040502050405020303" pitchFamily="18" charset="0"/>
              </a:rPr>
              <a:t>Advanced Placement (AP) Courses</a:t>
            </a:r>
            <a:endParaRPr lang="en-US" sz="44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88139"/>
            <a:ext cx="10178322" cy="5154705"/>
          </a:xfrm>
        </p:spPr>
        <p:txBody>
          <a:bodyPr>
            <a:noAutofit/>
          </a:bodyPr>
          <a:lstStyle/>
          <a:p>
            <a:pPr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WHS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offers 18 different AP courses in the following curriculum areas: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English, Math, Science, Social Science, World Language, Art and Music</a:t>
            </a:r>
          </a:p>
          <a:p>
            <a:pPr>
              <a:buFontTx/>
              <a:buChar char="•"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Benefits include: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Challenging curriculum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College level coursework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Exploring academic interests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Potential to earn college credit in high school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Bonus point on GPA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Strength of schedule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7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AP Forecasting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76406"/>
            <a:ext cx="10178322" cy="4715429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Monday, February 6- Friday, February 17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AP Forecasting completed through Family Link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Balance vs. rigor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Pre-loaded into online Forecasting in April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7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Forecasting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13114"/>
            <a:ext cx="10178322" cy="541660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  <a:defRPr/>
            </a:pPr>
            <a:r>
              <a:rPr lang="en-US" sz="3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Forecasting </a:t>
            </a:r>
            <a:r>
              <a:rPr lang="en-US" sz="3400" dirty="0">
                <a:solidFill>
                  <a:schemeClr val="tx1"/>
                </a:solidFill>
                <a:latin typeface="Georgia" panose="02040502050405020303" pitchFamily="18" charset="0"/>
              </a:rPr>
              <a:t>completed through Family </a:t>
            </a:r>
            <a:r>
              <a:rPr lang="en-US" sz="3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Link</a:t>
            </a:r>
            <a:endParaRPr lang="en-US" sz="34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Counselors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will visit English </a:t>
            </a: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classes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April 3– </a:t>
            </a: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April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7</a:t>
            </a:r>
            <a:endParaRPr lang="en-US" sz="32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Parents receive an email with student’s forecasting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selections</a:t>
            </a: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Students </a:t>
            </a: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can make changes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online until </a:t>
            </a: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April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14</a:t>
            </a: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Students and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parents </a:t>
            </a:r>
            <a:r>
              <a:rPr lang="en-US" sz="3200" dirty="0">
                <a:solidFill>
                  <a:schemeClr val="tx1"/>
                </a:solidFill>
                <a:latin typeface="Georgia" panose="02040502050405020303" pitchFamily="18" charset="0"/>
              </a:rPr>
              <a:t>can </a:t>
            </a:r>
            <a:r>
              <a:rPr lang="en-US" sz="3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see forecasted courses through Family Link after April 14, but will need to see their school counselor to make changes before the end of the school year</a:t>
            </a:r>
          </a:p>
          <a:p>
            <a:pPr>
              <a:lnSpc>
                <a:spcPct val="130000"/>
              </a:lnSpc>
              <a:defRPr/>
            </a:pPr>
            <a:r>
              <a:rPr lang="en-US" sz="3400" dirty="0" smtClean="0">
                <a:solidFill>
                  <a:schemeClr val="tx1"/>
                </a:solidFill>
                <a:latin typeface="Georgia" pitchFamily="18" charset="0"/>
              </a:rPr>
              <a:t>Summer School</a:t>
            </a:r>
            <a:endParaRPr lang="en-US" sz="3400" dirty="0">
              <a:solidFill>
                <a:schemeClr val="tx1"/>
              </a:solidFill>
              <a:latin typeface="Georgia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100" dirty="0" smtClean="0">
                <a:solidFill>
                  <a:schemeClr val="tx1"/>
                </a:solidFill>
                <a:latin typeface="Georgia" panose="02040502050405020303" pitchFamily="18" charset="0"/>
              </a:rPr>
              <a:t>Tentatively, June 22 </a:t>
            </a:r>
            <a:r>
              <a:rPr lang="en-US" sz="3100" dirty="0">
                <a:solidFill>
                  <a:schemeClr val="tx1"/>
                </a:solidFill>
                <a:latin typeface="Georgia" panose="02040502050405020303" pitchFamily="18" charset="0"/>
              </a:rPr>
              <a:t>- July </a:t>
            </a:r>
            <a:r>
              <a:rPr lang="en-US" sz="3100" dirty="0" smtClean="0">
                <a:solidFill>
                  <a:schemeClr val="tx1"/>
                </a:solidFill>
                <a:latin typeface="Georgia" panose="02040502050405020303" pitchFamily="18" charset="0"/>
              </a:rPr>
              <a:t>14</a:t>
            </a:r>
            <a:endParaRPr lang="en-US" sz="31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100" dirty="0">
                <a:solidFill>
                  <a:schemeClr val="tx1"/>
                </a:solidFill>
                <a:latin typeface="Georgia" panose="02040502050405020303" pitchFamily="18" charset="0"/>
              </a:rPr>
              <a:t>Summer School registration opens </a:t>
            </a:r>
            <a:r>
              <a:rPr lang="en-US" sz="3100" dirty="0" smtClean="0">
                <a:solidFill>
                  <a:schemeClr val="tx1"/>
                </a:solidFill>
                <a:latin typeface="Georgia" panose="02040502050405020303" pitchFamily="18" charset="0"/>
              </a:rPr>
              <a:t>March 20</a:t>
            </a:r>
            <a:endParaRPr lang="en-US" sz="31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100" dirty="0">
                <a:solidFill>
                  <a:schemeClr val="tx1"/>
                </a:solidFill>
                <a:latin typeface="Georgia" panose="02040502050405020303" pitchFamily="18" charset="0"/>
              </a:rPr>
              <a:t>Students can access schedules in mid-August</a:t>
            </a: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100" dirty="0">
                <a:solidFill>
                  <a:schemeClr val="tx1"/>
                </a:solidFill>
                <a:latin typeface="Georgia" panose="02040502050405020303" pitchFamily="18" charset="0"/>
              </a:rPr>
              <a:t>Fall registration information on WHS website</a:t>
            </a:r>
          </a:p>
          <a:p>
            <a:pPr lvl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sz="31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282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Junior Recommended Classes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183341"/>
            <a:ext cx="10178322" cy="5612035"/>
          </a:xfrm>
        </p:spPr>
        <p:txBody>
          <a:bodyPr>
            <a:normAutofit fontScale="92500" lnSpcReduction="10000"/>
          </a:bodyPr>
          <a:lstStyle/>
          <a:p>
            <a:pPr marL="0" indent="0" fontAlgn="t">
              <a:buNone/>
            </a:pPr>
            <a:r>
              <a:rPr lang="en-US" sz="2800" b="1" dirty="0">
                <a:solidFill>
                  <a:schemeClr val="tx1"/>
                </a:solidFill>
                <a:latin typeface="Georgia" panose="02040502050405020303" pitchFamily="18" charset="0"/>
              </a:rPr>
              <a:t>Semester </a:t>
            </a:r>
            <a:r>
              <a:rPr lang="en-US" sz="28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1					Semester </a:t>
            </a:r>
            <a:r>
              <a:rPr lang="en-US" sz="2800" b="1" dirty="0">
                <a:solidFill>
                  <a:schemeClr val="tx1"/>
                </a:solidFill>
                <a:latin typeface="Georgia" panose="02040502050405020303" pitchFamily="18" charset="0"/>
              </a:rPr>
              <a:t>2</a:t>
            </a:r>
            <a:endParaRPr lang="en-US" sz="28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English					1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English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(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English 11 or AP English 11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)				(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English 11 or AP English 11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2. Social 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Studies				2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Social Studies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(AP or Semester course offerings)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			(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AP or Semester course offerings) </a:t>
            </a:r>
          </a:p>
          <a:p>
            <a:pPr marL="0" indent="0" fontAlgn="t">
              <a:buNone/>
            </a:pP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3. 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Science					3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Science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(Conceptual 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Physics,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Chemistry, 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Physics,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AP 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Science 	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	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(Conceptual Physics, Chemistry,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Physics, AP Science 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or Semester course 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offerings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)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				or Semester 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course offerings)</a:t>
            </a:r>
          </a:p>
          <a:p>
            <a:pPr marL="0" indent="0" fontAlgn="base">
              <a:buNone/>
            </a:pP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Math 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					4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Math </a:t>
            </a:r>
          </a:p>
          <a:p>
            <a:pPr marL="0" indent="0" fontAlgn="base">
              <a:buNone/>
            </a:pP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(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Adv.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Algebra, Adv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. Algebra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(A or B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),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Trigonometry		(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Adv. Algebra, Adv. Algebra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(A or B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), Trigonometry, </a:t>
            </a:r>
            <a:endParaRPr lang="en-US" sz="16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 fontAlgn="base">
              <a:buNone/>
            </a:pP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Pre-Calculus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, AP Calculus)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				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Pre-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Calculus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, AP Calculus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)</a:t>
            </a:r>
          </a:p>
          <a:p>
            <a:pPr marL="0" indent="0" fontAlgn="base">
              <a:buNone/>
            </a:pP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5. 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Health					5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Elective </a:t>
            </a:r>
          </a:p>
          <a:p>
            <a:pPr marL="0" indent="0" fontAlgn="t">
              <a:buNone/>
            </a:pP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(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Healthful Living, Careers in Health, 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			(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In any content area</a:t>
            </a: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)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endParaRPr lang="en-US" sz="16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 fontAlgn="t">
              <a:buNone/>
            </a:pPr>
            <a:r>
              <a:rPr lang="en-US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or 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Anatomy &amp; Physiology)</a:t>
            </a:r>
            <a:endParaRPr lang="en-US" sz="16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 fontAlgn="base">
              <a:buNone/>
            </a:pP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6. World Language or 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Elective		6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. World Language or Elective</a:t>
            </a:r>
          </a:p>
          <a:p>
            <a:pPr fontAlgn="t"/>
            <a:endParaRPr lang="en-US" sz="1200" dirty="0" smtClean="0">
              <a:latin typeface="Georgia" panose="02040502050405020303" pitchFamily="18" charset="0"/>
            </a:endParaRPr>
          </a:p>
          <a:p>
            <a:pPr marL="0" indent="0" fontAlgn="base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 fontAlgn="t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6086901" y="1392072"/>
            <a:ext cx="13648" cy="5465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51673" y="2382306"/>
            <a:ext cx="9784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251673" y="3110624"/>
            <a:ext cx="9784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208509" y="4065017"/>
            <a:ext cx="9784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251673" y="5133593"/>
            <a:ext cx="9784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251673" y="6079574"/>
            <a:ext cx="9784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51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Senior Recommended Classes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430244" y="1398494"/>
          <a:ext cx="8504238" cy="3141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3844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Semester 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Semester 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6003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itchFamily="18" charset="0"/>
                          <a:cs typeface="Arial" charset="0"/>
                        </a:rPr>
                        <a:t>1. English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itchFamily="18" charset="0"/>
                          <a:cs typeface="Arial" charset="0"/>
                        </a:rPr>
                        <a:t>(English 12 or AP English 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itchFamily="18" charset="0"/>
                          <a:cs typeface="Arial" charset="0"/>
                        </a:rPr>
                        <a:t>1. English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itchFamily="18" charset="0"/>
                          <a:cs typeface="Arial" charset="0"/>
                        </a:rPr>
                        <a:t>(English 12 or AP English 12)</a:t>
                      </a:r>
                    </a:p>
                  </a:txBody>
                  <a:tcPr/>
                </a:tc>
              </a:tr>
              <a:tr h="6003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Georgia" panose="02040502050405020303" pitchFamily="18" charset="0"/>
                        </a:rPr>
                        <a:t>2. 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itchFamily="18" charset="0"/>
                          <a:cs typeface="Arial" charset="0"/>
                        </a:rPr>
                        <a:t>Social Studies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itchFamily="18" charset="0"/>
                          <a:cs typeface="Arial" charset="0"/>
                        </a:rPr>
                        <a:t>(AP or Semester course offerings)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2. Elective (Social</a:t>
                      </a:r>
                      <a:r>
                        <a:rPr lang="en-US" baseline="0" dirty="0" smtClean="0">
                          <a:latin typeface="Georgia" panose="02040502050405020303" pitchFamily="18" charset="0"/>
                        </a:rPr>
                        <a:t> Studies?)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40271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3. Elective (Math?)</a:t>
                      </a:r>
                      <a:endParaRPr lang="en-US" sz="1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3. Elective (Math?)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8441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4. Elective (Science?)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4. Elective (Science?)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8441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5. Elective (World Language?)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5. Elective (World Language?)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8441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6. Elective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eorgia" panose="02040502050405020303" pitchFamily="18" charset="0"/>
                        </a:rPr>
                        <a:t>6. Elective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447800" y="4787153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rgia" panose="02040502050405020303" pitchFamily="18" charset="0"/>
              </a:rPr>
              <a:t>Elective </a:t>
            </a:r>
            <a:r>
              <a:rPr lang="en-US" sz="2000" dirty="0" smtClean="0">
                <a:latin typeface="Georgia" panose="02040502050405020303" pitchFamily="18" charset="0"/>
              </a:rPr>
              <a:t>choices depend on:</a:t>
            </a:r>
            <a:endParaRPr lang="en-US" sz="2000" dirty="0">
              <a:latin typeface="Georgia" panose="02040502050405020303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Georgia" panose="02040502050405020303" pitchFamily="18" charset="0"/>
              </a:rPr>
              <a:t>Graduation requirement needs</a:t>
            </a:r>
            <a:r>
              <a:rPr lang="en-US" sz="2000" dirty="0" smtClean="0">
                <a:latin typeface="Georgia" panose="02040502050405020303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Georgia" panose="02040502050405020303" pitchFamily="18" charset="0"/>
              </a:rPr>
              <a:t>College </a:t>
            </a:r>
            <a:r>
              <a:rPr lang="en-US" sz="2000" dirty="0">
                <a:latin typeface="Georgia" panose="02040502050405020303" pitchFamily="18" charset="0"/>
              </a:rPr>
              <a:t>prep schedule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Georgia" panose="02040502050405020303" pitchFamily="18" charset="0"/>
              </a:rPr>
              <a:t>Student interests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97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Advanced College Credit (ACC) Courses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871060"/>
            <a:ext cx="10178322" cy="4986940"/>
          </a:xfrm>
        </p:spPr>
        <p:txBody>
          <a:bodyPr>
            <a:normAutofit fontScale="40000" lnSpcReduction="20000"/>
          </a:bodyPr>
          <a:lstStyle/>
          <a:p>
            <a:pPr marL="228600" lvl="1">
              <a:lnSpc>
                <a:spcPct val="130000"/>
              </a:lnSpc>
              <a:spcAft>
                <a:spcPts val="400"/>
              </a:spcAft>
              <a:buSzPct val="85000"/>
              <a:buFont typeface="Arial" panose="020B0604020202020204" pitchFamily="34" charset="0"/>
              <a:buChar char="•"/>
            </a:pPr>
            <a:r>
              <a:rPr lang="en-US" sz="5000" dirty="0">
                <a:solidFill>
                  <a:schemeClr val="tx1"/>
                </a:solidFill>
                <a:latin typeface="Georgia" panose="02040502050405020303" pitchFamily="18" charset="0"/>
              </a:rPr>
              <a:t>Dual credit program with Clackamas Community College</a:t>
            </a:r>
          </a:p>
          <a:p>
            <a:pPr marL="228600" lvl="1">
              <a:lnSpc>
                <a:spcPct val="130000"/>
              </a:lnSpc>
              <a:spcAft>
                <a:spcPts val="400"/>
              </a:spcAft>
              <a:buSzPct val="85000"/>
              <a:buFont typeface="Arial" panose="020B0604020202020204" pitchFamily="34" charset="0"/>
              <a:buChar char="•"/>
            </a:pPr>
            <a:r>
              <a:rPr lang="en-US" sz="5000" dirty="0">
                <a:solidFill>
                  <a:schemeClr val="tx1"/>
                </a:solidFill>
                <a:latin typeface="Georgia" panose="02040502050405020303" pitchFamily="18" charset="0"/>
              </a:rPr>
              <a:t>Opportunity for high school students to earn community college credit for approved college-level classes </a:t>
            </a:r>
          </a:p>
          <a:p>
            <a:pPr marL="685800" lvl="2">
              <a:lnSpc>
                <a:spcPct val="130000"/>
              </a:lnSpc>
              <a:buSzPct val="85000"/>
            </a:pPr>
            <a:r>
              <a:rPr lang="en-US" sz="4500" dirty="0">
                <a:solidFill>
                  <a:schemeClr val="tx1"/>
                </a:solidFill>
                <a:latin typeface="Georgia" panose="02040502050405020303" pitchFamily="18" charset="0"/>
              </a:rPr>
              <a:t>Spanish III, IV</a:t>
            </a:r>
          </a:p>
          <a:p>
            <a:pPr marL="685800" lvl="2">
              <a:lnSpc>
                <a:spcPct val="130000"/>
              </a:lnSpc>
              <a:buSzPct val="85000"/>
            </a:pPr>
            <a:r>
              <a:rPr lang="en-US" sz="4500" dirty="0">
                <a:solidFill>
                  <a:schemeClr val="tx1"/>
                </a:solidFill>
                <a:latin typeface="Georgia" panose="02040502050405020303" pitchFamily="18" charset="0"/>
              </a:rPr>
              <a:t>French III, IV</a:t>
            </a:r>
          </a:p>
          <a:p>
            <a:pPr marL="685800" lvl="2">
              <a:lnSpc>
                <a:spcPct val="130000"/>
              </a:lnSpc>
              <a:buSzPct val="85000"/>
            </a:pPr>
            <a:r>
              <a:rPr lang="en-US" sz="4500" dirty="0">
                <a:solidFill>
                  <a:schemeClr val="tx1"/>
                </a:solidFill>
                <a:latin typeface="Georgia" panose="02040502050405020303" pitchFamily="18" charset="0"/>
              </a:rPr>
              <a:t>Pre-Calculus</a:t>
            </a:r>
          </a:p>
          <a:p>
            <a:pPr marL="685800" lvl="2">
              <a:lnSpc>
                <a:spcPct val="130000"/>
              </a:lnSpc>
              <a:buSzPct val="85000"/>
            </a:pPr>
            <a:r>
              <a:rPr lang="en-US" sz="4500" dirty="0">
                <a:solidFill>
                  <a:schemeClr val="tx1"/>
                </a:solidFill>
                <a:latin typeface="Georgia" panose="02040502050405020303" pitchFamily="18" charset="0"/>
              </a:rPr>
              <a:t>AP English 12</a:t>
            </a:r>
          </a:p>
          <a:p>
            <a:pPr marL="685800" lvl="2">
              <a:lnSpc>
                <a:spcPct val="130000"/>
              </a:lnSpc>
              <a:buSzPct val="85000"/>
            </a:pPr>
            <a:r>
              <a:rPr lang="en-US" sz="4500" dirty="0">
                <a:solidFill>
                  <a:schemeClr val="tx1"/>
                </a:solidFill>
                <a:latin typeface="Georgia" panose="02040502050405020303" pitchFamily="18" charset="0"/>
              </a:rPr>
              <a:t>Graphic Arts</a:t>
            </a:r>
          </a:p>
          <a:p>
            <a:pPr marL="685800" lvl="2">
              <a:lnSpc>
                <a:spcPct val="130000"/>
              </a:lnSpc>
              <a:buSzPct val="85000"/>
            </a:pPr>
            <a:r>
              <a:rPr lang="en-US" sz="4500" dirty="0">
                <a:solidFill>
                  <a:schemeClr val="tx1"/>
                </a:solidFill>
                <a:latin typeface="Georgia" panose="02040502050405020303" pitchFamily="18" charset="0"/>
              </a:rPr>
              <a:t>AP Studio Art</a:t>
            </a:r>
          </a:p>
          <a:p>
            <a:pPr marL="685800" lvl="2">
              <a:lnSpc>
                <a:spcPct val="130000"/>
              </a:lnSpc>
              <a:buSzPct val="85000"/>
            </a:pPr>
            <a:r>
              <a:rPr lang="en-US" sz="4500" dirty="0">
                <a:solidFill>
                  <a:schemeClr val="tx1"/>
                </a:solidFill>
                <a:latin typeface="Georgia" panose="02040502050405020303" pitchFamily="18" charset="0"/>
              </a:rPr>
              <a:t>Art IV</a:t>
            </a:r>
          </a:p>
          <a:p>
            <a:pPr marL="228600" lvl="1">
              <a:lnSpc>
                <a:spcPct val="130000"/>
              </a:lnSpc>
              <a:spcAft>
                <a:spcPts val="400"/>
              </a:spcAft>
              <a:buSzPct val="85000"/>
              <a:buFont typeface="Arial" panose="020B0604020202020204" pitchFamily="34" charset="0"/>
              <a:buChar char="•"/>
            </a:pPr>
            <a:r>
              <a:rPr lang="en-US" sz="5000" dirty="0">
                <a:solidFill>
                  <a:schemeClr val="tx1"/>
                </a:solidFill>
                <a:latin typeface="Georgia" panose="02040502050405020303" pitchFamily="18" charset="0"/>
              </a:rPr>
              <a:t>Students must register with CCC for the college credit and will receive the grade earned in the class (A-F)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16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Grade Point Average (GPA)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3367" y="1405186"/>
            <a:ext cx="10178322" cy="5237661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How to calculate a GPA: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Each letter grade is worth certain points and AP courses of C or better receive a bonus point:</a:t>
            </a:r>
            <a:endParaRPr lang="en-US" sz="2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017478"/>
              </p:ext>
            </p:extLst>
          </p:nvPr>
        </p:nvGraphicFramePr>
        <p:xfrm>
          <a:off x="3765265" y="3177038"/>
          <a:ext cx="4273266" cy="329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422"/>
                <a:gridCol w="1424422"/>
                <a:gridCol w="1424422"/>
              </a:tblGrid>
              <a:tr h="5487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Grade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GPA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AP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487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4.0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5.0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487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3.0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4.0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487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2.0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3.0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487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1.0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487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 panose="02040502050405020303" pitchFamily="18" charset="0"/>
                        </a:rPr>
                        <a:t>0</a:t>
                      </a:r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65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18886"/>
          </a:xfrm>
        </p:spPr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Grade Point Average (GPA)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286498"/>
            <a:ext cx="10178322" cy="519498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To calculate, assign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the correct number to the letter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grade you earned,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add all of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the grades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together and divide by the number of classes you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took: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352179"/>
              </p:ext>
            </p:extLst>
          </p:nvPr>
        </p:nvGraphicFramePr>
        <p:xfrm>
          <a:off x="1251678" y="2946655"/>
          <a:ext cx="3361266" cy="3542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142"/>
                <a:gridCol w="1020062"/>
                <a:gridCol w="1020062"/>
              </a:tblGrid>
              <a:tr h="449081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Georgia" panose="02040502050405020303" pitchFamily="18" charset="0"/>
                        </a:rPr>
                        <a:t>Course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Georgia" panose="02040502050405020303" pitchFamily="18" charset="0"/>
                        </a:rPr>
                        <a:t>Grade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Georgia" panose="02040502050405020303" pitchFamily="18" charset="0"/>
                        </a:rPr>
                        <a:t>GPA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79252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English 10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3.0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7000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Adv.</a:t>
                      </a:r>
                      <a:r>
                        <a:rPr lang="en-US" sz="1600" baseline="0" dirty="0" smtClean="0">
                          <a:latin typeface="Georgia" panose="02040502050405020303" pitchFamily="18" charset="0"/>
                        </a:rPr>
                        <a:t> Algebra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2.0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78036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Wellness</a:t>
                      </a:r>
                      <a:r>
                        <a:rPr lang="en-US" sz="1600" baseline="0" dirty="0" smtClean="0">
                          <a:latin typeface="Georgia" panose="02040502050405020303" pitchFamily="18" charset="0"/>
                        </a:rPr>
                        <a:t> II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4.0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7000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Modern</a:t>
                      </a:r>
                      <a:r>
                        <a:rPr lang="en-US" sz="1600" baseline="0" dirty="0" smtClean="0">
                          <a:latin typeface="Georgia" panose="02040502050405020303" pitchFamily="18" charset="0"/>
                        </a:rPr>
                        <a:t> U.S. History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2.0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6019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Spanish II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1.0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68312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Chemistry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3.0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449081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atin typeface="Georgia" panose="02040502050405020303" pitchFamily="18" charset="0"/>
                        </a:rPr>
                        <a:t>Total</a:t>
                      </a:r>
                      <a:endParaRPr lang="en-US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Georgia" panose="02040502050405020303" pitchFamily="18" charset="0"/>
                        </a:rPr>
                        <a:t>15</a:t>
                      </a:r>
                      <a:endParaRPr lang="en-US" sz="16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965576"/>
              </p:ext>
            </p:extLst>
          </p:nvPr>
        </p:nvGraphicFramePr>
        <p:xfrm>
          <a:off x="5392063" y="3398293"/>
          <a:ext cx="2554507" cy="154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507"/>
              </a:tblGrid>
              <a:tr h="15458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points/Total # of classes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endParaRPr lang="en-US" sz="2000" dirty="0" smtClean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15/6</a:t>
                      </a:r>
                      <a:endParaRPr lang="en-US" sz="20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ight Arrow 6"/>
          <p:cNvSpPr/>
          <p:nvPr/>
        </p:nvSpPr>
        <p:spPr>
          <a:xfrm>
            <a:off x="4764074" y="4067033"/>
            <a:ext cx="573206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097037" y="4067033"/>
            <a:ext cx="573206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87821"/>
              </p:ext>
            </p:extLst>
          </p:nvPr>
        </p:nvGraphicFramePr>
        <p:xfrm>
          <a:off x="8830359" y="3402542"/>
          <a:ext cx="2417170" cy="154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7170"/>
              </a:tblGrid>
              <a:tr h="15458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GPA</a:t>
                      </a:r>
                    </a:p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2.5</a:t>
                      </a:r>
                      <a:endParaRPr lang="en-US" sz="36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4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35427"/>
          </a:xfrm>
        </p:spPr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Academic Goal Setting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85365"/>
            <a:ext cx="10178322" cy="491265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Why do GPAs matter?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Part of the 4 year college admission process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Oregon Public University Recommended GPAs: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2"/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U of O – Comprehensive Review</a:t>
            </a:r>
          </a:p>
          <a:p>
            <a:pPr lvl="2"/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OSU – 3.0</a:t>
            </a:r>
          </a:p>
          <a:p>
            <a:pPr lvl="2"/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PSU – 3.0</a:t>
            </a:r>
          </a:p>
          <a:p>
            <a:pPr lvl="2"/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OIT – </a:t>
            </a: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3.0</a:t>
            </a:r>
          </a:p>
          <a:p>
            <a:pPr lvl="2"/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Western – 3.0</a:t>
            </a:r>
            <a:endParaRPr lang="en-US" sz="22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2"/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Eastern, </a:t>
            </a: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Southern </a:t>
            </a: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– 2.75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5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>
                <a:latin typeface="Georgia" panose="02040502050405020303" pitchFamily="18" charset="0"/>
              </a:rPr>
              <a:t>Academic Goal </a:t>
            </a:r>
            <a:r>
              <a:rPr lang="en-US" sz="4800" cap="none" dirty="0" smtClean="0">
                <a:latin typeface="Georgia" panose="02040502050405020303" pitchFamily="18" charset="0"/>
              </a:rPr>
              <a:t>Setting, cont.</a:t>
            </a:r>
            <a:endParaRPr lang="en-US" sz="48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06963"/>
            <a:ext cx="10178322" cy="518070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Oregon Promise</a:t>
            </a:r>
          </a:p>
          <a:p>
            <a:pPr lvl="0"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new state program that can help pay for community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college.  Student will only pay $50 per term, so essentially FREE</a:t>
            </a:r>
          </a:p>
          <a:p>
            <a:pPr lvl="0"/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Who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is eligible?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2016 </a:t>
            </a: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Oregon high school graduates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Graduates who have a </a:t>
            </a:r>
            <a:r>
              <a:rPr lang="en-US" sz="2200" u="sng" dirty="0">
                <a:solidFill>
                  <a:schemeClr val="tx1"/>
                </a:solidFill>
                <a:latin typeface="Georgia" panose="02040502050405020303" pitchFamily="18" charset="0"/>
              </a:rPr>
              <a:t>2.5 cumulative GPA </a:t>
            </a: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or higher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Graduates who have been an Oregon resident for at least 12 months prior to enrolling in college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Graduates who enroll in Oregon community college within 6 months of high school graduation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06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Academic Goal Setting, cont.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30188"/>
            <a:ext cx="10178322" cy="38815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‘D’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Policy</a:t>
            </a:r>
          </a:p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Oregon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Public Universities do not accept grades lower than a “C-” in required academic courses </a:t>
            </a:r>
          </a:p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Students with “D’s” or lower in these courses will be required to make up the credit before applying to an Oregon Public University</a:t>
            </a:r>
          </a:p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See your counselor about credit recovery options</a:t>
            </a:r>
          </a:p>
        </p:txBody>
      </p:sp>
    </p:spTree>
    <p:extLst>
      <p:ext uri="{BB962C8B-B14F-4D97-AF65-F5344CB8AC3E}">
        <p14:creationId xmlns:p14="http://schemas.microsoft.com/office/powerpoint/2010/main" val="86177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College Admission Requirements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52322"/>
            <a:ext cx="10178322" cy="509949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</a:rPr>
              <a:t>Colleges and universities consider the courses taken in 9th, 10th and 11th grade and the grades earned in those courses and the strength of senior schedule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</a:rPr>
              <a:t>Requirements include:</a:t>
            </a:r>
          </a:p>
          <a:p>
            <a:pPr lvl="1">
              <a:lnSpc>
                <a:spcPct val="13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</a:rPr>
              <a:t>English- 4 years</a:t>
            </a:r>
          </a:p>
          <a:p>
            <a:pPr lvl="1">
              <a:lnSpc>
                <a:spcPct val="13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</a:rPr>
              <a:t>Math- 3-4 years</a:t>
            </a:r>
          </a:p>
          <a:p>
            <a:pPr lvl="1">
              <a:lnSpc>
                <a:spcPct val="13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</a:rPr>
              <a:t>Science- 3-4 years (2 years must be lab science)</a:t>
            </a:r>
          </a:p>
          <a:p>
            <a:pPr lvl="1">
              <a:lnSpc>
                <a:spcPct val="13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</a:rPr>
              <a:t>Social Studies- 3-4 years</a:t>
            </a:r>
          </a:p>
          <a:p>
            <a:pPr lvl="1">
              <a:lnSpc>
                <a:spcPct val="13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</a:rPr>
              <a:t>World Language- 2-4 years of same language</a:t>
            </a:r>
          </a:p>
          <a:p>
            <a:pPr marL="228600" lvl="2">
              <a:lnSpc>
                <a:spcPct val="130000"/>
              </a:lnSpc>
              <a:spcAft>
                <a:spcPts val="400"/>
              </a:spcAft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University of California System also requires one year of the same visual or performing arts and one year of World History</a:t>
            </a:r>
          </a:p>
        </p:txBody>
      </p:sp>
    </p:spTree>
    <p:extLst>
      <p:ext uri="{BB962C8B-B14F-4D97-AF65-F5344CB8AC3E}">
        <p14:creationId xmlns:p14="http://schemas.microsoft.com/office/powerpoint/2010/main" val="186092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Standardized Testing Schedule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45771"/>
            <a:ext cx="10178322" cy="4333821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Sophomore Year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PSAT </a:t>
            </a: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in </a:t>
            </a: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October</a:t>
            </a:r>
            <a:endParaRPr lang="en-US" sz="22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AP Exams</a:t>
            </a:r>
          </a:p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Junior Year Fall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PSAT in </a:t>
            </a: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October (National </a:t>
            </a: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Merit </a:t>
            </a: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qualifying exam)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Students must register with bookkeeper</a:t>
            </a:r>
            <a:endParaRPr lang="en-US" sz="22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Junior Year Spring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OAKS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SAT or ACT</a:t>
            </a:r>
            <a:endParaRPr lang="en-US" sz="22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AP Exams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SAT Subject Tests</a:t>
            </a:r>
          </a:p>
        </p:txBody>
      </p:sp>
    </p:spTree>
    <p:extLst>
      <p:ext uri="{BB962C8B-B14F-4D97-AF65-F5344CB8AC3E}">
        <p14:creationId xmlns:p14="http://schemas.microsoft.com/office/powerpoint/2010/main" val="3249524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What can Sophomores do now? </a:t>
            </a:r>
            <a:endParaRPr lang="en-US" sz="4800" cap="none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89315"/>
            <a:ext cx="10178322" cy="429027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Review PSAT Scores</a:t>
            </a:r>
          </a:p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Create </a:t>
            </a:r>
            <a:r>
              <a:rPr lang="en-US" sz="2400" dirty="0" err="1" smtClean="0">
                <a:solidFill>
                  <a:schemeClr val="tx1"/>
                </a:solidFill>
                <a:latin typeface="Georgia" panose="02040502050405020303" pitchFamily="18" charset="0"/>
              </a:rPr>
              <a:t>CollegeBoard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account and link PSAT scores with Khan Academy (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Demo)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Khan Academy is a free personalized learning resource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Georgia" panose="02040502050405020303" pitchFamily="18" charset="0"/>
              </a:rPr>
              <a:t>Work through Khan Academy on personalized test </a:t>
            </a:r>
            <a:r>
              <a:rPr lang="en-US" sz="2200" dirty="0" smtClean="0">
                <a:solidFill>
                  <a:schemeClr val="tx1"/>
                </a:solidFill>
                <a:latin typeface="Georgia" panose="02040502050405020303" pitchFamily="18" charset="0"/>
              </a:rPr>
              <a:t>prep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Attend Khan Lab Week:  February 21-24 during lunch in the Forum Room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55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 smtClean="0">
                <a:latin typeface="Georgia" panose="02040502050405020303" pitchFamily="18" charset="0"/>
              </a:rPr>
              <a:t>Family Connection </a:t>
            </a:r>
            <a:endParaRPr lang="en-US" sz="48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60561"/>
            <a:ext cx="10178322" cy="460438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Web-based software purchased by the district to assist in the college planning process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http://connection.naviance.com/wilsonville </a:t>
            </a:r>
            <a:r>
              <a:rPr lang="en-US" sz="2000" dirty="0" smtClean="0">
                <a:solidFill>
                  <a:schemeClr val="tx1"/>
                </a:solidFill>
                <a:latin typeface="Georgia" panose="02040502050405020303" pitchFamily="18" charset="0"/>
              </a:rPr>
              <a:t>or WHS </a:t>
            </a: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Website/College &amp; Career/Family </a:t>
            </a:r>
            <a:r>
              <a:rPr lang="en-US" sz="20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Connection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Username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: WHS student email/Password: </a:t>
            </a:r>
            <a:r>
              <a:rPr lang="en-US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P+student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ID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Georgia" panose="02040502050405020303" pitchFamily="18" charset="0"/>
              </a:rPr>
              <a:t>Example</a:t>
            </a: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  <a:hlinkClick r:id="rId2"/>
              </a:rPr>
              <a:t>moonc@wvhs.wlwv.k12.or.us</a:t>
            </a: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</a:rPr>
              <a:t> / Password: P181000</a:t>
            </a:r>
          </a:p>
          <a:p>
            <a:pPr marL="228600" lvl="1">
              <a:spcAft>
                <a:spcPts val="1200"/>
              </a:spcAft>
              <a:buSzPct val="65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Research and explore colleges and careers </a:t>
            </a:r>
          </a:p>
          <a:p>
            <a:pPr marL="228600" lvl="1">
              <a:spcAft>
                <a:spcPts val="1200"/>
              </a:spcAft>
              <a:buSzPct val="65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Create activity resumes</a:t>
            </a:r>
          </a:p>
          <a:p>
            <a:pPr>
              <a:lnSpc>
                <a:spcPct val="120000"/>
              </a:lnSpc>
              <a:spcAft>
                <a:spcPts val="1200"/>
              </a:spcAft>
              <a:defRPr/>
            </a:pPr>
            <a:endParaRPr lang="en-US" sz="2600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78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>
                <a:latin typeface="Georgia" panose="02040502050405020303" pitchFamily="18" charset="0"/>
              </a:rPr>
              <a:t>Connect with Us!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71602"/>
            <a:ext cx="10178322" cy="501127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3100" dirty="0">
                <a:solidFill>
                  <a:schemeClr val="tx1"/>
                </a:solidFill>
                <a:latin typeface="Georgia" panose="02040502050405020303" pitchFamily="18" charset="0"/>
              </a:rPr>
              <a:t>Twitter</a:t>
            </a:r>
          </a:p>
          <a:p>
            <a:pPr marL="685800" lvl="2">
              <a:lnSpc>
                <a:spcPct val="120000"/>
              </a:lnSpc>
              <a:defRPr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Follow us @</a:t>
            </a:r>
            <a:r>
              <a:rPr lang="en-US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WilsonvilleHS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228600" lvl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3100" dirty="0" smtClean="0">
                <a:solidFill>
                  <a:schemeClr val="tx1"/>
                </a:solidFill>
                <a:latin typeface="Georgia" panose="02040502050405020303" pitchFamily="18" charset="0"/>
              </a:rPr>
              <a:t>Remind</a:t>
            </a:r>
            <a:endParaRPr lang="en-US" sz="31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685800" lvl="2">
              <a:lnSpc>
                <a:spcPct val="120000"/>
              </a:lnSpc>
              <a:defRPr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Text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@wvhs2019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to 81010 </a:t>
            </a:r>
          </a:p>
          <a:p>
            <a:pPr>
              <a:lnSpc>
                <a:spcPct val="120000"/>
              </a:lnSpc>
              <a:defRPr/>
            </a:pPr>
            <a:r>
              <a:rPr 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Facebook</a:t>
            </a:r>
            <a:endParaRPr lang="en-US" sz="28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685800" lvl="2">
              <a:lnSpc>
                <a:spcPct val="120000"/>
              </a:lnSpc>
              <a:defRPr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Like us! Wilsonville High School College &amp; Career Center</a:t>
            </a:r>
          </a:p>
          <a:p>
            <a:pPr marL="228600" lvl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Sophomore Only </a:t>
            </a:r>
            <a:r>
              <a:rPr lang="en-US" sz="2800" dirty="0">
                <a:solidFill>
                  <a:schemeClr val="tx1"/>
                </a:solidFill>
                <a:latin typeface="Georgia" panose="02040502050405020303" pitchFamily="18" charset="0"/>
              </a:rPr>
              <a:t>Emails</a:t>
            </a:r>
          </a:p>
          <a:p>
            <a:pPr marL="685800" lvl="2">
              <a:lnSpc>
                <a:spcPct val="120000"/>
              </a:lnSpc>
              <a:defRPr/>
            </a:pP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Register for the Class of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2019 email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(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WVHS-Homes19)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51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dirty="0">
                <a:latin typeface="Georgia" panose="02040502050405020303" pitchFamily="18" charset="0"/>
              </a:rPr>
              <a:t>Thank you for Attending!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43319"/>
            <a:ext cx="10178322" cy="359359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</a:rPr>
              <a:t>Please fill out our evaluation before leaving </a:t>
            </a:r>
            <a:r>
              <a:rPr lang="en-US" sz="2400" dirty="0">
                <a:solidFill>
                  <a:schemeClr val="tx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this 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evening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  <a:sym typeface="Wingdings" panose="05000000000000000000" pitchFamily="2" charset="2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Junior College Night will be February 2018</a:t>
            </a:r>
            <a:endParaRPr lang="en-US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5859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1647</TotalTime>
  <Words>1090</Words>
  <Application>Microsoft Office PowerPoint</Application>
  <PresentationFormat>Widescreen</PresentationFormat>
  <Paragraphs>232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Georgia</vt:lpstr>
      <vt:lpstr>Gill Sans MT</vt:lpstr>
      <vt:lpstr>Impact</vt:lpstr>
      <vt:lpstr>Times New Roman</vt:lpstr>
      <vt:lpstr>Wingdings</vt:lpstr>
      <vt:lpstr>Badge</vt:lpstr>
      <vt:lpstr>Preparing for  College and Career</vt:lpstr>
      <vt:lpstr>Agenda</vt:lpstr>
      <vt:lpstr>College Admission Basics Factors Colleges Consider </vt:lpstr>
      <vt:lpstr>College Admission Basics Factors Colleges Consider, cont. </vt:lpstr>
      <vt:lpstr>Advanced Placement (AP) Courses</vt:lpstr>
      <vt:lpstr>AP Forecasting</vt:lpstr>
      <vt:lpstr>Forecasting</vt:lpstr>
      <vt:lpstr>Junior Recommended Classes</vt:lpstr>
      <vt:lpstr>Senior Recommended Classes</vt:lpstr>
      <vt:lpstr>Advanced College Credit (ACC) Courses</vt:lpstr>
      <vt:lpstr>Grade Point Average (GPA)</vt:lpstr>
      <vt:lpstr>Grade Point Average (GPA)</vt:lpstr>
      <vt:lpstr>Academic Goal Setting</vt:lpstr>
      <vt:lpstr>Academic Goal Setting, cont.</vt:lpstr>
      <vt:lpstr>Academic Goal Setting, cont.</vt:lpstr>
      <vt:lpstr>College Admission Requirements </vt:lpstr>
      <vt:lpstr>Standardized Testing Schedule</vt:lpstr>
      <vt:lpstr>What can Sophomores do now? </vt:lpstr>
      <vt:lpstr>Family Connection </vt:lpstr>
      <vt:lpstr>Connect with Us!</vt:lpstr>
      <vt:lpstr>Thank you for Attending!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of 2018 Academic Planning</dc:title>
  <dc:creator>Lucia  Meza</dc:creator>
  <cp:lastModifiedBy>Teacher</cp:lastModifiedBy>
  <cp:revision>101</cp:revision>
  <dcterms:created xsi:type="dcterms:W3CDTF">2016-01-26T17:14:54Z</dcterms:created>
  <dcterms:modified xsi:type="dcterms:W3CDTF">2017-01-23T18:24:05Z</dcterms:modified>
</cp:coreProperties>
</file>