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65" r:id="rId4"/>
    <p:sldId id="262" r:id="rId5"/>
    <p:sldId id="264" r:id="rId6"/>
    <p:sldId id="266" r:id="rId7"/>
    <p:sldId id="273" r:id="rId8"/>
    <p:sldId id="267" r:id="rId9"/>
    <p:sldId id="269" r:id="rId10"/>
    <p:sldId id="278" r:id="rId11"/>
    <p:sldId id="279" r:id="rId12"/>
    <p:sldId id="280" r:id="rId13"/>
    <p:sldId id="270" r:id="rId14"/>
    <p:sldId id="274" r:id="rId15"/>
    <p:sldId id="275" r:id="rId16"/>
    <p:sldId id="271" r:id="rId17"/>
    <p:sldId id="268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3" autoAdjust="0"/>
    <p:restoredTop sz="94660"/>
  </p:normalViewPr>
  <p:slideViewPr>
    <p:cSldViewPr>
      <p:cViewPr varScale="1">
        <p:scale>
          <a:sx n="77" d="100"/>
          <a:sy n="77" d="100"/>
        </p:scale>
        <p:origin x="133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intropage_pri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5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6EB54-9BDC-4DAE-A1CF-AF042BDE47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236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CA1B7-B2F0-4D6E-B7BB-16DF5802C7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22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B66C7-6ABF-4CC9-A5AA-B3CC39E01F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49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BCF2C-C5EE-4F5E-981B-BE0158C0E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3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E3EB8-0A94-4E8E-8DF1-61DA17498A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316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7D573-63EC-4DBE-9C26-593E700677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418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A720C-D2F2-457D-A0D8-0AA0D2CC46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26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9E7ED-74E7-4752-BECD-4B635B1358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29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3983E-D1A3-4FA2-A11F-B37BADC7D3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73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448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448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85D0A-21A0-4FF9-909B-196638C809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00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258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rgbClr val="5F5F5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0297EC-F548-49A9-9F7E-0B65BBAADF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29" name="Picture 5" descr="RU_units-banner_red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457200" y="6248400"/>
            <a:ext cx="2286000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>
                <a:solidFill>
                  <a:srgbClr val="CC0000"/>
                </a:solidFill>
                <a:latin typeface="FormataBQ-Regular"/>
              </a:rPr>
              <a:t>Rutgers-Camden</a:t>
            </a:r>
          </a:p>
          <a:p>
            <a:pPr>
              <a:spcBef>
                <a:spcPct val="50000"/>
              </a:spcBef>
            </a:pPr>
            <a:endParaRPr lang="en-US" sz="1400">
              <a:solidFill>
                <a:srgbClr val="5F5F5F"/>
              </a:solidFill>
              <a:latin typeface="FormataBQ-Regular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876800" y="98425"/>
            <a:ext cx="419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latin typeface="FormataBQ-Regular"/>
              </a:rPr>
              <a:t>Undergraduate Admissions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200">
          <a:solidFill>
            <a:srgbClr val="5F5F5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5F5F5F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5F5F5F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rgbClr val="5F5F5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esaa.org/" TargetMode="External"/><Relationship Id="rId3" Type="http://schemas.openxmlformats.org/officeDocument/2006/relationships/hyperlink" Target="http://www.pin.ed.gov/" TargetMode="External"/><Relationship Id="rId7" Type="http://schemas.openxmlformats.org/officeDocument/2006/relationships/hyperlink" Target="http://www.rutgers.edu/" TargetMode="External"/><Relationship Id="rId2" Type="http://schemas.openxmlformats.org/officeDocument/2006/relationships/hyperlink" Target="http://www.fafsa.ed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brary.coin3.com/" TargetMode="External"/><Relationship Id="rId11" Type="http://schemas.openxmlformats.org/officeDocument/2006/relationships/image" Target="../media/image6.jpeg"/><Relationship Id="rId5" Type="http://schemas.openxmlformats.org/officeDocument/2006/relationships/hyperlink" Target="http://www.petersons.com/" TargetMode="External"/><Relationship Id="rId10" Type="http://schemas.openxmlformats.org/officeDocument/2006/relationships/hyperlink" Target="http://studentaid.rutgers.edu/" TargetMode="External"/><Relationship Id="rId4" Type="http://schemas.openxmlformats.org/officeDocument/2006/relationships/hyperlink" Target="http://www.fastweb.com/" TargetMode="External"/><Relationship Id="rId9" Type="http://schemas.openxmlformats.org/officeDocument/2006/relationships/hyperlink" Target="http://www.finaid.org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Brittany.Echt@camden.Rutgers.edu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amden.rutgers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09600" y="2133600"/>
            <a:ext cx="7772400" cy="2133600"/>
          </a:xfrm>
        </p:spPr>
        <p:txBody>
          <a:bodyPr/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The College Admissions</a:t>
            </a:r>
            <a:br>
              <a:rPr lang="en-US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Process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1143000" y="5562600"/>
            <a:ext cx="6400800" cy="1066800"/>
          </a:xfrm>
        </p:spPr>
        <p:txBody>
          <a:bodyPr/>
          <a:lstStyle/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      Summer Checklist			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8229600" cy="4953000"/>
          </a:xfrm>
        </p:spPr>
        <p:txBody>
          <a:bodyPr/>
          <a:lstStyle/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chemeClr val="tx1"/>
                </a:solidFill>
              </a:rPr>
              <a:t>Check in with your Counselor to find out about your cumulative GPA and Class Rank at the end of the year</a:t>
            </a: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chemeClr val="tx1"/>
                </a:solidFill>
              </a:rPr>
              <a:t>Start to make a list of Colleges / Universities that interest you</a:t>
            </a: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chemeClr val="tx1"/>
                </a:solidFill>
              </a:rPr>
              <a:t>Start to visit the Colleges / Universities on your list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7315200" cy="1162050"/>
          </a:xfrm>
        </p:spPr>
        <p:txBody>
          <a:bodyPr/>
          <a:lstStyle/>
          <a:p>
            <a:pPr algn="ctr"/>
            <a:r>
              <a:rPr lang="en-US" sz="3000" b="0" dirty="0" smtClean="0"/>
              <a:t>        Senior</a:t>
            </a:r>
            <a:r>
              <a:rPr lang="en-US" sz="3000" dirty="0" smtClean="0"/>
              <a:t> </a:t>
            </a:r>
            <a:r>
              <a:rPr lang="en-US" sz="3000" b="0" dirty="0" smtClean="0"/>
              <a:t>Year Checklist</a:t>
            </a:r>
          </a:p>
        </p:txBody>
      </p:sp>
      <p:sp>
        <p:nvSpPr>
          <p:cNvPr id="5124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457200" y="1066800"/>
            <a:ext cx="8458200" cy="51816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</a:rPr>
              <a:t>Be sure that you will have completed a minimum of 16 academic courses by graduation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</a:rPr>
              <a:t>In early Fall, request your Letters of Recommendation</a:t>
            </a:r>
          </a:p>
          <a:p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	Guidance Counselor</a:t>
            </a:r>
          </a:p>
          <a:p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	Academic Teacher</a:t>
            </a:r>
          </a:p>
          <a:p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	Other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</a:rPr>
              <a:t>Take the SAT or ACT in the early Fall (September / October)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</a:rPr>
              <a:t>Visit / re-visit the Schools / Universities that still interest you</a:t>
            </a:r>
          </a:p>
          <a:p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	Open Houses</a:t>
            </a:r>
          </a:p>
          <a:p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	Daily Tours</a:t>
            </a:r>
          </a:p>
          <a:p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	</a:t>
            </a:r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</a:rPr>
              <a:t>Submit Applications early and at least before the Deadlines</a:t>
            </a:r>
          </a:p>
          <a:p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if mailing credentials, leave enough time for credentials to be delivered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</a:rPr>
              <a:t>Apply for Outside Scholarships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 smtClean="0"/>
          </a:p>
          <a:p>
            <a:pPr>
              <a:buFontTx/>
              <a:buChar char="•"/>
            </a:pPr>
            <a:endParaRPr lang="en-US" sz="1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Should I Look for in a College?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534400" cy="45339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 Academic Majors		        Athletics / Activities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 Location				          Cost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Size			                      Public / Private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    Diversity			                Religious 				 	                         Affiliations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    Housing		</a:t>
            </a:r>
            <a:r>
              <a:rPr lang="en-US" dirty="0">
                <a:solidFill>
                  <a:schemeClr val="tx1"/>
                </a:solidFill>
              </a:rPr>
              <a:t>	 </a:t>
            </a:r>
            <a:r>
              <a:rPr lang="en-US" dirty="0" smtClean="0">
                <a:solidFill>
                  <a:schemeClr val="tx1"/>
                </a:solidFill>
              </a:rPr>
              <a:t>                       Personal Fit</a:t>
            </a:r>
            <a:r>
              <a:rPr lang="en-US" dirty="0" smtClean="0"/>
              <a:t>			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743200"/>
            <a:ext cx="2557462" cy="2470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to Apply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8534400" cy="5562600"/>
          </a:xfrm>
        </p:spPr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</a:rPr>
              <a:t>Fill Out the Appropriate Application completely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Common Application vs. Individual School Application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Send the required credentials to each school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Electronically vs. US Mail</a:t>
            </a: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Typical Required Credentials: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Application Fee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High School Transcript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	SRAR for Rutgers University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SAT or ACT Scores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Letters of Recommendation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Essay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Resume </a:t>
            </a:r>
          </a:p>
          <a:p>
            <a:pPr marL="0" indent="0" algn="ctr"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Know each College’s Requirements and Application Deadlines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	</a:t>
            </a:r>
            <a:r>
              <a:rPr lang="en-US" sz="1800" dirty="0"/>
              <a:t>	</a:t>
            </a:r>
            <a:r>
              <a:rPr lang="en-US" sz="18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808038"/>
          </a:xfrm>
        </p:spPr>
        <p:txBody>
          <a:bodyPr/>
          <a:lstStyle/>
          <a:p>
            <a:pPr algn="ctr"/>
            <a:r>
              <a:rPr lang="en-US" dirty="0" smtClean="0"/>
              <a:t>Tips for Writing the Admissions Essay		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229600" cy="3124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Be sure you are answering the question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If writing about a topic of your choice, use the essay to tell us more about you-something your application doesn’t already tell us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Be sure to follow the length requirements of the essay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Check for grammatical and spelling errors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Have a Teacher, Counselor, Parent, Guardian look over the essay before you submit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808038"/>
          </a:xfrm>
        </p:spPr>
        <p:txBody>
          <a:bodyPr/>
          <a:lstStyle/>
          <a:p>
            <a:pPr algn="ctr"/>
            <a:r>
              <a:rPr lang="en-US" dirty="0" smtClean="0"/>
              <a:t>What are Colleges Looking for? 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339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Strong high school grades/college courses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Competitive SAT/ACT scores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Challenging academic coursework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Well written essay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Quality letters of recommendation </a:t>
            </a:r>
            <a:r>
              <a:rPr lang="en-US" sz="1400" dirty="0" smtClean="0">
                <a:solidFill>
                  <a:schemeClr val="tx1"/>
                </a:solidFill>
              </a:rPr>
              <a:t>(if required)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Leadership </a:t>
            </a:r>
          </a:p>
          <a:p>
            <a:pPr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    - Ex. Team Captain, Student Government President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 well rounded student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Courses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</a:rPr>
              <a:t>4 years of English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3 years of Math:  Geometry, Algebra I &amp; II (science and math majors may require higher levels of math)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3 years of History/Social Science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2 years of Laboratory Science (minimum)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2 years of foreign language 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Academic electives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Honors and Accelerated Courses</a:t>
            </a:r>
          </a:p>
        </p:txBody>
      </p:sp>
      <p:pic>
        <p:nvPicPr>
          <p:cNvPr id="6148" name="Picture 20" descr="C:\Documents and Settings\bryant\Local Settings\Temporary Internet Files\Content.IE5\ZFRL72WN\MPj0401966000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91000"/>
            <a:ext cx="3657600" cy="240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08038"/>
          </a:xfrm>
        </p:spPr>
        <p:txBody>
          <a:bodyPr/>
          <a:lstStyle/>
          <a:p>
            <a:pPr algn="ctr"/>
            <a:r>
              <a:rPr lang="en-US" dirty="0" smtClean="0"/>
              <a:t>Financial Aid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FREE Application for Federal Student Aid (FAFSA)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can be filed after October 1</a:t>
            </a:r>
            <a:r>
              <a:rPr lang="en-US" sz="1800" baseline="30000" dirty="0" smtClean="0">
                <a:solidFill>
                  <a:schemeClr val="tx1"/>
                </a:solidFill>
              </a:rPr>
              <a:t>st</a:t>
            </a:r>
            <a:r>
              <a:rPr lang="en-US" sz="1800" dirty="0" smtClean="0">
                <a:solidFill>
                  <a:schemeClr val="tx1"/>
                </a:solidFill>
              </a:rPr>
              <a:t> of Student’s Senior Year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based on both Parent and Student financial information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based from the Prior-Prior Year (</a:t>
            </a:r>
            <a:r>
              <a:rPr lang="en-US" sz="1800" dirty="0" smtClean="0">
                <a:solidFill>
                  <a:schemeClr val="tx1"/>
                </a:solidFill>
              </a:rPr>
              <a:t>2016 </a:t>
            </a:r>
            <a:r>
              <a:rPr lang="en-US" sz="1800" dirty="0" smtClean="0">
                <a:solidFill>
                  <a:schemeClr val="tx1"/>
                </a:solidFill>
              </a:rPr>
              <a:t>taxes for the class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 entering in </a:t>
            </a:r>
            <a:r>
              <a:rPr lang="en-US" sz="1800" dirty="0" smtClean="0">
                <a:solidFill>
                  <a:schemeClr val="tx1"/>
                </a:solidFill>
              </a:rPr>
              <a:t>2018!)</a:t>
            </a: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should list all schools to which students have applied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CSS Profile / Additional Forms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varies by school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Financial Aid Packages: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Scholarships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Grants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Loans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Federal Work Study</a:t>
            </a:r>
            <a:endParaRPr lang="en-US" sz="1800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Must be re-filed each year</a:t>
            </a:r>
            <a:r>
              <a:rPr lang="en-US" dirty="0" smtClean="0"/>
              <a:t>	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		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13316" name="Picture 10" descr="C:\Documents and Settings\bryant\Local Settings\Temporary Internet Files\Content.IE5\LO7EQZ5N\MPj0427591000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343400"/>
            <a:ext cx="28194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Bridging the Gap at Rutgers-Camden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33900"/>
          </a:xfrm>
        </p:spPr>
        <p:txBody>
          <a:bodyPr/>
          <a:lstStyle/>
          <a:p>
            <a:pPr marL="574675" lvl="1" indent="-339725">
              <a:spcBef>
                <a:spcPts val="0"/>
              </a:spcBef>
              <a:buSzPct val="90000"/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tx1"/>
                </a:solidFill>
                <a:cs typeface="Arial" panose="020B0604020202020204" pitchFamily="34" charset="0"/>
              </a:rPr>
              <a:t>There is no formal Application – To be considered, students must:</a:t>
            </a:r>
          </a:p>
          <a:p>
            <a:pPr marL="1476375" lvl="1" indent="0">
              <a:spcBef>
                <a:spcPts val="0"/>
              </a:spcBef>
              <a:buSzPct val="90000"/>
              <a:buNone/>
            </a:pPr>
            <a:endParaRPr lang="en-US" sz="15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1084263" lvl="1" indent="-222250" defTabSz="574675">
              <a:spcBef>
                <a:spcPts val="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cs typeface="Arial" panose="020B0604020202020204" pitchFamily="34" charset="0"/>
              </a:rPr>
              <a:t>Apply and be admitted to Rutgers—Camden</a:t>
            </a:r>
          </a:p>
          <a:p>
            <a:pPr marL="1084263" lvl="1" indent="-222250" defTabSz="574675">
              <a:spcBef>
                <a:spcPts val="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cs typeface="Arial" panose="020B0604020202020204" pitchFamily="34" charset="0"/>
              </a:rPr>
              <a:t>Complete the Free Application for Student Aid (FAFSA) by </a:t>
            </a:r>
            <a:r>
              <a:rPr lang="en-US" sz="1500" b="1" dirty="0">
                <a:solidFill>
                  <a:schemeClr val="tx1"/>
                </a:solidFill>
                <a:cs typeface="Arial" panose="020B0604020202020204" pitchFamily="34" charset="0"/>
              </a:rPr>
              <a:t>May 1</a:t>
            </a:r>
          </a:p>
          <a:p>
            <a:pPr marL="1084263" lvl="1" indent="-222250" defTabSz="574675">
              <a:spcBef>
                <a:spcPts val="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cs typeface="Arial" panose="020B0604020202020204" pitchFamily="34" charset="0"/>
              </a:rPr>
              <a:t>Accept their enrollment by </a:t>
            </a:r>
            <a:r>
              <a:rPr lang="en-US" sz="1500" b="1" dirty="0">
                <a:solidFill>
                  <a:schemeClr val="tx1"/>
                </a:solidFill>
                <a:cs typeface="Arial" panose="020B0604020202020204" pitchFamily="34" charset="0"/>
              </a:rPr>
              <a:t>May 1</a:t>
            </a:r>
          </a:p>
          <a:p>
            <a:pPr marL="639762" lvl="1" indent="0" defTabSz="574675">
              <a:spcBef>
                <a:spcPts val="0"/>
              </a:spcBef>
              <a:buSzPct val="90000"/>
              <a:buNone/>
            </a:pPr>
            <a:endParaRPr lang="en-US" sz="15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577850" lvl="1" indent="-342900"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tx1"/>
                </a:solidFill>
                <a:cs typeface="Arial" panose="020B0604020202020204" pitchFamily="34" charset="0"/>
              </a:rPr>
              <a:t>Rutgers–Camden will ‘</a:t>
            </a:r>
            <a:r>
              <a:rPr lang="en-US" sz="1500" i="1" dirty="0">
                <a:solidFill>
                  <a:schemeClr val="tx1"/>
                </a:solidFill>
                <a:cs typeface="Arial" panose="020B0604020202020204" pitchFamily="34" charset="0"/>
              </a:rPr>
              <a:t>Bridge the Gap’ </a:t>
            </a:r>
            <a:r>
              <a:rPr lang="en-US" sz="1500" dirty="0">
                <a:solidFill>
                  <a:schemeClr val="tx1"/>
                </a:solidFill>
                <a:cs typeface="Arial" panose="020B0604020202020204" pitchFamily="34" charset="0"/>
              </a:rPr>
              <a:t>on the basis of adjusted gross income (AGI)*</a:t>
            </a:r>
          </a:p>
          <a:p>
            <a:pPr marL="627063" lvl="1" indent="-287338"/>
            <a:endParaRPr lang="en-US" sz="15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1084263" lvl="2" indent="-2222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cs typeface="Arial" panose="020B0604020202020204" pitchFamily="34" charset="0"/>
              </a:rPr>
              <a:t>$0-60,000 </a:t>
            </a:r>
            <a:r>
              <a:rPr 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(after federal and state aid applied) Rutgers–Camden will pick up 100% of the difference remaining between tuition and the general Campus Fee</a:t>
            </a:r>
          </a:p>
          <a:p>
            <a:pPr marL="1084263" lvl="2" indent="-287338">
              <a:buNone/>
              <a:tabLst>
                <a:tab pos="1084263" algn="l"/>
              </a:tabLst>
            </a:pPr>
            <a:endParaRPr lang="en-US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1084263" lvl="2" indent="-222250">
              <a:buFont typeface="Arial" panose="020B0604020202020204" pitchFamily="34" charset="0"/>
              <a:buChar char="•"/>
              <a:tabLst>
                <a:tab pos="1084263" algn="l"/>
              </a:tabLst>
            </a:pPr>
            <a:r>
              <a:rPr lang="en-US" sz="1200" b="1" dirty="0">
                <a:solidFill>
                  <a:schemeClr val="tx1"/>
                </a:solidFill>
                <a:cs typeface="Arial" panose="020B0604020202020204" pitchFamily="34" charset="0"/>
              </a:rPr>
              <a:t>$</a:t>
            </a:r>
            <a:r>
              <a:rPr lang="en-US" sz="1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60,001-80,000</a:t>
            </a:r>
            <a:r>
              <a:rPr lang="en-US" sz="12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(after federal and state aid applied) Rutgers–Camden will pick up </a:t>
            </a:r>
            <a:r>
              <a:rPr lang="en-US" sz="1200" dirty="0" smtClean="0">
                <a:solidFill>
                  <a:schemeClr val="tx1"/>
                </a:solidFill>
                <a:cs typeface="Arial" panose="020B0604020202020204" pitchFamily="34" charset="0"/>
              </a:rPr>
              <a:t>75</a:t>
            </a:r>
            <a:r>
              <a:rPr lang="en-US" sz="1200" dirty="0" smtClean="0">
                <a:solidFill>
                  <a:schemeClr val="tx1"/>
                </a:solidFill>
                <a:cs typeface="Arial" panose="020B0604020202020204" pitchFamily="34" charset="0"/>
              </a:rPr>
              <a:t>% </a:t>
            </a:r>
            <a:r>
              <a:rPr 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of the difference remaining between tuition and the general Campus </a:t>
            </a:r>
            <a:r>
              <a:rPr lang="en-US" sz="1200" dirty="0" smtClean="0">
                <a:solidFill>
                  <a:schemeClr val="tx1"/>
                </a:solidFill>
                <a:cs typeface="Arial" panose="020B0604020202020204" pitchFamily="34" charset="0"/>
              </a:rPr>
              <a:t>Fee</a:t>
            </a:r>
          </a:p>
          <a:p>
            <a:pPr marL="1084263" lvl="2" indent="-222250">
              <a:buFont typeface="Arial" panose="020B0604020202020204" pitchFamily="34" charset="0"/>
              <a:buChar char="•"/>
              <a:tabLst>
                <a:tab pos="1084263" algn="l"/>
              </a:tabLst>
            </a:pPr>
            <a:endParaRPr lang="en-US" sz="12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1084263" lvl="2" indent="-222250">
              <a:buFont typeface="Arial" panose="020B0604020202020204" pitchFamily="34" charset="0"/>
              <a:buChar char="•"/>
              <a:tabLst>
                <a:tab pos="1084263" algn="l"/>
              </a:tabLst>
            </a:pPr>
            <a:r>
              <a:rPr lang="en-US" sz="1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$80,001-$100,000</a:t>
            </a:r>
            <a:r>
              <a:rPr lang="en-US" sz="12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(after federal and state aid applied) Rutgers–Camden will pick up 50% of the difference remaining between tuition and the general Campus </a:t>
            </a:r>
            <a:r>
              <a:rPr lang="en-US" sz="1200" dirty="0" smtClean="0">
                <a:solidFill>
                  <a:schemeClr val="tx1"/>
                </a:solidFill>
                <a:cs typeface="Arial" panose="020B0604020202020204" pitchFamily="34" charset="0"/>
              </a:rPr>
              <a:t>Fee</a:t>
            </a:r>
            <a:endParaRPr lang="en-US" sz="15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lvl="1" indent="0" algn="ctr">
              <a:buNone/>
            </a:pPr>
            <a:endParaRPr lang="en-US" sz="15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117475" lvl="1" indent="0">
              <a:buNone/>
            </a:pPr>
            <a:r>
              <a:rPr lang="en-US" sz="1500" i="1" dirty="0">
                <a:solidFill>
                  <a:schemeClr val="tx1"/>
                </a:solidFill>
                <a:cs typeface="Arial" panose="020B0604020202020204" pitchFamily="34" charset="0"/>
              </a:rPr>
              <a:t>*Adjusted gross income (AGI) is reported on the FAFSA from IRS Form 1040—line 37, 1040A—line21, 1040EZ—line 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Eligibility for Bridging the Gap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7763" lvl="1" indent="-350838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Who is Eligible for </a:t>
            </a:r>
            <a:r>
              <a:rPr lang="en-US" sz="2200" i="1" dirty="0">
                <a:solidFill>
                  <a:schemeClr val="tx1"/>
                </a:solidFill>
                <a:cs typeface="Arial" panose="020B0604020202020204" pitchFamily="34" charset="0"/>
              </a:rPr>
              <a:t>Bridging the Gap</a:t>
            </a:r>
            <a:r>
              <a:rPr 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?</a:t>
            </a:r>
          </a:p>
          <a:p>
            <a:pPr marL="117475" lvl="1" indent="0">
              <a:buNone/>
            </a:pPr>
            <a:endParaRPr lang="en-US" sz="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1544638" lvl="1" indent="-225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New first-year (“freshmen”) students entering in Fall, 2016 and beyond</a:t>
            </a:r>
          </a:p>
          <a:p>
            <a:pPr marL="1544638" lvl="1" indent="-225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U.S. citizen or legal permanent U.S. resident</a:t>
            </a:r>
          </a:p>
          <a:p>
            <a:pPr marL="1544638" lvl="1" indent="-225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New Jersey Resident</a:t>
            </a:r>
          </a:p>
          <a:p>
            <a:pPr marL="639762" lvl="1" indent="0" defTabSz="574675">
              <a:spcBef>
                <a:spcPts val="0"/>
              </a:spcBef>
              <a:buSzPct val="90000"/>
              <a:buNone/>
            </a:pPr>
            <a:endParaRPr lang="en-US" sz="12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1147763" lvl="1" indent="-339725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Who is </a:t>
            </a:r>
            <a:r>
              <a:rPr lang="en-US" sz="2200" b="1" dirty="0">
                <a:solidFill>
                  <a:schemeClr val="tx1"/>
                </a:solidFill>
                <a:cs typeface="Arial" panose="020B0604020202020204" pitchFamily="34" charset="0"/>
              </a:rPr>
              <a:t>NOT</a:t>
            </a:r>
            <a:r>
              <a:rPr 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Eligible for </a:t>
            </a:r>
            <a:r>
              <a:rPr lang="en-US" sz="2200" i="1" dirty="0">
                <a:solidFill>
                  <a:schemeClr val="tx1"/>
                </a:solidFill>
                <a:cs typeface="Arial" panose="020B0604020202020204" pitchFamily="34" charset="0"/>
              </a:rPr>
              <a:t>Bridging the Gap</a:t>
            </a:r>
            <a:r>
              <a:rPr 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?</a:t>
            </a:r>
          </a:p>
          <a:p>
            <a:pPr marL="227013" indent="-287338"/>
            <a:endParaRPr lang="en-US" sz="10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1541463" lvl="1" indent="-287338" defTabSz="7969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Transfer students – on-campus or off-campus </a:t>
            </a:r>
          </a:p>
          <a:p>
            <a:pPr marL="1541463" lvl="1" indent="-287338" defTabSz="7969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Non-resident students of the State of New Jersey</a:t>
            </a:r>
          </a:p>
          <a:p>
            <a:pPr marL="1541463" lvl="1" indent="-287338" defTabSz="7969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Non-U.S. citizens or non-legal permanent U.S. residents</a:t>
            </a:r>
          </a:p>
          <a:p>
            <a:pPr marL="1541463" lvl="1" indent="-287338" defTabSz="7969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First-year students admitted in Fall 2016 with an AGI &gt; $100,000</a:t>
            </a:r>
          </a:p>
          <a:p>
            <a:pPr marL="1541463" lvl="1" indent="-287338" defTabSz="7969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Students admitted as first-year students or transfer students </a:t>
            </a:r>
            <a:r>
              <a:rPr lang="en-US" b="1" i="1" dirty="0">
                <a:solidFill>
                  <a:schemeClr val="tx1"/>
                </a:solidFill>
                <a:cs typeface="Arial" panose="020B0604020202020204" pitchFamily="34" charset="0"/>
              </a:rPr>
              <a:t>prior to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fall 2016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31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762" y="914400"/>
            <a:ext cx="8229600" cy="808038"/>
          </a:xfrm>
        </p:spPr>
        <p:txBody>
          <a:bodyPr/>
          <a:lstStyle/>
          <a:p>
            <a:pPr algn="ctr"/>
            <a:r>
              <a:rPr lang="en-US" dirty="0"/>
              <a:t>Renewal Requirements for Bridging the Gap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718" y="2133600"/>
            <a:ext cx="8229600" cy="4533900"/>
          </a:xfrm>
        </p:spPr>
        <p:txBody>
          <a:bodyPr/>
          <a:lstStyle/>
          <a:p>
            <a:pPr marL="1201738" lvl="2" indent="-339725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</a:rPr>
              <a:t>To be renewed each year, the student must:</a:t>
            </a:r>
          </a:p>
          <a:p>
            <a:pPr marL="914400" lvl="2" indent="0">
              <a:buNone/>
            </a:pPr>
            <a:endParaRPr lang="en-US" sz="800" dirty="0">
              <a:solidFill>
                <a:schemeClr val="tx1"/>
              </a:solidFill>
            </a:endParaRPr>
          </a:p>
          <a:p>
            <a:pPr marL="1776413" lvl="2" indent="-287338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Earn 30 credit hours each academic year</a:t>
            </a:r>
          </a:p>
          <a:p>
            <a:pPr marL="1489075" lvl="2" indent="0">
              <a:buNone/>
            </a:pPr>
            <a:endParaRPr lang="en-US" sz="600" dirty="0">
              <a:solidFill>
                <a:schemeClr val="tx1"/>
              </a:solidFill>
            </a:endParaRPr>
          </a:p>
          <a:p>
            <a:pPr marL="1776413" lvl="2" indent="-287338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Maintain continuous full-time enrollment in fall and spring semesters for 8 semesters at Rutgers—Camden </a:t>
            </a:r>
          </a:p>
          <a:p>
            <a:pPr marL="1489075" lvl="2" indent="0">
              <a:buNone/>
            </a:pPr>
            <a:endParaRPr lang="en-US" sz="600" dirty="0">
              <a:solidFill>
                <a:schemeClr val="tx1"/>
              </a:solidFill>
            </a:endParaRPr>
          </a:p>
          <a:p>
            <a:pPr marL="1776413" lvl="2" indent="-287338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Maintain good academic standing within their college/school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4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808038"/>
          </a:xfrm>
        </p:spPr>
        <p:txBody>
          <a:bodyPr/>
          <a:lstStyle/>
          <a:p>
            <a:pPr algn="ctr"/>
            <a:r>
              <a:rPr lang="en-US" dirty="0" smtClean="0"/>
              <a:t>	Important Financial </a:t>
            </a:r>
            <a:r>
              <a:rPr lang="en-US" dirty="0"/>
              <a:t>W</a:t>
            </a:r>
            <a:r>
              <a:rPr lang="en-US" dirty="0" smtClean="0"/>
              <a:t>ebsites:		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www.fafsa.ed.gov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www.pin.ed.gov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www.fastweb.com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www.petersons.com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www.library.coin3.com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www.rutgers.edu</a:t>
            </a:r>
            <a:endParaRPr lang="en-US" dirty="0" smtClean="0"/>
          </a:p>
          <a:p>
            <a:r>
              <a:rPr lang="en-US" dirty="0" smtClean="0">
                <a:hlinkClick r:id="rId8"/>
              </a:rPr>
              <a:t>www.hesaa.org</a:t>
            </a:r>
            <a:endParaRPr lang="en-US" dirty="0" smtClean="0"/>
          </a:p>
          <a:p>
            <a:r>
              <a:rPr lang="en-US" dirty="0" smtClean="0">
                <a:hlinkClick r:id="rId9"/>
              </a:rPr>
              <a:t>www.finaid.org</a:t>
            </a:r>
            <a:endParaRPr lang="en-US" dirty="0" smtClean="0"/>
          </a:p>
          <a:p>
            <a:r>
              <a:rPr lang="en-US" dirty="0" smtClean="0">
                <a:hlinkClick r:id="rId10"/>
              </a:rPr>
              <a:t>http://studentaid.rutgers.edu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14340" name="Picture 3" descr="C:\Documents and Settings\bryant\Local Settings\Temporary Internet Files\Content.IE5\GL26NMK0\MPj04392540000[1]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371600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It’s all at Rutgers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</a:rPr>
              <a:t>Founded in1766 - Eighth oldest institution of higher education in the U.S.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The State University of the State of New Jersey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Research University with more than 300 research centers and institutes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39 Schools and Colleges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3 Campus locations: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Camden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Newark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	New Brunswick / Piscataway</a:t>
            </a:r>
          </a:p>
          <a:p>
            <a:r>
              <a:rPr lang="en-US" sz="1800" dirty="0">
                <a:solidFill>
                  <a:schemeClr val="tx1"/>
                </a:solidFill>
              </a:rPr>
              <a:t>65,000 total students </a:t>
            </a:r>
            <a:r>
              <a:rPr lang="en-US" sz="1800" dirty="0" smtClean="0">
                <a:solidFill>
                  <a:schemeClr val="tx1"/>
                </a:solidFill>
              </a:rPr>
              <a:t>represented by </a:t>
            </a:r>
            <a:r>
              <a:rPr lang="en-US" sz="1800" dirty="0">
                <a:solidFill>
                  <a:schemeClr val="tx1"/>
                </a:solidFill>
              </a:rPr>
              <a:t>50 states and 115 </a:t>
            </a:r>
            <a:r>
              <a:rPr lang="en-US" sz="1800" dirty="0" smtClean="0">
                <a:solidFill>
                  <a:schemeClr val="tx1"/>
                </a:solidFill>
              </a:rPr>
              <a:t>countries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408,000 alumni worldwide</a:t>
            </a:r>
          </a:p>
          <a:p>
            <a:pPr lvl="1"/>
            <a:r>
              <a:rPr lang="en-US" sz="1600" dirty="0" smtClean="0">
                <a:solidFill>
                  <a:schemeClr val="tx1"/>
                </a:solidFill>
              </a:rPr>
              <a:t>200,000+ in NJ</a:t>
            </a: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Camden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6,600 students- </a:t>
            </a:r>
            <a:r>
              <a:rPr lang="en-US" dirty="0" smtClean="0">
                <a:solidFill>
                  <a:schemeClr val="tx1"/>
                </a:solidFill>
              </a:rPr>
              <a:t>4,600 </a:t>
            </a:r>
            <a:r>
              <a:rPr lang="en-US" dirty="0" smtClean="0">
                <a:solidFill>
                  <a:schemeClr val="tx1"/>
                </a:solidFill>
              </a:rPr>
              <a:t>undergraduates</a:t>
            </a: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Over 30 Undergraduate Majors</a:t>
            </a: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Over 20 Graduate Programs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including </a:t>
            </a:r>
            <a:r>
              <a:rPr lang="en-US" dirty="0" smtClean="0">
                <a:solidFill>
                  <a:schemeClr val="tx1"/>
                </a:solidFill>
              </a:rPr>
              <a:t>Law</a:t>
            </a: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Average Class size of 22 </a:t>
            </a: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19 Division III athletic teams</a:t>
            </a: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Living on Campus is 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available </a:t>
            </a: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Accessible by </a:t>
            </a:r>
            <a:r>
              <a:rPr lang="en-US" dirty="0" err="1" smtClean="0">
                <a:solidFill>
                  <a:schemeClr val="tx1"/>
                </a:solidFill>
              </a:rPr>
              <a:t>Patco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	</a:t>
            </a: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pic>
        <p:nvPicPr>
          <p:cNvPr id="16388" name="Picture 5" descr="students1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21"/>
          <a:stretch>
            <a:fillRect/>
          </a:stretch>
        </p:blipFill>
        <p:spPr bwMode="auto">
          <a:xfrm>
            <a:off x="4800600" y="4267200"/>
            <a:ext cx="3573463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Final Helpful Hints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339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Narrow your application pool to 5-6 schools</a:t>
            </a:r>
          </a:p>
          <a:p>
            <a:r>
              <a:rPr lang="en-US" dirty="0">
                <a:solidFill>
                  <a:schemeClr val="tx1"/>
                </a:solidFill>
              </a:rPr>
              <a:t>Have reach, </a:t>
            </a:r>
            <a:r>
              <a:rPr lang="en-US" dirty="0" smtClean="0">
                <a:solidFill>
                  <a:schemeClr val="tx1"/>
                </a:solidFill>
              </a:rPr>
              <a:t>match, </a:t>
            </a:r>
            <a:r>
              <a:rPr lang="en-US" dirty="0">
                <a:solidFill>
                  <a:schemeClr val="tx1"/>
                </a:solidFill>
              </a:rPr>
              <a:t>and safety </a:t>
            </a:r>
            <a:r>
              <a:rPr lang="en-US" dirty="0" smtClean="0">
                <a:solidFill>
                  <a:schemeClr val="tx1"/>
                </a:solidFill>
              </a:rPr>
              <a:t>schools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Create a timeline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Make sure you send your materials to the correct school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Visit all the schools you apply to, so you can make an informed decision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Create a family e-mail address to give to schools, so you can all access the information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If you have questions, contact the schools-don’t just assume you know the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Questions?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484" name="Picture 4" descr="Picture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828800"/>
            <a:ext cx="1981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3962400"/>
            <a:ext cx="845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Brittany McCall Echt</a:t>
            </a:r>
          </a:p>
          <a:p>
            <a:pPr algn="ctr"/>
            <a:r>
              <a:rPr lang="en-US" dirty="0" smtClean="0"/>
              <a:t>Assistant Director of Recruitment and Admissions</a:t>
            </a:r>
          </a:p>
          <a:p>
            <a:pPr algn="ctr"/>
            <a:r>
              <a:rPr lang="en-US" dirty="0" smtClean="0"/>
              <a:t>Rutgers University-Camden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856-225-6598</a:t>
            </a:r>
          </a:p>
          <a:p>
            <a:pPr algn="ctr"/>
            <a:r>
              <a:rPr lang="en-US" dirty="0" smtClean="0">
                <a:hlinkClick r:id="rId3"/>
              </a:rPr>
              <a:t>Brittany.Echt@camden.Rutgers.edu</a:t>
            </a:r>
            <a:endParaRPr lang="en-US" dirty="0" smtClean="0"/>
          </a:p>
          <a:p>
            <a:pPr algn="ctr"/>
            <a:r>
              <a:rPr lang="en-US" dirty="0" smtClean="0">
                <a:hlinkClick r:id="rId4"/>
              </a:rPr>
              <a:t>www.camden.Rutgers.edu</a:t>
            </a:r>
            <a:endParaRPr lang="en-US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U_Template_Verdana_G">
  <a:themeElements>
    <a:clrScheme name="RU_Template_Verdana_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U_Template_Verdana_G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U_Template_Verdana_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2131</TotalTime>
  <Words>739</Words>
  <Application>Microsoft Office PowerPoint</Application>
  <PresentationFormat>On-screen Show (4:3)</PresentationFormat>
  <Paragraphs>198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FormataBQ-Regular</vt:lpstr>
      <vt:lpstr>Times New Roman</vt:lpstr>
      <vt:lpstr>Verdana</vt:lpstr>
      <vt:lpstr>Wingdings</vt:lpstr>
      <vt:lpstr>RU_Template_Verdana_G</vt:lpstr>
      <vt:lpstr>The College Admissions Process</vt:lpstr>
      <vt:lpstr>      Summer Checklist   </vt:lpstr>
      <vt:lpstr>        Senior Year Checklist</vt:lpstr>
      <vt:lpstr>What Should I Look for in a College?</vt:lpstr>
      <vt:lpstr>How to Apply </vt:lpstr>
      <vt:lpstr>Tips for Writing the Admissions Essay  </vt:lpstr>
      <vt:lpstr>What are Colleges Looking for? </vt:lpstr>
      <vt:lpstr>Courses</vt:lpstr>
      <vt:lpstr>Financial Aid  </vt:lpstr>
      <vt:lpstr>Bridging the Gap at Rutgers-Camden</vt:lpstr>
      <vt:lpstr>Eligibility for Bridging the Gap </vt:lpstr>
      <vt:lpstr>Renewal Requirements for Bridging the Gap</vt:lpstr>
      <vt:lpstr> Important Financial Websites:  </vt:lpstr>
      <vt:lpstr>It’s all at Rutgers</vt:lpstr>
      <vt:lpstr>Camden</vt:lpstr>
      <vt:lpstr>Final Helpful Hints</vt:lpstr>
      <vt:lpstr>Questions?</vt:lpstr>
    </vt:vector>
  </TitlesOfParts>
  <Company>Rutgers University - Camden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Enrollment Management</dc:creator>
  <cp:lastModifiedBy>Brittany McCall</cp:lastModifiedBy>
  <cp:revision>232</cp:revision>
  <dcterms:created xsi:type="dcterms:W3CDTF">2008-05-20T13:28:04Z</dcterms:created>
  <dcterms:modified xsi:type="dcterms:W3CDTF">2017-05-22T16:39:49Z</dcterms:modified>
</cp:coreProperties>
</file>