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9933"/>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BD7C818-F7C9-49A7-91B6-77B304D4CB8F}" type="datetimeFigureOut">
              <a:rPr lang="en-US" smtClean="0"/>
              <a:t>3/1/2017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9E964F5-FCFE-4362-B207-1C6A12AE2C8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E964F5-FCFE-4362-B207-1C6A12AE2C8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E964F5-FCFE-4362-B207-1C6A12AE2C8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9E964F5-FCFE-4362-B207-1C6A12AE2C8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9E964F5-FCFE-4362-B207-1C6A12AE2C8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9E964F5-FCFE-4362-B207-1C6A12AE2C8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9E964F5-FCFE-4362-B207-1C6A12AE2C8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BD7C818-F7C9-49A7-91B6-77B304D4CB8F}" type="datetimeFigureOut">
              <a:rPr lang="en-US" smtClean="0"/>
              <a:t>3/1/2017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9E964F5-FCFE-4362-B207-1C6A12AE2C8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BD7C818-F7C9-49A7-91B6-77B304D4CB8F}" type="datetimeFigureOut">
              <a:rPr lang="en-US" smtClean="0"/>
              <a:t>3/1/2017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9E964F5-FCFE-4362-B207-1C6A12AE2C8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E964F5-FCFE-4362-B207-1C6A12AE2C8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D7C818-F7C9-49A7-91B6-77B304D4CB8F}" type="datetimeFigureOut">
              <a:rPr lang="en-US" smtClean="0"/>
              <a:t>3/1/2017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E964F5-FCFE-4362-B207-1C6A12AE2C8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BD7C818-F7C9-49A7-91B6-77B304D4CB8F}" type="datetimeFigureOut">
              <a:rPr lang="en-US" smtClean="0"/>
              <a:t>3/1/2017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9E964F5-FCFE-4362-B207-1C6A12AE2C8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eligibilitycenter.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ncaa.org/" TargetMode="External"/><Relationship Id="rId2" Type="http://schemas.openxmlformats.org/officeDocument/2006/relationships/hyperlink" Target="http://www.eligibilitycenter.org/" TargetMode="External"/><Relationship Id="rId1" Type="http://schemas.openxmlformats.org/officeDocument/2006/relationships/slideLayout" Target="../slideLayouts/slideLayout2.xml"/><Relationship Id="rId4" Type="http://schemas.openxmlformats.org/officeDocument/2006/relationships/hyperlink" Target="https://web3.ncaa.org/hsportal/exec/hsAction"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playnaia.org/page/eligibility.php" TargetMode="External"/><Relationship Id="rId2" Type="http://schemas.openxmlformats.org/officeDocument/2006/relationships/hyperlink" Target="http://www.playnaia.org/" TargetMode="External"/><Relationship Id="rId1" Type="http://schemas.openxmlformats.org/officeDocument/2006/relationships/slideLayout" Target="../slideLayouts/slideLayout2.xml"/><Relationship Id="rId4" Type="http://schemas.openxmlformats.org/officeDocument/2006/relationships/hyperlink" Target="http://www.nai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971800"/>
            <a:ext cx="7772400" cy="1720224"/>
          </a:xfrm>
        </p:spPr>
        <p:txBody>
          <a:bodyPr>
            <a:normAutofit fontScale="90000"/>
          </a:bodyPr>
          <a:lstStyle/>
          <a:p>
            <a:pPr algn="ctr"/>
            <a:r>
              <a:rPr lang="en-US" sz="1400" b="0" i="0" u="none" strike="noStrike" baseline="0" dirty="0" smtClean="0">
                <a:solidFill>
                  <a:srgbClr val="000000"/>
                </a:solidFill>
                <a:latin typeface="Arial"/>
              </a:rPr>
              <a:t/>
            </a:r>
            <a:br>
              <a:rPr lang="en-US" sz="1400" b="0" i="0" u="none" strike="noStrike" baseline="0" dirty="0" smtClean="0">
                <a:solidFill>
                  <a:srgbClr val="000000"/>
                </a:solidFill>
                <a:latin typeface="Arial"/>
              </a:rPr>
            </a:br>
            <a:r>
              <a:rPr lang="en-US" sz="1400" b="0" i="0" u="none" strike="noStrike" baseline="0" dirty="0" smtClean="0">
                <a:latin typeface="Arial"/>
              </a:rPr>
              <a:t/>
            </a:r>
            <a:br>
              <a:rPr lang="en-US" sz="1400" b="0" i="0" u="none" strike="noStrike" baseline="0" dirty="0" smtClean="0">
                <a:latin typeface="Arial"/>
              </a:rPr>
            </a:br>
            <a:r>
              <a:rPr lang="en-US" sz="1400" b="0" i="0" u="none" strike="noStrike" baseline="0" dirty="0" smtClean="0">
                <a:latin typeface="Arial"/>
              </a:rPr>
              <a:t> </a:t>
            </a:r>
            <a:br>
              <a:rPr lang="en-US" sz="1400" b="0" i="0" u="none" strike="noStrike" baseline="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1400" b="0" dirty="0" smtClean="0">
                <a:latin typeface="Arial"/>
              </a:rPr>
              <a:t/>
            </a:r>
            <a:br>
              <a:rPr lang="en-US" sz="1400" b="0" dirty="0" smtClean="0">
                <a:latin typeface="Arial"/>
              </a:rPr>
            </a:br>
            <a:r>
              <a:rPr lang="en-US" sz="1400" b="0" dirty="0">
                <a:latin typeface="Arial"/>
              </a:rPr>
              <a:t/>
            </a:r>
            <a:br>
              <a:rPr lang="en-US" sz="1400" b="0" dirty="0">
                <a:latin typeface="Arial"/>
              </a:rPr>
            </a:br>
            <a:r>
              <a:rPr lang="en-US" sz="5300" b="0" i="0" u="none" strike="noStrike" baseline="0" dirty="0" smtClean="0">
                <a:solidFill>
                  <a:schemeClr val="tx1"/>
                </a:solidFill>
                <a:latin typeface="Arial"/>
              </a:rPr>
              <a:t>NCAA and NAIA Initial Eligibility: For the College Bound Student-Athlete </a:t>
            </a:r>
            <a:endParaRPr lang="en-US" sz="5300"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6886" y="457200"/>
            <a:ext cx="18288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24880"/>
          <a:stretch/>
        </p:blipFill>
        <p:spPr bwMode="auto">
          <a:xfrm>
            <a:off x="4114800" y="457200"/>
            <a:ext cx="269557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3937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Eligibility Requirements</a:t>
            </a:r>
          </a:p>
          <a:p>
            <a:pPr lvl="1"/>
            <a:r>
              <a:rPr lang="en-US" sz="2800" dirty="0" smtClean="0"/>
              <a:t>NCAA Division I</a:t>
            </a:r>
          </a:p>
          <a:p>
            <a:pPr lvl="1"/>
            <a:r>
              <a:rPr lang="en-US" sz="2800" dirty="0" smtClean="0"/>
              <a:t>NCAA Division II</a:t>
            </a:r>
          </a:p>
          <a:p>
            <a:pPr lvl="1"/>
            <a:r>
              <a:rPr lang="en-US" sz="2800" dirty="0" smtClean="0"/>
              <a:t>NCAA Division III</a:t>
            </a:r>
          </a:p>
          <a:p>
            <a:pPr lvl="1"/>
            <a:r>
              <a:rPr lang="en-US" sz="2800" dirty="0" smtClean="0"/>
              <a:t>NAIA</a:t>
            </a:r>
          </a:p>
          <a:p>
            <a:r>
              <a:rPr lang="en-US" sz="2800" dirty="0" smtClean="0"/>
              <a:t>Grade level eligibility checklist (NCAA)</a:t>
            </a:r>
          </a:p>
          <a:p>
            <a:r>
              <a:rPr lang="en-US" sz="2800" dirty="0" smtClean="0"/>
              <a:t>Eligibility checklist (NAIA)</a:t>
            </a:r>
          </a:p>
          <a:p>
            <a:r>
              <a:rPr lang="en-US" sz="2800" dirty="0" smtClean="0"/>
              <a:t>Helpful websites</a:t>
            </a:r>
            <a:endParaRPr lang="en-US" sz="2800" dirty="0"/>
          </a:p>
        </p:txBody>
      </p:sp>
      <p:sp>
        <p:nvSpPr>
          <p:cNvPr id="3" name="Title 2"/>
          <p:cNvSpPr>
            <a:spLocks noGrp="1"/>
          </p:cNvSpPr>
          <p:nvPr>
            <p:ph type="title"/>
          </p:nvPr>
        </p:nvSpPr>
        <p:spPr/>
        <p:txBody>
          <a:bodyPr/>
          <a:lstStyle/>
          <a:p>
            <a:pPr algn="ctr"/>
            <a:r>
              <a:rPr lang="en-US" dirty="0" smtClean="0">
                <a:solidFill>
                  <a:schemeClr val="accent1"/>
                </a:solidFill>
              </a:rPr>
              <a:t>Topics to be Covered</a:t>
            </a:r>
            <a:endParaRPr lang="en-US" dirty="0">
              <a:solidFill>
                <a:schemeClr val="accent1"/>
              </a:solidFill>
            </a:endParaRPr>
          </a:p>
        </p:txBody>
      </p:sp>
    </p:spTree>
    <p:extLst>
      <p:ext uri="{BB962C8B-B14F-4D97-AF65-F5344CB8AC3E}">
        <p14:creationId xmlns:p14="http://schemas.microsoft.com/office/powerpoint/2010/main" val="188899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sz="2800" b="1" dirty="0" smtClean="0"/>
          </a:p>
          <a:p>
            <a:r>
              <a:rPr lang="en-US" sz="2800" b="1" dirty="0" smtClean="0"/>
              <a:t>16 core courses:</a:t>
            </a:r>
          </a:p>
          <a:p>
            <a:pPr lvl="1"/>
            <a:endParaRPr lang="en-US" sz="900" dirty="0" smtClean="0"/>
          </a:p>
          <a:p>
            <a:pPr lvl="1"/>
            <a:r>
              <a:rPr lang="en-US" b="1" dirty="0" smtClean="0"/>
              <a:t>4</a:t>
            </a:r>
            <a:r>
              <a:rPr lang="en-US" dirty="0" smtClean="0"/>
              <a:t> </a:t>
            </a:r>
            <a:r>
              <a:rPr lang="en-US" dirty="0"/>
              <a:t>years of English</a:t>
            </a:r>
          </a:p>
          <a:p>
            <a:pPr lvl="1"/>
            <a:r>
              <a:rPr lang="en-US" b="1" dirty="0"/>
              <a:t>3</a:t>
            </a:r>
            <a:r>
              <a:rPr lang="en-US" dirty="0"/>
              <a:t> years of math (Algebra </a:t>
            </a:r>
            <a:r>
              <a:rPr lang="en-US" dirty="0" smtClean="0"/>
              <a:t>I/CCIM1 </a:t>
            </a:r>
            <a:r>
              <a:rPr lang="en-US" dirty="0"/>
              <a:t>or higher)</a:t>
            </a:r>
          </a:p>
          <a:p>
            <a:pPr lvl="1"/>
            <a:r>
              <a:rPr lang="en-US" b="1" dirty="0"/>
              <a:t>2</a:t>
            </a:r>
            <a:r>
              <a:rPr lang="en-US" dirty="0"/>
              <a:t> years of natural/physical science (1 year of lab if offered)</a:t>
            </a:r>
          </a:p>
          <a:p>
            <a:pPr lvl="1"/>
            <a:r>
              <a:rPr lang="en-US" b="1" dirty="0"/>
              <a:t>1</a:t>
            </a:r>
            <a:r>
              <a:rPr lang="en-US" dirty="0"/>
              <a:t> year of additional English, math </a:t>
            </a:r>
            <a:r>
              <a:rPr lang="en-US" dirty="0" smtClean="0"/>
              <a:t>or natural/physical </a:t>
            </a:r>
            <a:r>
              <a:rPr lang="en-US" dirty="0"/>
              <a:t>science</a:t>
            </a:r>
          </a:p>
          <a:p>
            <a:pPr lvl="1"/>
            <a:r>
              <a:rPr lang="en-US" b="1" dirty="0"/>
              <a:t>2</a:t>
            </a:r>
            <a:r>
              <a:rPr lang="en-US" dirty="0"/>
              <a:t> years of social science</a:t>
            </a:r>
          </a:p>
          <a:p>
            <a:pPr lvl="1"/>
            <a:r>
              <a:rPr lang="en-US" b="1" dirty="0"/>
              <a:t>4</a:t>
            </a:r>
            <a:r>
              <a:rPr lang="en-US" dirty="0"/>
              <a:t> years of additional courses (any area above, foreign </a:t>
            </a:r>
            <a:r>
              <a:rPr lang="en-US" dirty="0" smtClean="0"/>
              <a:t>language, or comparative </a:t>
            </a:r>
            <a:r>
              <a:rPr lang="en-US" dirty="0"/>
              <a:t>religion/philosophy)</a:t>
            </a:r>
          </a:p>
        </p:txBody>
      </p:sp>
      <p:sp>
        <p:nvSpPr>
          <p:cNvPr id="3" name="Title 2"/>
          <p:cNvSpPr>
            <a:spLocks noGrp="1"/>
          </p:cNvSpPr>
          <p:nvPr>
            <p:ph type="title"/>
          </p:nvPr>
        </p:nvSpPr>
        <p:spPr/>
        <p:txBody>
          <a:bodyPr>
            <a:noAutofit/>
          </a:bodyPr>
          <a:lstStyle/>
          <a:p>
            <a:pPr algn="ctr"/>
            <a:r>
              <a:rPr lang="en-US" sz="3600" dirty="0" smtClean="0">
                <a:solidFill>
                  <a:schemeClr val="accent1"/>
                </a:solidFill>
              </a:rPr>
              <a:t>NCAA Division I Academic Eligibility Requirements</a:t>
            </a:r>
            <a:endParaRPr lang="en-US" sz="3600" dirty="0">
              <a:solidFill>
                <a:schemeClr val="accent1"/>
              </a:solidFill>
            </a:endParaRPr>
          </a:p>
        </p:txBody>
      </p:sp>
    </p:spTree>
    <p:extLst>
      <p:ext uri="{BB962C8B-B14F-4D97-AF65-F5344CB8AC3E}">
        <p14:creationId xmlns:p14="http://schemas.microsoft.com/office/powerpoint/2010/main" val="21895140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buClr>
                <a:srgbClr val="2DA2BF"/>
              </a:buClr>
            </a:pPr>
            <a:endParaRPr lang="en-US" dirty="0" smtClean="0">
              <a:solidFill>
                <a:prstClr val="black"/>
              </a:solidFill>
            </a:endParaRPr>
          </a:p>
          <a:p>
            <a:pPr lvl="0">
              <a:buClr>
                <a:srgbClr val="2DA2BF"/>
              </a:buClr>
            </a:pPr>
            <a:r>
              <a:rPr lang="en-US" dirty="0" smtClean="0"/>
              <a:t>10 </a:t>
            </a:r>
            <a:r>
              <a:rPr lang="en-US" dirty="0"/>
              <a:t>of the 16 core courses must be completed by the end of Junior year</a:t>
            </a:r>
          </a:p>
          <a:p>
            <a:pPr lvl="1">
              <a:buClr>
                <a:srgbClr val="2DA2BF"/>
              </a:buClr>
            </a:pPr>
            <a:r>
              <a:rPr lang="en-US" dirty="0"/>
              <a:t>7 of these 10 courses must be in English, Math, or </a:t>
            </a:r>
            <a:r>
              <a:rPr lang="en-US" dirty="0" smtClean="0"/>
              <a:t>Science</a:t>
            </a:r>
          </a:p>
          <a:p>
            <a:pPr lvl="1">
              <a:buClr>
                <a:srgbClr val="2DA2BF"/>
              </a:buClr>
            </a:pPr>
            <a:endParaRPr lang="en-US" dirty="0"/>
          </a:p>
          <a:p>
            <a:pPr>
              <a:buClr>
                <a:srgbClr val="2DA2BF"/>
              </a:buClr>
            </a:pPr>
            <a:r>
              <a:rPr lang="en-US" b="1" dirty="0" smtClean="0"/>
              <a:t>GPA</a:t>
            </a:r>
            <a:r>
              <a:rPr lang="en-US" dirty="0" smtClean="0"/>
              <a:t> (calculated using only core courses) must be at least a </a:t>
            </a:r>
            <a:r>
              <a:rPr lang="en-US" b="1" dirty="0" smtClean="0"/>
              <a:t>2.3</a:t>
            </a:r>
            <a:endParaRPr lang="en-US" b="1" dirty="0"/>
          </a:p>
          <a:p>
            <a:endParaRPr lang="en-US" dirty="0"/>
          </a:p>
        </p:txBody>
      </p:sp>
      <p:sp>
        <p:nvSpPr>
          <p:cNvPr id="3" name="Title 2"/>
          <p:cNvSpPr>
            <a:spLocks noGrp="1"/>
          </p:cNvSpPr>
          <p:nvPr>
            <p:ph type="title"/>
          </p:nvPr>
        </p:nvSpPr>
        <p:spPr/>
        <p:txBody>
          <a:bodyPr>
            <a:noAutofit/>
          </a:bodyPr>
          <a:lstStyle/>
          <a:p>
            <a:pPr algn="ctr"/>
            <a:r>
              <a:rPr lang="en-US" sz="3600" dirty="0">
                <a:solidFill>
                  <a:srgbClr val="2DA2BF"/>
                </a:solidFill>
              </a:rPr>
              <a:t>NCAA Division I Academic Eligibility Requirements</a:t>
            </a:r>
            <a:endParaRPr lang="en-US" sz="3600" dirty="0"/>
          </a:p>
        </p:txBody>
      </p:sp>
    </p:spTree>
    <p:extLst>
      <p:ext uri="{BB962C8B-B14F-4D97-AF65-F5344CB8AC3E}">
        <p14:creationId xmlns:p14="http://schemas.microsoft.com/office/powerpoint/2010/main" val="191233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b="1" dirty="0" smtClean="0"/>
          </a:p>
          <a:p>
            <a:r>
              <a:rPr lang="en-US" b="1" dirty="0" smtClean="0"/>
              <a:t>Test Scores (SAT/ACT)</a:t>
            </a:r>
          </a:p>
          <a:p>
            <a:pPr lvl="1"/>
            <a:r>
              <a:rPr lang="en-US" dirty="0" smtClean="0"/>
              <a:t>Best </a:t>
            </a:r>
            <a:r>
              <a:rPr lang="en-US" dirty="0" err="1" smtClean="0"/>
              <a:t>subscore</a:t>
            </a:r>
            <a:r>
              <a:rPr lang="en-US" dirty="0" smtClean="0"/>
              <a:t> from each section is used to determine eligibility score</a:t>
            </a:r>
          </a:p>
          <a:p>
            <a:pPr lvl="1"/>
            <a:r>
              <a:rPr lang="en-US" dirty="0" smtClean="0"/>
              <a:t>Writing section is not included in the eligibility score</a:t>
            </a:r>
          </a:p>
          <a:p>
            <a:pPr lvl="1"/>
            <a:r>
              <a:rPr lang="en-US" dirty="0" smtClean="0"/>
              <a:t>Your minimum test score required for eligibility will depend on your core course GPA (sliding scale)</a:t>
            </a:r>
            <a:endParaRPr lang="en-US" dirty="0"/>
          </a:p>
        </p:txBody>
      </p:sp>
      <p:sp>
        <p:nvSpPr>
          <p:cNvPr id="3" name="Title 2"/>
          <p:cNvSpPr>
            <a:spLocks noGrp="1"/>
          </p:cNvSpPr>
          <p:nvPr>
            <p:ph type="title"/>
          </p:nvPr>
        </p:nvSpPr>
        <p:spPr/>
        <p:txBody>
          <a:bodyPr>
            <a:noAutofit/>
          </a:bodyPr>
          <a:lstStyle/>
          <a:p>
            <a:pPr algn="ctr"/>
            <a:r>
              <a:rPr lang="en-US" sz="3600" dirty="0">
                <a:solidFill>
                  <a:srgbClr val="2DA2BF"/>
                </a:solidFill>
              </a:rPr>
              <a:t>NCAA Division I Academic Eligibility Requirements</a:t>
            </a:r>
            <a:endParaRPr lang="en-US" sz="3600" dirty="0"/>
          </a:p>
        </p:txBody>
      </p:sp>
    </p:spTree>
    <p:extLst>
      <p:ext uri="{BB962C8B-B14F-4D97-AF65-F5344CB8AC3E}">
        <p14:creationId xmlns:p14="http://schemas.microsoft.com/office/powerpoint/2010/main" val="1101816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229600" cy="5702491"/>
          </a:xfrm>
        </p:spPr>
        <p:txBody>
          <a:bodyPr>
            <a:normAutofit lnSpcReduction="10000"/>
          </a:bodyPr>
          <a:lstStyle/>
          <a:p>
            <a:pPr marL="109728" indent="0" algn="ctr">
              <a:buNone/>
            </a:pPr>
            <a:r>
              <a:rPr lang="en-US" sz="3200" b="1" u="sng" dirty="0"/>
              <a:t>NCAA DIVISION I SLIDING SCALE</a:t>
            </a:r>
          </a:p>
          <a:p>
            <a:pPr marL="109728" indent="0" algn="ctr">
              <a:buNone/>
            </a:pPr>
            <a:endParaRPr lang="en-US" sz="2000" dirty="0" smtClean="0"/>
          </a:p>
          <a:p>
            <a:pPr marL="109728" indent="0" algn="ctr">
              <a:buNone/>
            </a:pPr>
            <a:r>
              <a:rPr lang="en-US" sz="2000" dirty="0" smtClean="0"/>
              <a:t> </a:t>
            </a:r>
            <a:r>
              <a:rPr lang="en-US" sz="2000" u="sng" dirty="0" smtClean="0"/>
              <a:t>Core GPA</a:t>
            </a:r>
            <a:r>
              <a:rPr lang="en-US" sz="2000" dirty="0" smtClean="0"/>
              <a:t>     </a:t>
            </a:r>
            <a:r>
              <a:rPr lang="en-US" sz="2000" u="sng" dirty="0" smtClean="0"/>
              <a:t>SAT Reading and Math</a:t>
            </a:r>
            <a:r>
              <a:rPr lang="en-US" sz="2000" dirty="0" smtClean="0"/>
              <a:t>    </a:t>
            </a:r>
            <a:r>
              <a:rPr lang="en-US" sz="2000" u="sng" dirty="0" smtClean="0"/>
              <a:t>ACT </a:t>
            </a:r>
            <a:r>
              <a:rPr lang="en-US" sz="2000" u="sng" dirty="0"/>
              <a:t>Sum</a:t>
            </a:r>
          </a:p>
          <a:p>
            <a:pPr marL="109728" indent="0" algn="ctr">
              <a:buNone/>
            </a:pPr>
            <a:r>
              <a:rPr lang="en-US" sz="1800" dirty="0" smtClean="0"/>
              <a:t>3.550                        400                           37</a:t>
            </a:r>
          </a:p>
          <a:p>
            <a:pPr marL="109728" indent="0" algn="ctr">
              <a:buNone/>
            </a:pPr>
            <a:r>
              <a:rPr lang="en-US" sz="1800" dirty="0" smtClean="0"/>
              <a:t>3.525                        410                           38</a:t>
            </a:r>
          </a:p>
          <a:p>
            <a:pPr marL="109728" indent="0" algn="ctr">
              <a:buNone/>
            </a:pPr>
            <a:r>
              <a:rPr lang="en-US" sz="1800" dirty="0" smtClean="0"/>
              <a:t>3.500                        420                           39</a:t>
            </a:r>
            <a:endParaRPr lang="en-US" sz="1800" dirty="0"/>
          </a:p>
          <a:p>
            <a:pPr marL="109728" indent="0" algn="ctr">
              <a:buNone/>
            </a:pPr>
            <a:r>
              <a:rPr lang="en-US" sz="1800" dirty="0" smtClean="0"/>
              <a:t>3.475                        430                           40</a:t>
            </a:r>
            <a:endParaRPr lang="en-US" sz="1800" dirty="0"/>
          </a:p>
          <a:p>
            <a:pPr marL="109728" indent="0" algn="ctr">
              <a:buNone/>
            </a:pPr>
            <a:r>
              <a:rPr lang="en-US" sz="1800" dirty="0" smtClean="0"/>
              <a:t>3.450                        440                           41</a:t>
            </a:r>
            <a:endParaRPr lang="en-US" sz="1800" dirty="0"/>
          </a:p>
          <a:p>
            <a:pPr marL="109728" indent="0" algn="ctr">
              <a:buNone/>
            </a:pPr>
            <a:r>
              <a:rPr lang="en-US" sz="1800" dirty="0" smtClean="0"/>
              <a:t>3.425                        450                           41</a:t>
            </a:r>
            <a:endParaRPr lang="en-US" sz="1800" dirty="0"/>
          </a:p>
          <a:p>
            <a:pPr marL="109728" indent="0" algn="ctr">
              <a:buNone/>
            </a:pPr>
            <a:r>
              <a:rPr lang="en-US" sz="1800" dirty="0" smtClean="0"/>
              <a:t>3.400                        460                           42</a:t>
            </a:r>
          </a:p>
          <a:p>
            <a:pPr marL="109728" indent="0" algn="ctr">
              <a:buNone/>
            </a:pPr>
            <a:r>
              <a:rPr lang="en-US" sz="1800" dirty="0"/>
              <a:t> </a:t>
            </a:r>
            <a:r>
              <a:rPr lang="en-US" sz="1800" dirty="0" smtClean="0"/>
              <a:t>  ……                          ……                          ……</a:t>
            </a:r>
          </a:p>
          <a:p>
            <a:pPr marL="109728" indent="0" algn="ctr">
              <a:buNone/>
            </a:pPr>
            <a:r>
              <a:rPr lang="en-US" sz="1800" dirty="0"/>
              <a:t> </a:t>
            </a:r>
            <a:r>
              <a:rPr lang="en-US" sz="1800" dirty="0" smtClean="0"/>
              <a:t>  ……                          ……                          ……</a:t>
            </a:r>
          </a:p>
          <a:p>
            <a:pPr marL="109728" indent="0" algn="ctr">
              <a:buNone/>
            </a:pPr>
            <a:r>
              <a:rPr lang="en-US" sz="1800" dirty="0" smtClean="0"/>
              <a:t>   ……                          ……                          ……</a:t>
            </a:r>
          </a:p>
          <a:p>
            <a:pPr marL="109728" indent="0" algn="ctr">
              <a:buNone/>
            </a:pPr>
            <a:r>
              <a:rPr lang="en-US" sz="1800" dirty="0" smtClean="0"/>
              <a:t>2.400                        860                           71</a:t>
            </a:r>
            <a:endParaRPr lang="en-US" sz="1800" dirty="0"/>
          </a:p>
          <a:p>
            <a:pPr marL="109728" indent="0" algn="ctr">
              <a:buNone/>
            </a:pPr>
            <a:r>
              <a:rPr lang="en-US" sz="1800" dirty="0" smtClean="0"/>
              <a:t>2.375                        870                           72</a:t>
            </a:r>
            <a:endParaRPr lang="en-US" sz="1800" dirty="0"/>
          </a:p>
          <a:p>
            <a:pPr marL="109728" indent="0" algn="ctr">
              <a:buNone/>
            </a:pPr>
            <a:r>
              <a:rPr lang="en-US" sz="1800" dirty="0" smtClean="0"/>
              <a:t>2.350                        880                           73</a:t>
            </a:r>
            <a:endParaRPr lang="en-US" sz="1800" dirty="0"/>
          </a:p>
          <a:p>
            <a:pPr marL="109728" indent="0" algn="ctr">
              <a:buNone/>
            </a:pPr>
            <a:r>
              <a:rPr lang="en-US" sz="1800" dirty="0" smtClean="0"/>
              <a:t>2.325                        890                           74</a:t>
            </a:r>
            <a:endParaRPr lang="en-US" sz="1800" dirty="0"/>
          </a:p>
          <a:p>
            <a:pPr marL="109728" indent="0" algn="ctr">
              <a:buNone/>
            </a:pPr>
            <a:r>
              <a:rPr lang="en-US" sz="1800" dirty="0" smtClean="0"/>
              <a:t>2.300                        900                           75</a:t>
            </a:r>
            <a:endParaRPr lang="en-US" sz="1800" dirty="0"/>
          </a:p>
        </p:txBody>
      </p:sp>
    </p:spTree>
    <p:extLst>
      <p:ext uri="{BB962C8B-B14F-4D97-AF65-F5344CB8AC3E}">
        <p14:creationId xmlns:p14="http://schemas.microsoft.com/office/powerpoint/2010/main" val="73559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endParaRPr lang="en-US" dirty="0" smtClean="0"/>
          </a:p>
          <a:p>
            <a:r>
              <a:rPr lang="en-US" sz="3000" b="1" dirty="0" smtClean="0"/>
              <a:t>16 core courses:</a:t>
            </a:r>
          </a:p>
          <a:p>
            <a:pPr lvl="1"/>
            <a:endParaRPr lang="en-US" sz="900" dirty="0" smtClean="0"/>
          </a:p>
          <a:p>
            <a:pPr lvl="1"/>
            <a:r>
              <a:rPr lang="en-US" sz="2500" b="1" dirty="0" smtClean="0"/>
              <a:t>3</a:t>
            </a:r>
            <a:r>
              <a:rPr lang="en-US" sz="2500" dirty="0" smtClean="0"/>
              <a:t> </a:t>
            </a:r>
            <a:r>
              <a:rPr lang="en-US" sz="2500" dirty="0"/>
              <a:t>years of English.</a:t>
            </a:r>
          </a:p>
          <a:p>
            <a:pPr lvl="1"/>
            <a:r>
              <a:rPr lang="en-US" sz="2500" b="1" dirty="0"/>
              <a:t>2</a:t>
            </a:r>
            <a:r>
              <a:rPr lang="en-US" sz="2500" dirty="0"/>
              <a:t> years of mathematics (Algebra I or higher).</a:t>
            </a:r>
          </a:p>
          <a:p>
            <a:pPr lvl="1"/>
            <a:r>
              <a:rPr lang="en-US" sz="2500" b="1" dirty="0"/>
              <a:t>2</a:t>
            </a:r>
            <a:r>
              <a:rPr lang="en-US" sz="2500" dirty="0"/>
              <a:t> years of natural/physical science (1 year of lab if offered by high school).</a:t>
            </a:r>
          </a:p>
          <a:p>
            <a:pPr lvl="1"/>
            <a:r>
              <a:rPr lang="en-US" sz="2500" b="1" dirty="0"/>
              <a:t>3</a:t>
            </a:r>
            <a:r>
              <a:rPr lang="en-US" sz="2500" dirty="0"/>
              <a:t> years of additional English, mathematics or natural/physical science.</a:t>
            </a:r>
          </a:p>
          <a:p>
            <a:pPr lvl="1"/>
            <a:r>
              <a:rPr lang="en-US" sz="2500" b="1" dirty="0"/>
              <a:t>2</a:t>
            </a:r>
            <a:r>
              <a:rPr lang="en-US" sz="2500" dirty="0"/>
              <a:t> years of social science.</a:t>
            </a:r>
          </a:p>
          <a:p>
            <a:pPr lvl="1"/>
            <a:r>
              <a:rPr lang="en-US" sz="2500" b="1" dirty="0"/>
              <a:t>4</a:t>
            </a:r>
            <a:r>
              <a:rPr lang="en-US" sz="2500" dirty="0"/>
              <a:t> years of additional courses (from any area above, foreign language or comparative religion/philosophy).</a:t>
            </a:r>
            <a:endParaRPr lang="en-US" sz="2500" dirty="0" smtClean="0"/>
          </a:p>
        </p:txBody>
      </p:sp>
      <p:sp>
        <p:nvSpPr>
          <p:cNvPr id="3" name="Title 2"/>
          <p:cNvSpPr>
            <a:spLocks noGrp="1"/>
          </p:cNvSpPr>
          <p:nvPr>
            <p:ph type="title"/>
          </p:nvPr>
        </p:nvSpPr>
        <p:spPr/>
        <p:txBody>
          <a:bodyPr>
            <a:noAutofit/>
          </a:bodyPr>
          <a:lstStyle/>
          <a:p>
            <a:pPr algn="ctr"/>
            <a:r>
              <a:rPr lang="en-US" sz="3600" dirty="0">
                <a:solidFill>
                  <a:srgbClr val="2DA2BF"/>
                </a:solidFill>
              </a:rPr>
              <a:t>NCAA Division </a:t>
            </a:r>
            <a:r>
              <a:rPr lang="en-US" sz="3600" dirty="0" smtClean="0">
                <a:solidFill>
                  <a:srgbClr val="2DA2BF"/>
                </a:solidFill>
              </a:rPr>
              <a:t>II </a:t>
            </a:r>
            <a:r>
              <a:rPr lang="en-US" sz="3600" dirty="0">
                <a:solidFill>
                  <a:srgbClr val="2DA2BF"/>
                </a:solidFill>
              </a:rPr>
              <a:t>Academic Eligibility Requirements</a:t>
            </a:r>
            <a:endParaRPr lang="en-US" sz="3600" dirty="0"/>
          </a:p>
        </p:txBody>
      </p:sp>
    </p:spTree>
    <p:extLst>
      <p:ext uri="{BB962C8B-B14F-4D97-AF65-F5344CB8AC3E}">
        <p14:creationId xmlns:p14="http://schemas.microsoft.com/office/powerpoint/2010/main" val="193128441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b="1" dirty="0" smtClean="0">
              <a:solidFill>
                <a:prstClr val="black"/>
              </a:solidFill>
            </a:endParaRPr>
          </a:p>
          <a:p>
            <a:r>
              <a:rPr lang="en-US" b="1" dirty="0" smtClean="0"/>
              <a:t>GPA</a:t>
            </a:r>
            <a:r>
              <a:rPr lang="en-US" dirty="0" smtClean="0"/>
              <a:t> </a:t>
            </a:r>
            <a:r>
              <a:rPr lang="en-US" dirty="0"/>
              <a:t>(calculated using only core courses) must be at least </a:t>
            </a:r>
            <a:r>
              <a:rPr lang="en-US" dirty="0" smtClean="0"/>
              <a:t>a 2.0</a:t>
            </a:r>
          </a:p>
          <a:p>
            <a:pPr lvl="1"/>
            <a:r>
              <a:rPr lang="en-US" b="1" dirty="0" smtClean="0"/>
              <a:t>***</a:t>
            </a:r>
            <a:r>
              <a:rPr lang="en-US" sz="2400" b="1" dirty="0" smtClean="0"/>
              <a:t>Division </a:t>
            </a:r>
            <a:r>
              <a:rPr lang="en-US" sz="2400" b="1" dirty="0"/>
              <a:t>II </a:t>
            </a:r>
            <a:r>
              <a:rPr lang="en-US" sz="2400" dirty="0"/>
              <a:t>core GPA required to be eligible for competition </a:t>
            </a:r>
            <a:r>
              <a:rPr lang="en-US" sz="2400" b="1" dirty="0"/>
              <a:t>on or after August 1, 2018, </a:t>
            </a:r>
            <a:r>
              <a:rPr lang="en-US" sz="2400" dirty="0"/>
              <a:t>is </a:t>
            </a:r>
            <a:r>
              <a:rPr lang="en-US" sz="2400" dirty="0" smtClean="0"/>
              <a:t>2.2 </a:t>
            </a:r>
            <a:endParaRPr lang="en-US" sz="2400" dirty="0"/>
          </a:p>
          <a:p>
            <a:pPr lvl="1"/>
            <a:endParaRPr lang="en-US" b="1" dirty="0"/>
          </a:p>
        </p:txBody>
      </p:sp>
      <p:sp>
        <p:nvSpPr>
          <p:cNvPr id="3" name="Title 2"/>
          <p:cNvSpPr>
            <a:spLocks noGrp="1"/>
          </p:cNvSpPr>
          <p:nvPr>
            <p:ph type="title"/>
          </p:nvPr>
        </p:nvSpPr>
        <p:spPr/>
        <p:txBody>
          <a:bodyPr>
            <a:noAutofit/>
          </a:bodyPr>
          <a:lstStyle/>
          <a:p>
            <a:pPr algn="ctr"/>
            <a:r>
              <a:rPr lang="en-US" sz="3600" dirty="0">
                <a:solidFill>
                  <a:srgbClr val="2DA2BF"/>
                </a:solidFill>
              </a:rPr>
              <a:t>NCAA Division II Academic Eligibility Requirements</a:t>
            </a:r>
            <a:endParaRPr lang="en-US" sz="3600" dirty="0"/>
          </a:p>
        </p:txBody>
      </p:sp>
    </p:spTree>
    <p:extLst>
      <p:ext uri="{BB962C8B-B14F-4D97-AF65-F5344CB8AC3E}">
        <p14:creationId xmlns:p14="http://schemas.microsoft.com/office/powerpoint/2010/main" val="197539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b="1" dirty="0" smtClean="0"/>
          </a:p>
          <a:p>
            <a:r>
              <a:rPr lang="en-US" b="1" dirty="0" smtClean="0"/>
              <a:t>Test Scores (SAT/ACT)</a:t>
            </a:r>
          </a:p>
          <a:p>
            <a:pPr lvl="1"/>
            <a:r>
              <a:rPr lang="en-US" dirty="0"/>
              <a:t>Division II currently requires a minimum SAT score of 820 or an ACT sum score of </a:t>
            </a:r>
            <a:r>
              <a:rPr lang="en-US" dirty="0" smtClean="0"/>
              <a:t>68</a:t>
            </a:r>
          </a:p>
          <a:p>
            <a:pPr lvl="1"/>
            <a:endParaRPr lang="en-US" dirty="0" smtClean="0"/>
          </a:p>
          <a:p>
            <a:pPr lvl="1"/>
            <a:r>
              <a:rPr lang="en-US" dirty="0" smtClean="0"/>
              <a:t>Starting August 1</a:t>
            </a:r>
            <a:r>
              <a:rPr lang="en-US" baseline="30000" dirty="0" smtClean="0"/>
              <a:t>st</a:t>
            </a:r>
            <a:r>
              <a:rPr lang="en-US" dirty="0" smtClean="0"/>
              <a:t>, 2018 your </a:t>
            </a:r>
            <a:r>
              <a:rPr lang="en-US" dirty="0"/>
              <a:t>minimum test score required for eligibility will depend on your core course GPA (sliding scale)</a:t>
            </a:r>
          </a:p>
          <a:p>
            <a:pPr lvl="1"/>
            <a:endParaRPr lang="en-US" dirty="0" smtClean="0"/>
          </a:p>
          <a:p>
            <a:pPr lvl="1"/>
            <a:endParaRPr lang="en-US" dirty="0" smtClean="0"/>
          </a:p>
          <a:p>
            <a:pPr lvl="1"/>
            <a:endParaRPr lang="en-US" b="1" dirty="0"/>
          </a:p>
        </p:txBody>
      </p:sp>
      <p:sp>
        <p:nvSpPr>
          <p:cNvPr id="3" name="Title 2"/>
          <p:cNvSpPr>
            <a:spLocks noGrp="1"/>
          </p:cNvSpPr>
          <p:nvPr>
            <p:ph type="title"/>
          </p:nvPr>
        </p:nvSpPr>
        <p:spPr/>
        <p:txBody>
          <a:bodyPr>
            <a:noAutofit/>
          </a:bodyPr>
          <a:lstStyle/>
          <a:p>
            <a:pPr algn="ctr"/>
            <a:r>
              <a:rPr lang="en-US" sz="3600" dirty="0">
                <a:solidFill>
                  <a:srgbClr val="2DA2BF"/>
                </a:solidFill>
              </a:rPr>
              <a:t>NCAA Division II Academic Eligibility Requirements</a:t>
            </a:r>
            <a:endParaRPr lang="en-US" sz="3600" dirty="0"/>
          </a:p>
        </p:txBody>
      </p:sp>
    </p:spTree>
    <p:extLst>
      <p:ext uri="{BB962C8B-B14F-4D97-AF65-F5344CB8AC3E}">
        <p14:creationId xmlns:p14="http://schemas.microsoft.com/office/powerpoint/2010/main" val="243107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702491"/>
          </a:xfrm>
        </p:spPr>
        <p:txBody>
          <a:bodyPr>
            <a:normAutofit lnSpcReduction="10000"/>
          </a:bodyPr>
          <a:lstStyle/>
          <a:p>
            <a:pPr marL="109728" indent="0" algn="ctr">
              <a:buNone/>
            </a:pPr>
            <a:r>
              <a:rPr lang="en-US" sz="3200" b="1" u="sng" dirty="0" smtClean="0"/>
              <a:t>NCAA DIVISION II SLIDING SCALE</a:t>
            </a:r>
          </a:p>
          <a:p>
            <a:pPr marL="109728" lvl="0" indent="0" algn="ctr">
              <a:buClr>
                <a:srgbClr val="2DA2BF"/>
              </a:buClr>
              <a:buNone/>
            </a:pPr>
            <a:endParaRPr lang="en-US" sz="2000" u="sng" dirty="0" smtClean="0">
              <a:solidFill>
                <a:prstClr val="black"/>
              </a:solidFill>
            </a:endParaRPr>
          </a:p>
          <a:p>
            <a:pPr marL="109728" lvl="0" indent="0" algn="ctr">
              <a:buClr>
                <a:srgbClr val="2DA2BF"/>
              </a:buClr>
              <a:buNone/>
            </a:pPr>
            <a:r>
              <a:rPr lang="en-US" sz="2000" u="sng" dirty="0" smtClean="0"/>
              <a:t>Core </a:t>
            </a:r>
            <a:r>
              <a:rPr lang="en-US" sz="2000" u="sng" dirty="0"/>
              <a:t>GPA</a:t>
            </a:r>
            <a:r>
              <a:rPr lang="en-US" sz="2000" dirty="0"/>
              <a:t>     </a:t>
            </a:r>
            <a:r>
              <a:rPr lang="en-US" sz="2000" u="sng" dirty="0"/>
              <a:t>SAT Reading and Math</a:t>
            </a:r>
            <a:r>
              <a:rPr lang="en-US" sz="2000" dirty="0"/>
              <a:t>    </a:t>
            </a:r>
            <a:r>
              <a:rPr lang="en-US" sz="2000" u="sng" dirty="0"/>
              <a:t>ACT Sum</a:t>
            </a:r>
          </a:p>
          <a:p>
            <a:pPr marL="109728" indent="0">
              <a:buNone/>
            </a:pPr>
            <a:r>
              <a:rPr lang="en-US" sz="1800" dirty="0" smtClean="0"/>
              <a:t>            3.300 </a:t>
            </a:r>
            <a:r>
              <a:rPr lang="en-US" sz="1800" dirty="0"/>
              <a:t>&amp; above </a:t>
            </a:r>
            <a:r>
              <a:rPr lang="en-US" sz="1800" dirty="0" smtClean="0"/>
              <a:t>                400                           37 </a:t>
            </a:r>
            <a:r>
              <a:rPr lang="en-US" sz="1800" dirty="0"/>
              <a:t>	</a:t>
            </a:r>
          </a:p>
          <a:p>
            <a:pPr marL="109728" indent="0">
              <a:buNone/>
            </a:pPr>
            <a:r>
              <a:rPr lang="en-US" sz="1800" dirty="0" smtClean="0"/>
              <a:t>                  3.275                        410                           38 </a:t>
            </a:r>
            <a:r>
              <a:rPr lang="en-US" sz="1800" dirty="0"/>
              <a:t>	</a:t>
            </a:r>
          </a:p>
          <a:p>
            <a:pPr marL="109728" indent="0">
              <a:buNone/>
            </a:pPr>
            <a:r>
              <a:rPr lang="en-US" sz="1800" dirty="0" smtClean="0"/>
              <a:t>                  3.250                        420                           39 </a:t>
            </a:r>
            <a:r>
              <a:rPr lang="en-US" sz="1800" dirty="0"/>
              <a:t>	</a:t>
            </a:r>
          </a:p>
          <a:p>
            <a:pPr marL="109728" indent="0">
              <a:buNone/>
            </a:pPr>
            <a:r>
              <a:rPr lang="en-US" sz="1800" dirty="0" smtClean="0"/>
              <a:t>                  3.225                        430                           40 </a:t>
            </a:r>
            <a:r>
              <a:rPr lang="en-US" sz="1800" dirty="0"/>
              <a:t>	</a:t>
            </a:r>
          </a:p>
          <a:p>
            <a:pPr marL="109728" indent="0">
              <a:buNone/>
            </a:pPr>
            <a:r>
              <a:rPr lang="en-US" sz="1800" dirty="0" smtClean="0"/>
              <a:t>                  3.200                        440                           41 </a:t>
            </a:r>
            <a:r>
              <a:rPr lang="en-US" sz="1800" dirty="0"/>
              <a:t>	</a:t>
            </a:r>
          </a:p>
          <a:p>
            <a:pPr marL="109728" indent="0">
              <a:buNone/>
            </a:pPr>
            <a:r>
              <a:rPr lang="en-US" sz="1800" dirty="0" smtClean="0"/>
              <a:t>                  3.175                        450                           41 </a:t>
            </a:r>
            <a:r>
              <a:rPr lang="en-US" sz="1800" dirty="0"/>
              <a:t>	</a:t>
            </a:r>
          </a:p>
          <a:p>
            <a:pPr marL="109728" indent="0">
              <a:buNone/>
            </a:pPr>
            <a:r>
              <a:rPr lang="en-US" sz="1800" dirty="0" smtClean="0"/>
              <a:t>                  3.150                        460                           42 </a:t>
            </a:r>
            <a:r>
              <a:rPr lang="en-US" sz="1800" dirty="0"/>
              <a:t>	</a:t>
            </a:r>
            <a:endParaRPr lang="en-US" sz="1800" dirty="0" smtClean="0"/>
          </a:p>
          <a:p>
            <a:pPr marL="109728" indent="0">
              <a:buNone/>
            </a:pPr>
            <a:r>
              <a:rPr lang="en-US" sz="1800" dirty="0"/>
              <a:t> </a:t>
            </a:r>
            <a:r>
              <a:rPr lang="en-US" sz="1800" dirty="0" smtClean="0"/>
              <a:t>                  ……                          ……                          ……</a:t>
            </a:r>
          </a:p>
          <a:p>
            <a:pPr marL="109728" indent="0">
              <a:buNone/>
            </a:pPr>
            <a:r>
              <a:rPr lang="en-US" sz="1800" dirty="0"/>
              <a:t> </a:t>
            </a:r>
            <a:r>
              <a:rPr lang="en-US" sz="1800" dirty="0" smtClean="0"/>
              <a:t>                  ……                          ……                          ……</a:t>
            </a:r>
          </a:p>
          <a:p>
            <a:pPr marL="109728" indent="0">
              <a:buNone/>
            </a:pPr>
            <a:r>
              <a:rPr lang="en-US" sz="1800" dirty="0"/>
              <a:t> </a:t>
            </a:r>
            <a:r>
              <a:rPr lang="en-US" sz="1800" dirty="0" smtClean="0"/>
              <a:t>                  ……                          ……                          ……</a:t>
            </a:r>
          </a:p>
          <a:p>
            <a:pPr marL="109728" indent="0">
              <a:buNone/>
            </a:pPr>
            <a:r>
              <a:rPr lang="en-US" sz="1800" dirty="0" smtClean="0"/>
              <a:t>                  2.300                        800                           66 </a:t>
            </a:r>
            <a:r>
              <a:rPr lang="en-US" sz="1800" dirty="0"/>
              <a:t>	</a:t>
            </a:r>
          </a:p>
          <a:p>
            <a:pPr marL="109728" indent="0">
              <a:buNone/>
            </a:pPr>
            <a:r>
              <a:rPr lang="en-US" sz="1800" dirty="0" smtClean="0"/>
              <a:t>                  2.275                        810                           67 </a:t>
            </a:r>
            <a:r>
              <a:rPr lang="en-US" sz="1800" dirty="0"/>
              <a:t>	</a:t>
            </a:r>
          </a:p>
          <a:p>
            <a:pPr marL="109728" indent="0">
              <a:buNone/>
            </a:pPr>
            <a:r>
              <a:rPr lang="en-US" sz="1800" dirty="0" smtClean="0"/>
              <a:t>                  2.250                        820                           68 </a:t>
            </a:r>
            <a:r>
              <a:rPr lang="en-US" sz="1800" dirty="0"/>
              <a:t>	</a:t>
            </a:r>
          </a:p>
          <a:p>
            <a:pPr marL="109728" indent="0">
              <a:buNone/>
            </a:pPr>
            <a:r>
              <a:rPr lang="en-US" sz="1800" dirty="0" smtClean="0"/>
              <a:t>                  2.225                        830                           69 </a:t>
            </a:r>
            <a:r>
              <a:rPr lang="en-US" sz="1800" dirty="0"/>
              <a:t>	</a:t>
            </a:r>
          </a:p>
          <a:p>
            <a:pPr marL="109728" indent="0">
              <a:buNone/>
            </a:pPr>
            <a:r>
              <a:rPr lang="en-US" sz="1800" dirty="0" smtClean="0"/>
              <a:t>                  2.200                  840 </a:t>
            </a:r>
            <a:r>
              <a:rPr lang="en-US" sz="1800" dirty="0"/>
              <a:t>&amp; above </a:t>
            </a:r>
            <a:r>
              <a:rPr lang="en-US" sz="1800" dirty="0" smtClean="0"/>
              <a:t>              70 </a:t>
            </a:r>
            <a:r>
              <a:rPr lang="en-US" sz="1800" dirty="0"/>
              <a:t>&amp; above 	</a:t>
            </a:r>
          </a:p>
          <a:p>
            <a:pPr marL="109728" indent="0">
              <a:buNone/>
            </a:pPr>
            <a:endParaRPr lang="en-US" sz="1800" dirty="0"/>
          </a:p>
        </p:txBody>
      </p:sp>
    </p:spTree>
    <p:extLst>
      <p:ext uri="{BB962C8B-B14F-4D97-AF65-F5344CB8AC3E}">
        <p14:creationId xmlns:p14="http://schemas.microsoft.com/office/powerpoint/2010/main" val="286470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If </a:t>
            </a:r>
            <a:r>
              <a:rPr lang="en-US" dirty="0"/>
              <a:t>you are planning to attend a Division III school, you </a:t>
            </a:r>
            <a:r>
              <a:rPr lang="en-US" b="1" u="sng" dirty="0"/>
              <a:t>do </a:t>
            </a:r>
            <a:r>
              <a:rPr lang="en-US" b="1" u="sng" dirty="0" smtClean="0"/>
              <a:t>not need </a:t>
            </a:r>
            <a:r>
              <a:rPr lang="en-US" b="1" u="sng" dirty="0"/>
              <a:t>to register with the NCAA Eligibility Center</a:t>
            </a:r>
            <a:r>
              <a:rPr lang="en-US" dirty="0"/>
              <a:t>. Division </a:t>
            </a:r>
            <a:r>
              <a:rPr lang="en-US" dirty="0" smtClean="0"/>
              <a:t>III schools </a:t>
            </a:r>
            <a:r>
              <a:rPr lang="en-US" dirty="0"/>
              <a:t>set their own admissions and eligibility standards.</a:t>
            </a:r>
          </a:p>
        </p:txBody>
      </p:sp>
      <p:sp>
        <p:nvSpPr>
          <p:cNvPr id="3" name="Title 2"/>
          <p:cNvSpPr>
            <a:spLocks noGrp="1"/>
          </p:cNvSpPr>
          <p:nvPr>
            <p:ph type="title"/>
          </p:nvPr>
        </p:nvSpPr>
        <p:spPr/>
        <p:txBody>
          <a:bodyPr>
            <a:noAutofit/>
          </a:bodyPr>
          <a:lstStyle/>
          <a:p>
            <a:pPr algn="ctr"/>
            <a:r>
              <a:rPr lang="en-US" sz="3600" dirty="0">
                <a:solidFill>
                  <a:srgbClr val="2DA2BF"/>
                </a:solidFill>
              </a:rPr>
              <a:t>NCAA Division </a:t>
            </a:r>
            <a:r>
              <a:rPr lang="en-US" sz="3600" dirty="0" smtClean="0">
                <a:solidFill>
                  <a:srgbClr val="2DA2BF"/>
                </a:solidFill>
              </a:rPr>
              <a:t>III </a:t>
            </a:r>
            <a:r>
              <a:rPr lang="en-US" sz="3600" dirty="0">
                <a:solidFill>
                  <a:srgbClr val="2DA2BF"/>
                </a:solidFill>
              </a:rPr>
              <a:t>Academic Eligibility Requirements</a:t>
            </a:r>
            <a:endParaRPr lang="en-US" sz="3600" dirty="0"/>
          </a:p>
        </p:txBody>
      </p:sp>
    </p:spTree>
    <p:extLst>
      <p:ext uri="{BB962C8B-B14F-4D97-AF65-F5344CB8AC3E}">
        <p14:creationId xmlns:p14="http://schemas.microsoft.com/office/powerpoint/2010/main" val="22272794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US" dirty="0"/>
          </a:p>
          <a:p>
            <a:r>
              <a:rPr lang="en-US" dirty="0" smtClean="0"/>
              <a:t>Graduate from high school AND meet 2 out of the 3 following requirements:</a:t>
            </a:r>
          </a:p>
          <a:p>
            <a:pPr lvl="1"/>
            <a:endParaRPr lang="en-US" dirty="0" smtClean="0"/>
          </a:p>
          <a:p>
            <a:pPr lvl="1"/>
            <a:r>
              <a:rPr lang="en-US" dirty="0" smtClean="0"/>
              <a:t>1. </a:t>
            </a:r>
            <a:r>
              <a:rPr lang="en-US" dirty="0"/>
              <a:t>Achieve a minimum of </a:t>
            </a:r>
            <a:r>
              <a:rPr lang="en-US" dirty="0" smtClean="0"/>
              <a:t>18 (composite) </a:t>
            </a:r>
            <a:r>
              <a:rPr lang="en-US" dirty="0"/>
              <a:t>on the ACT </a:t>
            </a:r>
            <a:r>
              <a:rPr lang="en-US"/>
              <a:t>or </a:t>
            </a:r>
            <a:r>
              <a:rPr lang="en-US" smtClean="0"/>
              <a:t>940 </a:t>
            </a:r>
            <a:r>
              <a:rPr lang="en-US" dirty="0" smtClean="0"/>
              <a:t>(Reading and Math- no </a:t>
            </a:r>
            <a:r>
              <a:rPr lang="en-US" dirty="0" err="1" smtClean="0"/>
              <a:t>superscore</a:t>
            </a:r>
            <a:r>
              <a:rPr lang="en-US" dirty="0" smtClean="0"/>
              <a:t>) </a:t>
            </a:r>
            <a:r>
              <a:rPr lang="en-US" dirty="0"/>
              <a:t>on the </a:t>
            </a:r>
            <a:r>
              <a:rPr lang="en-US" dirty="0" smtClean="0"/>
              <a:t>SAT</a:t>
            </a:r>
            <a:r>
              <a:rPr lang="en-US" dirty="0"/>
              <a:t>	</a:t>
            </a:r>
            <a:endParaRPr lang="en-US" dirty="0" smtClean="0"/>
          </a:p>
          <a:p>
            <a:pPr lvl="1"/>
            <a:r>
              <a:rPr lang="en-US" dirty="0" smtClean="0"/>
              <a:t>2. </a:t>
            </a:r>
            <a:r>
              <a:rPr lang="en-US" dirty="0"/>
              <a:t>Achieve a minimum overall high school grade point average of 2.0 on a 4.0 </a:t>
            </a:r>
            <a:r>
              <a:rPr lang="en-US" dirty="0" smtClean="0"/>
              <a:t>scale</a:t>
            </a:r>
          </a:p>
          <a:p>
            <a:pPr lvl="1"/>
            <a:r>
              <a:rPr lang="en-US" dirty="0" smtClean="0"/>
              <a:t>3. </a:t>
            </a:r>
            <a:r>
              <a:rPr lang="en-US" dirty="0"/>
              <a:t>Graduate in the top half of your high school </a:t>
            </a:r>
            <a:r>
              <a:rPr lang="en-US" dirty="0" smtClean="0"/>
              <a:t>class</a:t>
            </a:r>
          </a:p>
          <a:p>
            <a:pPr lvl="1"/>
            <a:endParaRPr lang="en-US" dirty="0"/>
          </a:p>
          <a:p>
            <a:pPr marL="109728" indent="0" algn="ctr">
              <a:buNone/>
            </a:pPr>
            <a:r>
              <a:rPr lang="en-US" sz="2600" dirty="0" smtClean="0"/>
              <a:t>***MUST ALSO MEET UNIVERSITY REQUIREMENTS***</a:t>
            </a:r>
            <a:endParaRPr lang="en-US" sz="2600" dirty="0"/>
          </a:p>
        </p:txBody>
      </p:sp>
      <p:sp>
        <p:nvSpPr>
          <p:cNvPr id="3" name="Title 2"/>
          <p:cNvSpPr>
            <a:spLocks noGrp="1"/>
          </p:cNvSpPr>
          <p:nvPr>
            <p:ph type="title"/>
          </p:nvPr>
        </p:nvSpPr>
        <p:spPr/>
        <p:txBody>
          <a:bodyPr>
            <a:noAutofit/>
          </a:bodyPr>
          <a:lstStyle/>
          <a:p>
            <a:pPr algn="ctr"/>
            <a:r>
              <a:rPr lang="en-US" sz="3600" dirty="0" smtClean="0">
                <a:solidFill>
                  <a:srgbClr val="2DA2BF"/>
                </a:solidFill>
              </a:rPr>
              <a:t>NAIA </a:t>
            </a:r>
            <a:r>
              <a:rPr lang="en-US" sz="3600" dirty="0">
                <a:solidFill>
                  <a:srgbClr val="2DA2BF"/>
                </a:solidFill>
              </a:rPr>
              <a:t>Academic Eligibility Requirements</a:t>
            </a:r>
            <a:endParaRPr lang="en-US" sz="3600" dirty="0"/>
          </a:p>
        </p:txBody>
      </p:sp>
    </p:spTree>
    <p:extLst>
      <p:ext uri="{BB962C8B-B14F-4D97-AF65-F5344CB8AC3E}">
        <p14:creationId xmlns:p14="http://schemas.microsoft.com/office/powerpoint/2010/main" val="10475746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Enroll in and earn high grades in academic </a:t>
            </a:r>
            <a:r>
              <a:rPr lang="en-US" dirty="0"/>
              <a:t>college-preparatory courses, preferably one in each of the following areas: English, Math, Science, Social Studies, and Foreign Language. </a:t>
            </a:r>
          </a:p>
        </p:txBody>
      </p:sp>
      <p:sp>
        <p:nvSpPr>
          <p:cNvPr id="3" name="Title 2"/>
          <p:cNvSpPr>
            <a:spLocks noGrp="1"/>
          </p:cNvSpPr>
          <p:nvPr>
            <p:ph type="title"/>
          </p:nvPr>
        </p:nvSpPr>
        <p:spPr/>
        <p:txBody>
          <a:bodyPr>
            <a:noAutofit/>
          </a:bodyPr>
          <a:lstStyle/>
          <a:p>
            <a:pPr algn="ctr"/>
            <a:r>
              <a:rPr lang="en-US" sz="3600" dirty="0" smtClean="0">
                <a:solidFill>
                  <a:srgbClr val="2DA2BF"/>
                </a:solidFill>
              </a:rPr>
              <a:t>NCAA ELIGIBILITY CHECKLIST</a:t>
            </a:r>
            <a:br>
              <a:rPr lang="en-US" sz="3600" dirty="0" smtClean="0">
                <a:solidFill>
                  <a:srgbClr val="2DA2BF"/>
                </a:solidFill>
              </a:rPr>
            </a:br>
            <a:r>
              <a:rPr lang="en-US" sz="3600" dirty="0" smtClean="0">
                <a:solidFill>
                  <a:srgbClr val="2DA2BF"/>
                </a:solidFill>
              </a:rPr>
              <a:t>9</a:t>
            </a:r>
            <a:r>
              <a:rPr lang="en-US" sz="3600" baseline="30000" dirty="0" smtClean="0">
                <a:solidFill>
                  <a:srgbClr val="2DA2BF"/>
                </a:solidFill>
              </a:rPr>
              <a:t>TH</a:t>
            </a:r>
            <a:r>
              <a:rPr lang="en-US" sz="3600" dirty="0" smtClean="0">
                <a:solidFill>
                  <a:srgbClr val="2DA2BF"/>
                </a:solidFill>
              </a:rPr>
              <a:t> / 10</a:t>
            </a:r>
            <a:r>
              <a:rPr lang="en-US" sz="3600" baseline="30000" dirty="0" smtClean="0">
                <a:solidFill>
                  <a:srgbClr val="2DA2BF"/>
                </a:solidFill>
              </a:rPr>
              <a:t>TH</a:t>
            </a:r>
            <a:r>
              <a:rPr lang="en-US" sz="3600" dirty="0" smtClean="0">
                <a:solidFill>
                  <a:srgbClr val="2DA2BF"/>
                </a:solidFill>
              </a:rPr>
              <a:t> GRADE</a:t>
            </a:r>
            <a:endParaRPr lang="en-US" sz="3600" dirty="0"/>
          </a:p>
        </p:txBody>
      </p:sp>
    </p:spTree>
    <p:extLst>
      <p:ext uri="{BB962C8B-B14F-4D97-AF65-F5344CB8AC3E}">
        <p14:creationId xmlns:p14="http://schemas.microsoft.com/office/powerpoint/2010/main" val="30972518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Student </a:t>
            </a:r>
            <a:r>
              <a:rPr lang="en-US" dirty="0"/>
              <a:t>continues to take college preparatory courses in the areas listed </a:t>
            </a:r>
            <a:r>
              <a:rPr lang="en-US" dirty="0" smtClean="0"/>
              <a:t>previously. </a:t>
            </a:r>
          </a:p>
          <a:p>
            <a:r>
              <a:rPr lang="en-US" dirty="0" smtClean="0"/>
              <a:t>Student registers with the NCAA Eligibility Center. Go to </a:t>
            </a:r>
            <a:r>
              <a:rPr lang="en-US" u="sng" dirty="0" smtClean="0">
                <a:hlinkClick r:id="rId2"/>
              </a:rPr>
              <a:t>www.eligibilitycenter.org</a:t>
            </a:r>
            <a:r>
              <a:rPr lang="en-US" dirty="0" smtClean="0"/>
              <a:t>  to register.</a:t>
            </a:r>
          </a:p>
          <a:p>
            <a:r>
              <a:rPr lang="en-US" dirty="0" smtClean="0"/>
              <a:t>Student </a:t>
            </a:r>
            <a:r>
              <a:rPr lang="en-US" dirty="0"/>
              <a:t>registers for the SAT and/or ACT making sure to send their scores to the NCAA Eligibility Center by using code 9999.</a:t>
            </a:r>
          </a:p>
          <a:p>
            <a:r>
              <a:rPr lang="en-US" dirty="0" smtClean="0"/>
              <a:t>At </a:t>
            </a:r>
            <a:r>
              <a:rPr lang="en-US" dirty="0"/>
              <a:t>the end of the student’s sixth semester, the guidance counselor sends the student’s transcript to the Eligibility Center (if you have attended more than one high school, each school’s transcript must be sent in- be sure to contact your former counselor(s) to assure they send in your transcript(s) from your previous school(s</a:t>
            </a:r>
            <a:r>
              <a:rPr lang="en-US" dirty="0" smtClean="0"/>
              <a:t>)).</a:t>
            </a:r>
            <a:endParaRPr lang="en-US" dirty="0"/>
          </a:p>
        </p:txBody>
      </p:sp>
      <p:sp>
        <p:nvSpPr>
          <p:cNvPr id="3" name="Title 2"/>
          <p:cNvSpPr>
            <a:spLocks noGrp="1"/>
          </p:cNvSpPr>
          <p:nvPr>
            <p:ph type="title"/>
          </p:nvPr>
        </p:nvSpPr>
        <p:spPr/>
        <p:txBody>
          <a:bodyPr>
            <a:noAutofit/>
          </a:bodyPr>
          <a:lstStyle/>
          <a:p>
            <a:pPr algn="ctr"/>
            <a:r>
              <a:rPr lang="en-US" sz="3600" dirty="0">
                <a:solidFill>
                  <a:srgbClr val="2DA2BF"/>
                </a:solidFill>
              </a:rPr>
              <a:t>NCAA ELIGIBILITY CHECKLIST</a:t>
            </a:r>
            <a:br>
              <a:rPr lang="en-US" sz="3600" dirty="0">
                <a:solidFill>
                  <a:srgbClr val="2DA2BF"/>
                </a:solidFill>
              </a:rPr>
            </a:br>
            <a:r>
              <a:rPr lang="en-US" sz="3600" dirty="0" smtClean="0">
                <a:solidFill>
                  <a:srgbClr val="2DA2BF"/>
                </a:solidFill>
              </a:rPr>
              <a:t>11</a:t>
            </a:r>
            <a:r>
              <a:rPr lang="en-US" sz="3600" baseline="30000" dirty="0" smtClean="0">
                <a:solidFill>
                  <a:srgbClr val="2DA2BF"/>
                </a:solidFill>
              </a:rPr>
              <a:t>TH</a:t>
            </a:r>
            <a:r>
              <a:rPr lang="en-US" sz="3600" dirty="0" smtClean="0">
                <a:solidFill>
                  <a:srgbClr val="2DA2BF"/>
                </a:solidFill>
              </a:rPr>
              <a:t> </a:t>
            </a:r>
            <a:r>
              <a:rPr lang="en-US" sz="3600" dirty="0">
                <a:solidFill>
                  <a:srgbClr val="2DA2BF"/>
                </a:solidFill>
              </a:rPr>
              <a:t>GRADE</a:t>
            </a:r>
            <a:endParaRPr lang="en-US" sz="3600" dirty="0"/>
          </a:p>
        </p:txBody>
      </p:sp>
    </p:spTree>
    <p:extLst>
      <p:ext uri="{BB962C8B-B14F-4D97-AF65-F5344CB8AC3E}">
        <p14:creationId xmlns:p14="http://schemas.microsoft.com/office/powerpoint/2010/main" val="406710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Student </a:t>
            </a:r>
            <a:r>
              <a:rPr lang="en-US" dirty="0"/>
              <a:t>continues to take college preparatory courses in English, Math, Science, Social Studies, and Foreign Language.</a:t>
            </a:r>
          </a:p>
          <a:p>
            <a:r>
              <a:rPr lang="en-US" dirty="0" smtClean="0"/>
              <a:t>If </a:t>
            </a:r>
            <a:r>
              <a:rPr lang="en-US" dirty="0"/>
              <a:t>student did not register with the NCAA Eligibility Center as a junior, he/she may still register as a senior.</a:t>
            </a:r>
          </a:p>
          <a:p>
            <a:r>
              <a:rPr lang="en-US" dirty="0" smtClean="0"/>
              <a:t>Student </a:t>
            </a:r>
            <a:r>
              <a:rPr lang="en-US" dirty="0"/>
              <a:t>registers for additional SAT/ACT tests if necessary, making sure to use code 9999 to send their scores to the NCAA Eligibility Center</a:t>
            </a:r>
            <a:r>
              <a:rPr lang="en-US" dirty="0" smtClean="0"/>
              <a:t>.</a:t>
            </a:r>
          </a:p>
          <a:p>
            <a:r>
              <a:rPr lang="en-US" dirty="0" smtClean="0"/>
              <a:t>On </a:t>
            </a:r>
            <a:r>
              <a:rPr lang="en-US" dirty="0"/>
              <a:t>or after April 1</a:t>
            </a:r>
            <a:r>
              <a:rPr lang="en-US" baseline="30000" dirty="0"/>
              <a:t>st</a:t>
            </a:r>
            <a:r>
              <a:rPr lang="en-US" dirty="0"/>
              <a:t>  of senior year, the student goes back into their Eligibility Center account to update their academic and amateurism information and request Final Amateurism Certification.</a:t>
            </a:r>
          </a:p>
          <a:p>
            <a:r>
              <a:rPr lang="en-US" dirty="0" smtClean="0"/>
              <a:t>After </a:t>
            </a:r>
            <a:r>
              <a:rPr lang="en-US" dirty="0"/>
              <a:t>graduation, the guidance counselor sends the student’s final transcript </a:t>
            </a:r>
            <a:r>
              <a:rPr lang="en-US" dirty="0" smtClean="0"/>
              <a:t>to </a:t>
            </a:r>
            <a:r>
              <a:rPr lang="en-US" dirty="0"/>
              <a:t>the Eligibility Center.</a:t>
            </a:r>
          </a:p>
          <a:p>
            <a:endParaRPr lang="en-US" dirty="0"/>
          </a:p>
        </p:txBody>
      </p:sp>
      <p:sp>
        <p:nvSpPr>
          <p:cNvPr id="3" name="Title 2"/>
          <p:cNvSpPr>
            <a:spLocks noGrp="1"/>
          </p:cNvSpPr>
          <p:nvPr>
            <p:ph type="title"/>
          </p:nvPr>
        </p:nvSpPr>
        <p:spPr/>
        <p:txBody>
          <a:bodyPr>
            <a:noAutofit/>
          </a:bodyPr>
          <a:lstStyle/>
          <a:p>
            <a:pPr algn="ctr"/>
            <a:r>
              <a:rPr lang="en-US" sz="3600" dirty="0">
                <a:solidFill>
                  <a:srgbClr val="2DA2BF"/>
                </a:solidFill>
              </a:rPr>
              <a:t>NCAA ELIGIBILITY CHECKLIST</a:t>
            </a:r>
            <a:br>
              <a:rPr lang="en-US" sz="3600" dirty="0">
                <a:solidFill>
                  <a:srgbClr val="2DA2BF"/>
                </a:solidFill>
              </a:rPr>
            </a:br>
            <a:r>
              <a:rPr lang="en-US" sz="3600" dirty="0" smtClean="0">
                <a:solidFill>
                  <a:srgbClr val="2DA2BF"/>
                </a:solidFill>
              </a:rPr>
              <a:t>12</a:t>
            </a:r>
            <a:r>
              <a:rPr lang="en-US" sz="3600" baseline="30000" dirty="0" smtClean="0">
                <a:solidFill>
                  <a:srgbClr val="2DA2BF"/>
                </a:solidFill>
              </a:rPr>
              <a:t>TH</a:t>
            </a:r>
            <a:r>
              <a:rPr lang="en-US" sz="3600" dirty="0" smtClean="0">
                <a:solidFill>
                  <a:srgbClr val="2DA2BF"/>
                </a:solidFill>
              </a:rPr>
              <a:t> </a:t>
            </a:r>
            <a:r>
              <a:rPr lang="en-US" sz="3600" dirty="0">
                <a:solidFill>
                  <a:srgbClr val="2DA2BF"/>
                </a:solidFill>
              </a:rPr>
              <a:t>GRADE</a:t>
            </a:r>
            <a:endParaRPr lang="en-US" sz="3600" dirty="0"/>
          </a:p>
        </p:txBody>
      </p:sp>
    </p:spTree>
    <p:extLst>
      <p:ext uri="{BB962C8B-B14F-4D97-AF65-F5344CB8AC3E}">
        <p14:creationId xmlns:p14="http://schemas.microsoft.com/office/powerpoint/2010/main" val="361525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Enroll in and earn high grades in academic college-preparatory </a:t>
            </a:r>
            <a:r>
              <a:rPr lang="en-US" dirty="0" smtClean="0"/>
              <a:t>courses (must meet NAIA AND university requirements)</a:t>
            </a:r>
          </a:p>
          <a:p>
            <a:r>
              <a:rPr lang="en-US" dirty="0" smtClean="0"/>
              <a:t>Register with the NAIA Eligibility Center</a:t>
            </a:r>
          </a:p>
          <a:p>
            <a:r>
              <a:rPr lang="en-US" dirty="0" smtClean="0"/>
              <a:t>Register to take SAT and/or ACT and send scores to the NAIA using code 9876</a:t>
            </a:r>
          </a:p>
          <a:p>
            <a:r>
              <a:rPr lang="en-US" dirty="0" smtClean="0"/>
              <a:t>After graduation, come to the WHS main office to request your official transcript be sent to the NAIA Eligibility Center</a:t>
            </a:r>
            <a:endParaRPr lang="en-US" dirty="0"/>
          </a:p>
        </p:txBody>
      </p:sp>
      <p:sp>
        <p:nvSpPr>
          <p:cNvPr id="3" name="Title 2"/>
          <p:cNvSpPr>
            <a:spLocks noGrp="1"/>
          </p:cNvSpPr>
          <p:nvPr>
            <p:ph type="title"/>
          </p:nvPr>
        </p:nvSpPr>
        <p:spPr/>
        <p:txBody>
          <a:bodyPr/>
          <a:lstStyle/>
          <a:p>
            <a:pPr algn="ctr"/>
            <a:r>
              <a:rPr lang="en-US" sz="3600" dirty="0" smtClean="0">
                <a:solidFill>
                  <a:srgbClr val="2DA2BF"/>
                </a:solidFill>
              </a:rPr>
              <a:t>NAIA </a:t>
            </a:r>
            <a:r>
              <a:rPr lang="en-US" sz="3600" dirty="0">
                <a:solidFill>
                  <a:srgbClr val="2DA2BF"/>
                </a:solidFill>
              </a:rPr>
              <a:t>ELIGIBILITY CHECKLIST</a:t>
            </a:r>
            <a:endParaRPr lang="en-US" dirty="0"/>
          </a:p>
        </p:txBody>
      </p:sp>
    </p:spTree>
    <p:extLst>
      <p:ext uri="{BB962C8B-B14F-4D97-AF65-F5344CB8AC3E}">
        <p14:creationId xmlns:p14="http://schemas.microsoft.com/office/powerpoint/2010/main" val="16872929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u="sng" dirty="0" smtClean="0">
                <a:hlinkClick r:id="rId2"/>
              </a:rPr>
              <a:t>www.eligibilitycenter.org</a:t>
            </a:r>
            <a:r>
              <a:rPr lang="en-US" dirty="0"/>
              <a:t> </a:t>
            </a:r>
            <a:r>
              <a:rPr lang="en-US" dirty="0" smtClean="0"/>
              <a:t>(register with NCAA)</a:t>
            </a:r>
          </a:p>
          <a:p>
            <a:endParaRPr lang="en-US" u="sng" dirty="0"/>
          </a:p>
          <a:p>
            <a:r>
              <a:rPr lang="en-US" u="sng" dirty="0" smtClean="0">
                <a:solidFill>
                  <a:srgbClr val="FF9900"/>
                </a:solidFill>
              </a:rPr>
              <a:t>fs.ncaa.org/Docs/</a:t>
            </a:r>
            <a:r>
              <a:rPr lang="en-US" u="sng" dirty="0" err="1" smtClean="0">
                <a:solidFill>
                  <a:srgbClr val="FF9900"/>
                </a:solidFill>
              </a:rPr>
              <a:t>eligibility_center</a:t>
            </a:r>
            <a:r>
              <a:rPr lang="en-US" u="sng" dirty="0" smtClean="0">
                <a:solidFill>
                  <a:srgbClr val="FF9900"/>
                </a:solidFill>
              </a:rPr>
              <a:t>/Quick_Reference_Sheet.pdf</a:t>
            </a:r>
            <a:r>
              <a:rPr lang="en-US" dirty="0" smtClean="0">
                <a:solidFill>
                  <a:schemeClr val="accent3"/>
                </a:solidFill>
              </a:rPr>
              <a:t> </a:t>
            </a:r>
            <a:r>
              <a:rPr lang="en-US" dirty="0" smtClean="0"/>
              <a:t>(NCAA eligibility requirements)</a:t>
            </a:r>
            <a:endParaRPr lang="en-US" u="sng" dirty="0" smtClean="0">
              <a:solidFill>
                <a:schemeClr val="accent3"/>
              </a:solidFill>
            </a:endParaRPr>
          </a:p>
          <a:p>
            <a:endParaRPr lang="en-US" u="sng" dirty="0"/>
          </a:p>
          <a:p>
            <a:r>
              <a:rPr lang="en-US" dirty="0" smtClean="0">
                <a:hlinkClick r:id="rId3"/>
              </a:rPr>
              <a:t>www.ncaa.org</a:t>
            </a:r>
            <a:r>
              <a:rPr lang="en-US" dirty="0" smtClean="0"/>
              <a:t> (general information)</a:t>
            </a:r>
          </a:p>
          <a:p>
            <a:endParaRPr lang="en-US" dirty="0" smtClean="0"/>
          </a:p>
          <a:p>
            <a:r>
              <a:rPr lang="en-US" sz="2600" dirty="0">
                <a:hlinkClick r:id="rId4"/>
              </a:rPr>
              <a:t>https://</a:t>
            </a:r>
            <a:r>
              <a:rPr lang="en-US" sz="2600" dirty="0" smtClean="0">
                <a:hlinkClick r:id="rId4"/>
              </a:rPr>
              <a:t>web3.ncaa.org/hsportal/exec/hsAction</a:t>
            </a:r>
            <a:r>
              <a:rPr lang="en-US" sz="2600" dirty="0" smtClean="0"/>
              <a:t> (WHS approved NCAA courses)</a:t>
            </a:r>
            <a:endParaRPr lang="en-US" sz="2600" dirty="0"/>
          </a:p>
        </p:txBody>
      </p:sp>
      <p:sp>
        <p:nvSpPr>
          <p:cNvPr id="3" name="Title 2"/>
          <p:cNvSpPr>
            <a:spLocks noGrp="1"/>
          </p:cNvSpPr>
          <p:nvPr>
            <p:ph type="title"/>
          </p:nvPr>
        </p:nvSpPr>
        <p:spPr/>
        <p:txBody>
          <a:bodyPr/>
          <a:lstStyle/>
          <a:p>
            <a:pPr algn="ctr"/>
            <a:r>
              <a:rPr lang="en-US" sz="3600" dirty="0" smtClean="0">
                <a:solidFill>
                  <a:srgbClr val="2DA2BF"/>
                </a:solidFill>
              </a:rPr>
              <a:t>HELPFUL WEBSITES (NCAA)</a:t>
            </a:r>
            <a:endParaRPr lang="en-US" dirty="0"/>
          </a:p>
        </p:txBody>
      </p:sp>
    </p:spTree>
    <p:extLst>
      <p:ext uri="{BB962C8B-B14F-4D97-AF65-F5344CB8AC3E}">
        <p14:creationId xmlns:p14="http://schemas.microsoft.com/office/powerpoint/2010/main" val="31308602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hlinkClick r:id="rId2"/>
              </a:rPr>
              <a:t>www.playnaia.org</a:t>
            </a:r>
            <a:r>
              <a:rPr lang="en-US" dirty="0" smtClean="0"/>
              <a:t> (register with NAIA)</a:t>
            </a:r>
          </a:p>
          <a:p>
            <a:endParaRPr lang="en-US" dirty="0"/>
          </a:p>
          <a:p>
            <a:r>
              <a:rPr lang="en-US" dirty="0" smtClean="0">
                <a:hlinkClick r:id="rId3"/>
              </a:rPr>
              <a:t>www.playnaia.org/page/eligibility.php</a:t>
            </a:r>
            <a:r>
              <a:rPr lang="en-US" dirty="0" smtClean="0"/>
              <a:t> (NAIA eligibility requirements)</a:t>
            </a:r>
          </a:p>
          <a:p>
            <a:endParaRPr lang="en-US" dirty="0"/>
          </a:p>
          <a:p>
            <a:r>
              <a:rPr lang="en-US" dirty="0"/>
              <a:t> </a:t>
            </a:r>
            <a:r>
              <a:rPr lang="en-US" dirty="0" smtClean="0">
                <a:hlinkClick r:id="rId4"/>
              </a:rPr>
              <a:t>www.naia.org</a:t>
            </a:r>
            <a:r>
              <a:rPr lang="en-US" dirty="0" smtClean="0"/>
              <a:t> (general information)</a:t>
            </a:r>
            <a:endParaRPr lang="en-US" dirty="0"/>
          </a:p>
        </p:txBody>
      </p:sp>
      <p:sp>
        <p:nvSpPr>
          <p:cNvPr id="3" name="Title 2"/>
          <p:cNvSpPr>
            <a:spLocks noGrp="1"/>
          </p:cNvSpPr>
          <p:nvPr>
            <p:ph type="title"/>
          </p:nvPr>
        </p:nvSpPr>
        <p:spPr/>
        <p:txBody>
          <a:bodyPr/>
          <a:lstStyle/>
          <a:p>
            <a:pPr algn="ctr"/>
            <a:r>
              <a:rPr lang="en-US" sz="3600" dirty="0">
                <a:solidFill>
                  <a:srgbClr val="2DA2BF"/>
                </a:solidFill>
              </a:rPr>
              <a:t>HELPFUL WEBSITES (</a:t>
            </a:r>
            <a:r>
              <a:rPr lang="en-US" sz="3600" dirty="0" smtClean="0">
                <a:solidFill>
                  <a:srgbClr val="2DA2BF"/>
                </a:solidFill>
              </a:rPr>
              <a:t>NAIA)</a:t>
            </a:r>
            <a:endParaRPr lang="en-US" dirty="0"/>
          </a:p>
        </p:txBody>
      </p:sp>
    </p:spTree>
    <p:extLst>
      <p:ext uri="{BB962C8B-B14F-4D97-AF65-F5344CB8AC3E}">
        <p14:creationId xmlns:p14="http://schemas.microsoft.com/office/powerpoint/2010/main" val="363916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1365</TotalTime>
  <Words>911</Words>
  <Application>Microsoft Office PowerPoint</Application>
  <PresentationFormat>On-screen Show (4:3)</PresentationFormat>
  <Paragraphs>134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Lucida Sans Unicode</vt:lpstr>
      <vt:lpstr>Verdana</vt:lpstr>
      <vt:lpstr>Wingdings 2</vt:lpstr>
      <vt:lpstr>Wingdings 3</vt:lpstr>
      <vt:lpstr>Concourse</vt:lpstr>
      <vt:lpstr>                                   NCAA and NAIA Initial Eligibility: For the College Bound Student-Athlete </vt:lpstr>
      <vt:lpstr>Topics to be Covered</vt:lpstr>
      <vt:lpstr>NCAA Division I Academic Eligibility Requirements</vt:lpstr>
      <vt:lpstr>NCAA Division I Academic Eligibility Requirements</vt:lpstr>
      <vt:lpstr>NCAA Division I Academic Eligibility Requirements</vt:lpstr>
      <vt:lpstr>PowerPoint Presentation</vt:lpstr>
      <vt:lpstr>NCAA Division II Academic Eligibility Requirements</vt:lpstr>
      <vt:lpstr>NCAA Division II Academic Eligibility Requirements</vt:lpstr>
      <vt:lpstr>NCAA Division II Academic Eligibility Requirements</vt:lpstr>
      <vt:lpstr>PowerPoint Presentation</vt:lpstr>
      <vt:lpstr>NCAA Division III Academic Eligibility Requirements</vt:lpstr>
      <vt:lpstr>NAIA Academic Eligibility Requirements</vt:lpstr>
      <vt:lpstr>NCAA ELIGIBILITY CHECKLIST 9TH / 10TH GRADE</vt:lpstr>
      <vt:lpstr>NCAA ELIGIBILITY CHECKLIST 11TH GRADE</vt:lpstr>
      <vt:lpstr>NCAA ELIGIBILITY CHECKLIST 12TH GRADE</vt:lpstr>
      <vt:lpstr>NAIA ELIGIBILITY CHECKLIST</vt:lpstr>
      <vt:lpstr>HELPFUL WEBSITES (NCAA)</vt:lpstr>
      <vt:lpstr>HELPFUL WEBSITES (NAIA)</vt:lpstr>
    </vt:vector>
  </TitlesOfParts>
  <Company>RJUHSD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NCAA Initial Eligibility: For the College Bound Student-Athlete</dc:title>
  <dc:creator>Alstot, James</dc:creator>
  <cp:lastModifiedBy>Davis, Tracy</cp:lastModifiedBy>
  <cp:revision>44</cp:revision>
  <dcterms:created xsi:type="dcterms:W3CDTF">2015-09-02T19:50:02Z</dcterms:created>
  <dcterms:modified xsi:type="dcterms:W3CDTF">2017-03-01T17:47:40Z</dcterms:modified>
</cp:coreProperties>
</file>