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7" r:id="rId3"/>
    <p:sldId id="268" r:id="rId4"/>
    <p:sldId id="266" r:id="rId5"/>
    <p:sldId id="257" r:id="rId6"/>
    <p:sldId id="258" r:id="rId7"/>
    <p:sldId id="259" r:id="rId8"/>
    <p:sldId id="260" r:id="rId9"/>
    <p:sldId id="261" r:id="rId10"/>
    <p:sldId id="262" r:id="rId11"/>
    <p:sldId id="263" r:id="rId12"/>
    <p:sldId id="264" r:id="rId13"/>
    <p:sldId id="265" r:id="rId1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26" autoAdjust="0"/>
  </p:normalViewPr>
  <p:slideViewPr>
    <p:cSldViewPr>
      <p:cViewPr varScale="1">
        <p:scale>
          <a:sx n="90" d="100"/>
          <a:sy n="90" d="100"/>
        </p:scale>
        <p:origin x="5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1708582-EDCE-4F78-90F5-5D08DD2E0979}" type="datetimeFigureOut">
              <a:rPr lang="en-US" smtClean="0"/>
              <a:t>2/10/2016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0E50CCD-731E-4ED4-9E67-173FB9E87680}" type="slidenum">
              <a:rPr lang="en-US" smtClean="0"/>
              <a:t>‹#›</a:t>
            </a:fld>
            <a:endParaRPr lang="en-US"/>
          </a:p>
        </p:txBody>
      </p:sp>
    </p:spTree>
    <p:extLst>
      <p:ext uri="{BB962C8B-B14F-4D97-AF65-F5344CB8AC3E}">
        <p14:creationId xmlns:p14="http://schemas.microsoft.com/office/powerpoint/2010/main" val="2466836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Economics is a soft science that can be paired with a certain set of values to advance a particular political viewpoint</a:t>
            </a:r>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5</a:t>
            </a:fld>
            <a:endParaRPr lang="en-US"/>
          </a:p>
        </p:txBody>
      </p:sp>
    </p:spTree>
    <p:extLst>
      <p:ext uri="{BB962C8B-B14F-4D97-AF65-F5344CB8AC3E}">
        <p14:creationId xmlns:p14="http://schemas.microsoft.com/office/powerpoint/2010/main" val="3382205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Economics</a:t>
            </a:r>
            <a:r>
              <a:rPr lang="en-US" baseline="0" dirty="0" smtClean="0"/>
              <a:t> doesn’t operate by natural forces like weather (hurricanes, earthquakes etc…) but it can be affected by natural forces</a:t>
            </a:r>
            <a:endParaRPr lang="en-US" dirty="0" smtClean="0"/>
          </a:p>
          <a:p>
            <a:r>
              <a:rPr lang="en-US" dirty="0" smtClean="0"/>
              <a:t>What does it mean to make choices?</a:t>
            </a:r>
          </a:p>
          <a:p>
            <a:r>
              <a:rPr lang="en-US" dirty="0" smtClean="0"/>
              <a:t>Who makes the choices?  	Consumers  	politicians  	business  	banks    government officials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6</a:t>
            </a:fld>
            <a:endParaRPr lang="en-US"/>
          </a:p>
        </p:txBody>
      </p:sp>
    </p:spTree>
    <p:extLst>
      <p:ext uri="{BB962C8B-B14F-4D97-AF65-F5344CB8AC3E}">
        <p14:creationId xmlns:p14="http://schemas.microsoft.com/office/powerpoint/2010/main" val="2035092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Resources:  	coal  oil  water  trees</a:t>
            </a:r>
          </a:p>
          <a:p>
            <a:endParaRPr lang="en-US" dirty="0" smtClean="0"/>
          </a:p>
          <a:p>
            <a:r>
              <a:rPr lang="en-US" dirty="0" smtClean="0"/>
              <a:t>Labor: all people with their knowledge and skills – this is an important resource!!!</a:t>
            </a:r>
          </a:p>
          <a:p>
            <a:endParaRPr lang="en-US" dirty="0" smtClean="0"/>
          </a:p>
          <a:p>
            <a:r>
              <a:rPr lang="en-US" dirty="0" smtClean="0"/>
              <a:t>Unemployment in DC metro</a:t>
            </a:r>
            <a:r>
              <a:rPr lang="en-US" baseline="0" dirty="0" smtClean="0"/>
              <a:t> area approx 6.2% -- are we effectively using our resources???</a:t>
            </a:r>
          </a:p>
          <a:p>
            <a:r>
              <a:rPr lang="en-US" baseline="0" dirty="0" smtClean="0"/>
              <a:t>National average is approx 9%</a:t>
            </a:r>
          </a:p>
          <a:p>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7</a:t>
            </a:fld>
            <a:endParaRPr lang="en-US"/>
          </a:p>
        </p:txBody>
      </p:sp>
    </p:spTree>
    <p:extLst>
      <p:ext uri="{BB962C8B-B14F-4D97-AF65-F5344CB8AC3E}">
        <p14:creationId xmlns:p14="http://schemas.microsoft.com/office/powerpoint/2010/main" val="255112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Clear-cutting vs. selective cutting of trees</a:t>
            </a:r>
          </a:p>
          <a:p>
            <a:r>
              <a:rPr lang="en-US" dirty="0" smtClean="0"/>
              <a:t>Throwing away paper </a:t>
            </a:r>
            <a:r>
              <a:rPr lang="en-US" dirty="0" err="1" smtClean="0"/>
              <a:t>vs</a:t>
            </a:r>
            <a:r>
              <a:rPr lang="en-US" dirty="0" smtClean="0"/>
              <a:t> recycling</a:t>
            </a:r>
          </a:p>
          <a:p>
            <a:r>
              <a:rPr lang="en-US" dirty="0" smtClean="0"/>
              <a:t>Turning off the water when you brush your teeth</a:t>
            </a:r>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8</a:t>
            </a:fld>
            <a:endParaRPr lang="en-US"/>
          </a:p>
        </p:txBody>
      </p:sp>
    </p:spTree>
    <p:extLst>
      <p:ext uri="{BB962C8B-B14F-4D97-AF65-F5344CB8AC3E}">
        <p14:creationId xmlns:p14="http://schemas.microsoft.com/office/powerpoint/2010/main" val="3083225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Goods: clothes, shoes, cars, electronics, houses, food,</a:t>
            </a:r>
            <a:r>
              <a:rPr lang="en-US" baseline="0" dirty="0" smtClean="0"/>
              <a:t> phones</a:t>
            </a:r>
          </a:p>
          <a:p>
            <a:endParaRPr lang="en-US" baseline="0" dirty="0" smtClean="0"/>
          </a:p>
          <a:p>
            <a:r>
              <a:rPr lang="en-US" baseline="0" dirty="0" smtClean="0"/>
              <a:t>Services: doctors, insurance agents, relators, airlines, waiters/waitresses, lawyers etc…</a:t>
            </a:r>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9</a:t>
            </a:fld>
            <a:endParaRPr lang="en-US"/>
          </a:p>
        </p:txBody>
      </p:sp>
    </p:spTree>
    <p:extLst>
      <p:ext uri="{BB962C8B-B14F-4D97-AF65-F5344CB8AC3E}">
        <p14:creationId xmlns:p14="http://schemas.microsoft.com/office/powerpoint/2010/main" val="1478173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does it mean to consume? – to use, to devour or absorb, to waste, to spend, to destroy</a:t>
            </a:r>
          </a:p>
          <a:p>
            <a:endParaRPr lang="en-US" dirty="0" smtClean="0"/>
          </a:p>
          <a:p>
            <a:r>
              <a:rPr lang="en-US" dirty="0" smtClean="0"/>
              <a:t>What is a consumer</a:t>
            </a:r>
          </a:p>
          <a:p>
            <a:endParaRPr lang="en-US" dirty="0" smtClean="0"/>
          </a:p>
          <a:p>
            <a:r>
              <a:rPr lang="en-US" dirty="0" smtClean="0"/>
              <a:t>How do you consume???  	buy clothes &amp; shoes to wear,  Buy food, 	Put gas in our cars</a:t>
            </a:r>
          </a:p>
          <a:p>
            <a:endParaRPr lang="en-US" dirty="0" smtClean="0"/>
          </a:p>
          <a:p>
            <a:r>
              <a:rPr lang="en-US" b="1" dirty="0" smtClean="0"/>
              <a:t>Why is economics concerned with consumers???</a:t>
            </a:r>
          </a:p>
          <a:p>
            <a:r>
              <a:rPr lang="en-US" dirty="0" smtClean="0"/>
              <a:t>Level of consumption is one indicator of how the economy is functioning</a:t>
            </a:r>
          </a:p>
          <a:p>
            <a:r>
              <a:rPr lang="en-US" dirty="0" smtClean="0"/>
              <a:t>What people are consuming is also an indicator</a:t>
            </a:r>
          </a:p>
          <a:p>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11</a:t>
            </a:fld>
            <a:endParaRPr lang="en-US"/>
          </a:p>
        </p:txBody>
      </p:sp>
    </p:spTree>
    <p:extLst>
      <p:ext uri="{BB962C8B-B14F-4D97-AF65-F5344CB8AC3E}">
        <p14:creationId xmlns:p14="http://schemas.microsoft.com/office/powerpoint/2010/main" val="1537759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E50CCD-731E-4ED4-9E67-173FB9E87680}" type="slidenum">
              <a:rPr lang="en-US" smtClean="0"/>
              <a:t>12</a:t>
            </a:fld>
            <a:endParaRPr lang="en-US"/>
          </a:p>
        </p:txBody>
      </p:sp>
    </p:spTree>
    <p:extLst>
      <p:ext uri="{BB962C8B-B14F-4D97-AF65-F5344CB8AC3E}">
        <p14:creationId xmlns:p14="http://schemas.microsoft.com/office/powerpoint/2010/main" val="3817889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E886F5E-133F-48B7-A62F-43F93D48A4CA}" type="datetimeFigureOut">
              <a:rPr lang="en-US" smtClean="0"/>
              <a:pPr/>
              <a:t>2/10/2016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1313943-0DB5-411A-B0D1-C7E891C10D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313943-0DB5-411A-B0D1-C7E891C10D3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313943-0DB5-411A-B0D1-C7E891C10D3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313943-0DB5-411A-B0D1-C7E891C10D3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1313943-0DB5-411A-B0D1-C7E891C10D3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1313943-0DB5-411A-B0D1-C7E891C10D3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1313943-0DB5-411A-B0D1-C7E891C10D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E886F5E-133F-48B7-A62F-43F93D48A4CA}" type="datetimeFigureOut">
              <a:rPr lang="en-US" smtClean="0"/>
              <a:pPr/>
              <a:t>2/10/2016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313943-0DB5-411A-B0D1-C7E891C10D3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E886F5E-133F-48B7-A62F-43F93D48A4CA}" type="datetimeFigureOut">
              <a:rPr lang="en-US" smtClean="0"/>
              <a:pPr/>
              <a:t>2/10/2016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1313943-0DB5-411A-B0D1-C7E891C10D3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313943-0DB5-411A-B0D1-C7E891C10D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886F5E-133F-48B7-A62F-43F93D48A4CA}" type="datetimeFigureOut">
              <a:rPr lang="en-US" smtClean="0"/>
              <a:pPr/>
              <a:t>2/10/2016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313943-0DB5-411A-B0D1-C7E891C10D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E886F5E-133F-48B7-A62F-43F93D48A4CA}" type="datetimeFigureOut">
              <a:rPr lang="en-US" smtClean="0"/>
              <a:pPr/>
              <a:t>2/10/2016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1313943-0DB5-411A-B0D1-C7E891C10D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money.cnn.com/2016/02/05/news/economy/us-economy-january-jobs-report/index.html?iid=E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Defining Economics</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Objective:</a:t>
            </a:r>
          </a:p>
          <a:p>
            <a:r>
              <a:rPr lang="en-US" dirty="0" smtClean="0"/>
              <a:t>Define economics and </a:t>
            </a:r>
            <a:r>
              <a:rPr lang="en-US" smtClean="0"/>
              <a:t>discuss how </a:t>
            </a:r>
            <a:r>
              <a:rPr lang="en-US" dirty="0" smtClean="0"/>
              <a:t>the economy relates to our lives</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Announcements</a:t>
            </a:r>
          </a:p>
          <a:p>
            <a:r>
              <a:rPr lang="en-US" dirty="0" smtClean="0"/>
              <a:t>2. In The News</a:t>
            </a:r>
          </a:p>
          <a:p>
            <a:r>
              <a:rPr lang="en-US" dirty="0" smtClean="0"/>
              <a:t>3. Diagnostic</a:t>
            </a:r>
          </a:p>
          <a:p>
            <a:r>
              <a:rPr lang="en-US" dirty="0"/>
              <a:t>4</a:t>
            </a:r>
            <a:r>
              <a:rPr lang="en-US" dirty="0" smtClean="0"/>
              <a:t>. Defining Economics Activity</a:t>
            </a:r>
          </a:p>
          <a:p>
            <a:r>
              <a:rPr lang="en-US" dirty="0"/>
              <a:t>5</a:t>
            </a:r>
            <a:r>
              <a:rPr lang="en-US" dirty="0" smtClean="0"/>
              <a:t>. Notes – What is Economics</a:t>
            </a:r>
          </a:p>
          <a:p>
            <a:r>
              <a:rPr lang="en-US" dirty="0"/>
              <a:t>6</a:t>
            </a:r>
            <a:r>
              <a:rPr lang="en-US" dirty="0" smtClean="0"/>
              <a:t>. Exit Ticket: How do you fit into the economy.</a:t>
            </a:r>
            <a:endParaRPr lang="en-US" dirty="0"/>
          </a:p>
        </p:txBody>
      </p:sp>
      <p:sp>
        <p:nvSpPr>
          <p:cNvPr id="3" name="Title 2"/>
          <p:cNvSpPr>
            <a:spLocks noGrp="1"/>
          </p:cNvSpPr>
          <p:nvPr>
            <p:ph type="title"/>
          </p:nvPr>
        </p:nvSpPr>
        <p:spPr/>
        <p:txBody>
          <a:bodyPr/>
          <a:lstStyle/>
          <a:p>
            <a:r>
              <a:rPr lang="en-US" dirty="0" smtClean="0"/>
              <a:t>Agenda</a:t>
            </a:r>
            <a:endParaRPr lang="en-US" dirty="0"/>
          </a:p>
        </p:txBody>
      </p:sp>
    </p:spTree>
    <p:extLst>
      <p:ext uri="{BB962C8B-B14F-4D97-AF65-F5344CB8AC3E}">
        <p14:creationId xmlns:p14="http://schemas.microsoft.com/office/powerpoint/2010/main" val="930152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normAutofit fontScale="77500" lnSpcReduction="20000"/>
          </a:bodyPr>
          <a:lstStyle/>
          <a:p>
            <a:r>
              <a:rPr lang="en-US" b="1" dirty="0" smtClean="0"/>
              <a:t>DOW, S&amp;P, NASDAQ</a:t>
            </a:r>
          </a:p>
          <a:p>
            <a:r>
              <a:rPr lang="en-US" b="1" dirty="0" smtClean="0"/>
              <a:t>Gas near $1 per gallon</a:t>
            </a:r>
          </a:p>
          <a:p>
            <a:r>
              <a:rPr lang="en-US" b="1" dirty="0" smtClean="0"/>
              <a:t>Sanders &amp; Trump big winners in New Hampshire</a:t>
            </a:r>
          </a:p>
          <a:p>
            <a:pPr lvl="1"/>
            <a:r>
              <a:rPr lang="en-US" dirty="0" smtClean="0"/>
              <a:t>Surprise 2</a:t>
            </a:r>
            <a:r>
              <a:rPr lang="en-US" baseline="30000" dirty="0" smtClean="0"/>
              <a:t>nd</a:t>
            </a:r>
            <a:r>
              <a:rPr lang="en-US" dirty="0" smtClean="0"/>
              <a:t> by Kasich</a:t>
            </a:r>
          </a:p>
          <a:p>
            <a:r>
              <a:rPr lang="en-US" b="1" dirty="0" smtClean="0"/>
              <a:t>Americans don’t live as long !</a:t>
            </a:r>
          </a:p>
          <a:p>
            <a:pPr lvl="1"/>
            <a:r>
              <a:rPr lang="en-US" dirty="0" smtClean="0"/>
              <a:t>Drug poisoning, Car Crashes, Guns, Infant Mortality, Smoking…</a:t>
            </a:r>
          </a:p>
          <a:p>
            <a:r>
              <a:rPr lang="en-US" b="1" dirty="0" smtClean="0"/>
              <a:t>Jobs</a:t>
            </a:r>
          </a:p>
          <a:p>
            <a:r>
              <a:rPr lang="en-US" b="1" dirty="0" smtClean="0"/>
              <a:t>Good </a:t>
            </a:r>
            <a:r>
              <a:rPr lang="en-US" b="1" dirty="0"/>
              <a:t>news:</a:t>
            </a:r>
            <a:r>
              <a:rPr lang="en-US" dirty="0"/>
              <a:t> </a:t>
            </a:r>
            <a:r>
              <a:rPr lang="en-US" sz="2300" dirty="0">
                <a:hlinkClick r:id="rId2"/>
              </a:rPr>
              <a:t>American companies are hiring</a:t>
            </a:r>
            <a:r>
              <a:rPr lang="en-US" sz="2300" dirty="0"/>
              <a:t>, despite all the concern surrounding the U.S. economy. The number of job openings now is almost three times the 2.1 million during July 2009, just after the recession ended that June.</a:t>
            </a:r>
          </a:p>
          <a:p>
            <a:r>
              <a:rPr lang="en-US" b="1" dirty="0"/>
              <a:t>Bad news:</a:t>
            </a:r>
            <a:r>
              <a:rPr lang="en-US" dirty="0"/>
              <a:t> </a:t>
            </a:r>
            <a:r>
              <a:rPr lang="en-US" sz="2300" dirty="0"/>
              <a:t>The number of job openings could be a reflection of companies not finding the right candidates. Many Americans don't have the skills that those available jobs require. It's called the job skills gap, and it has become a serious problem in the U.S.</a:t>
            </a:r>
          </a:p>
          <a:p>
            <a:pPr lvl="1"/>
            <a:r>
              <a:rPr lang="en-US" sz="1900" dirty="0" smtClean="0"/>
              <a:t>Truck drivers, electricians &amp; plumbers</a:t>
            </a:r>
          </a:p>
          <a:p>
            <a:endParaRPr lang="en-US" dirty="0"/>
          </a:p>
        </p:txBody>
      </p:sp>
      <p:sp>
        <p:nvSpPr>
          <p:cNvPr id="3" name="Title 2"/>
          <p:cNvSpPr>
            <a:spLocks noGrp="1"/>
          </p:cNvSpPr>
          <p:nvPr>
            <p:ph type="title"/>
          </p:nvPr>
        </p:nvSpPr>
        <p:spPr/>
        <p:txBody>
          <a:bodyPr/>
          <a:lstStyle/>
          <a:p>
            <a:r>
              <a:rPr lang="en-US" dirty="0" smtClean="0"/>
              <a:t>In the News</a:t>
            </a:r>
            <a:endParaRPr lang="en-US" dirty="0"/>
          </a:p>
        </p:txBody>
      </p:sp>
    </p:spTree>
    <p:extLst>
      <p:ext uri="{BB962C8B-B14F-4D97-AF65-F5344CB8AC3E}">
        <p14:creationId xmlns:p14="http://schemas.microsoft.com/office/powerpoint/2010/main" val="1986366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Split into 7 groups of 3 or 4</a:t>
            </a:r>
          </a:p>
          <a:p>
            <a:r>
              <a:rPr lang="en-US" dirty="0" smtClean="0"/>
              <a:t>Each group stand by a poster</a:t>
            </a:r>
          </a:p>
          <a:p>
            <a:r>
              <a:rPr lang="en-US" dirty="0" smtClean="0"/>
              <a:t>Each poster represents a part of the definition of economics</a:t>
            </a:r>
          </a:p>
          <a:p>
            <a:r>
              <a:rPr lang="en-US" dirty="0" smtClean="0"/>
              <a:t>Brainstorm what your phrase means and how it relates to what you already know about economics (5 minutes)</a:t>
            </a:r>
          </a:p>
          <a:p>
            <a:r>
              <a:rPr lang="en-US" dirty="0" smtClean="0"/>
              <a:t>Rotate</a:t>
            </a:r>
          </a:p>
          <a:p>
            <a:r>
              <a:rPr lang="en-US" smtClean="0"/>
              <a:t>Class discussion</a:t>
            </a:r>
            <a:endParaRPr lang="en-US" dirty="0" smtClean="0"/>
          </a:p>
          <a:p>
            <a:pPr>
              <a:buNone/>
            </a:pPr>
            <a:endParaRPr lang="en-US" dirty="0"/>
          </a:p>
        </p:txBody>
      </p:sp>
      <p:sp>
        <p:nvSpPr>
          <p:cNvPr id="3" name="Title 2"/>
          <p:cNvSpPr>
            <a:spLocks noGrp="1"/>
          </p:cNvSpPr>
          <p:nvPr>
            <p:ph type="title"/>
          </p:nvPr>
        </p:nvSpPr>
        <p:spPr/>
        <p:txBody>
          <a:bodyPr/>
          <a:lstStyle/>
          <a:p>
            <a:r>
              <a:rPr lang="en-US" dirty="0" smtClean="0"/>
              <a:t>Activity Instructions: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“Hard sciences” – i.e. physics, chemistry</a:t>
            </a:r>
          </a:p>
          <a:p>
            <a:pPr lvl="1"/>
            <a:r>
              <a:rPr lang="en-US" dirty="0" smtClean="0"/>
              <a:t>Deal with structure and behavior of inanimate objects</a:t>
            </a:r>
          </a:p>
          <a:p>
            <a:pPr lvl="1"/>
            <a:endParaRPr lang="en-US" dirty="0" smtClean="0"/>
          </a:p>
          <a:p>
            <a:pPr lvl="1"/>
            <a:endParaRPr lang="en-US" dirty="0" smtClean="0"/>
          </a:p>
          <a:p>
            <a:pPr lvl="1"/>
            <a:endParaRPr lang="en-US" dirty="0" smtClean="0"/>
          </a:p>
          <a:p>
            <a:pPr lvl="1"/>
            <a:endParaRPr lang="en-US" dirty="0"/>
          </a:p>
          <a:p>
            <a:r>
              <a:rPr lang="en-US" sz="3600" dirty="0" smtClean="0"/>
              <a:t>“</a:t>
            </a:r>
            <a:r>
              <a:rPr lang="en-US" sz="2800" dirty="0" smtClean="0"/>
              <a:t>Soft sciences” </a:t>
            </a:r>
            <a:r>
              <a:rPr lang="en-US" sz="2800" dirty="0"/>
              <a:t>– i.e. sociology, </a:t>
            </a:r>
            <a:r>
              <a:rPr lang="en-US" sz="2800" dirty="0" smtClean="0"/>
              <a:t>economics</a:t>
            </a:r>
          </a:p>
          <a:p>
            <a:pPr lvl="1"/>
            <a:r>
              <a:rPr lang="en-US" dirty="0" smtClean="0"/>
              <a:t>Involve the observation of humans</a:t>
            </a:r>
          </a:p>
        </p:txBody>
      </p:sp>
      <p:sp>
        <p:nvSpPr>
          <p:cNvPr id="2" name="Title 1"/>
          <p:cNvSpPr>
            <a:spLocks noGrp="1"/>
          </p:cNvSpPr>
          <p:nvPr>
            <p:ph type="title"/>
          </p:nvPr>
        </p:nvSpPr>
        <p:spPr/>
        <p:txBody>
          <a:bodyPr/>
          <a:lstStyle/>
          <a:p>
            <a:r>
              <a:rPr lang="en-US" dirty="0" smtClean="0"/>
              <a:t>Social Science</a:t>
            </a:r>
            <a:endParaRPr lang="en-US" dirty="0"/>
          </a:p>
        </p:txBody>
      </p:sp>
      <p:pic>
        <p:nvPicPr>
          <p:cNvPr id="1026" name="Picture 2" descr="C:\Documents and Settings\mplasari\Local Settings\Temporary Internet Files\Content.IE5\N3O0BD72\MC900233971[1].wmf"/>
          <p:cNvPicPr>
            <a:picLocks noChangeAspect="1" noChangeArrowheads="1"/>
          </p:cNvPicPr>
          <p:nvPr/>
        </p:nvPicPr>
        <p:blipFill>
          <a:blip r:embed="rId3" cstate="print"/>
          <a:srcRect/>
          <a:stretch>
            <a:fillRect/>
          </a:stretch>
        </p:blipFill>
        <p:spPr bwMode="auto">
          <a:xfrm>
            <a:off x="6172200" y="2362200"/>
            <a:ext cx="1558496" cy="18310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Economics does not operate by natural forces</a:t>
            </a:r>
          </a:p>
          <a:p>
            <a:endParaRPr lang="en-US" dirty="0" smtClean="0"/>
          </a:p>
          <a:p>
            <a:pPr>
              <a:buNone/>
            </a:pPr>
            <a:endParaRPr lang="en-US" dirty="0"/>
          </a:p>
          <a:p>
            <a:r>
              <a:rPr lang="en-US" b="1" u="sng" dirty="0" smtClean="0"/>
              <a:t>People </a:t>
            </a:r>
            <a:r>
              <a:rPr lang="en-US" dirty="0" smtClean="0"/>
              <a:t>make choices in how the economy operates</a:t>
            </a:r>
          </a:p>
          <a:p>
            <a:endParaRPr lang="en-US" dirty="0"/>
          </a:p>
          <a:p>
            <a:r>
              <a:rPr lang="en-US" b="1" i="1" dirty="0" smtClean="0"/>
              <a:t>Who are these people???</a:t>
            </a:r>
            <a:endParaRPr lang="en-US" b="1" i="1" dirty="0"/>
          </a:p>
        </p:txBody>
      </p:sp>
      <p:sp>
        <p:nvSpPr>
          <p:cNvPr id="2" name="Title 1"/>
          <p:cNvSpPr>
            <a:spLocks noGrp="1"/>
          </p:cNvSpPr>
          <p:nvPr>
            <p:ph type="title"/>
          </p:nvPr>
        </p:nvSpPr>
        <p:spPr/>
        <p:txBody>
          <a:bodyPr>
            <a:normAutofit fontScale="90000"/>
          </a:bodyPr>
          <a:lstStyle/>
          <a:p>
            <a:r>
              <a:rPr lang="en-US" dirty="0" smtClean="0"/>
              <a:t>Concerned with the way society chooses</a:t>
            </a:r>
            <a:endParaRPr lang="en-US" dirty="0"/>
          </a:p>
        </p:txBody>
      </p:sp>
      <p:pic>
        <p:nvPicPr>
          <p:cNvPr id="2050" name="Picture 2" descr="C:\Documents and Settings\mplasari\Local Settings\Temporary Internet Files\Content.IE5\813A55NF\MC900023652[1].wmf"/>
          <p:cNvPicPr>
            <a:picLocks noChangeAspect="1" noChangeArrowheads="1"/>
          </p:cNvPicPr>
          <p:nvPr/>
        </p:nvPicPr>
        <p:blipFill>
          <a:blip r:embed="rId3" cstate="print"/>
          <a:srcRect/>
          <a:stretch>
            <a:fillRect/>
          </a:stretch>
        </p:blipFill>
        <p:spPr bwMode="auto">
          <a:xfrm>
            <a:off x="6629400" y="4495800"/>
            <a:ext cx="1958340" cy="19563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Name some resources</a:t>
            </a:r>
          </a:p>
          <a:p>
            <a:endParaRPr lang="en-US" dirty="0"/>
          </a:p>
          <a:p>
            <a:endParaRPr lang="en-US" dirty="0" smtClean="0"/>
          </a:p>
          <a:p>
            <a:endParaRPr lang="en-US" dirty="0" smtClean="0"/>
          </a:p>
          <a:p>
            <a:endParaRPr lang="en-US" dirty="0" smtClean="0"/>
          </a:p>
          <a:p>
            <a:endParaRPr lang="en-US" dirty="0" smtClean="0"/>
          </a:p>
          <a:p>
            <a:endParaRPr lang="en-US" dirty="0" smtClean="0"/>
          </a:p>
          <a:p>
            <a:r>
              <a:rPr lang="en-US" dirty="0" smtClean="0"/>
              <a:t>Are people a resource???</a:t>
            </a:r>
          </a:p>
          <a:p>
            <a:endParaRPr lang="en-US" dirty="0"/>
          </a:p>
          <a:p>
            <a:endParaRPr lang="en-US" dirty="0" smtClean="0"/>
          </a:p>
          <a:p>
            <a:pPr lvl="1"/>
            <a:endParaRPr lang="en-US" dirty="0"/>
          </a:p>
        </p:txBody>
      </p:sp>
      <p:sp>
        <p:nvSpPr>
          <p:cNvPr id="2" name="Title 1"/>
          <p:cNvSpPr>
            <a:spLocks noGrp="1"/>
          </p:cNvSpPr>
          <p:nvPr>
            <p:ph type="title"/>
          </p:nvPr>
        </p:nvSpPr>
        <p:spPr/>
        <p:txBody>
          <a:bodyPr/>
          <a:lstStyle/>
          <a:p>
            <a:r>
              <a:rPr lang="en-US" dirty="0" smtClean="0"/>
              <a:t>To employ its limited resources</a:t>
            </a:r>
            <a:endParaRPr lang="en-US" dirty="0"/>
          </a:p>
        </p:txBody>
      </p:sp>
      <p:pic>
        <p:nvPicPr>
          <p:cNvPr id="3075" name="Picture 3" descr="C:\Documents and Settings\mplasari\Local Settings\Temporary Internet Files\Content.IE5\813A55NF\MP900448674[1].jpg"/>
          <p:cNvPicPr>
            <a:picLocks noChangeAspect="1" noChangeArrowheads="1"/>
          </p:cNvPicPr>
          <p:nvPr/>
        </p:nvPicPr>
        <p:blipFill>
          <a:blip r:embed="rId3" cstate="print"/>
          <a:srcRect/>
          <a:stretch>
            <a:fillRect/>
          </a:stretch>
        </p:blipFill>
        <p:spPr bwMode="auto">
          <a:xfrm>
            <a:off x="5410200" y="1219200"/>
            <a:ext cx="3200400" cy="2133600"/>
          </a:xfrm>
          <a:prstGeom prst="rect">
            <a:avLst/>
          </a:prstGeom>
          <a:noFill/>
        </p:spPr>
      </p:pic>
      <p:pic>
        <p:nvPicPr>
          <p:cNvPr id="3076" name="Picture 4" descr="C:\Documents and Settings\mplasari\Local Settings\Temporary Internet Files\Content.IE5\IWAXC354\MP900321138[1].jpg"/>
          <p:cNvPicPr>
            <a:picLocks noChangeAspect="1" noChangeArrowheads="1"/>
          </p:cNvPicPr>
          <p:nvPr/>
        </p:nvPicPr>
        <p:blipFill>
          <a:blip r:embed="rId4" cstate="print"/>
          <a:srcRect/>
          <a:stretch>
            <a:fillRect/>
          </a:stretch>
        </p:blipFill>
        <p:spPr bwMode="auto">
          <a:xfrm>
            <a:off x="6324600" y="3886200"/>
            <a:ext cx="1923288" cy="269619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do we use resources wisely?</a:t>
            </a:r>
          </a:p>
          <a:p>
            <a:endParaRPr lang="en-US" dirty="0"/>
          </a:p>
          <a:p>
            <a:r>
              <a:rPr lang="en-US" dirty="0" smtClean="0"/>
              <a:t>How do we use resources unwisely?</a:t>
            </a:r>
          </a:p>
          <a:p>
            <a:endParaRPr lang="en-US" dirty="0"/>
          </a:p>
          <a:p>
            <a:pPr>
              <a:buNone/>
            </a:pPr>
            <a:endParaRPr lang="en-US" dirty="0"/>
          </a:p>
        </p:txBody>
      </p:sp>
      <p:sp>
        <p:nvSpPr>
          <p:cNvPr id="2" name="Title 1"/>
          <p:cNvSpPr>
            <a:spLocks noGrp="1"/>
          </p:cNvSpPr>
          <p:nvPr>
            <p:ph type="title"/>
          </p:nvPr>
        </p:nvSpPr>
        <p:spPr/>
        <p:txBody>
          <a:bodyPr/>
          <a:lstStyle/>
          <a:p>
            <a:r>
              <a:rPr lang="en-US" dirty="0" smtClean="0"/>
              <a:t>Which have alternative uses</a:t>
            </a:r>
            <a:endParaRPr lang="en-US" dirty="0"/>
          </a:p>
        </p:txBody>
      </p:sp>
      <p:pic>
        <p:nvPicPr>
          <p:cNvPr id="4098" name="Picture 2" descr="C:\Documents and Settings\mplasari\Local Settings\Temporary Internet Files\Content.IE5\DTWMF6GX\MP910220977[1].jpg"/>
          <p:cNvPicPr>
            <a:picLocks noChangeAspect="1" noChangeArrowheads="1"/>
          </p:cNvPicPr>
          <p:nvPr/>
        </p:nvPicPr>
        <p:blipFill>
          <a:blip r:embed="rId3" cstate="print"/>
          <a:srcRect/>
          <a:stretch>
            <a:fillRect/>
          </a:stretch>
        </p:blipFill>
        <p:spPr bwMode="auto">
          <a:xfrm>
            <a:off x="3581400" y="3429000"/>
            <a:ext cx="4473213" cy="297950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List some goods:</a:t>
            </a:r>
          </a:p>
          <a:p>
            <a:endParaRPr lang="en-US" dirty="0" smtClean="0"/>
          </a:p>
          <a:p>
            <a:endParaRPr lang="en-US" dirty="0" smtClean="0"/>
          </a:p>
          <a:p>
            <a:endParaRPr lang="en-US" dirty="0" smtClean="0"/>
          </a:p>
          <a:p>
            <a:pPr>
              <a:buNone/>
            </a:pPr>
            <a:endParaRPr lang="en-US" dirty="0" smtClean="0"/>
          </a:p>
          <a:p>
            <a:endParaRPr lang="en-US" dirty="0"/>
          </a:p>
          <a:p>
            <a:r>
              <a:rPr lang="en-US" dirty="0" smtClean="0"/>
              <a:t>List some services:</a:t>
            </a:r>
            <a:endParaRPr lang="en-US" dirty="0"/>
          </a:p>
        </p:txBody>
      </p:sp>
      <p:sp>
        <p:nvSpPr>
          <p:cNvPr id="2" name="Title 1"/>
          <p:cNvSpPr>
            <a:spLocks noGrp="1"/>
          </p:cNvSpPr>
          <p:nvPr>
            <p:ph type="title"/>
          </p:nvPr>
        </p:nvSpPr>
        <p:spPr/>
        <p:txBody>
          <a:bodyPr/>
          <a:lstStyle/>
          <a:p>
            <a:r>
              <a:rPr lang="en-US" dirty="0" smtClean="0"/>
              <a:t>To produce goods and services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can we continue to use resources to produce goods and services we need now and still plan wisely for the future?</a:t>
            </a:r>
            <a:endParaRPr lang="en-US" dirty="0"/>
          </a:p>
        </p:txBody>
      </p:sp>
      <p:sp>
        <p:nvSpPr>
          <p:cNvPr id="2" name="Title 1"/>
          <p:cNvSpPr>
            <a:spLocks noGrp="1"/>
          </p:cNvSpPr>
          <p:nvPr>
            <p:ph type="title"/>
          </p:nvPr>
        </p:nvSpPr>
        <p:spPr/>
        <p:txBody>
          <a:bodyPr/>
          <a:lstStyle/>
          <a:p>
            <a:r>
              <a:rPr lang="en-US" dirty="0" smtClean="0"/>
              <a:t>For present and future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u="sng" dirty="0" smtClean="0"/>
              <a:t>Consumer </a:t>
            </a:r>
            <a:r>
              <a:rPr lang="en-US" dirty="0" smtClean="0"/>
              <a:t>– a person that uses products or services, especially for personal needs</a:t>
            </a:r>
          </a:p>
          <a:p>
            <a:endParaRPr lang="en-US" dirty="0" smtClean="0"/>
          </a:p>
          <a:p>
            <a:r>
              <a:rPr lang="en-US" dirty="0" smtClean="0"/>
              <a:t>How do you consume???</a:t>
            </a:r>
          </a:p>
          <a:p>
            <a:endParaRPr lang="en-US" dirty="0" smtClean="0"/>
          </a:p>
          <a:p>
            <a:r>
              <a:rPr lang="en-US" dirty="0" smtClean="0"/>
              <a:t>Level of consumption is one indicator of how the economy is functioning</a:t>
            </a:r>
          </a:p>
          <a:p>
            <a:endParaRPr lang="en-US" dirty="0"/>
          </a:p>
          <a:p>
            <a:r>
              <a:rPr lang="en-US" dirty="0" smtClean="0"/>
              <a:t>What people are consuming is also an indicator</a:t>
            </a:r>
            <a:endParaRPr lang="en-US" dirty="0"/>
          </a:p>
          <a:p>
            <a:endParaRPr lang="en-US" dirty="0"/>
          </a:p>
        </p:txBody>
      </p:sp>
      <p:sp>
        <p:nvSpPr>
          <p:cNvPr id="2" name="Title 1"/>
          <p:cNvSpPr>
            <a:spLocks noGrp="1"/>
          </p:cNvSpPr>
          <p:nvPr>
            <p:ph type="title"/>
          </p:nvPr>
        </p:nvSpPr>
        <p:spPr/>
        <p:txBody>
          <a:bodyPr/>
          <a:lstStyle/>
          <a:p>
            <a:r>
              <a:rPr lang="en-US" dirty="0" smtClean="0"/>
              <a:t>consumption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u="sng" dirty="0" smtClean="0"/>
              <a:t>Economics </a:t>
            </a:r>
            <a:r>
              <a:rPr lang="en-US" dirty="0" smtClean="0"/>
              <a:t>is the social science that is concerned with the way society chooses to employ its limited resources which have alternative uses to produce goods and services for present and future consumption.</a:t>
            </a:r>
          </a:p>
          <a:p>
            <a:endParaRPr lang="en-US" dirty="0"/>
          </a:p>
          <a:p>
            <a:r>
              <a:rPr lang="en-US" b="1" u="sng" dirty="0" smtClean="0"/>
              <a:t>Now put it in your own words…</a:t>
            </a:r>
            <a:endParaRPr lang="en-US" b="1" u="sng" dirty="0"/>
          </a:p>
        </p:txBody>
      </p:sp>
      <p:sp>
        <p:nvSpPr>
          <p:cNvPr id="2" name="Title 1"/>
          <p:cNvSpPr>
            <a:spLocks noGrp="1"/>
          </p:cNvSpPr>
          <p:nvPr>
            <p:ph type="title"/>
          </p:nvPr>
        </p:nvSpPr>
        <p:spPr/>
        <p:txBody>
          <a:bodyPr/>
          <a:lstStyle/>
          <a:p>
            <a:r>
              <a:rPr lang="en-US" dirty="0" smtClean="0"/>
              <a:t>Defining Economics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buFont typeface="+mj-lt"/>
              <a:buAutoNum type="arabicPeriod"/>
            </a:pPr>
            <a:r>
              <a:rPr lang="en-US" dirty="0"/>
              <a:t>Name 4 things you know about </a:t>
            </a:r>
            <a:r>
              <a:rPr lang="en-US" dirty="0" smtClean="0"/>
              <a:t>economics</a:t>
            </a:r>
          </a:p>
          <a:p>
            <a:pPr marL="514350" lvl="0" indent="-514350">
              <a:buFont typeface="+mj-lt"/>
              <a:buAutoNum type="arabicPeriod"/>
            </a:pPr>
            <a:endParaRPr lang="en-US" dirty="0"/>
          </a:p>
          <a:p>
            <a:pPr marL="514350" lvl="0" indent="-514350">
              <a:buFont typeface="+mj-lt"/>
              <a:buAutoNum type="arabicPeriod"/>
            </a:pPr>
            <a:r>
              <a:rPr lang="en-US" dirty="0"/>
              <a:t>How does economics relate to your life? How does it affect your family</a:t>
            </a:r>
            <a:r>
              <a:rPr lang="en-US" dirty="0" smtClean="0"/>
              <a:t>?</a:t>
            </a:r>
          </a:p>
          <a:p>
            <a:pPr marL="514350" lvl="0" indent="-514350">
              <a:buFont typeface="+mj-lt"/>
              <a:buAutoNum type="arabicPeriod"/>
            </a:pPr>
            <a:endParaRPr lang="en-US" dirty="0"/>
          </a:p>
          <a:p>
            <a:pPr marL="514350" lvl="0" indent="-514350">
              <a:buFont typeface="+mj-lt"/>
              <a:buAutoNum type="arabicPeriod"/>
            </a:pPr>
            <a:r>
              <a:rPr lang="en-US" dirty="0"/>
              <a:t>What role do you and your family play in the economy</a:t>
            </a:r>
            <a:r>
              <a:rPr lang="en-US" dirty="0" smtClean="0"/>
              <a:t>?</a:t>
            </a:r>
          </a:p>
          <a:p>
            <a:pPr marL="514350" lvl="0" indent="-514350">
              <a:buFont typeface="+mj-lt"/>
              <a:buAutoNum type="arabicPeriod"/>
            </a:pPr>
            <a:endParaRPr lang="en-US" dirty="0"/>
          </a:p>
          <a:p>
            <a:pPr marL="514350" lvl="0" indent="-514350">
              <a:buFont typeface="+mj-lt"/>
              <a:buAutoNum type="arabicPeriod"/>
            </a:pPr>
            <a:r>
              <a:rPr lang="en-US" dirty="0"/>
              <a:t>How does the economy affect your neighborhood? </a:t>
            </a:r>
          </a:p>
          <a:p>
            <a:pPr>
              <a:buNone/>
            </a:pPr>
            <a:endParaRPr lang="en-US" dirty="0"/>
          </a:p>
        </p:txBody>
      </p:sp>
      <p:sp>
        <p:nvSpPr>
          <p:cNvPr id="2" name="Title 1"/>
          <p:cNvSpPr>
            <a:spLocks noGrp="1"/>
          </p:cNvSpPr>
          <p:nvPr>
            <p:ph type="title"/>
          </p:nvPr>
        </p:nvSpPr>
        <p:spPr/>
        <p:txBody>
          <a:bodyPr>
            <a:normAutofit fontScale="90000"/>
          </a:bodyPr>
          <a:lstStyle/>
          <a:p>
            <a:r>
              <a:rPr lang="en-US" dirty="0" smtClean="0"/>
              <a:t>Exit Ticket: </a:t>
            </a:r>
            <a:br>
              <a:rPr lang="en-US" dirty="0" smtClean="0"/>
            </a:br>
            <a:r>
              <a:rPr lang="en-US" dirty="0" smtClean="0"/>
              <a:t>How do you fit into the economy?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198</TotalTime>
  <Words>561</Words>
  <Application>Microsoft Office PowerPoint</Application>
  <PresentationFormat>On-screen Show (4:3)</PresentationFormat>
  <Paragraphs>120</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Lucida Sans Unicode</vt:lpstr>
      <vt:lpstr>Verdana</vt:lpstr>
      <vt:lpstr>Wingdings 2</vt:lpstr>
      <vt:lpstr>Wingdings 3</vt:lpstr>
      <vt:lpstr>Concourse</vt:lpstr>
      <vt:lpstr>Defining Economics</vt:lpstr>
      <vt:lpstr>Agenda</vt:lpstr>
      <vt:lpstr>In the News</vt:lpstr>
      <vt:lpstr>Activity Instructions:</vt:lpstr>
      <vt:lpstr>Social Science</vt:lpstr>
      <vt:lpstr>Concerned with the way society chooses</vt:lpstr>
      <vt:lpstr>To employ its limited resources</vt:lpstr>
      <vt:lpstr>Which have alternative uses</vt:lpstr>
      <vt:lpstr>To produce goods and services</vt:lpstr>
      <vt:lpstr>For present and future</vt:lpstr>
      <vt:lpstr>consumption</vt:lpstr>
      <vt:lpstr>Defining Economics</vt:lpstr>
      <vt:lpstr>Exit Ticket:  How do you fit into the economy?</vt:lpstr>
    </vt:vector>
  </TitlesOfParts>
  <Company>LCPS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Economics</dc:title>
  <dc:creator>LCPS</dc:creator>
  <cp:lastModifiedBy>Gerritt Peck</cp:lastModifiedBy>
  <cp:revision>23</cp:revision>
  <cp:lastPrinted>2014-09-03T15:47:47Z</cp:lastPrinted>
  <dcterms:created xsi:type="dcterms:W3CDTF">2011-08-30T13:20:33Z</dcterms:created>
  <dcterms:modified xsi:type="dcterms:W3CDTF">2016-02-10T15:45:31Z</dcterms:modified>
</cp:coreProperties>
</file>