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6" r:id="rId2"/>
    <p:sldId id="258" r:id="rId3"/>
    <p:sldId id="257" r:id="rId4"/>
    <p:sldId id="259" r:id="rId5"/>
    <p:sldId id="260" r:id="rId6"/>
    <p:sldId id="266"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40" d="100"/>
          <a:sy n="40" d="100"/>
        </p:scale>
        <p:origin x="-145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539DF3-0308-BA40-A12D-1EE277A09048}" type="datetimeFigureOut">
              <a:rPr lang="en-US" smtClean="0"/>
              <a:t>4/13/16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A84FC5C-0B51-9145-8243-DB2952F3685B}" type="slidenum">
              <a:rPr lang="en-US" smtClean="0"/>
              <a:t>‹#›</a:t>
            </a:fld>
            <a:endParaRPr lang="en-US"/>
          </a:p>
        </p:txBody>
      </p:sp>
    </p:spTree>
    <p:extLst>
      <p:ext uri="{BB962C8B-B14F-4D97-AF65-F5344CB8AC3E}">
        <p14:creationId xmlns:p14="http://schemas.microsoft.com/office/powerpoint/2010/main" val="1965182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0AB60A-9A89-1C45-A1FC-241BCE5175C7}" type="datetimeFigureOut">
              <a:rPr lang="en-US" smtClean="0"/>
              <a:t>4/13/16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110B55-7BD3-9D40-9BA4-0D4D8450A3D1}" type="slidenum">
              <a:rPr lang="en-US" smtClean="0"/>
              <a:t>‹#›</a:t>
            </a:fld>
            <a:endParaRPr lang="en-US"/>
          </a:p>
        </p:txBody>
      </p:sp>
    </p:spTree>
    <p:extLst>
      <p:ext uri="{BB962C8B-B14F-4D97-AF65-F5344CB8AC3E}">
        <p14:creationId xmlns:p14="http://schemas.microsoft.com/office/powerpoint/2010/main" val="12947986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110B55-7BD3-9D40-9BA4-0D4D8450A3D1}" type="slidenum">
              <a:rPr lang="en-US" smtClean="0"/>
              <a:t>1</a:t>
            </a:fld>
            <a:endParaRPr lang="en-US"/>
          </a:p>
        </p:txBody>
      </p:sp>
    </p:spTree>
    <p:extLst>
      <p:ext uri="{BB962C8B-B14F-4D97-AF65-F5344CB8AC3E}">
        <p14:creationId xmlns:p14="http://schemas.microsoft.com/office/powerpoint/2010/main" val="2272258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20" name="Footer Placeholder 19"/>
          <p:cNvSpPr>
            <a:spLocks noGrp="1"/>
          </p:cNvSpPr>
          <p:nvPr>
            <p:ph type="ftr" sz="quarter" idx="11"/>
          </p:nvPr>
        </p:nvSpPr>
        <p:spPr/>
        <p:txBody>
          <a:bodyPr/>
          <a:lstStyle>
            <a:extLst/>
          </a:lstStyle>
          <a:p>
            <a:endParaRPr kumimoji="0" lang="en-US"/>
          </a:p>
        </p:txBody>
      </p:sp>
      <p:sp>
        <p:nvSpPr>
          <p:cNvPr id="10" name="Slide Number Placeholder 9"/>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4/12/16</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54AB02A5-4FE5-49D9-9E24-09F23B90C450}" type="datetimeFigureOut">
              <a:rPr lang="en-US" smtClean="0"/>
              <a:t>4/12/16</a:t>
            </a:fld>
            <a:endParaRPr lang="en-US" sz="1200">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sz="1200">
              <a:solidFill>
                <a:schemeClr val="bg2">
                  <a:shade val="50000"/>
                </a:schemeClr>
              </a:solidFill>
              <a:effectLst/>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lgn="ctr" eaLnBrk="1" latinLnBrk="0" hangingPunct="1"/>
            <a:fld id="{6294C92D-0306-4E69-9CD3-20855E849650}" type="slidenum">
              <a:rPr kumimoji="0" lang="en-US" smtClean="0"/>
              <a:t>‹#›</a:t>
            </a:fld>
            <a:endParaRPr kumimoji="0" lang="en-US" sz="1200">
              <a:solidFill>
                <a:schemeClr val="bg2">
                  <a:shade val="50000"/>
                </a:schemeClr>
              </a:solidFill>
              <a:effectLst/>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blog.prepscholar.com/the-complete-guide-to-act-grammar-rules" TargetMode="External"/><Relationship Id="rId3" Type="http://schemas.openxmlformats.org/officeDocument/2006/relationships/hyperlink" Target="http://www.grammar-quizzes.com/puncsum.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udy.com/academy/lesson/types-of-rhetorical-skills-questions-on-the-act-english.html" TargetMode="External"/><Relationship Id="rId3" Type="http://schemas.openxmlformats.org/officeDocument/2006/relationships/hyperlink" Target="https://benchprep.com/act/act-prep-by-mcgraw-hill-1/practice-questions/english-rhetorical-skills-style-8"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grockit.com/blog/top-10-grammar-rules-beat-act/" TargetMode="External"/><Relationship Id="rId4" Type="http://schemas.openxmlformats.org/officeDocument/2006/relationships/hyperlink" Target="http://studypoint.com/ed/act-english/" TargetMode="External"/><Relationship Id="rId5" Type="http://schemas.openxmlformats.org/officeDocument/2006/relationships/hyperlink" Target="http://grockit.com/blog/act-study-guide-english/" TargetMode="External"/><Relationship Id="rId1" Type="http://schemas.openxmlformats.org/officeDocument/2006/relationships/slideLayout" Target="../slideLayouts/slideLayout2.xml"/><Relationship Id="rId2" Type="http://schemas.openxmlformats.org/officeDocument/2006/relationships/hyperlink" Target="http://blog.prepscholar.com/the-8-most-common-mistakes-you-make-on-act-englis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hyperlink" Target="http://studypoint.com/ed/act-reading/" TargetMode="External"/><Relationship Id="rId4" Type="http://schemas.openxmlformats.org/officeDocument/2006/relationships/hyperlink" Target="http://grockit.com/blog/act-study-guide-english/" TargetMode="External"/><Relationship Id="rId1" Type="http://schemas.openxmlformats.org/officeDocument/2006/relationships/slideLayout" Target="../slideLayouts/slideLayout2.xml"/><Relationship Id="rId2" Type="http://schemas.openxmlformats.org/officeDocument/2006/relationships/hyperlink" Target="http://blog.prepscholar.com/how-to-get-36-on-act-reading-11-strategies-from-a-perfect-score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Getting Ready for the ACT</a:t>
            </a:r>
            <a:endParaRPr lang="en-US" dirty="0"/>
          </a:p>
        </p:txBody>
      </p:sp>
      <p:sp>
        <p:nvSpPr>
          <p:cNvPr id="3" name="Subtitle 2"/>
          <p:cNvSpPr>
            <a:spLocks noGrp="1"/>
          </p:cNvSpPr>
          <p:nvPr>
            <p:ph type="subTitle" idx="1"/>
          </p:nvPr>
        </p:nvSpPr>
        <p:spPr>
          <a:xfrm>
            <a:off x="1432560" y="1850064"/>
            <a:ext cx="7406640" cy="3601054"/>
          </a:xfrm>
        </p:spPr>
        <p:txBody>
          <a:bodyPr>
            <a:normAutofit/>
          </a:bodyPr>
          <a:lstStyle/>
          <a:p>
            <a:r>
              <a:rPr lang="en-US" dirty="0" smtClean="0"/>
              <a:t>ACT English</a:t>
            </a:r>
          </a:p>
          <a:p>
            <a:r>
              <a:rPr lang="en-US" dirty="0" smtClean="0"/>
              <a:t>ACT Reading</a:t>
            </a:r>
          </a:p>
          <a:p>
            <a:r>
              <a:rPr lang="en-US" dirty="0" smtClean="0"/>
              <a:t>ACT Writing</a:t>
            </a:r>
          </a:p>
          <a:p>
            <a:r>
              <a:rPr lang="en-US" dirty="0" smtClean="0"/>
              <a:t>Test Strategies</a:t>
            </a:r>
          </a:p>
          <a:p>
            <a:endParaRPr lang="en-US" dirty="0"/>
          </a:p>
          <a:p>
            <a:endParaRPr lang="en-US" dirty="0" smtClean="0"/>
          </a:p>
          <a:p>
            <a:pPr algn="r"/>
            <a:r>
              <a:rPr lang="en-US" sz="2000" dirty="0" smtClean="0"/>
              <a:t>Mrs. G. Stone</a:t>
            </a:r>
          </a:p>
          <a:p>
            <a:pPr algn="r"/>
            <a:r>
              <a:rPr lang="en-US" sz="2000" dirty="0" smtClean="0"/>
              <a:t>Spring 2016</a:t>
            </a:r>
            <a:endParaRPr lang="en-US" sz="2000" dirty="0"/>
          </a:p>
        </p:txBody>
      </p:sp>
    </p:spTree>
    <p:extLst>
      <p:ext uri="{BB962C8B-B14F-4D97-AF65-F5344CB8AC3E}">
        <p14:creationId xmlns:p14="http://schemas.microsoft.com/office/powerpoint/2010/main" val="29292473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Components</a:t>
            </a:r>
            <a:endParaRPr lang="en-US" dirty="0"/>
          </a:p>
        </p:txBody>
      </p:sp>
      <p:sp>
        <p:nvSpPr>
          <p:cNvPr id="3" name="Content Placeholder 2"/>
          <p:cNvSpPr>
            <a:spLocks noGrp="1"/>
          </p:cNvSpPr>
          <p:nvPr>
            <p:ph idx="1"/>
          </p:nvPr>
        </p:nvSpPr>
        <p:spPr/>
        <p:txBody>
          <a:bodyPr/>
          <a:lstStyle/>
          <a:p>
            <a:r>
              <a:rPr lang="en-US" dirty="0" smtClean="0"/>
              <a:t>English – 45 minutes for 75 questions</a:t>
            </a:r>
          </a:p>
          <a:p>
            <a:r>
              <a:rPr lang="en-US" dirty="0" smtClean="0"/>
              <a:t>Reading – 35 minutes for 40 questions</a:t>
            </a:r>
          </a:p>
          <a:p>
            <a:r>
              <a:rPr lang="en-US" dirty="0" smtClean="0"/>
              <a:t>Writing – 40 minutes for one prompt</a:t>
            </a:r>
          </a:p>
          <a:p>
            <a:r>
              <a:rPr lang="en-US" dirty="0" smtClean="0"/>
              <a:t>Math – 60 minutes for 60 questions</a:t>
            </a:r>
          </a:p>
          <a:p>
            <a:r>
              <a:rPr lang="en-US" dirty="0" smtClean="0"/>
              <a:t>Science – 35 minutes for 40 questions</a:t>
            </a:r>
            <a:endParaRPr lang="en-US" dirty="0"/>
          </a:p>
        </p:txBody>
      </p:sp>
    </p:spTree>
    <p:extLst>
      <p:ext uri="{BB962C8B-B14F-4D97-AF65-F5344CB8AC3E}">
        <p14:creationId xmlns:p14="http://schemas.microsoft.com/office/powerpoint/2010/main" val="294834667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the ACT really test?</a:t>
            </a:r>
            <a:endParaRPr lang="en-US" dirty="0"/>
          </a:p>
        </p:txBody>
      </p:sp>
      <p:sp>
        <p:nvSpPr>
          <p:cNvPr id="3" name="Content Placeholder 2"/>
          <p:cNvSpPr>
            <a:spLocks noGrp="1"/>
          </p:cNvSpPr>
          <p:nvPr>
            <p:ph idx="1"/>
          </p:nvPr>
        </p:nvSpPr>
        <p:spPr/>
        <p:txBody>
          <a:bodyPr>
            <a:normAutofit/>
          </a:bodyPr>
          <a:lstStyle/>
          <a:p>
            <a:r>
              <a:rPr lang="en-US" b="1" dirty="0" smtClean="0"/>
              <a:t>Content</a:t>
            </a:r>
          </a:p>
          <a:p>
            <a:pPr lvl="1"/>
            <a:r>
              <a:rPr lang="en-US" dirty="0"/>
              <a:t>Grammatical ability (English section</a:t>
            </a:r>
            <a:r>
              <a:rPr lang="en-US" dirty="0" smtClean="0"/>
              <a:t>)</a:t>
            </a:r>
          </a:p>
          <a:p>
            <a:pPr lvl="1"/>
            <a:r>
              <a:rPr lang="en-US" dirty="0" smtClean="0"/>
              <a:t>Reading Comprehension (Reading and Science sections)</a:t>
            </a:r>
          </a:p>
          <a:p>
            <a:pPr lvl="1"/>
            <a:r>
              <a:rPr lang="en-US" dirty="0" smtClean="0"/>
              <a:t>Mathematical skills (Math section)</a:t>
            </a:r>
          </a:p>
          <a:p>
            <a:pPr lvl="1"/>
            <a:r>
              <a:rPr lang="en-US" dirty="0" smtClean="0"/>
              <a:t>Essay writing</a:t>
            </a:r>
          </a:p>
          <a:p>
            <a:pPr lvl="1"/>
            <a:endParaRPr lang="en-US" dirty="0"/>
          </a:p>
          <a:p>
            <a:r>
              <a:rPr lang="en-US" b="1" dirty="0" smtClean="0"/>
              <a:t>Strategy (how well you can do on a TIMED TEST)</a:t>
            </a:r>
          </a:p>
          <a:p>
            <a:pPr lvl="1"/>
            <a:endParaRPr lang="en-US" dirty="0"/>
          </a:p>
        </p:txBody>
      </p:sp>
    </p:spTree>
    <p:extLst>
      <p:ext uri="{BB962C8B-B14F-4D97-AF65-F5344CB8AC3E}">
        <p14:creationId xmlns:p14="http://schemas.microsoft.com/office/powerpoint/2010/main" val="3359738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English Content</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Usage and Mechanics</a:t>
            </a:r>
          </a:p>
          <a:p>
            <a:pPr lvl="2"/>
            <a:r>
              <a:rPr lang="en-US" dirty="0" smtClean="0"/>
              <a:t>Punctuation, Grammar, Sentence Structure, Usage, Agreement</a:t>
            </a:r>
          </a:p>
          <a:p>
            <a:pPr lvl="3"/>
            <a:r>
              <a:rPr lang="en-US" sz="2400" b="1" u="sng" dirty="0" smtClean="0">
                <a:solidFill>
                  <a:srgbClr val="FF0000"/>
                </a:solidFill>
              </a:rPr>
              <a:t>What you need to know</a:t>
            </a:r>
            <a:r>
              <a:rPr lang="en-US" sz="2400" b="1" dirty="0" smtClean="0">
                <a:solidFill>
                  <a:srgbClr val="FF0000"/>
                </a:solidFill>
              </a:rPr>
              <a:t>:  comma, period, semicolon, colon, and apostrophe usage, subject-verb agreement, pronoun-antecedent agreement, clauses.</a:t>
            </a:r>
          </a:p>
          <a:p>
            <a:r>
              <a:rPr lang="en-US" sz="3000" dirty="0" smtClean="0">
                <a:solidFill>
                  <a:srgbClr val="000000"/>
                </a:solidFill>
              </a:rPr>
              <a:t>Good site for review:</a:t>
            </a:r>
          </a:p>
          <a:p>
            <a:pPr marL="356616" lvl="1" indent="0">
              <a:buNone/>
            </a:pPr>
            <a:r>
              <a:rPr lang="en-US" sz="2600" dirty="0">
                <a:solidFill>
                  <a:srgbClr val="000000"/>
                </a:solidFill>
                <a:hlinkClick r:id="rId2"/>
              </a:rPr>
              <a:t>http://blog.prepscholar.com/the-complete-guide-to-act-grammar-</a:t>
            </a:r>
            <a:r>
              <a:rPr lang="en-US" sz="2600" dirty="0" smtClean="0">
                <a:solidFill>
                  <a:srgbClr val="000000"/>
                </a:solidFill>
                <a:hlinkClick r:id="rId2"/>
              </a:rPr>
              <a:t>rules</a:t>
            </a:r>
            <a:endParaRPr lang="en-US" sz="2600" dirty="0" smtClean="0">
              <a:solidFill>
                <a:srgbClr val="000000"/>
              </a:solidFill>
            </a:endParaRPr>
          </a:p>
          <a:p>
            <a:r>
              <a:rPr lang="en-US" sz="3000" dirty="0" smtClean="0">
                <a:solidFill>
                  <a:srgbClr val="000000"/>
                </a:solidFill>
              </a:rPr>
              <a:t>Good site for practice:</a:t>
            </a:r>
          </a:p>
          <a:p>
            <a:pPr marL="356616" lvl="1" indent="0">
              <a:buNone/>
            </a:pPr>
            <a:r>
              <a:rPr lang="en-US" sz="2600" dirty="0">
                <a:solidFill>
                  <a:srgbClr val="3366FF"/>
                </a:solidFill>
                <a:hlinkClick r:id="rId3"/>
              </a:rPr>
              <a:t>http://www.grammar-quizzes.com/</a:t>
            </a:r>
            <a:r>
              <a:rPr lang="en-US" sz="2600" dirty="0" smtClean="0">
                <a:solidFill>
                  <a:srgbClr val="3366FF"/>
                </a:solidFill>
                <a:hlinkClick r:id="rId3"/>
              </a:rPr>
              <a:t>puncsum.html</a:t>
            </a:r>
            <a:endParaRPr lang="en-US" sz="2600" dirty="0" smtClean="0">
              <a:solidFill>
                <a:srgbClr val="3366FF"/>
              </a:solidFill>
            </a:endParaRPr>
          </a:p>
          <a:p>
            <a:pPr marL="82296" indent="0">
              <a:buNone/>
            </a:pPr>
            <a:endParaRPr lang="en-US" sz="3600" dirty="0" smtClean="0"/>
          </a:p>
        </p:txBody>
      </p:sp>
      <p:sp>
        <p:nvSpPr>
          <p:cNvPr id="4" name="TextBox 3"/>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2323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ACT English Content</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Rhetorical Skills</a:t>
            </a:r>
          </a:p>
          <a:p>
            <a:pPr lvl="2"/>
            <a:r>
              <a:rPr lang="en-US" dirty="0"/>
              <a:t>Strategy, Organization, and </a:t>
            </a:r>
            <a:r>
              <a:rPr lang="en-US" dirty="0" smtClean="0"/>
              <a:t>Style</a:t>
            </a:r>
          </a:p>
          <a:p>
            <a:pPr lvl="2"/>
            <a:r>
              <a:rPr lang="en-US" b="1" u="sng" dirty="0" smtClean="0">
                <a:solidFill>
                  <a:srgbClr val="FF0000"/>
                </a:solidFill>
              </a:rPr>
              <a:t>What you need to know</a:t>
            </a:r>
            <a:r>
              <a:rPr lang="en-US" b="1" dirty="0" smtClean="0">
                <a:solidFill>
                  <a:srgbClr val="FF0000"/>
                </a:solidFill>
              </a:rPr>
              <a:t>:  how to make a passage clearer, how to judge an author’s purpose, how to cleanly transition between one paragraph and another, how to assess tone and identify words/phrases that add to a passage’s tone.</a:t>
            </a:r>
          </a:p>
          <a:p>
            <a:r>
              <a:rPr lang="en-US" sz="3000" dirty="0" smtClean="0"/>
              <a:t>Good site for review:</a:t>
            </a:r>
          </a:p>
          <a:p>
            <a:pPr marL="868680" lvl="3" indent="0">
              <a:buNone/>
            </a:pPr>
            <a:r>
              <a:rPr lang="en-US" sz="2400" dirty="0">
                <a:hlinkClick r:id="rId2"/>
              </a:rPr>
              <a:t>http://study.com/academy/lesson/types-of-rhetorical-skills-questions-on-the-act-</a:t>
            </a:r>
            <a:r>
              <a:rPr lang="en-US" sz="2400" dirty="0" smtClean="0">
                <a:hlinkClick r:id="rId2"/>
              </a:rPr>
              <a:t>english.html</a:t>
            </a:r>
            <a:r>
              <a:rPr lang="en-US" sz="2400" dirty="0"/>
              <a:t> </a:t>
            </a:r>
            <a:r>
              <a:rPr lang="en-US" sz="2400" dirty="0" smtClean="0"/>
              <a:t>(video)</a:t>
            </a:r>
            <a:endParaRPr lang="en-US" sz="2400" dirty="0"/>
          </a:p>
          <a:p>
            <a:r>
              <a:rPr lang="en-US" sz="3000" dirty="0" smtClean="0"/>
              <a:t>Good site for practice:</a:t>
            </a:r>
          </a:p>
          <a:p>
            <a:pPr marL="868680" lvl="3" indent="0">
              <a:buNone/>
            </a:pPr>
            <a:r>
              <a:rPr lang="en-US" sz="2400" dirty="0">
                <a:hlinkClick r:id="rId3"/>
              </a:rPr>
              <a:t>https://benchprep.com/act/act-prep-by-mcgraw-hill-1/practice-questions/english-rhetorical-skills-style-</a:t>
            </a:r>
            <a:r>
              <a:rPr lang="en-US" sz="2400" dirty="0" smtClean="0">
                <a:hlinkClick r:id="rId3"/>
              </a:rPr>
              <a:t>8</a:t>
            </a:r>
            <a:endParaRPr lang="en-US" sz="2400" dirty="0" smtClean="0"/>
          </a:p>
          <a:p>
            <a:pPr lvl="2"/>
            <a:endParaRPr lang="en-US" dirty="0"/>
          </a:p>
          <a:p>
            <a:pPr lvl="2"/>
            <a:endParaRPr lang="en-US" dirty="0"/>
          </a:p>
          <a:p>
            <a:pPr lvl="2"/>
            <a:endParaRPr lang="en-US" dirty="0"/>
          </a:p>
          <a:p>
            <a:pPr lvl="2"/>
            <a:endParaRPr lang="en-US" dirty="0"/>
          </a:p>
          <a:p>
            <a:endParaRPr lang="en-US" dirty="0"/>
          </a:p>
        </p:txBody>
      </p:sp>
    </p:spTree>
    <p:extLst>
      <p:ext uri="{BB962C8B-B14F-4D97-AF65-F5344CB8AC3E}">
        <p14:creationId xmlns:p14="http://schemas.microsoft.com/office/powerpoint/2010/main" val="9476867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Helpful Sites for ACT English</a:t>
            </a:r>
            <a:endParaRPr lang="en-US" dirty="0"/>
          </a:p>
        </p:txBody>
      </p:sp>
      <p:sp>
        <p:nvSpPr>
          <p:cNvPr id="3" name="Content Placeholder 2"/>
          <p:cNvSpPr>
            <a:spLocks noGrp="1"/>
          </p:cNvSpPr>
          <p:nvPr>
            <p:ph idx="1"/>
          </p:nvPr>
        </p:nvSpPr>
        <p:spPr>
          <a:xfrm>
            <a:off x="1111304" y="1417638"/>
            <a:ext cx="7822384" cy="5250720"/>
          </a:xfrm>
        </p:spPr>
        <p:txBody>
          <a:bodyPr>
            <a:normAutofit fontScale="85000" lnSpcReduction="20000"/>
          </a:bodyPr>
          <a:lstStyle/>
          <a:p>
            <a:pPr marL="82296" indent="0">
              <a:buNone/>
            </a:pPr>
            <a:r>
              <a:rPr lang="en-US" dirty="0"/>
              <a:t>Mistakes to avoid</a:t>
            </a:r>
            <a:r>
              <a:rPr lang="en-US" dirty="0" smtClean="0"/>
              <a:t>:</a:t>
            </a:r>
            <a:endParaRPr lang="en-US" dirty="0" smtClean="0">
              <a:hlinkClick r:id="rId2"/>
            </a:endParaRPr>
          </a:p>
          <a:p>
            <a:pPr marL="82296" indent="0">
              <a:buNone/>
            </a:pPr>
            <a:r>
              <a:rPr lang="en-US" dirty="0" smtClean="0">
                <a:hlinkClick r:id="rId2"/>
              </a:rPr>
              <a:t>http</a:t>
            </a:r>
            <a:r>
              <a:rPr lang="en-US" dirty="0">
                <a:hlinkClick r:id="rId2"/>
              </a:rPr>
              <a:t>://blog.prepscholar.com/the-8-most-common-mistakes-you-make-on-act-</a:t>
            </a:r>
            <a:r>
              <a:rPr lang="en-US" dirty="0" smtClean="0">
                <a:hlinkClick r:id="rId2"/>
              </a:rPr>
              <a:t>english</a:t>
            </a:r>
            <a:endParaRPr lang="en-US" dirty="0" smtClean="0"/>
          </a:p>
          <a:p>
            <a:pPr marL="82296" indent="0">
              <a:buNone/>
            </a:pPr>
            <a:endParaRPr lang="en-US" dirty="0"/>
          </a:p>
          <a:p>
            <a:pPr marL="82296" indent="0">
              <a:buNone/>
            </a:pPr>
            <a:r>
              <a:rPr lang="en-US" dirty="0" smtClean="0"/>
              <a:t>10 Grammar Rules You Must Know:</a:t>
            </a:r>
          </a:p>
          <a:p>
            <a:pPr marL="82296" indent="0">
              <a:buNone/>
            </a:pPr>
            <a:r>
              <a:rPr lang="en-US" dirty="0">
                <a:hlinkClick r:id="rId3"/>
              </a:rPr>
              <a:t>http://grockit.com/blog/top-10-grammar-rules-beat-act</a:t>
            </a:r>
            <a:r>
              <a:rPr lang="en-US" dirty="0" smtClean="0">
                <a:hlinkClick r:id="rId3"/>
              </a:rPr>
              <a:t>/</a:t>
            </a:r>
            <a:endParaRPr lang="en-US" dirty="0" smtClean="0"/>
          </a:p>
          <a:p>
            <a:pPr marL="82296" indent="0">
              <a:buNone/>
            </a:pPr>
            <a:endParaRPr lang="en-US" dirty="0" smtClean="0"/>
          </a:p>
          <a:p>
            <a:pPr marL="82296" indent="0">
              <a:buNone/>
            </a:pPr>
            <a:r>
              <a:rPr lang="en-US" dirty="0" smtClean="0"/>
              <a:t>Basics about ACT English section:</a:t>
            </a:r>
          </a:p>
          <a:p>
            <a:pPr marL="82296" indent="0">
              <a:buNone/>
            </a:pPr>
            <a:r>
              <a:rPr lang="en-US" dirty="0">
                <a:hlinkClick r:id="rId4"/>
              </a:rPr>
              <a:t>http://studypoint.com/ed/act-english</a:t>
            </a:r>
            <a:r>
              <a:rPr lang="en-US" dirty="0" smtClean="0">
                <a:hlinkClick r:id="rId4"/>
              </a:rPr>
              <a:t>/</a:t>
            </a:r>
            <a:endParaRPr lang="en-US" dirty="0" smtClean="0"/>
          </a:p>
          <a:p>
            <a:pPr marL="82296" indent="0">
              <a:buNone/>
            </a:pPr>
            <a:endParaRPr lang="en-US" dirty="0"/>
          </a:p>
          <a:p>
            <a:pPr marL="82296" indent="0">
              <a:buNone/>
            </a:pPr>
            <a:r>
              <a:rPr lang="en-US" dirty="0" smtClean="0"/>
              <a:t>Video Tutorials (</a:t>
            </a:r>
            <a:r>
              <a:rPr lang="en-US" dirty="0" err="1" smtClean="0"/>
              <a:t>Grockit</a:t>
            </a:r>
            <a:r>
              <a:rPr lang="en-US" dirty="0" smtClean="0"/>
              <a:t>):</a:t>
            </a:r>
          </a:p>
          <a:p>
            <a:pPr marL="82296" indent="0">
              <a:buNone/>
            </a:pPr>
            <a:r>
              <a:rPr lang="en-US" dirty="0">
                <a:hlinkClick r:id="rId5"/>
              </a:rPr>
              <a:t>http://grockit.com/blog/act-study-guide-english</a:t>
            </a:r>
            <a:r>
              <a:rPr lang="en-US" dirty="0" smtClean="0">
                <a:hlinkClick r:id="rId5"/>
              </a:rPr>
              <a:t>/</a:t>
            </a:r>
            <a:endParaRPr lang="en-US" dirty="0" smtClean="0"/>
          </a:p>
          <a:p>
            <a:pPr marL="82296" indent="0">
              <a:buNone/>
            </a:pPr>
            <a:endParaRPr lang="en-US" dirty="0" smtClean="0"/>
          </a:p>
          <a:p>
            <a:pPr marL="82296" indent="0">
              <a:buNone/>
            </a:pPr>
            <a:endParaRPr lang="en-US" dirty="0"/>
          </a:p>
          <a:p>
            <a:pPr marL="82296" indent="0">
              <a:buNone/>
            </a:pPr>
            <a:endParaRPr lang="en-US" dirty="0" smtClean="0"/>
          </a:p>
          <a:p>
            <a:pPr marL="82296" indent="0">
              <a:buNone/>
            </a:pPr>
            <a:endParaRPr lang="en-US" dirty="0" smtClean="0"/>
          </a:p>
        </p:txBody>
      </p:sp>
      <p:sp>
        <p:nvSpPr>
          <p:cNvPr id="4" name="TextBox 3"/>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78552715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Reading Content</a:t>
            </a:r>
            <a:endParaRPr lang="en-US" dirty="0"/>
          </a:p>
        </p:txBody>
      </p:sp>
      <p:sp>
        <p:nvSpPr>
          <p:cNvPr id="3" name="Content Placeholder 2"/>
          <p:cNvSpPr>
            <a:spLocks noGrp="1"/>
          </p:cNvSpPr>
          <p:nvPr>
            <p:ph idx="1"/>
          </p:nvPr>
        </p:nvSpPr>
        <p:spPr/>
        <p:txBody>
          <a:bodyPr/>
          <a:lstStyle/>
          <a:p>
            <a:r>
              <a:rPr lang="en-US" b="1" dirty="0" smtClean="0"/>
              <a:t>Four passages:</a:t>
            </a:r>
          </a:p>
          <a:p>
            <a:pPr lvl="1"/>
            <a:r>
              <a:rPr lang="en-US" dirty="0" smtClean="0"/>
              <a:t>Prose Fiction</a:t>
            </a:r>
          </a:p>
          <a:p>
            <a:pPr lvl="2"/>
            <a:r>
              <a:rPr lang="en-US" dirty="0" smtClean="0"/>
              <a:t>(What you read every day in English class)</a:t>
            </a:r>
          </a:p>
          <a:p>
            <a:pPr lvl="1"/>
            <a:r>
              <a:rPr lang="en-US" dirty="0" smtClean="0"/>
              <a:t>Social Science</a:t>
            </a:r>
          </a:p>
          <a:p>
            <a:pPr lvl="2"/>
            <a:r>
              <a:rPr lang="en-US" dirty="0" smtClean="0"/>
              <a:t>(on topics in Psychology, Sociology, or Education)</a:t>
            </a:r>
          </a:p>
          <a:p>
            <a:pPr lvl="1"/>
            <a:r>
              <a:rPr lang="en-US" dirty="0" smtClean="0"/>
              <a:t>Humanities</a:t>
            </a:r>
          </a:p>
          <a:p>
            <a:pPr lvl="2"/>
            <a:r>
              <a:rPr lang="en-US" dirty="0" smtClean="0"/>
              <a:t>(Personal memoirs or letters, art, music, etc.)</a:t>
            </a:r>
          </a:p>
          <a:p>
            <a:pPr lvl="1"/>
            <a:r>
              <a:rPr lang="en-US" dirty="0" smtClean="0"/>
              <a:t>Natural Science</a:t>
            </a:r>
          </a:p>
          <a:p>
            <a:pPr lvl="2"/>
            <a:r>
              <a:rPr lang="en-US" dirty="0" smtClean="0"/>
              <a:t>(nonfiction writing about Science)</a:t>
            </a:r>
          </a:p>
          <a:p>
            <a:pPr lvl="2"/>
            <a:endParaRPr lang="en-US" dirty="0"/>
          </a:p>
        </p:txBody>
      </p:sp>
      <p:sp>
        <p:nvSpPr>
          <p:cNvPr id="4" name="TextBox 3"/>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32305475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linds(horizontal)">
                                      <p:cBhvr>
                                        <p:cTn id="7" dur="500"/>
                                        <p:tgtEl>
                                          <p:spTgt spid="3">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linds(horizont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checkerboard(across)">
                                      <p:cBhvr>
                                        <p:cTn id="15" dur="500"/>
                                        <p:tgtEl>
                                          <p:spTgt spid="3">
                                            <p:txEl>
                                              <p:pRg st="5" end="5"/>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checkerboard(across)">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Reading – Prose example</a:t>
            </a:r>
            <a:endParaRPr lang="en-US" dirty="0"/>
          </a:p>
        </p:txBody>
      </p:sp>
      <p:sp>
        <p:nvSpPr>
          <p:cNvPr id="4" name="Rectangle 3"/>
          <p:cNvSpPr/>
          <p:nvPr/>
        </p:nvSpPr>
        <p:spPr>
          <a:xfrm>
            <a:off x="1435608" y="1142847"/>
            <a:ext cx="7154945" cy="5078314"/>
          </a:xfrm>
          <a:prstGeom prst="rect">
            <a:avLst/>
          </a:prstGeom>
        </p:spPr>
        <p:txBody>
          <a:bodyPr wrap="square">
            <a:spAutoFit/>
          </a:bodyPr>
          <a:lstStyle/>
          <a:p>
            <a:r>
              <a:rPr lang="en-US" dirty="0"/>
              <a:t>She had appeared there first, in Newland Archer’s boyhood, as a brilliantly pretty little girl of nine or ten, of whom people said that she “ought to be painted.” Her parents had been continental wanderers, and after a roaming babyhood she had lost them both, and been taken in charge by her aunt, Medora Manson, also a wanderer, who was herself returning to New York to “settle down.”</a:t>
            </a:r>
          </a:p>
          <a:p>
            <a:endParaRPr lang="en-US" dirty="0"/>
          </a:p>
          <a:p>
            <a:r>
              <a:rPr lang="en-US" dirty="0"/>
              <a:t>Poor Medora, repeatedly widowed, was always coming home to settle down (each time in a less expensive house), and bringing with her a new husband or an adopted child; but after a few months she invariably parted from her husband or </a:t>
            </a:r>
            <a:r>
              <a:rPr lang="en-US" dirty="0" err="1"/>
              <a:t>quarrelled</a:t>
            </a:r>
            <a:r>
              <a:rPr lang="en-US" dirty="0"/>
              <a:t> with her ward, and, having got rid of her house at a loss, set out again on her wanderings. As her mother had been a </a:t>
            </a:r>
            <a:r>
              <a:rPr lang="en-US" dirty="0" err="1"/>
              <a:t>Rushworth</a:t>
            </a:r>
            <a:r>
              <a:rPr lang="en-US" dirty="0"/>
              <a:t>, and her last unhappy marriage had linked her to one of the crazy </a:t>
            </a:r>
            <a:r>
              <a:rPr lang="en-US" dirty="0" err="1"/>
              <a:t>Chiverses</a:t>
            </a:r>
            <a:r>
              <a:rPr lang="en-US" dirty="0"/>
              <a:t>, New York looked indulgently on her eccentricities; but when she returned with her little orphaned niece, whose parents had been popular in spite of their regrettable taste for travel, people thought it a pity that the pretty child should be in such hands.</a:t>
            </a:r>
          </a:p>
          <a:p>
            <a:endParaRPr lang="en-US" dirty="0"/>
          </a:p>
        </p:txBody>
      </p:sp>
      <p:sp>
        <p:nvSpPr>
          <p:cNvPr id="5" name="TextBox 4"/>
          <p:cNvSpPr txBox="1"/>
          <p:nvPr/>
        </p:nvSpPr>
        <p:spPr>
          <a:xfrm>
            <a:off x="1435608" y="5997994"/>
            <a:ext cx="7154945" cy="830997"/>
          </a:xfrm>
          <a:prstGeom prst="rect">
            <a:avLst/>
          </a:prstGeom>
          <a:noFill/>
        </p:spPr>
        <p:txBody>
          <a:bodyPr wrap="square" rtlCol="0">
            <a:spAutoFit/>
          </a:bodyPr>
          <a:lstStyle/>
          <a:p>
            <a:pPr algn="ctr"/>
            <a:r>
              <a:rPr lang="en-US" sz="2400" b="1" dirty="0" smtClean="0">
                <a:solidFill>
                  <a:srgbClr val="FF0000"/>
                </a:solidFill>
              </a:rPr>
              <a:t>Pretty much what you read in your English classes, right?</a:t>
            </a:r>
            <a:endParaRPr lang="en-US" sz="2400" b="1" dirty="0">
              <a:solidFill>
                <a:srgbClr val="FF0000"/>
              </a:solidFill>
            </a:endParaRPr>
          </a:p>
        </p:txBody>
      </p:sp>
      <p:sp>
        <p:nvSpPr>
          <p:cNvPr id="6" name="TextBox 5"/>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17848989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 Reading – Social Science example</a:t>
            </a:r>
            <a:endParaRPr lang="en-US" dirty="0"/>
          </a:p>
        </p:txBody>
      </p:sp>
      <p:sp>
        <p:nvSpPr>
          <p:cNvPr id="4" name="Rectangle 3"/>
          <p:cNvSpPr/>
          <p:nvPr/>
        </p:nvSpPr>
        <p:spPr>
          <a:xfrm>
            <a:off x="1435608" y="1721608"/>
            <a:ext cx="6837430" cy="3416320"/>
          </a:xfrm>
          <a:prstGeom prst="rect">
            <a:avLst/>
          </a:prstGeom>
        </p:spPr>
        <p:txBody>
          <a:bodyPr wrap="square">
            <a:spAutoFit/>
          </a:bodyPr>
          <a:lstStyle/>
          <a:p>
            <a:r>
              <a:rPr lang="en-US" dirty="0"/>
              <a:t>The quality of almost pyramidal solidity characterizes another great enterprise of the Napoleonic period, the codification of French law. The difficulties of this undertaking consisted mainly in the enormous mass of decrees emanating from the National Assemblies, in political, civil, and criminal affairs. Many of those decrees, the offspring of a momentary enthusiasm, had found a place in the codes of laws which were then compiled; and yet sagacious observers knew that several of them warred against the instincts of the Gallic race. This conviction was summed up in the brief statement of the compilers of the new code, in which they appealed from the ideas of Rousseau to the customs of the past: “New theories are but the maxims of certain individuals: the old maxims represent the sense of centuries.”</a:t>
            </a:r>
          </a:p>
        </p:txBody>
      </p:sp>
      <p:sp>
        <p:nvSpPr>
          <p:cNvPr id="5" name="TextBox 4"/>
          <p:cNvSpPr txBox="1"/>
          <p:nvPr/>
        </p:nvSpPr>
        <p:spPr>
          <a:xfrm>
            <a:off x="1658135" y="5380553"/>
            <a:ext cx="6315027" cy="1200328"/>
          </a:xfrm>
          <a:prstGeom prst="rect">
            <a:avLst/>
          </a:prstGeom>
          <a:noFill/>
        </p:spPr>
        <p:txBody>
          <a:bodyPr wrap="square" rtlCol="0">
            <a:spAutoFit/>
          </a:bodyPr>
          <a:lstStyle/>
          <a:p>
            <a:pPr algn="ctr"/>
            <a:r>
              <a:rPr lang="en-US" sz="2400" b="1" dirty="0" smtClean="0">
                <a:solidFill>
                  <a:srgbClr val="FF0000"/>
                </a:solidFill>
              </a:rPr>
              <a:t>Tough looking, but not impossible…pick the parts you know!  Don’t get hung up on words that you’ve never seen before!</a:t>
            </a:r>
            <a:endParaRPr lang="en-US" sz="2400" b="1" dirty="0">
              <a:solidFill>
                <a:srgbClr val="FF0000"/>
              </a:solidFill>
            </a:endParaRPr>
          </a:p>
        </p:txBody>
      </p:sp>
      <p:sp>
        <p:nvSpPr>
          <p:cNvPr id="6" name="TextBox 5"/>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1063556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 Reading – Humanities example</a:t>
            </a:r>
            <a:endParaRPr lang="en-US" dirty="0"/>
          </a:p>
        </p:txBody>
      </p:sp>
      <p:sp>
        <p:nvSpPr>
          <p:cNvPr id="4" name="Rectangle 3"/>
          <p:cNvSpPr/>
          <p:nvPr/>
        </p:nvSpPr>
        <p:spPr>
          <a:xfrm>
            <a:off x="1435608" y="1417638"/>
            <a:ext cx="6978548" cy="2862323"/>
          </a:xfrm>
          <a:prstGeom prst="rect">
            <a:avLst/>
          </a:prstGeom>
        </p:spPr>
        <p:txBody>
          <a:bodyPr wrap="square">
            <a:spAutoFit/>
          </a:bodyPr>
          <a:lstStyle/>
          <a:p>
            <a:r>
              <a:rPr lang="en-US" dirty="0"/>
              <a:t>Certain reviewers believe that the novel Madame Bovary, an example of a well-crafted and provoking book, has an unusual and subversive theme that undermines its own medium: in short, these critics say that Flaubert’s remarkable piece of fiction is in fact a cautionary tale about the dangers of reading novels. As evidence, they point to its unsympathetic protagonist, Emma Bovary, who lives in books, romanticizing the simplest aspects of daily life—eating rich food, buying expensive clothing—as well as her relationships. Constantly dissatisfied with real life, she becomes cruel, dull-witted, and shortsighted, caring only about immediate physical gratification and material possessions.</a:t>
            </a:r>
          </a:p>
        </p:txBody>
      </p:sp>
      <p:sp>
        <p:nvSpPr>
          <p:cNvPr id="5" name="TextBox 4"/>
          <p:cNvSpPr txBox="1"/>
          <p:nvPr/>
        </p:nvSpPr>
        <p:spPr>
          <a:xfrm>
            <a:off x="1658136" y="4833677"/>
            <a:ext cx="6438504" cy="1200328"/>
          </a:xfrm>
          <a:prstGeom prst="rect">
            <a:avLst/>
          </a:prstGeom>
          <a:noFill/>
        </p:spPr>
        <p:txBody>
          <a:bodyPr wrap="square" rtlCol="0">
            <a:spAutoFit/>
          </a:bodyPr>
          <a:lstStyle/>
          <a:p>
            <a:pPr algn="ctr"/>
            <a:r>
              <a:rPr lang="en-US" sz="2400" b="1" dirty="0" smtClean="0">
                <a:solidFill>
                  <a:srgbClr val="FF0000"/>
                </a:solidFill>
              </a:rPr>
              <a:t>A little bit easier to understand, but still dense…Again, pick out the parts that you know and go with it! </a:t>
            </a:r>
            <a:endParaRPr lang="en-US" sz="2400" b="1" dirty="0">
              <a:solidFill>
                <a:srgbClr val="FF0000"/>
              </a:solidFill>
            </a:endParaRPr>
          </a:p>
        </p:txBody>
      </p:sp>
      <p:sp>
        <p:nvSpPr>
          <p:cNvPr id="6" name="TextBox 5"/>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12490410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 Reading – Natural Science example</a:t>
            </a:r>
            <a:endParaRPr lang="en-US" dirty="0"/>
          </a:p>
        </p:txBody>
      </p:sp>
      <p:sp>
        <p:nvSpPr>
          <p:cNvPr id="4" name="Rectangle 3"/>
          <p:cNvSpPr/>
          <p:nvPr/>
        </p:nvSpPr>
        <p:spPr>
          <a:xfrm>
            <a:off x="1435608" y="1720839"/>
            <a:ext cx="7066746" cy="2308324"/>
          </a:xfrm>
          <a:prstGeom prst="rect">
            <a:avLst/>
          </a:prstGeom>
        </p:spPr>
        <p:txBody>
          <a:bodyPr wrap="square">
            <a:spAutoFit/>
          </a:bodyPr>
          <a:lstStyle/>
          <a:p>
            <a:r>
              <a:rPr lang="en-US" dirty="0"/>
              <a:t>The American psychologist Professor Henry Ladd has devised a rigorous method of testing this hypothesis. It consists in acquiring the habit on awakening in the morning of keeping the eyes closed and retaining for some minutes the dream that is fading from the field of vision and soon would doubtless have faded from that of memory. Then one sees the figures and objects of the dream melt away little by little into </a:t>
            </a:r>
            <a:r>
              <a:rPr lang="en-US" dirty="0" err="1"/>
              <a:t>phosphenes</a:t>
            </a:r>
            <a:r>
              <a:rPr lang="en-US" dirty="0"/>
              <a:t>, identifying themselves with the colored spots that the eye really perceives when the lids are closed. </a:t>
            </a:r>
          </a:p>
        </p:txBody>
      </p:sp>
      <p:sp>
        <p:nvSpPr>
          <p:cNvPr id="5" name="TextBox 4"/>
          <p:cNvSpPr txBox="1"/>
          <p:nvPr/>
        </p:nvSpPr>
        <p:spPr>
          <a:xfrm>
            <a:off x="1640496" y="4727830"/>
            <a:ext cx="6262107" cy="1200328"/>
          </a:xfrm>
          <a:prstGeom prst="rect">
            <a:avLst/>
          </a:prstGeom>
          <a:noFill/>
        </p:spPr>
        <p:txBody>
          <a:bodyPr wrap="square" rtlCol="0">
            <a:spAutoFit/>
          </a:bodyPr>
          <a:lstStyle/>
          <a:p>
            <a:pPr algn="ctr"/>
            <a:r>
              <a:rPr lang="en-US" sz="2400" b="1" dirty="0" smtClean="0">
                <a:solidFill>
                  <a:srgbClr val="FF0000"/>
                </a:solidFill>
              </a:rPr>
              <a:t>This is Science all the way…If you are good with Science, this is the passage you should feel most comfortable with.  </a:t>
            </a:r>
            <a:endParaRPr lang="en-US" sz="2400" b="1" dirty="0">
              <a:solidFill>
                <a:srgbClr val="FF0000"/>
              </a:solidFill>
            </a:endParaRPr>
          </a:p>
        </p:txBody>
      </p:sp>
      <p:sp>
        <p:nvSpPr>
          <p:cNvPr id="6" name="TextBox 5"/>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10666644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what’s the best way to answer ACT Reading passage questions?</a:t>
            </a:r>
            <a:endParaRPr lang="en-US" dirty="0"/>
          </a:p>
        </p:txBody>
      </p:sp>
      <p:sp>
        <p:nvSpPr>
          <p:cNvPr id="3" name="Content Placeholder 2"/>
          <p:cNvSpPr>
            <a:spLocks noGrp="1"/>
          </p:cNvSpPr>
          <p:nvPr>
            <p:ph idx="1"/>
          </p:nvPr>
        </p:nvSpPr>
        <p:spPr>
          <a:xfrm>
            <a:off x="1076024" y="1447800"/>
            <a:ext cx="7857664" cy="4800600"/>
          </a:xfrm>
        </p:spPr>
        <p:txBody>
          <a:bodyPr>
            <a:normAutofit lnSpcReduction="10000"/>
          </a:bodyPr>
          <a:lstStyle/>
          <a:p>
            <a:pPr marL="82296" indent="0">
              <a:buNone/>
            </a:pPr>
            <a:r>
              <a:rPr lang="en-US" u="sng" dirty="0" smtClean="0"/>
              <a:t>Question strategies:</a:t>
            </a:r>
          </a:p>
          <a:p>
            <a:r>
              <a:rPr lang="en-US" sz="2800" dirty="0" smtClean="0"/>
              <a:t>Take each question one by one. Look for/mark HOT WORDS in the questions.</a:t>
            </a:r>
          </a:p>
          <a:p>
            <a:pPr lvl="1"/>
            <a:r>
              <a:rPr lang="en-US" sz="2400" dirty="0" smtClean="0"/>
              <a:t>Directional words (“in the last paragraph,” “Maggie tells Glenn…,” “Line 4 refers to…”).</a:t>
            </a:r>
          </a:p>
          <a:p>
            <a:pPr lvl="1"/>
            <a:r>
              <a:rPr lang="en-US" sz="2400" dirty="0" smtClean="0"/>
              <a:t>Bolded words (i.e. vocabulary, literary term, etc.)</a:t>
            </a:r>
          </a:p>
          <a:p>
            <a:pPr lvl="1"/>
            <a:r>
              <a:rPr lang="en-US" sz="2400" dirty="0" smtClean="0"/>
              <a:t>Real question words (i.e. “The </a:t>
            </a:r>
            <a:r>
              <a:rPr lang="en-US" sz="2400" dirty="0" smtClean="0">
                <a:solidFill>
                  <a:srgbClr val="FF0000"/>
                </a:solidFill>
              </a:rPr>
              <a:t>author</a:t>
            </a:r>
            <a:r>
              <a:rPr lang="en-US" sz="2400" dirty="0" smtClean="0"/>
              <a:t> expresses his </a:t>
            </a:r>
            <a:r>
              <a:rPr lang="en-US" sz="2400" dirty="0" smtClean="0">
                <a:solidFill>
                  <a:srgbClr val="FF0000"/>
                </a:solidFill>
              </a:rPr>
              <a:t>opinion</a:t>
            </a:r>
            <a:r>
              <a:rPr lang="en-US" sz="2400" dirty="0" smtClean="0"/>
              <a:t> on </a:t>
            </a:r>
            <a:r>
              <a:rPr lang="en-US" sz="2400" dirty="0" smtClean="0">
                <a:solidFill>
                  <a:srgbClr val="FF0000"/>
                </a:solidFill>
              </a:rPr>
              <a:t>molecular damage </a:t>
            </a:r>
            <a:r>
              <a:rPr lang="en-US" sz="2400" dirty="0" smtClean="0"/>
              <a:t>by…”</a:t>
            </a:r>
          </a:p>
          <a:p>
            <a:pPr lvl="1"/>
            <a:r>
              <a:rPr lang="en-US" sz="2400" dirty="0" smtClean="0"/>
              <a:t>HOT WORDS guide you to the right part of the text.</a:t>
            </a:r>
          </a:p>
          <a:p>
            <a:r>
              <a:rPr lang="en-US" sz="2800" dirty="0" smtClean="0"/>
              <a:t>Predict the answer before you read the answer choices.</a:t>
            </a:r>
          </a:p>
          <a:p>
            <a:pPr lvl="1"/>
            <a:endParaRPr lang="en-US" dirty="0"/>
          </a:p>
        </p:txBody>
      </p:sp>
      <p:sp>
        <p:nvSpPr>
          <p:cNvPr id="4" name="TextBox 3"/>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249140278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82296" indent="0">
              <a:buNone/>
            </a:pPr>
            <a:r>
              <a:rPr lang="en-US" b="1" dirty="0" smtClean="0"/>
              <a:t>Reading Strategies</a:t>
            </a:r>
          </a:p>
          <a:p>
            <a:r>
              <a:rPr lang="en-US" dirty="0" smtClean="0"/>
              <a:t>Scan the passage.  You will not have time for a close read.  </a:t>
            </a:r>
          </a:p>
          <a:p>
            <a:r>
              <a:rPr lang="en-US" dirty="0" smtClean="0"/>
              <a:t>Use the HOT WORDS in the questions to point you towards the right places in the passage.</a:t>
            </a:r>
          </a:p>
          <a:p>
            <a:r>
              <a:rPr lang="en-US" dirty="0" smtClean="0"/>
              <a:t>Scan the text around the HOT WORDS to identify the answer.</a:t>
            </a:r>
          </a:p>
        </p:txBody>
      </p:sp>
      <p:sp>
        <p:nvSpPr>
          <p:cNvPr id="4" name="Title 1"/>
          <p:cNvSpPr>
            <a:spLocks noGrp="1"/>
          </p:cNvSpPr>
          <p:nvPr>
            <p:ph type="title"/>
          </p:nvPr>
        </p:nvSpPr>
        <p:spPr/>
        <p:txBody>
          <a:bodyPr>
            <a:normAutofit fontScale="90000"/>
          </a:bodyPr>
          <a:lstStyle/>
          <a:p>
            <a:r>
              <a:rPr lang="en-US" dirty="0" smtClean="0"/>
              <a:t>So what’s the best way to answer ACT Reading passage questions?</a:t>
            </a:r>
            <a:endParaRPr lang="en-US" dirty="0"/>
          </a:p>
        </p:txBody>
      </p:sp>
      <p:sp>
        <p:nvSpPr>
          <p:cNvPr id="5" name="TextBox 4"/>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33774122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Reading </a:t>
            </a:r>
            <a:r>
              <a:rPr lang="en-US" b="1" dirty="0" smtClean="0">
                <a:solidFill>
                  <a:schemeClr val="tx1"/>
                </a:solidFill>
              </a:rPr>
              <a:t>Tidbits</a:t>
            </a:r>
            <a:endParaRPr lang="en-US" b="1" dirty="0">
              <a:solidFill>
                <a:schemeClr val="tx1"/>
              </a:solidFill>
            </a:endParaRPr>
          </a:p>
        </p:txBody>
      </p:sp>
      <p:sp>
        <p:nvSpPr>
          <p:cNvPr id="3" name="Content Placeholder 2"/>
          <p:cNvSpPr>
            <a:spLocks noGrp="1"/>
          </p:cNvSpPr>
          <p:nvPr>
            <p:ph idx="1"/>
          </p:nvPr>
        </p:nvSpPr>
        <p:spPr>
          <a:xfrm>
            <a:off x="1435608" y="1447800"/>
            <a:ext cx="7498080" cy="4938299"/>
          </a:xfrm>
        </p:spPr>
        <p:txBody>
          <a:bodyPr>
            <a:normAutofit lnSpcReduction="10000"/>
          </a:bodyPr>
          <a:lstStyle/>
          <a:p>
            <a:r>
              <a:rPr lang="en-US" dirty="0" smtClean="0"/>
              <a:t>Every question needs a 100% correct answer.</a:t>
            </a:r>
          </a:p>
          <a:p>
            <a:pPr lvl="1"/>
            <a:r>
              <a:rPr lang="en-US" b="1" dirty="0" smtClean="0">
                <a:solidFill>
                  <a:srgbClr val="FF0000"/>
                </a:solidFill>
              </a:rPr>
              <a:t>What you need to do:  Find a way to eliminate 3 incorrect answers.</a:t>
            </a:r>
            <a:endParaRPr lang="en-US" b="1" dirty="0">
              <a:solidFill>
                <a:srgbClr val="FF0000"/>
              </a:solidFill>
            </a:endParaRPr>
          </a:p>
          <a:p>
            <a:r>
              <a:rPr lang="en-US" dirty="0" smtClean="0">
                <a:solidFill>
                  <a:srgbClr val="000000"/>
                </a:solidFill>
              </a:rPr>
              <a:t>Know that each question is trying to trick you into choosing the wrong answer.</a:t>
            </a:r>
          </a:p>
          <a:p>
            <a:pPr lvl="1"/>
            <a:r>
              <a:rPr lang="en-US" b="1" dirty="0" smtClean="0">
                <a:solidFill>
                  <a:srgbClr val="FF0000"/>
                </a:solidFill>
              </a:rPr>
              <a:t>What you need to do:  Don’t be a sucker!</a:t>
            </a:r>
          </a:p>
          <a:p>
            <a:r>
              <a:rPr lang="en-US" dirty="0" smtClean="0"/>
              <a:t>Don’t choose an answer without having evidence.</a:t>
            </a:r>
            <a:endParaRPr lang="en-US" dirty="0"/>
          </a:p>
          <a:p>
            <a:pPr lvl="1"/>
            <a:endParaRPr lang="en-US" b="1" dirty="0" smtClean="0">
              <a:solidFill>
                <a:srgbClr val="FF0000"/>
              </a:solidFill>
            </a:endParaRPr>
          </a:p>
          <a:p>
            <a:endParaRPr lang="en-US" dirty="0"/>
          </a:p>
        </p:txBody>
      </p:sp>
      <p:sp>
        <p:nvSpPr>
          <p:cNvPr id="5" name="TextBox 4"/>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1024652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4-13 at 9.48.2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317" y="564518"/>
            <a:ext cx="8714031" cy="5662811"/>
          </a:xfrm>
          <a:prstGeom prst="rect">
            <a:avLst/>
          </a:prstGeom>
        </p:spPr>
      </p:pic>
      <p:sp>
        <p:nvSpPr>
          <p:cNvPr id="5" name="TextBox 4"/>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12703500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Reading Resources</a:t>
            </a:r>
            <a:endParaRPr lang="en-US" dirty="0"/>
          </a:p>
        </p:txBody>
      </p:sp>
      <p:sp>
        <p:nvSpPr>
          <p:cNvPr id="3" name="Content Placeholder 2"/>
          <p:cNvSpPr>
            <a:spLocks noGrp="1"/>
          </p:cNvSpPr>
          <p:nvPr>
            <p:ph idx="1"/>
          </p:nvPr>
        </p:nvSpPr>
        <p:spPr/>
        <p:txBody>
          <a:bodyPr/>
          <a:lstStyle/>
          <a:p>
            <a:pPr marL="82296" indent="0">
              <a:buNone/>
            </a:pPr>
            <a:r>
              <a:rPr lang="en-US" dirty="0" smtClean="0"/>
              <a:t>How to Score a 36 on the ACT Reading section</a:t>
            </a:r>
          </a:p>
          <a:p>
            <a:pPr marL="356616" lvl="1" indent="0">
              <a:buNone/>
            </a:pPr>
            <a:r>
              <a:rPr lang="en-US" sz="2400" dirty="0">
                <a:hlinkClick r:id="rId2"/>
              </a:rPr>
              <a:t>http://blog.prepscholar.com/how-to-get-36-on-act-reading-11-strategies-from-a-perfect-</a:t>
            </a:r>
            <a:r>
              <a:rPr lang="en-US" sz="2400" dirty="0" smtClean="0">
                <a:hlinkClick r:id="rId2"/>
              </a:rPr>
              <a:t>scorer</a:t>
            </a:r>
            <a:endParaRPr lang="en-US" sz="2400" dirty="0" smtClean="0"/>
          </a:p>
          <a:p>
            <a:pPr marL="82296" indent="0">
              <a:buNone/>
            </a:pPr>
            <a:r>
              <a:rPr lang="en-US" dirty="0" smtClean="0"/>
              <a:t>ACT Reading Overview &amp; Info</a:t>
            </a:r>
          </a:p>
          <a:p>
            <a:pPr marL="356616" lvl="1" indent="0">
              <a:buNone/>
            </a:pPr>
            <a:r>
              <a:rPr lang="en-US" sz="2400" dirty="0">
                <a:hlinkClick r:id="rId3"/>
              </a:rPr>
              <a:t>http://studypoint.com/ed/act-reading</a:t>
            </a:r>
            <a:r>
              <a:rPr lang="en-US" sz="2400" dirty="0" smtClean="0">
                <a:hlinkClick r:id="rId3"/>
              </a:rPr>
              <a:t>/</a:t>
            </a:r>
            <a:endParaRPr lang="en-US" sz="2400" dirty="0"/>
          </a:p>
          <a:p>
            <a:pPr marL="82296" indent="0">
              <a:buNone/>
            </a:pPr>
            <a:r>
              <a:rPr lang="en-US" dirty="0" smtClean="0"/>
              <a:t>Video Tutorials (</a:t>
            </a:r>
            <a:r>
              <a:rPr lang="en-US" dirty="0" err="1" smtClean="0"/>
              <a:t>Grockit</a:t>
            </a:r>
            <a:r>
              <a:rPr lang="en-US" dirty="0" smtClean="0"/>
              <a:t>):</a:t>
            </a:r>
          </a:p>
          <a:p>
            <a:pPr marL="356616" lvl="1" indent="0">
              <a:buNone/>
            </a:pPr>
            <a:r>
              <a:rPr lang="en-US" sz="2400" dirty="0">
                <a:hlinkClick r:id="rId4"/>
              </a:rPr>
              <a:t>http://grockit.com/blog/act-study-guide-english</a:t>
            </a:r>
            <a:r>
              <a:rPr lang="en-US" sz="2400" dirty="0" smtClean="0">
                <a:hlinkClick r:id="rId4"/>
              </a:rPr>
              <a:t>/</a:t>
            </a:r>
            <a:endParaRPr lang="en-US" sz="2400" dirty="0" smtClean="0"/>
          </a:p>
          <a:p>
            <a:pPr marL="356616" lvl="1" indent="0">
              <a:buNone/>
            </a:pPr>
            <a:endParaRPr lang="en-US" sz="2400" dirty="0" smtClean="0"/>
          </a:p>
          <a:p>
            <a:pPr marL="82296" indent="0">
              <a:buNone/>
            </a:pPr>
            <a:endParaRPr lang="en-US" dirty="0"/>
          </a:p>
        </p:txBody>
      </p:sp>
      <p:sp>
        <p:nvSpPr>
          <p:cNvPr id="4" name="TextBox 3"/>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230195968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Writing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40 minutes – 1 essay</a:t>
            </a:r>
          </a:p>
          <a:p>
            <a:r>
              <a:rPr lang="en-US" dirty="0" smtClean="0"/>
              <a:t>Grading scale of 1-6</a:t>
            </a:r>
          </a:p>
          <a:p>
            <a:r>
              <a:rPr lang="en-US" dirty="0" smtClean="0"/>
              <a:t>Writing Components:</a:t>
            </a:r>
          </a:p>
          <a:p>
            <a:pPr lvl="1"/>
            <a:r>
              <a:rPr lang="en-US" sz="2400" dirty="0" smtClean="0"/>
              <a:t>Ideas and Analysis - Understand and reflect on ideas, perspectives, and author’s purpose. </a:t>
            </a:r>
          </a:p>
          <a:p>
            <a:pPr lvl="1"/>
            <a:r>
              <a:rPr lang="en-US" sz="2400" dirty="0" smtClean="0"/>
              <a:t>Development and Support - Discuss your ideas and thoughts fully; support your thoughts with textual evidence.</a:t>
            </a:r>
          </a:p>
          <a:p>
            <a:pPr lvl="1"/>
            <a:r>
              <a:rPr lang="en-US" sz="2400" dirty="0" smtClean="0"/>
              <a:t>Organization and Style - Organize your ideas; transition between sentences and paragraphs cleanly; </a:t>
            </a:r>
          </a:p>
          <a:p>
            <a:pPr lvl="1"/>
            <a:r>
              <a:rPr lang="en-US" sz="2400" dirty="0" smtClean="0"/>
              <a:t>Language Use and Conventions - Write with clear and correct grammatical conventions.</a:t>
            </a:r>
          </a:p>
        </p:txBody>
      </p:sp>
      <p:sp>
        <p:nvSpPr>
          <p:cNvPr id="4" name="TextBox 3"/>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131512446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Writing Prompt example</a:t>
            </a:r>
            <a:endParaRPr lang="en-US" dirty="0"/>
          </a:p>
        </p:txBody>
      </p:sp>
      <p:sp>
        <p:nvSpPr>
          <p:cNvPr id="4" name="Rectangle 3"/>
          <p:cNvSpPr/>
          <p:nvPr/>
        </p:nvSpPr>
        <p:spPr>
          <a:xfrm>
            <a:off x="1435608" y="1417639"/>
            <a:ext cx="6661032" cy="2031325"/>
          </a:xfrm>
          <a:prstGeom prst="rect">
            <a:avLst/>
          </a:prstGeom>
        </p:spPr>
        <p:txBody>
          <a:bodyPr wrap="square">
            <a:spAutoFit/>
          </a:bodyPr>
          <a:lstStyle/>
          <a:p>
            <a:r>
              <a:rPr lang="en-US" dirty="0"/>
              <a:t>Write a unified, coherent essay in which you evaluate multiple perspectives on the increasing presence of intelligent machines. In your essay, be sure to: </a:t>
            </a:r>
          </a:p>
          <a:p>
            <a:endParaRPr lang="en-US" dirty="0"/>
          </a:p>
          <a:p>
            <a:r>
              <a:rPr lang="en-US" dirty="0"/>
              <a:t>analyze and evaluate the perspectives given</a:t>
            </a:r>
          </a:p>
          <a:p>
            <a:r>
              <a:rPr lang="en-US" dirty="0"/>
              <a:t>state and develop your own perspective on the issue</a:t>
            </a:r>
          </a:p>
          <a:p>
            <a:r>
              <a:rPr lang="en-US" dirty="0"/>
              <a:t>explain the relationship between your perspective and those given</a:t>
            </a:r>
          </a:p>
        </p:txBody>
      </p:sp>
      <p:sp>
        <p:nvSpPr>
          <p:cNvPr id="5" name="TextBox 4"/>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247358030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Writing Prompt example</a:t>
            </a:r>
            <a:endParaRPr lang="en-US" dirty="0"/>
          </a:p>
        </p:txBody>
      </p:sp>
      <p:sp>
        <p:nvSpPr>
          <p:cNvPr id="4" name="Rectangle 3"/>
          <p:cNvSpPr/>
          <p:nvPr/>
        </p:nvSpPr>
        <p:spPr>
          <a:xfrm>
            <a:off x="1435608" y="1589743"/>
            <a:ext cx="7243144" cy="2862323"/>
          </a:xfrm>
          <a:prstGeom prst="rect">
            <a:avLst/>
          </a:prstGeom>
        </p:spPr>
        <p:txBody>
          <a:bodyPr wrap="square">
            <a:spAutoFit/>
          </a:bodyPr>
          <a:lstStyle/>
          <a:p>
            <a:r>
              <a:rPr lang="en-US" dirty="0"/>
              <a:t>Educators debate extending high school to five years because of increasing demands on students from employers and colleges to participate in extracurricular activities and community service in addition to having high grades. Some educators support extending high school to five years because they think students need more time to achieve all that is expected of them. Other educators do not support extending high school to five years because they think students would lose interest in school and attendance would drop in the fifth year. In your opinion, should high school be extended to five years?</a:t>
            </a:r>
          </a:p>
          <a:p>
            <a:endParaRPr lang="en-US" dirty="0"/>
          </a:p>
        </p:txBody>
      </p:sp>
      <p:sp>
        <p:nvSpPr>
          <p:cNvPr id="5" name="TextBox 4"/>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41883776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Writing structure</a:t>
            </a:r>
            <a:endParaRPr lang="en-US" dirty="0"/>
          </a:p>
        </p:txBody>
      </p:sp>
      <p:sp>
        <p:nvSpPr>
          <p:cNvPr id="4" name="Rectangle 3"/>
          <p:cNvSpPr/>
          <p:nvPr/>
        </p:nvSpPr>
        <p:spPr>
          <a:xfrm>
            <a:off x="1199502" y="1444121"/>
            <a:ext cx="8808845" cy="4801315"/>
          </a:xfrm>
          <a:prstGeom prst="rect">
            <a:avLst/>
          </a:prstGeom>
        </p:spPr>
        <p:txBody>
          <a:bodyPr wrap="square">
            <a:spAutoFit/>
          </a:bodyPr>
          <a:lstStyle/>
          <a:p>
            <a:r>
              <a:rPr lang="en-US" dirty="0"/>
              <a:t>1st paragraph = 4 sentences</a:t>
            </a:r>
          </a:p>
          <a:p>
            <a:r>
              <a:rPr lang="en-US" dirty="0"/>
              <a:t>1. Hook (a question or statement that grabs the reader’s attention)</a:t>
            </a:r>
          </a:p>
          <a:p>
            <a:r>
              <a:rPr lang="en-US" dirty="0"/>
              <a:t>2. Restate the first point of view.</a:t>
            </a:r>
          </a:p>
          <a:p>
            <a:r>
              <a:rPr lang="en-US" dirty="0"/>
              <a:t>3. Restate the opposition.</a:t>
            </a:r>
          </a:p>
          <a:p>
            <a:r>
              <a:rPr lang="en-US" dirty="0"/>
              <a:t>4. State your thesis AND include the type of examples you will use.</a:t>
            </a:r>
          </a:p>
          <a:p>
            <a:r>
              <a:rPr lang="en-US" dirty="0"/>
              <a:t>2nd paragraph = at least 5 sentences</a:t>
            </a:r>
          </a:p>
          <a:p>
            <a:r>
              <a:rPr lang="en-US" dirty="0"/>
              <a:t>1. Introduction with a transition</a:t>
            </a:r>
          </a:p>
          <a:p>
            <a:r>
              <a:rPr lang="en-US" dirty="0"/>
              <a:t>2 – 4. Details about your example</a:t>
            </a:r>
          </a:p>
          <a:p>
            <a:r>
              <a:rPr lang="en-US" dirty="0"/>
              <a:t>5. A sentence that states how your example SPECIFICALLY supports your thesis</a:t>
            </a:r>
          </a:p>
          <a:p>
            <a:r>
              <a:rPr lang="en-US" dirty="0"/>
              <a:t>3rd paragraph = at least 5 sentences</a:t>
            </a:r>
          </a:p>
          <a:p>
            <a:r>
              <a:rPr lang="en-US" dirty="0"/>
              <a:t>1. Introduction to your example with a transition</a:t>
            </a:r>
          </a:p>
          <a:p>
            <a:r>
              <a:rPr lang="en-US" dirty="0"/>
              <a:t>2 – 4. Details about your example</a:t>
            </a:r>
          </a:p>
          <a:p>
            <a:r>
              <a:rPr lang="en-US" dirty="0"/>
              <a:t>5. A sentence that states how your example SPECIFICALLY supports your thesis</a:t>
            </a:r>
          </a:p>
          <a:p>
            <a:r>
              <a:rPr lang="en-US" dirty="0"/>
              <a:t>4th paragraph = at least 5 sentences</a:t>
            </a:r>
          </a:p>
          <a:p>
            <a:r>
              <a:rPr lang="en-US" dirty="0"/>
              <a:t>1. Introduction with a transition &amp; an acknowledgement of the opposition</a:t>
            </a:r>
          </a:p>
          <a:p>
            <a:r>
              <a:rPr lang="en-US" dirty="0"/>
              <a:t>2 – 4. Details about your example</a:t>
            </a:r>
          </a:p>
          <a:p>
            <a:r>
              <a:rPr lang="en-US" dirty="0"/>
              <a:t>5. A sentence that states how your example SPECIFICALLY supports your thesis</a:t>
            </a:r>
          </a:p>
        </p:txBody>
      </p:sp>
      <p:sp>
        <p:nvSpPr>
          <p:cNvPr id="5" name="TextBox 4"/>
          <p:cNvSpPr txBox="1"/>
          <p:nvPr/>
        </p:nvSpPr>
        <p:spPr>
          <a:xfrm>
            <a:off x="-1" y="144559"/>
            <a:ext cx="1605217" cy="400110"/>
          </a:xfrm>
          <a:prstGeom prst="rect">
            <a:avLst/>
          </a:prstGeom>
          <a:noFill/>
        </p:spPr>
        <p:txBody>
          <a:bodyPr wrap="square" rtlCol="0">
            <a:spAutoFit/>
          </a:bodyPr>
          <a:lstStyle/>
          <a:p>
            <a:r>
              <a:rPr lang="en-US" sz="2000" b="1" dirty="0" smtClean="0"/>
              <a:t>CONTENT</a:t>
            </a:r>
          </a:p>
        </p:txBody>
      </p:sp>
    </p:spTree>
    <p:extLst>
      <p:ext uri="{BB962C8B-B14F-4D97-AF65-F5344CB8AC3E}">
        <p14:creationId xmlns:p14="http://schemas.microsoft.com/office/powerpoint/2010/main" val="5264602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Test STRATEGIES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Don’t spend more than 1 minute on any question.</a:t>
            </a:r>
          </a:p>
          <a:p>
            <a:r>
              <a:rPr lang="en-US" dirty="0" smtClean="0"/>
              <a:t>Use Letter of the Day (aka “Guess-a-question”) if you spend more than 1 minute on any question or if you see that it is too difficult for you.  </a:t>
            </a:r>
            <a:r>
              <a:rPr lang="en-US" u="sng" dirty="0">
                <a:solidFill>
                  <a:srgbClr val="FF0000"/>
                </a:solidFill>
              </a:rPr>
              <a:t>T</a:t>
            </a:r>
            <a:r>
              <a:rPr lang="en-US" u="sng" dirty="0" smtClean="0">
                <a:solidFill>
                  <a:srgbClr val="FF0000"/>
                </a:solidFill>
              </a:rPr>
              <a:t>here is no penalty for guessing, but there is a penalty for leaving answers blank!</a:t>
            </a:r>
          </a:p>
          <a:p>
            <a:r>
              <a:rPr lang="en-US" dirty="0" smtClean="0"/>
              <a:t>Become 100% confident with PROCESS of ELIMINATION.  </a:t>
            </a:r>
          </a:p>
          <a:p>
            <a:r>
              <a:rPr lang="en-US" dirty="0" smtClean="0"/>
              <a:t>Choose the clearest answer.</a:t>
            </a:r>
          </a:p>
          <a:p>
            <a:endParaRPr lang="en-US" dirty="0" smtClean="0"/>
          </a:p>
          <a:p>
            <a:endParaRPr lang="en-US" dirty="0"/>
          </a:p>
        </p:txBody>
      </p:sp>
      <p:sp>
        <p:nvSpPr>
          <p:cNvPr id="4" name="TextBox 3"/>
          <p:cNvSpPr txBox="1"/>
          <p:nvPr/>
        </p:nvSpPr>
        <p:spPr>
          <a:xfrm>
            <a:off x="-1" y="144559"/>
            <a:ext cx="1605217" cy="400110"/>
          </a:xfrm>
          <a:prstGeom prst="rect">
            <a:avLst/>
          </a:prstGeom>
          <a:noFill/>
        </p:spPr>
        <p:txBody>
          <a:bodyPr wrap="square" rtlCol="0">
            <a:spAutoFit/>
          </a:bodyPr>
          <a:lstStyle/>
          <a:p>
            <a:r>
              <a:rPr lang="en-US" sz="2000" b="1" dirty="0" smtClean="0"/>
              <a:t>STRATEGY</a:t>
            </a:r>
          </a:p>
        </p:txBody>
      </p:sp>
    </p:spTree>
    <p:extLst>
      <p:ext uri="{BB962C8B-B14F-4D97-AF65-F5344CB8AC3E}">
        <p14:creationId xmlns:p14="http://schemas.microsoft.com/office/powerpoint/2010/main" val="35531020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lstStyle/>
          <a:p>
            <a:r>
              <a:rPr lang="en-US" dirty="0" smtClean="0"/>
              <a:t>ACT Reading and English</a:t>
            </a:r>
          </a:p>
          <a:p>
            <a:pPr lvl="1"/>
            <a:r>
              <a:rPr lang="en-US" dirty="0" err="1"/>
              <a:t>b</a:t>
            </a:r>
            <a:r>
              <a:rPr lang="en-US" dirty="0" err="1" smtClean="0"/>
              <a:t>logprepscholar.com</a:t>
            </a:r>
            <a:endParaRPr lang="en-US" dirty="0" smtClean="0"/>
          </a:p>
          <a:p>
            <a:pPr lvl="1"/>
            <a:r>
              <a:rPr lang="en-US" dirty="0" err="1" smtClean="0"/>
              <a:t>actstudent.org</a:t>
            </a:r>
            <a:endParaRPr lang="en-US" dirty="0" smtClean="0"/>
          </a:p>
          <a:p>
            <a:pPr lvl="1"/>
            <a:r>
              <a:rPr lang="en-US" dirty="0" err="1" smtClean="0"/>
              <a:t>act.org</a:t>
            </a:r>
            <a:endParaRPr lang="en-US" dirty="0" smtClean="0"/>
          </a:p>
          <a:p>
            <a:pPr lvl="1"/>
            <a:r>
              <a:rPr lang="en-US" dirty="0" err="1"/>
              <a:t>u</a:t>
            </a:r>
            <a:r>
              <a:rPr lang="en-US" dirty="0" err="1" smtClean="0"/>
              <a:t>snews.com</a:t>
            </a:r>
            <a:endParaRPr lang="en-US" dirty="0" smtClean="0"/>
          </a:p>
          <a:p>
            <a:r>
              <a:rPr lang="en-US" dirty="0" smtClean="0"/>
              <a:t>ACT Writing</a:t>
            </a:r>
          </a:p>
          <a:p>
            <a:pPr lvl="1"/>
            <a:r>
              <a:rPr lang="en-US" dirty="0" err="1" smtClean="0"/>
              <a:t>compassprep.com</a:t>
            </a:r>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17751755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4670</TotalTime>
  <Words>1989</Words>
  <Application>Microsoft Macintosh PowerPoint</Application>
  <PresentationFormat>On-screen Show (4:3)</PresentationFormat>
  <Paragraphs>171</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Solstice</vt:lpstr>
      <vt:lpstr>Getting Ready for the ACT</vt:lpstr>
      <vt:lpstr>ACT Components</vt:lpstr>
      <vt:lpstr>What does the ACT really test?</vt:lpstr>
      <vt:lpstr>ACT English Content</vt:lpstr>
      <vt:lpstr>ACT English Content</vt:lpstr>
      <vt:lpstr>Other Helpful Sites for ACT English</vt:lpstr>
      <vt:lpstr>ACT Reading Content</vt:lpstr>
      <vt:lpstr>ACT Reading – Prose example</vt:lpstr>
      <vt:lpstr>ACT Reading – Social Science example</vt:lpstr>
      <vt:lpstr>ACT Reading – Humanities example</vt:lpstr>
      <vt:lpstr>ACT Reading – Natural Science example</vt:lpstr>
      <vt:lpstr>So what’s the best way to answer ACT Reading passage questions?</vt:lpstr>
      <vt:lpstr>So what’s the best way to answer ACT Reading passage questions?</vt:lpstr>
      <vt:lpstr>ACT Reading Tidbits</vt:lpstr>
      <vt:lpstr>PowerPoint Presentation</vt:lpstr>
      <vt:lpstr>ACT Reading Resources</vt:lpstr>
      <vt:lpstr>ACT Writing</vt:lpstr>
      <vt:lpstr>ACT Writing Prompt example</vt:lpstr>
      <vt:lpstr>ACT Writing Prompt example</vt:lpstr>
      <vt:lpstr>ACT Writing structure</vt:lpstr>
      <vt:lpstr>ACT Test STRATEGIES</vt:lpstr>
      <vt:lpstr>Sources</vt:lpstr>
    </vt:vector>
  </TitlesOfParts>
  <Company>Darlington County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Ready for the ACT</dc:title>
  <dc:creator>Ginger Stone</dc:creator>
  <cp:lastModifiedBy>Ginger Stone</cp:lastModifiedBy>
  <cp:revision>28</cp:revision>
  <cp:lastPrinted>2016-04-13T18:52:12Z</cp:lastPrinted>
  <dcterms:created xsi:type="dcterms:W3CDTF">2016-04-12T13:14:27Z</dcterms:created>
  <dcterms:modified xsi:type="dcterms:W3CDTF">2016-04-15T19:05:11Z</dcterms:modified>
</cp:coreProperties>
</file>