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7" r:id="rId4"/>
    <p:sldId id="258" r:id="rId5"/>
    <p:sldId id="265" r:id="rId6"/>
    <p:sldId id="259" r:id="rId7"/>
    <p:sldId id="267" r:id="rId8"/>
    <p:sldId id="262" r:id="rId9"/>
    <p:sldId id="268" r:id="rId10"/>
    <p:sldId id="270" r:id="rId11"/>
    <p:sldId id="260" r:id="rId12"/>
    <p:sldId id="261" r:id="rId13"/>
    <p:sldId id="271"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547"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3F5E2456-3326-48BA-A00D-FD89D1F1B7B5}"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E2456-3326-48BA-A00D-FD89D1F1B7B5}"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3F5E2456-3326-48BA-A00D-FD89D1F1B7B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E2456-3326-48BA-A00D-FD89D1F1B7B5}"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E2456-3326-48BA-A00D-FD89D1F1B7B5}"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E2456-3326-48BA-A00D-FD89D1F1B7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E2456-3326-48BA-A00D-FD89D1F1B7B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E2456-3326-48BA-A00D-FD89D1F1B7B5}"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3F5E2456-3326-48BA-A00D-FD89D1F1B7B5}"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E2456-3326-48BA-A00D-FD89D1F1B7B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C6ADE4-949A-4FD6-AF60-5EA487C6B95B}"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E2456-3326-48BA-A00D-FD89D1F1B7B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7C6ADE4-949A-4FD6-AF60-5EA487C6B95B}" type="datetimeFigureOut">
              <a:rPr lang="en-US" smtClean="0"/>
              <a:pPr/>
              <a:t>11/24/2015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F5E2456-3326-48BA-A00D-FD89D1F1B7B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b="1" dirty="0" smtClean="0"/>
              <a:t>Honors English </a:t>
            </a:r>
            <a:r>
              <a:rPr lang="en-US" b="1" dirty="0" smtClean="0"/>
              <a:t>10</a:t>
            </a:r>
            <a:endParaRPr lang="en-US" b="1" dirty="0" smtClean="0"/>
          </a:p>
        </p:txBody>
      </p:sp>
      <p:sp>
        <p:nvSpPr>
          <p:cNvPr id="2" name="Title 1"/>
          <p:cNvSpPr>
            <a:spLocks noGrp="1"/>
          </p:cNvSpPr>
          <p:nvPr>
            <p:ph type="ctrTitle"/>
          </p:nvPr>
        </p:nvSpPr>
        <p:spPr/>
        <p:txBody>
          <a:bodyPr/>
          <a:lstStyle/>
          <a:p>
            <a:r>
              <a:rPr lang="en-US" b="1" dirty="0" smtClean="0"/>
              <a:t>Smiley Face Tricks</a:t>
            </a:r>
            <a:endParaRPr lang="en-US" b="1" dirty="0"/>
          </a:p>
        </p:txBody>
      </p:sp>
      <p:pic>
        <p:nvPicPr>
          <p:cNvPr id="1027" name="Picture 3" descr="C:\Users\bnbingol\AppData\Local\Microsoft\Windows\Temporary Internet Files\Content.IE5\MAQMD80L\MP900401133[1].jpg"/>
          <p:cNvPicPr>
            <a:picLocks noChangeAspect="1" noChangeArrowheads="1"/>
          </p:cNvPicPr>
          <p:nvPr/>
        </p:nvPicPr>
        <p:blipFill>
          <a:blip r:embed="rId2" cstate="print"/>
          <a:srcRect/>
          <a:stretch>
            <a:fillRect/>
          </a:stretch>
        </p:blipFill>
        <p:spPr bwMode="auto">
          <a:xfrm>
            <a:off x="3048000" y="4267200"/>
            <a:ext cx="2952749" cy="2362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1"/>
                </a:solidFill>
              </a:rPr>
              <a:t>Humor</a:t>
            </a:r>
            <a:endParaRPr lang="en-US" dirty="0">
              <a:solidFill>
                <a:schemeClr val="accent1"/>
              </a:solidFill>
            </a:endParaRPr>
          </a:p>
        </p:txBody>
      </p:sp>
      <p:sp>
        <p:nvSpPr>
          <p:cNvPr id="3" name="Content Placeholder 2"/>
          <p:cNvSpPr>
            <a:spLocks noGrp="1"/>
          </p:cNvSpPr>
          <p:nvPr>
            <p:ph sz="quarter" idx="1"/>
          </p:nvPr>
        </p:nvSpPr>
        <p:spPr>
          <a:xfrm>
            <a:off x="304800" y="1447800"/>
            <a:ext cx="8382000" cy="4572000"/>
          </a:xfrm>
        </p:spPr>
        <p:txBody>
          <a:bodyPr>
            <a:normAutofit lnSpcReduction="10000"/>
          </a:bodyPr>
          <a:lstStyle/>
          <a:p>
            <a:r>
              <a:rPr lang="en-US" dirty="0" smtClean="0"/>
              <a:t>Whenever possible and </a:t>
            </a:r>
            <a:r>
              <a:rPr lang="en-US" u="sng" dirty="0" smtClean="0"/>
              <a:t>appropriate</a:t>
            </a:r>
            <a:r>
              <a:rPr lang="en-US" dirty="0" smtClean="0"/>
              <a:t>, inject a little humor to keep your reader </a:t>
            </a:r>
            <a:r>
              <a:rPr lang="en-US" dirty="0" smtClean="0"/>
              <a:t>awake</a:t>
            </a:r>
            <a:endParaRPr lang="en-US" dirty="0" smtClean="0"/>
          </a:p>
          <a:p>
            <a:r>
              <a:rPr lang="en-US" dirty="0" smtClean="0"/>
              <a:t>Example:</a:t>
            </a:r>
          </a:p>
          <a:p>
            <a:pPr marL="0" indent="0">
              <a:buNone/>
            </a:pPr>
            <a:r>
              <a:rPr lang="en-US" i="1" dirty="0"/>
              <a:t>"Traveling with kids is hard! You </a:t>
            </a:r>
            <a:r>
              <a:rPr lang="en-US" i="1" dirty="0" err="1"/>
              <a:t>gotta</a:t>
            </a:r>
            <a:r>
              <a:rPr lang="en-US" i="1" dirty="0"/>
              <a:t> be tough, you know?</a:t>
            </a:r>
            <a:endParaRPr lang="en-US" dirty="0"/>
          </a:p>
          <a:p>
            <a:pPr marL="0" indent="0">
              <a:buNone/>
            </a:pPr>
            <a:r>
              <a:rPr lang="en-US" i="1" dirty="0"/>
              <a:t>We just got back from Disney World. We spent all day walking and it was hot and it was like, 'I need a drink of water, and 'I'm tired,' and 'I need to go potty.'</a:t>
            </a:r>
            <a:endParaRPr lang="en-US" dirty="0"/>
          </a:p>
          <a:p>
            <a:pPr marL="0" indent="0">
              <a:buNone/>
            </a:pPr>
            <a:r>
              <a:rPr lang="en-US" i="1" dirty="0"/>
              <a:t>Finally, my six-year old put her hands on her hips and said, 'Dad, quit whining.'"</a:t>
            </a:r>
            <a:endParaRPr lang="en-US" dirty="0"/>
          </a:p>
          <a:p>
            <a:pPr marL="320040" lvl="1" indent="0">
              <a:buNone/>
            </a:pPr>
            <a:r>
              <a:rPr lang="en-US" dirty="0" smtClean="0"/>
              <a:t/>
            </a:r>
            <a:br>
              <a:rPr lang="en-US" dirty="0" smtClean="0"/>
            </a:br>
            <a:endParaRPr lang="en-US" dirty="0"/>
          </a:p>
        </p:txBody>
      </p:sp>
      <p:pic>
        <p:nvPicPr>
          <p:cNvPr id="4" name="Picture 2" descr="C:\Users\bnbingol\AppData\Local\Microsoft\Windows\Temporary Internet Files\Content.IE5\IW538Z1X\MC900433817[1].png"/>
          <p:cNvPicPr>
            <a:picLocks noChangeAspect="1" noChangeArrowheads="1"/>
          </p:cNvPicPr>
          <p:nvPr/>
        </p:nvPicPr>
        <p:blipFill>
          <a:blip r:embed="rId2" cstate="print"/>
          <a:srcRect/>
          <a:stretch>
            <a:fillRect/>
          </a:stretch>
        </p:blipFill>
        <p:spPr bwMode="auto">
          <a:xfrm rot="21052795">
            <a:off x="7215550" y="4862094"/>
            <a:ext cx="1828800" cy="1828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808038"/>
          </a:xfrm>
        </p:spPr>
        <p:txBody>
          <a:bodyPr/>
          <a:lstStyle/>
          <a:p>
            <a:pPr algn="ctr"/>
            <a:r>
              <a:rPr lang="en-US" b="1" dirty="0" smtClean="0">
                <a:solidFill>
                  <a:schemeClr val="accent1"/>
                </a:solidFill>
              </a:rPr>
              <a:t>Magic 3</a:t>
            </a:r>
            <a:endParaRPr lang="en-US" b="1" dirty="0">
              <a:solidFill>
                <a:schemeClr val="accent1"/>
              </a:solidFill>
            </a:endParaRPr>
          </a:p>
        </p:txBody>
      </p:sp>
      <p:sp>
        <p:nvSpPr>
          <p:cNvPr id="3" name="Content Placeholder 2"/>
          <p:cNvSpPr>
            <a:spLocks noGrp="1"/>
          </p:cNvSpPr>
          <p:nvPr>
            <p:ph sz="quarter" idx="1"/>
          </p:nvPr>
        </p:nvSpPr>
        <p:spPr>
          <a:xfrm>
            <a:off x="228600" y="1371600"/>
            <a:ext cx="8686800" cy="5334000"/>
          </a:xfrm>
        </p:spPr>
        <p:txBody>
          <a:bodyPr/>
          <a:lstStyle/>
          <a:p>
            <a:r>
              <a:rPr lang="en-US" dirty="0" smtClean="0"/>
              <a:t>Three parallel groups of words, usually separated by commas, that create a poetic rhythm or add support for a point, especially when the items have their own modifiers:</a:t>
            </a:r>
            <a:br>
              <a:rPr lang="en-US" dirty="0" smtClean="0"/>
            </a:br>
            <a:endParaRPr lang="en-US" dirty="0" smtClean="0"/>
          </a:p>
          <a:p>
            <a:r>
              <a:rPr lang="en-US" dirty="0" smtClean="0"/>
              <a:t>Example:</a:t>
            </a:r>
          </a:p>
          <a:p>
            <a:pPr lvl="1"/>
            <a:r>
              <a:rPr lang="en-US" i="1" dirty="0" smtClean="0"/>
              <a:t>In those woods, I spent hours LISTENING to the wind rustle the leaves, CLIMBING trees and spying on nesting birds, and GIVING the occasional wild growl to scare away any pink-flowered girls who might be riding their bikes too closely to my secret entrance.</a:t>
            </a:r>
            <a:endParaRPr lang="en-US" dirty="0"/>
          </a:p>
        </p:txBody>
      </p:sp>
      <p:pic>
        <p:nvPicPr>
          <p:cNvPr id="2050" name="Picture 2" descr="C:\Users\bnbingol\AppData\Local\Microsoft\Windows\Temporary Internet Files\Content.IE5\MAQMD80L\MC900297939[1].wmf"/>
          <p:cNvPicPr>
            <a:picLocks noChangeAspect="1" noChangeArrowheads="1"/>
          </p:cNvPicPr>
          <p:nvPr/>
        </p:nvPicPr>
        <p:blipFill>
          <a:blip r:embed="rId2" cstate="print"/>
          <a:srcRect/>
          <a:stretch>
            <a:fillRect/>
          </a:stretch>
        </p:blipFill>
        <p:spPr bwMode="auto">
          <a:xfrm>
            <a:off x="8153400" y="5031029"/>
            <a:ext cx="760781" cy="182697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772400" cy="1066800"/>
          </a:xfrm>
        </p:spPr>
        <p:txBody>
          <a:bodyPr>
            <a:noAutofit/>
          </a:bodyPr>
          <a:lstStyle/>
          <a:p>
            <a:pPr algn="ctr"/>
            <a:r>
              <a:rPr lang="en-US" b="1" dirty="0" smtClean="0">
                <a:solidFill>
                  <a:schemeClr val="accent1"/>
                </a:solidFill>
              </a:rPr>
              <a:t>Hyphenated Modifiers</a:t>
            </a:r>
            <a:endParaRPr lang="en-US" b="1" dirty="0">
              <a:solidFill>
                <a:schemeClr val="accent1"/>
              </a:solidFill>
            </a:endParaRPr>
          </a:p>
        </p:txBody>
      </p:sp>
      <p:sp>
        <p:nvSpPr>
          <p:cNvPr id="3" name="Content Placeholder 2"/>
          <p:cNvSpPr>
            <a:spLocks noGrp="1"/>
          </p:cNvSpPr>
          <p:nvPr>
            <p:ph sz="quarter" idx="1"/>
          </p:nvPr>
        </p:nvSpPr>
        <p:spPr>
          <a:xfrm>
            <a:off x="304800" y="1447800"/>
            <a:ext cx="8382000" cy="5105400"/>
          </a:xfrm>
        </p:spPr>
        <p:txBody>
          <a:bodyPr>
            <a:normAutofit/>
          </a:bodyPr>
          <a:lstStyle/>
          <a:p>
            <a:r>
              <a:rPr lang="en-US" dirty="0" smtClean="0"/>
              <a:t>Connecting two or more adjectives or adverbs together with a hyphen</a:t>
            </a:r>
          </a:p>
          <a:p>
            <a:r>
              <a:rPr lang="en-US" dirty="0" smtClean="0"/>
              <a:t>Lends an air of originality and sophistication to your writing</a:t>
            </a:r>
          </a:p>
          <a:p>
            <a:pPr>
              <a:buNone/>
            </a:pPr>
            <a:endParaRPr lang="en-US" dirty="0" smtClean="0"/>
          </a:p>
          <a:p>
            <a:r>
              <a:rPr lang="en-US" dirty="0" smtClean="0"/>
              <a:t>Example:</a:t>
            </a:r>
          </a:p>
          <a:p>
            <a:pPr lvl="1"/>
            <a:r>
              <a:rPr lang="en-US" i="1" dirty="0" smtClean="0"/>
              <a:t>She’s got this blond hair, with dark highlights, parted in the middle, down past her shoulders, and straight as a preacher. She’s got big green eyes that all guys admire and all girls envy, and this I’m-so-beautiful-and-I-know-it body, you know, like every other super model.</a:t>
            </a:r>
            <a:r>
              <a:rPr lang="en-US" dirty="0" smtClean="0"/>
              <a:t/>
            </a:r>
            <a:br>
              <a:rPr lang="en-US" dirty="0" smtClean="0"/>
            </a:br>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1295400"/>
          </a:xfrm>
        </p:spPr>
        <p:txBody>
          <a:bodyPr>
            <a:noAutofit/>
          </a:bodyPr>
          <a:lstStyle/>
          <a:p>
            <a:pPr algn="ctr"/>
            <a:r>
              <a:rPr lang="en-US" b="1" dirty="0" smtClean="0">
                <a:solidFill>
                  <a:schemeClr val="accent1"/>
                </a:solidFill>
              </a:rPr>
              <a:t>Hyphenated Modifiers</a:t>
            </a:r>
            <a:endParaRPr lang="en-US" b="1" dirty="0">
              <a:solidFill>
                <a:schemeClr val="accent1"/>
              </a:solidFill>
            </a:endParaRPr>
          </a:p>
        </p:txBody>
      </p:sp>
      <p:sp>
        <p:nvSpPr>
          <p:cNvPr id="3" name="Content Placeholder 2"/>
          <p:cNvSpPr>
            <a:spLocks noGrp="1"/>
          </p:cNvSpPr>
          <p:nvPr>
            <p:ph sz="quarter" idx="1"/>
          </p:nvPr>
        </p:nvSpPr>
        <p:spPr>
          <a:xfrm>
            <a:off x="304800" y="1447800"/>
            <a:ext cx="4114800" cy="5105400"/>
          </a:xfrm>
        </p:spPr>
        <p:txBody>
          <a:bodyPr>
            <a:normAutofit/>
          </a:bodyPr>
          <a:lstStyle/>
          <a:p>
            <a:r>
              <a:rPr lang="en-US" dirty="0" smtClean="0"/>
              <a:t>Suggested topics:</a:t>
            </a:r>
          </a:p>
          <a:p>
            <a:pPr lvl="1"/>
            <a:r>
              <a:rPr lang="en-US" dirty="0" smtClean="0"/>
              <a:t>Hair</a:t>
            </a:r>
          </a:p>
          <a:p>
            <a:pPr lvl="1"/>
            <a:r>
              <a:rPr lang="en-US" dirty="0" smtClean="0"/>
              <a:t>Clothing</a:t>
            </a:r>
          </a:p>
          <a:p>
            <a:pPr lvl="1"/>
            <a:r>
              <a:rPr lang="en-US" dirty="0" smtClean="0"/>
              <a:t>Attitude</a:t>
            </a:r>
          </a:p>
          <a:p>
            <a:pPr lvl="1"/>
            <a:r>
              <a:rPr lang="en-US" dirty="0" smtClean="0"/>
              <a:t>Look</a:t>
            </a:r>
          </a:p>
          <a:p>
            <a:pPr lvl="1"/>
            <a:r>
              <a:rPr lang="en-US" dirty="0" smtClean="0"/>
              <a:t>Voice</a:t>
            </a:r>
          </a:p>
          <a:p>
            <a:pPr lvl="1"/>
            <a:r>
              <a:rPr lang="en-US" dirty="0" smtClean="0"/>
              <a:t>Mistake</a:t>
            </a:r>
          </a:p>
          <a:p>
            <a:pPr lvl="1"/>
            <a:r>
              <a:rPr lang="en-US" dirty="0" smtClean="0"/>
              <a:t>Mr. or Miss ______</a:t>
            </a:r>
          </a:p>
          <a:p>
            <a:pPr lvl="1"/>
            <a:r>
              <a:rPr lang="en-US" dirty="0" smtClean="0"/>
              <a:t>Celebrities opinions of self</a:t>
            </a:r>
          </a:p>
          <a:p>
            <a:pPr lvl="1"/>
            <a:r>
              <a:rPr lang="en-US" dirty="0" smtClean="0"/>
              <a:t>Sports plays</a:t>
            </a:r>
          </a:p>
          <a:p>
            <a:pPr lvl="1"/>
            <a:r>
              <a:rPr lang="en-US" dirty="0" smtClean="0"/>
              <a:t>Experience</a:t>
            </a:r>
            <a:br>
              <a:rPr lang="en-US" dirty="0" smtClean="0"/>
            </a:br>
            <a:r>
              <a:rPr lang="en-US" dirty="0" smtClean="0"/>
              <a:t> </a:t>
            </a:r>
            <a:endParaRPr lang="en-US" dirty="0"/>
          </a:p>
        </p:txBody>
      </p:sp>
      <p:sp>
        <p:nvSpPr>
          <p:cNvPr id="4" name="TextBox 3"/>
          <p:cNvSpPr txBox="1"/>
          <p:nvPr/>
        </p:nvSpPr>
        <p:spPr>
          <a:xfrm>
            <a:off x="4876800" y="1524000"/>
            <a:ext cx="3581400" cy="3170099"/>
          </a:xfrm>
          <a:prstGeom prst="rect">
            <a:avLst/>
          </a:prstGeom>
          <a:noFill/>
        </p:spPr>
        <p:txBody>
          <a:bodyPr wrap="square" rtlCol="0">
            <a:spAutoFit/>
          </a:bodyPr>
          <a:lstStyle/>
          <a:p>
            <a:r>
              <a:rPr lang="en-US" sz="4000" b="1" u="sng" dirty="0" smtClean="0">
                <a:solidFill>
                  <a:schemeClr val="accent1"/>
                </a:solidFill>
              </a:rPr>
              <a:t>Task</a:t>
            </a:r>
            <a:r>
              <a:rPr lang="en-US" sz="4000" dirty="0" smtClean="0"/>
              <a:t>: Write a paragraph that incorporates your hyphenated modifier.</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772400" cy="1447800"/>
          </a:xfrm>
        </p:spPr>
        <p:txBody>
          <a:bodyPr>
            <a:noAutofit/>
          </a:bodyPr>
          <a:lstStyle/>
          <a:p>
            <a:pPr algn="ctr"/>
            <a:r>
              <a:rPr lang="en-US" b="1" dirty="0" smtClean="0">
                <a:solidFill>
                  <a:schemeClr val="accent1"/>
                </a:solidFill>
              </a:rPr>
              <a:t/>
            </a:r>
            <a:br>
              <a:rPr lang="en-US" b="1" dirty="0" smtClean="0">
                <a:solidFill>
                  <a:schemeClr val="accent1"/>
                </a:solidFill>
              </a:rPr>
            </a:br>
            <a:r>
              <a:rPr lang="en-US" b="1" dirty="0" smtClean="0">
                <a:solidFill>
                  <a:schemeClr val="accent1"/>
                </a:solidFill>
              </a:rPr>
              <a:t>Repetition for Effect</a:t>
            </a:r>
            <a:endParaRPr lang="en-US" b="1" dirty="0">
              <a:solidFill>
                <a:schemeClr val="accent1"/>
              </a:solidFill>
            </a:endParaRPr>
          </a:p>
        </p:txBody>
      </p:sp>
      <p:sp>
        <p:nvSpPr>
          <p:cNvPr id="3" name="Content Placeholder 2"/>
          <p:cNvSpPr>
            <a:spLocks noGrp="1"/>
          </p:cNvSpPr>
          <p:nvPr>
            <p:ph sz="quarter" idx="1"/>
          </p:nvPr>
        </p:nvSpPr>
        <p:spPr>
          <a:xfrm>
            <a:off x="381000" y="1066800"/>
            <a:ext cx="8229600" cy="5029200"/>
          </a:xfrm>
        </p:spPr>
        <p:txBody>
          <a:bodyPr>
            <a:normAutofit/>
          </a:bodyPr>
          <a:lstStyle/>
          <a:p>
            <a:endParaRPr lang="en-US" dirty="0" smtClean="0"/>
          </a:p>
          <a:p>
            <a:endParaRPr lang="en-US" dirty="0" smtClean="0"/>
          </a:p>
          <a:p>
            <a:r>
              <a:rPr lang="en-US" dirty="0" smtClean="0"/>
              <a:t>Repeating specially chosen words or phrases to make a point or  to stress certain ideas for the reader.</a:t>
            </a:r>
          </a:p>
          <a:p>
            <a:endParaRPr lang="en-US" dirty="0" smtClean="0"/>
          </a:p>
          <a:p>
            <a:r>
              <a:rPr lang="en-US" dirty="0" smtClean="0"/>
              <a:t>Example:</a:t>
            </a:r>
          </a:p>
          <a:p>
            <a:pPr lvl="1"/>
            <a:r>
              <a:rPr lang="en-US" i="1" dirty="0" smtClean="0"/>
              <a:t>The veranda is your only shelter AWAY FROM the sister in bed asleep, AWAY FROM the brother who plays in the tree house in the field, AWAY FROM your chores that await you.</a:t>
            </a:r>
          </a:p>
          <a:p>
            <a:pPr lvl="1"/>
            <a:endParaRPr lang="en-US" i="1" dirty="0" smtClean="0"/>
          </a:p>
          <a:p>
            <a:pPr lv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rPr>
              <a:t>Your task:</a:t>
            </a:r>
            <a:endParaRPr lang="en-US" b="1" dirty="0">
              <a:solidFill>
                <a:schemeClr val="accent1"/>
              </a:solidFill>
            </a:endParaRPr>
          </a:p>
        </p:txBody>
      </p:sp>
      <p:sp>
        <p:nvSpPr>
          <p:cNvPr id="4" name="Content Placeholder 3"/>
          <p:cNvSpPr txBox="1">
            <a:spLocks noGrp="1"/>
          </p:cNvSpPr>
          <p:nvPr>
            <p:ph sz="quarter" idx="1"/>
          </p:nvPr>
        </p:nvSpPr>
        <p:spPr>
          <a:xfrm>
            <a:off x="914400" y="1447800"/>
            <a:ext cx="7772400" cy="1569660"/>
          </a:xfrm>
          <a:prstGeom prst="rect">
            <a:avLst/>
          </a:prstGeom>
          <a:noFill/>
        </p:spPr>
        <p:txBody>
          <a:bodyPr wrap="square" rtlCol="0">
            <a:spAutoFit/>
          </a:bodyPr>
          <a:lstStyle/>
          <a:p>
            <a:r>
              <a:rPr lang="en-US" sz="3200" dirty="0" smtClean="0"/>
              <a:t>Revise your paragraph on the same topic you chose from your into class and incorporate repetition for effect.</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219200"/>
          </a:xfrm>
        </p:spPr>
        <p:txBody>
          <a:bodyPr>
            <a:noAutofit/>
          </a:bodyPr>
          <a:lstStyle/>
          <a:p>
            <a:pPr algn="ctr"/>
            <a:r>
              <a:rPr lang="en-US" b="1" dirty="0" smtClean="0">
                <a:solidFill>
                  <a:schemeClr val="accent1"/>
                </a:solidFill>
              </a:rPr>
              <a:t>Figurative Language</a:t>
            </a:r>
            <a:endParaRPr lang="en-US" b="1" dirty="0">
              <a:solidFill>
                <a:schemeClr val="accent1"/>
              </a:solidFill>
            </a:endParaRPr>
          </a:p>
        </p:txBody>
      </p:sp>
      <p:sp>
        <p:nvSpPr>
          <p:cNvPr id="3" name="Content Placeholder 2"/>
          <p:cNvSpPr>
            <a:spLocks noGrp="1"/>
          </p:cNvSpPr>
          <p:nvPr>
            <p:ph sz="quarter" idx="1"/>
          </p:nvPr>
        </p:nvSpPr>
        <p:spPr>
          <a:xfrm>
            <a:off x="304800" y="990600"/>
            <a:ext cx="8382000" cy="5334000"/>
          </a:xfrm>
        </p:spPr>
        <p:txBody>
          <a:bodyPr>
            <a:normAutofit fontScale="92500" lnSpcReduction="10000"/>
          </a:bodyPr>
          <a:lstStyle/>
          <a:p>
            <a:endParaRPr lang="en-US" dirty="0" smtClean="0"/>
          </a:p>
          <a:p>
            <a:r>
              <a:rPr lang="en-US" dirty="0" smtClean="0"/>
              <a:t>Non-literal comparisons ­- such as similes, metaphors, personification, hyperbole, onomatopoeia, symbolism, irony, alliteration, assonance, and so on </a:t>
            </a:r>
          </a:p>
          <a:p>
            <a:r>
              <a:rPr lang="en-US" dirty="0" smtClean="0"/>
              <a:t>Adds “spice” to writing and can help paint a more vivid picture for the reader</a:t>
            </a:r>
          </a:p>
          <a:p>
            <a:endParaRPr lang="en-US" dirty="0" smtClean="0"/>
          </a:p>
          <a:p>
            <a:r>
              <a:rPr lang="en-US" dirty="0" smtClean="0"/>
              <a:t>Example:</a:t>
            </a:r>
          </a:p>
          <a:p>
            <a:pPr lvl="1"/>
            <a:r>
              <a:rPr lang="en-US" i="1" dirty="0" smtClean="0"/>
              <a:t>The first week of August hangs at the very top of summer, the top of the live-long year, like the highest seat of a Ferris wheel when it pauses on its turning. The weeks that come before are only a climb from balmy spring, and those that follow drop to the chill of autumn, but the first week of August is motionless, and hot.</a:t>
            </a:r>
            <a:r>
              <a:rPr lang="en-US" dirty="0" smtClean="0"/>
              <a:t> (Natalie Babbitt, </a:t>
            </a:r>
            <a:r>
              <a:rPr lang="en-US" i="1" dirty="0" smtClean="0"/>
              <a:t>Tuck Everlasting</a:t>
            </a:r>
            <a:r>
              <a:rPr lang="en-US" dirty="0" smtClean="0"/>
              <a:t>)</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chemeClr val="accent1"/>
                </a:solidFill>
              </a:rPr>
              <a:t>Enhanced figurative language</a:t>
            </a:r>
            <a:endParaRPr lang="en-US" b="1" dirty="0">
              <a:solidFill>
                <a:schemeClr val="accent1"/>
              </a:solidFill>
            </a:endParaRPr>
          </a:p>
        </p:txBody>
      </p:sp>
      <p:sp>
        <p:nvSpPr>
          <p:cNvPr id="3" name="Content Placeholder 2"/>
          <p:cNvSpPr>
            <a:spLocks noGrp="1"/>
          </p:cNvSpPr>
          <p:nvPr>
            <p:ph sz="quarter" idx="1"/>
          </p:nvPr>
        </p:nvSpPr>
        <p:spPr>
          <a:xfrm>
            <a:off x="914400" y="1447800"/>
            <a:ext cx="7772400" cy="4953000"/>
          </a:xfrm>
        </p:spPr>
        <p:txBody>
          <a:bodyPr/>
          <a:lstStyle/>
          <a:p>
            <a:r>
              <a:rPr lang="en-US" sz="4000" dirty="0" smtClean="0"/>
              <a:t>Extended simile: </a:t>
            </a:r>
          </a:p>
          <a:p>
            <a:pPr marL="548640" lvl="2" indent="-274320">
              <a:spcBef>
                <a:spcPts val="580"/>
              </a:spcBef>
              <a:buClr>
                <a:schemeClr val="accent1"/>
              </a:buClr>
            </a:pPr>
            <a:r>
              <a:rPr lang="en-US" sz="3200" dirty="0" smtClean="0"/>
              <a:t>Life is like a river. It starts off young and full of energy like a babbling brook. In the end it snakes lazily and slowly along like the mighty Mississippi until eventually, emptying into the sea, our body once again becomes one with nature.</a:t>
            </a:r>
          </a:p>
          <a:p>
            <a:endParaRPr lang="en-US" dirty="0" smtClean="0"/>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772400" cy="1143000"/>
          </a:xfrm>
        </p:spPr>
        <p:txBody>
          <a:bodyPr/>
          <a:lstStyle/>
          <a:p>
            <a:r>
              <a:rPr lang="en-US" dirty="0" smtClean="0">
                <a:solidFill>
                  <a:schemeClr val="accent1"/>
                </a:solidFill>
              </a:rPr>
              <a:t>Your task:</a:t>
            </a:r>
            <a:endParaRPr lang="en-US" dirty="0">
              <a:solidFill>
                <a:schemeClr val="accent1"/>
              </a:solidFill>
            </a:endParaRPr>
          </a:p>
        </p:txBody>
      </p:sp>
      <p:sp>
        <p:nvSpPr>
          <p:cNvPr id="3" name="Content Placeholder 2"/>
          <p:cNvSpPr>
            <a:spLocks noGrp="1"/>
          </p:cNvSpPr>
          <p:nvPr>
            <p:ph sz="quarter" idx="1"/>
          </p:nvPr>
        </p:nvSpPr>
        <p:spPr>
          <a:xfrm>
            <a:off x="304800" y="1447800"/>
            <a:ext cx="8305800" cy="5181600"/>
          </a:xfrm>
        </p:spPr>
        <p:txBody>
          <a:bodyPr>
            <a:normAutofit/>
          </a:bodyPr>
          <a:lstStyle/>
          <a:p>
            <a:r>
              <a:rPr lang="en-US" dirty="0" smtClean="0"/>
              <a:t>Choose a topic and compare it to something completely unrelated. Extend your simile or metaphor into an entire paragraph to enhance the readers understanding of your view on the topic itself.</a:t>
            </a:r>
          </a:p>
          <a:p>
            <a:pPr lvl="1"/>
            <a:r>
              <a:rPr lang="en-US" dirty="0" smtClean="0"/>
              <a:t>Sample topics:</a:t>
            </a:r>
          </a:p>
          <a:p>
            <a:pPr lvl="2"/>
            <a:r>
              <a:rPr lang="en-US" dirty="0" smtClean="0"/>
              <a:t>Life</a:t>
            </a:r>
          </a:p>
          <a:p>
            <a:pPr lvl="2"/>
            <a:r>
              <a:rPr lang="en-US" dirty="0" smtClean="0"/>
              <a:t>School</a:t>
            </a:r>
          </a:p>
          <a:p>
            <a:pPr lvl="2"/>
            <a:r>
              <a:rPr lang="en-US" dirty="0" smtClean="0"/>
              <a:t>Your favorite sport</a:t>
            </a:r>
          </a:p>
          <a:p>
            <a:pPr lvl="2"/>
            <a:r>
              <a:rPr lang="en-US" dirty="0" smtClean="0"/>
              <a:t>Your sister</a:t>
            </a:r>
          </a:p>
          <a:p>
            <a:pPr lvl="2"/>
            <a:r>
              <a:rPr lang="en-US" dirty="0" smtClean="0"/>
              <a:t>A pet peeve</a:t>
            </a:r>
          </a:p>
          <a:p>
            <a:pPr lvl="2"/>
            <a:r>
              <a:rPr lang="en-US" dirty="0" smtClean="0"/>
              <a:t>Your significant other</a:t>
            </a:r>
          </a:p>
          <a:p>
            <a:pPr lvl="2"/>
            <a:r>
              <a:rPr lang="en-US" dirty="0" smtClean="0"/>
              <a:t>Your favorite food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772400" cy="838200"/>
          </a:xfrm>
        </p:spPr>
        <p:txBody>
          <a:bodyPr>
            <a:normAutofit/>
          </a:bodyPr>
          <a:lstStyle/>
          <a:p>
            <a:pPr algn="ctr"/>
            <a:r>
              <a:rPr lang="en-US" dirty="0" smtClean="0">
                <a:solidFill>
                  <a:schemeClr val="accent1"/>
                </a:solidFill>
              </a:rPr>
              <a:t>Expanded Moment</a:t>
            </a:r>
            <a:endParaRPr lang="en-US" dirty="0">
              <a:solidFill>
                <a:schemeClr val="accent1"/>
              </a:solidFill>
            </a:endParaRPr>
          </a:p>
        </p:txBody>
      </p:sp>
      <p:sp>
        <p:nvSpPr>
          <p:cNvPr id="3" name="Content Placeholder 2"/>
          <p:cNvSpPr>
            <a:spLocks noGrp="1"/>
          </p:cNvSpPr>
          <p:nvPr>
            <p:ph sz="quarter" idx="1"/>
          </p:nvPr>
        </p:nvSpPr>
        <p:spPr>
          <a:xfrm>
            <a:off x="304800" y="1066800"/>
            <a:ext cx="8458200" cy="5562600"/>
          </a:xfrm>
        </p:spPr>
        <p:txBody>
          <a:bodyPr>
            <a:normAutofit lnSpcReduction="10000"/>
          </a:bodyPr>
          <a:lstStyle/>
          <a:p>
            <a:r>
              <a:rPr lang="en-US" dirty="0" smtClean="0"/>
              <a:t>Instead of “speeding” past a moment, emphasize it by “expanding” the actions.</a:t>
            </a:r>
          </a:p>
          <a:p>
            <a:endParaRPr lang="en-US" dirty="0" smtClean="0"/>
          </a:p>
          <a:p>
            <a:r>
              <a:rPr lang="en-US" dirty="0" smtClean="0"/>
              <a:t>Example:</a:t>
            </a:r>
          </a:p>
          <a:p>
            <a:pPr lvl="1"/>
            <a:r>
              <a:rPr lang="en-US" i="1" dirty="0" smtClean="0"/>
              <a:t>I wish I could have gone. But no, I had to go to school. And I had to listen to my math teacher preach about numbers and letters and figures…I was tired of hearing her annoying voice lecture about ‘a=b divided by x.’ I glared at the small black hands on the clock, silently threatening them to go faster. But they didn’t listen; I caught myself wishing I were on white sand and looking down at almost transparent pale-blue water with Josh at my side…I don’t belong in some dumb algebra class. I belong on the beach, where I can soak my feet in caressing water, sip Dr. Pepper all day long, and let the wind wander its way through my chestnut-colored hair.</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772400" cy="1371600"/>
          </a:xfrm>
        </p:spPr>
        <p:txBody>
          <a:bodyPr>
            <a:noAutofit/>
          </a:bodyPr>
          <a:lstStyle/>
          <a:p>
            <a:pPr algn="ctr"/>
            <a:r>
              <a:rPr lang="en-US" b="1" dirty="0" smtClean="0">
                <a:solidFill>
                  <a:schemeClr val="accent1"/>
                </a:solidFill>
              </a:rPr>
              <a:t>Specific details for effect</a:t>
            </a:r>
            <a:endParaRPr lang="en-US" b="1" dirty="0">
              <a:solidFill>
                <a:schemeClr val="accent1"/>
              </a:solidFill>
            </a:endParaRPr>
          </a:p>
        </p:txBody>
      </p:sp>
      <p:sp>
        <p:nvSpPr>
          <p:cNvPr id="3" name="Content Placeholder 2"/>
          <p:cNvSpPr>
            <a:spLocks noGrp="1"/>
          </p:cNvSpPr>
          <p:nvPr>
            <p:ph sz="quarter" idx="1"/>
          </p:nvPr>
        </p:nvSpPr>
        <p:spPr>
          <a:xfrm>
            <a:off x="228600" y="1295400"/>
            <a:ext cx="8686800" cy="5257800"/>
          </a:xfrm>
        </p:spPr>
        <p:txBody>
          <a:bodyPr>
            <a:normAutofit fontScale="92500"/>
          </a:bodyPr>
          <a:lstStyle/>
          <a:p>
            <a:r>
              <a:rPr lang="en-US" dirty="0" smtClean="0"/>
              <a:t>Instead of general, vague descriptions, use specific sensory details to help the reader visualize the person, place, thing, or idea</a:t>
            </a:r>
          </a:p>
          <a:p>
            <a:endParaRPr lang="en-US" dirty="0" smtClean="0"/>
          </a:p>
          <a:p>
            <a:r>
              <a:rPr lang="en-US" dirty="0" smtClean="0"/>
              <a:t>Example: </a:t>
            </a:r>
          </a:p>
          <a:p>
            <a:pPr lvl="1"/>
            <a:r>
              <a:rPr lang="en-US" i="1" dirty="0" smtClean="0"/>
              <a:t>It’s one of those experiences where you want to CALL A RADIO STATION and tell your problems to SOME GUY WHO CALLS HIMSELF “DR. JOE” but who isn’t more of a doctor than your pet hamster is; one of those experiences where you want to READ A SAPPY HARLEQUIN ROMANCE NOVEL and LISTEN TO TAYLOR SWIFT with a BAG OF OREOS AS YOUR BEST FRIEND; one of those experiences where you wouldn’t be surprised if someone came up to you and asked EXACTLY  WHAT THE HECK WERE YOU THINKING.  Yeah, one of those.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topics</a:t>
            </a:r>
            <a:endParaRPr lang="en-US" dirty="0"/>
          </a:p>
        </p:txBody>
      </p:sp>
      <p:sp>
        <p:nvSpPr>
          <p:cNvPr id="3" name="Content Placeholder 2"/>
          <p:cNvSpPr>
            <a:spLocks noGrp="1"/>
          </p:cNvSpPr>
          <p:nvPr>
            <p:ph sz="quarter" idx="1"/>
          </p:nvPr>
        </p:nvSpPr>
        <p:spPr/>
        <p:txBody>
          <a:bodyPr/>
          <a:lstStyle/>
          <a:p>
            <a:r>
              <a:rPr lang="en-US" dirty="0" smtClean="0"/>
              <a:t>One part of a day on vacation</a:t>
            </a:r>
          </a:p>
          <a:p>
            <a:r>
              <a:rPr lang="en-US" dirty="0" smtClean="0"/>
              <a:t>An embarrassing moment</a:t>
            </a:r>
          </a:p>
          <a:p>
            <a:r>
              <a:rPr lang="en-US" dirty="0" smtClean="0"/>
              <a:t>Seeing the boy/girl of your dreams</a:t>
            </a:r>
          </a:p>
          <a:p>
            <a:r>
              <a:rPr lang="en-US" dirty="0" smtClean="0"/>
              <a:t>Learning to drive</a:t>
            </a:r>
          </a:p>
          <a:p>
            <a:r>
              <a:rPr lang="en-US" dirty="0" smtClean="0"/>
              <a:t>A triumphant/humbling moment</a:t>
            </a:r>
          </a:p>
          <a:p>
            <a:r>
              <a:rPr lang="en-US" dirty="0" smtClean="0"/>
              <a:t>A significant life event (birth of a sibling, death of a loved one)</a:t>
            </a:r>
          </a:p>
          <a:p>
            <a:r>
              <a:rPr lang="en-US" dirty="0" smtClean="0"/>
              <a:t>A new outfit</a:t>
            </a:r>
          </a:p>
          <a:p>
            <a:r>
              <a:rPr lang="en-US" dirty="0" smtClean="0"/>
              <a:t>A surprising piece of news</a:t>
            </a:r>
            <a:endParaRPr lang="en-US" dirty="0"/>
          </a:p>
        </p:txBody>
      </p:sp>
      <p:pic>
        <p:nvPicPr>
          <p:cNvPr id="3074" name="Picture 2" descr="C:\Users\bnbingol\AppData\Local\Microsoft\Windows\Temporary Internet Files\Content.IE5\56U2VXBQ\MC900440430[1].wmf"/>
          <p:cNvPicPr>
            <a:picLocks noChangeAspect="1" noChangeArrowheads="1"/>
          </p:cNvPicPr>
          <p:nvPr/>
        </p:nvPicPr>
        <p:blipFill>
          <a:blip r:embed="rId2" cstate="print"/>
          <a:srcRect/>
          <a:stretch>
            <a:fillRect/>
          </a:stretch>
        </p:blipFill>
        <p:spPr bwMode="auto">
          <a:xfrm>
            <a:off x="6705600" y="1371600"/>
            <a:ext cx="1828800" cy="15557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1143000"/>
          </a:xfrm>
        </p:spPr>
        <p:txBody>
          <a:bodyPr>
            <a:noAutofit/>
          </a:bodyPr>
          <a:lstStyle/>
          <a:p>
            <a:pPr algn="ctr"/>
            <a:r>
              <a:rPr lang="en-US" b="1" dirty="0" smtClean="0">
                <a:solidFill>
                  <a:schemeClr val="accent1"/>
                </a:solidFill>
              </a:rPr>
              <a:t>Full-circle ending</a:t>
            </a:r>
            <a:endParaRPr lang="en-US" b="1" dirty="0">
              <a:solidFill>
                <a:schemeClr val="accent1"/>
              </a:solidFill>
            </a:endParaRPr>
          </a:p>
        </p:txBody>
      </p:sp>
      <p:sp>
        <p:nvSpPr>
          <p:cNvPr id="3" name="Content Placeholder 2"/>
          <p:cNvSpPr>
            <a:spLocks noGrp="1"/>
          </p:cNvSpPr>
          <p:nvPr>
            <p:ph sz="quarter" idx="1"/>
          </p:nvPr>
        </p:nvSpPr>
        <p:spPr>
          <a:xfrm>
            <a:off x="228600" y="1066800"/>
            <a:ext cx="8686800" cy="6324600"/>
          </a:xfrm>
        </p:spPr>
        <p:txBody>
          <a:bodyPr>
            <a:normAutofit/>
          </a:bodyPr>
          <a:lstStyle/>
          <a:p>
            <a:r>
              <a:rPr lang="en-US" sz="3200" dirty="0" smtClean="0"/>
              <a:t>Include an image at the beginning of a piece of writing and then mentioning it again at the end</a:t>
            </a:r>
          </a:p>
          <a:p>
            <a:endParaRPr lang="en-US" sz="3200" dirty="0" smtClean="0"/>
          </a:p>
          <a:p>
            <a:r>
              <a:rPr lang="en-US" sz="3200" dirty="0" smtClean="0"/>
              <a:t>To wrap up a piece of writing, try repeating a word, phrase, or idea that brings the reader back to an idea at the beginning of a piece.</a:t>
            </a:r>
          </a:p>
          <a:p>
            <a:pPr>
              <a:buNone/>
            </a:pPr>
            <a:endParaRPr lang="en-US" sz="3200" dirty="0" smtClean="0"/>
          </a:p>
          <a:p>
            <a:r>
              <a:rPr lang="en-US" sz="3200" dirty="0" smtClean="0"/>
              <a:t>Gives your piece a sense of closure</a:t>
            </a:r>
          </a:p>
          <a:p>
            <a:pPr>
              <a:buNone/>
            </a:pPr>
            <a:endParaRPr lang="en-US" sz="3200" dirty="0" smtClean="0"/>
          </a:p>
          <a:p>
            <a:pPr>
              <a:buNone/>
            </a:pPr>
            <a:endParaRPr lang="en-US" sz="50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ustom 3">
      <a:majorFont>
        <a:latin typeface="Pea Sarahloo"/>
        <a:ea typeface=""/>
        <a:cs typeface=""/>
      </a:majorFont>
      <a:minorFont>
        <a:latin typeface="Calibri"/>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626</TotalTime>
  <Words>957</Words>
  <Application>Microsoft Office PowerPoint</Application>
  <PresentationFormat>On-screen Show (4:3)</PresentationFormat>
  <Paragraphs>88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Pea Sarahloo</vt:lpstr>
      <vt:lpstr>Wingdings 2</vt:lpstr>
      <vt:lpstr>Equity</vt:lpstr>
      <vt:lpstr>Smiley Face Tricks</vt:lpstr>
      <vt:lpstr>Humor</vt:lpstr>
      <vt:lpstr>Magic 3</vt:lpstr>
      <vt:lpstr>Hyphenated Modifiers</vt:lpstr>
      <vt:lpstr>Hyphenated Modifiers</vt:lpstr>
      <vt:lpstr> Repetition for Effect</vt:lpstr>
      <vt:lpstr>Your task:</vt:lpstr>
      <vt:lpstr>Figurative Language</vt:lpstr>
      <vt:lpstr>Enhanced figurative language</vt:lpstr>
      <vt:lpstr>Your task:</vt:lpstr>
      <vt:lpstr>Expanded Moment</vt:lpstr>
      <vt:lpstr>Specific details for effect</vt:lpstr>
      <vt:lpstr>Sample topics</vt:lpstr>
      <vt:lpstr>Full-circle ending</vt:lpstr>
    </vt:vector>
  </TitlesOfParts>
  <Company>Gilbert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Smiley Face Tricks</dc:title>
  <dc:creator>Tech Services</dc:creator>
  <cp:lastModifiedBy>Stivers, Ashley</cp:lastModifiedBy>
  <cp:revision>49</cp:revision>
  <dcterms:created xsi:type="dcterms:W3CDTF">2010-09-02T16:52:20Z</dcterms:created>
  <dcterms:modified xsi:type="dcterms:W3CDTF">2015-11-24T14:24:32Z</dcterms:modified>
</cp:coreProperties>
</file>