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56" d="100"/>
          <a:sy n="56" d="100"/>
        </p:scale>
        <p:origin x="40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830D48-12B6-46B7-8AA4-F91BE0DD8BE3}" type="datetimeFigureOut">
              <a:rPr lang="en-US" smtClean="0"/>
              <a:t>10/17/2017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EDC27-3520-427D-86FD-232FBB58D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345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5398B11F-C989-4FC2-9FC4-9CD7F081D689}" type="slidenum">
              <a:rPr lang="en-US" sz="1400" smtClean="0">
                <a:latin typeface="Times New Roman"/>
              </a:r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215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88D1-6CB6-4A20-B7E2-421885B5A5F6}" type="datetimeFigureOut">
              <a:rPr lang="en-US" smtClean="0"/>
              <a:t>10/17/2017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A345-7982-4D76-9331-8E1D65AA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826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88D1-6CB6-4A20-B7E2-421885B5A5F6}" type="datetimeFigureOut">
              <a:rPr lang="en-US" smtClean="0"/>
              <a:t>10/17/2017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A345-7982-4D76-9331-8E1D65AA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648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88D1-6CB6-4A20-B7E2-421885B5A5F6}" type="datetimeFigureOut">
              <a:rPr lang="en-US" smtClean="0"/>
              <a:t>10/17/2017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A345-7982-4D76-9331-8E1D65AA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240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88D1-6CB6-4A20-B7E2-421885B5A5F6}" type="datetimeFigureOut">
              <a:rPr lang="en-US" smtClean="0"/>
              <a:t>10/17/2017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A345-7982-4D76-9331-8E1D65AA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45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88D1-6CB6-4A20-B7E2-421885B5A5F6}" type="datetimeFigureOut">
              <a:rPr lang="en-US" smtClean="0"/>
              <a:t>10/17/2017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A345-7982-4D76-9331-8E1D65AA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47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88D1-6CB6-4A20-B7E2-421885B5A5F6}" type="datetimeFigureOut">
              <a:rPr lang="en-US" smtClean="0"/>
              <a:t>10/17/2017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A345-7982-4D76-9331-8E1D65AA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810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88D1-6CB6-4A20-B7E2-421885B5A5F6}" type="datetimeFigureOut">
              <a:rPr lang="en-US" smtClean="0"/>
              <a:t>10/17/2017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A345-7982-4D76-9331-8E1D65AA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956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88D1-6CB6-4A20-B7E2-421885B5A5F6}" type="datetimeFigureOut">
              <a:rPr lang="en-US" smtClean="0"/>
              <a:t>10/17/2017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A345-7982-4D76-9331-8E1D65AA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67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88D1-6CB6-4A20-B7E2-421885B5A5F6}" type="datetimeFigureOut">
              <a:rPr lang="en-US" smtClean="0"/>
              <a:t>10/17/2017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A345-7982-4D76-9331-8E1D65AA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56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88D1-6CB6-4A20-B7E2-421885B5A5F6}" type="datetimeFigureOut">
              <a:rPr lang="en-US" smtClean="0"/>
              <a:t>10/17/2017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A345-7982-4D76-9331-8E1D65AA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80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88D1-6CB6-4A20-B7E2-421885B5A5F6}" type="datetimeFigureOut">
              <a:rPr lang="en-US" smtClean="0"/>
              <a:t>10/17/2017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A345-7982-4D76-9331-8E1D65AA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011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01" y="6553200"/>
            <a:ext cx="4114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© 2018 Pearson Education, Inc.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23" y="362775"/>
            <a:ext cx="6096000" cy="5849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 userDrawn="1"/>
        </p:nvSpPr>
        <p:spPr>
          <a:xfrm>
            <a:off x="7057169" y="2469124"/>
            <a:ext cx="4625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2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 5</a:t>
            </a:r>
            <a:endParaRPr lang="en-US" sz="4000" b="1" dirty="0">
              <a:solidFill>
                <a:srgbClr val="2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6895745" y="3503697"/>
            <a:ext cx="49480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000" dirty="0" smtClean="0">
                <a:solidFill>
                  <a:srgbClr val="E44E24"/>
                </a:solidFill>
                <a:latin typeface="Arial"/>
              </a:rPr>
              <a:t>The Skeletal System</a:t>
            </a:r>
            <a:endParaRPr lang="en-US" sz="3200" dirty="0"/>
          </a:p>
        </p:txBody>
      </p:sp>
      <p:sp>
        <p:nvSpPr>
          <p:cNvPr id="11" name="CustomShape 2"/>
          <p:cNvSpPr/>
          <p:nvPr userDrawn="1"/>
        </p:nvSpPr>
        <p:spPr>
          <a:xfrm>
            <a:off x="6914400" y="5486040"/>
            <a:ext cx="4910400" cy="8204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dirty="0">
                <a:solidFill>
                  <a:srgbClr val="2A61A4"/>
                </a:solidFill>
                <a:latin typeface="Arial"/>
              </a:rPr>
              <a:t>Lecture Presentation by 
Patty </a:t>
            </a:r>
            <a:r>
              <a:rPr lang="en-US" sz="1600" dirty="0" err="1">
                <a:solidFill>
                  <a:srgbClr val="2A61A4"/>
                </a:solidFill>
                <a:latin typeface="Arial"/>
              </a:rPr>
              <a:t>Bostwick</a:t>
            </a:r>
            <a:r>
              <a:rPr lang="en-US" sz="1600" dirty="0">
                <a:solidFill>
                  <a:srgbClr val="2A61A4"/>
                </a:solidFill>
                <a:latin typeface="Arial"/>
              </a:rPr>
              <a:t>-Taylor
Florence-Darlington Technical College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2610643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788D1-6CB6-4A20-B7E2-421885B5A5F6}" type="datetimeFigureOut">
              <a:rPr lang="en-US" smtClean="0"/>
              <a:t>10/17/2017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5A345-7982-4D76-9331-8E1D65AA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262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rajesh\Desktop\LE\Unlabeled\figure_05_01-U.jpg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© 2018 Pearson Education, Inc.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14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Skeletal System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Parts of the skeletal system</a:t>
            </a:r>
          </a:p>
          <a:p>
            <a:pPr lvl="1"/>
            <a:r>
              <a:rPr lang="en-US" dirty="0" smtClean="0"/>
              <a:t>Bones (skeleton)</a:t>
            </a:r>
          </a:p>
          <a:p>
            <a:pPr lvl="1"/>
            <a:r>
              <a:rPr lang="en-US" dirty="0" smtClean="0"/>
              <a:t>Joints</a:t>
            </a:r>
          </a:p>
          <a:p>
            <a:pPr lvl="1"/>
            <a:r>
              <a:rPr lang="en-US" dirty="0" smtClean="0"/>
              <a:t>Cartilages</a:t>
            </a:r>
          </a:p>
          <a:p>
            <a:pPr lvl="1"/>
            <a:r>
              <a:rPr lang="en-US" dirty="0" smtClean="0"/>
              <a:t>Ligaments</a:t>
            </a:r>
          </a:p>
          <a:p>
            <a:r>
              <a:rPr lang="en-US" dirty="0" smtClean="0"/>
              <a:t>Two subdivisions of the skeleton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Axial skeleton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Appendicular skeleton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0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Functions </a:t>
            </a:r>
            <a:r>
              <a:rPr lang="en-US" dirty="0" smtClean="0"/>
              <a:t>of </a:t>
            </a:r>
            <a:r>
              <a:rPr lang="en-US" smtClean="0"/>
              <a:t>the Bones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the body</a:t>
            </a:r>
          </a:p>
          <a:p>
            <a:r>
              <a:rPr lang="en-US" dirty="0" smtClean="0"/>
              <a:t>Protect soft organs</a:t>
            </a:r>
          </a:p>
          <a:p>
            <a:pPr lvl="1"/>
            <a:r>
              <a:rPr lang="en-US" dirty="0" smtClean="0"/>
              <a:t>Skull and vertebrae protect brain and spinal cord</a:t>
            </a:r>
          </a:p>
          <a:p>
            <a:pPr lvl="1"/>
            <a:r>
              <a:rPr lang="en-US" dirty="0" smtClean="0"/>
              <a:t>Rib cage protects thoracic cavity organs</a:t>
            </a:r>
          </a:p>
          <a:p>
            <a:r>
              <a:rPr lang="en-US" dirty="0" smtClean="0"/>
              <a:t>Attached skeletal muscles allow movement</a:t>
            </a:r>
          </a:p>
          <a:p>
            <a:r>
              <a:rPr lang="en-US" dirty="0" smtClean="0"/>
              <a:t>Store minerals and fats</a:t>
            </a:r>
          </a:p>
          <a:p>
            <a:pPr lvl="1"/>
            <a:r>
              <a:rPr lang="en-US" dirty="0" smtClean="0"/>
              <a:t>Calcium and phosphorus</a:t>
            </a:r>
          </a:p>
          <a:p>
            <a:pPr lvl="1"/>
            <a:r>
              <a:rPr lang="en-US" dirty="0" smtClean="0"/>
              <a:t>Fat in the internal marrow cavity</a:t>
            </a:r>
          </a:p>
          <a:p>
            <a:r>
              <a:rPr lang="en-US" dirty="0" smtClean="0"/>
              <a:t>Blood cell formation (hematopoiesis)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60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Classification of Bones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adult skeleton has 206 bones</a:t>
            </a:r>
          </a:p>
          <a:p>
            <a:r>
              <a:rPr lang="en-US" dirty="0" smtClean="0"/>
              <a:t>Two basic types of osseous (bone) tissue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Compact bone</a:t>
            </a:r>
          </a:p>
          <a:p>
            <a:pPr lvl="2"/>
            <a:r>
              <a:rPr lang="en-US" dirty="0" smtClean="0"/>
              <a:t>Dense, smooth, and homogeneous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Spongy bone</a:t>
            </a:r>
          </a:p>
          <a:p>
            <a:pPr lvl="2"/>
            <a:r>
              <a:rPr lang="en-US" dirty="0" smtClean="0"/>
              <a:t>Small needlelike pieces of bone</a:t>
            </a:r>
          </a:p>
          <a:p>
            <a:pPr lvl="2"/>
            <a:r>
              <a:rPr lang="en-US" dirty="0" smtClean="0"/>
              <a:t>Many open spaces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58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6"/>
          <a:stretch>
            <a:fillRect/>
          </a:stretch>
        </p:blipFill>
        <p:spPr>
          <a:xfrm>
            <a:off x="2968752" y="271272"/>
            <a:ext cx="6254496" cy="6315456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Figure 5.1 Flat bones consist of a layer </a:t>
            </a:r>
            <a:r>
              <a:rPr lang="en-US" dirty="0" smtClean="0"/>
              <a:t>of spongy </a:t>
            </a:r>
            <a:r>
              <a:rPr lang="en-US" dirty="0"/>
              <a:t>bone sandwiched between two </a:t>
            </a:r>
            <a:r>
              <a:rPr lang="en-US" dirty="0" smtClean="0"/>
              <a:t>thin layers </a:t>
            </a:r>
            <a:r>
              <a:rPr lang="en-US" dirty="0"/>
              <a:t>of compact </a:t>
            </a:r>
            <a:r>
              <a:rPr lang="en-US" dirty="0" smtClean="0"/>
              <a:t>bone.</a:t>
            </a:r>
            <a:endParaRPr lang="en-US" dirty="0"/>
          </a:p>
        </p:txBody>
      </p:sp>
      <p:sp>
        <p:nvSpPr>
          <p:cNvPr id="4" name="Freeform 3"/>
          <p:cNvSpPr/>
          <p:nvPr/>
        </p:nvSpPr>
        <p:spPr>
          <a:xfrm rot="987182" flipV="1">
            <a:off x="7471287" y="5902098"/>
            <a:ext cx="593613" cy="45719"/>
          </a:xfrm>
          <a:custGeom>
            <a:avLst/>
            <a:gdLst>
              <a:gd name="connsiteX0" fmla="*/ 12700 w 2219032"/>
              <a:gd name="connsiteY0" fmla="*/ 12700 h 939799"/>
              <a:gd name="connsiteX1" fmla="*/ 1126832 w 2219032"/>
              <a:gd name="connsiteY1" fmla="*/ 12700 h 939799"/>
              <a:gd name="connsiteX2" fmla="*/ 2206332 w 2219032"/>
              <a:gd name="connsiteY2" fmla="*/ 927099 h 939799"/>
              <a:gd name="connsiteX0" fmla="*/ 0 w 1114132"/>
              <a:gd name="connsiteY0" fmla="*/ 0 h 0"/>
              <a:gd name="connsiteX1" fmla="*/ 1114132 w 111413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14132">
                <a:moveTo>
                  <a:pt x="0" y="0"/>
                </a:moveTo>
                <a:lnTo>
                  <a:pt x="1114132" y="0"/>
                </a:lnTo>
              </a:path>
            </a:pathLst>
          </a:cu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6" name="Freeform 3"/>
          <p:cNvSpPr/>
          <p:nvPr/>
        </p:nvSpPr>
        <p:spPr>
          <a:xfrm rot="6415392">
            <a:off x="7313976" y="5760314"/>
            <a:ext cx="190707" cy="153812"/>
          </a:xfrm>
          <a:custGeom>
            <a:avLst/>
            <a:gdLst>
              <a:gd name="connsiteX0" fmla="*/ 12700 w 2219032"/>
              <a:gd name="connsiteY0" fmla="*/ 12700 h 939799"/>
              <a:gd name="connsiteX1" fmla="*/ 1126832 w 2219032"/>
              <a:gd name="connsiteY1" fmla="*/ 12700 h 939799"/>
              <a:gd name="connsiteX2" fmla="*/ 2206332 w 2219032"/>
              <a:gd name="connsiteY2" fmla="*/ 927099 h 939799"/>
              <a:gd name="connsiteX0" fmla="*/ 0 w 1221801"/>
              <a:gd name="connsiteY0" fmla="*/ 0 h 192880"/>
              <a:gd name="connsiteX1" fmla="*/ 1114132 w 1221801"/>
              <a:gd name="connsiteY1" fmla="*/ 0 h 192880"/>
              <a:gd name="connsiteX2" fmla="*/ 1145882 w 1221801"/>
              <a:gd name="connsiteY2" fmla="*/ 192880 h 192880"/>
              <a:gd name="connsiteX0" fmla="*/ 0 w 1282661"/>
              <a:gd name="connsiteY0" fmla="*/ 0 h 194266"/>
              <a:gd name="connsiteX1" fmla="*/ 1114132 w 1282661"/>
              <a:gd name="connsiteY1" fmla="*/ 0 h 194266"/>
              <a:gd name="connsiteX2" fmla="*/ 1145882 w 1282661"/>
              <a:gd name="connsiteY2" fmla="*/ 192880 h 194266"/>
              <a:gd name="connsiteX0" fmla="*/ 0 w 1276717"/>
              <a:gd name="connsiteY0" fmla="*/ 0 h 214311"/>
              <a:gd name="connsiteX1" fmla="*/ 1114132 w 1276717"/>
              <a:gd name="connsiteY1" fmla="*/ 0 h 214311"/>
              <a:gd name="connsiteX2" fmla="*/ 1124451 w 1276717"/>
              <a:gd name="connsiteY2" fmla="*/ 214311 h 214311"/>
              <a:gd name="connsiteX0" fmla="*/ 0 w 1124451"/>
              <a:gd name="connsiteY0" fmla="*/ 0 h 214311"/>
              <a:gd name="connsiteX1" fmla="*/ 1114132 w 1124451"/>
              <a:gd name="connsiteY1" fmla="*/ 0 h 214311"/>
              <a:gd name="connsiteX2" fmla="*/ 1124451 w 1124451"/>
              <a:gd name="connsiteY2" fmla="*/ 214311 h 214311"/>
              <a:gd name="connsiteX0" fmla="*/ 0 w 1122070"/>
              <a:gd name="connsiteY0" fmla="*/ 0 h 216692"/>
              <a:gd name="connsiteX1" fmla="*/ 1114132 w 1122070"/>
              <a:gd name="connsiteY1" fmla="*/ 0 h 216692"/>
              <a:gd name="connsiteX2" fmla="*/ 1122070 w 1122070"/>
              <a:gd name="connsiteY2" fmla="*/ 216692 h 216692"/>
              <a:gd name="connsiteX0" fmla="*/ 0 w 1122070"/>
              <a:gd name="connsiteY0" fmla="*/ 0 h 216692"/>
              <a:gd name="connsiteX1" fmla="*/ 1114132 w 1122070"/>
              <a:gd name="connsiteY1" fmla="*/ 0 h 216692"/>
              <a:gd name="connsiteX2" fmla="*/ 1122070 w 1122070"/>
              <a:gd name="connsiteY2" fmla="*/ 216692 h 216692"/>
              <a:gd name="connsiteX0" fmla="*/ 0 w 1124451"/>
              <a:gd name="connsiteY0" fmla="*/ 0 h 219073"/>
              <a:gd name="connsiteX1" fmla="*/ 1114132 w 1124451"/>
              <a:gd name="connsiteY1" fmla="*/ 0 h 219073"/>
              <a:gd name="connsiteX2" fmla="*/ 1124451 w 1124451"/>
              <a:gd name="connsiteY2" fmla="*/ 219073 h 219073"/>
              <a:gd name="connsiteX0" fmla="*/ 0 w 1119689"/>
              <a:gd name="connsiteY0" fmla="*/ 0 h 223835"/>
              <a:gd name="connsiteX1" fmla="*/ 1114132 w 1119689"/>
              <a:gd name="connsiteY1" fmla="*/ 0 h 223835"/>
              <a:gd name="connsiteX2" fmla="*/ 1119689 w 1119689"/>
              <a:gd name="connsiteY2" fmla="*/ 223835 h 223835"/>
              <a:gd name="connsiteX0" fmla="*/ 0 w 1119689"/>
              <a:gd name="connsiteY0" fmla="*/ 0 h 223835"/>
              <a:gd name="connsiteX1" fmla="*/ 1114132 w 1119689"/>
              <a:gd name="connsiteY1" fmla="*/ 0 h 223835"/>
              <a:gd name="connsiteX2" fmla="*/ 1119689 w 1119689"/>
              <a:gd name="connsiteY2" fmla="*/ 223835 h 223835"/>
              <a:gd name="connsiteX0" fmla="*/ 0 w 1119689"/>
              <a:gd name="connsiteY0" fmla="*/ 0 h 223835"/>
              <a:gd name="connsiteX1" fmla="*/ 1114132 w 1119689"/>
              <a:gd name="connsiteY1" fmla="*/ 0 h 223835"/>
              <a:gd name="connsiteX2" fmla="*/ 1119689 w 1119689"/>
              <a:gd name="connsiteY2" fmla="*/ 223835 h 223835"/>
              <a:gd name="connsiteX0" fmla="*/ 0 w 1129214"/>
              <a:gd name="connsiteY0" fmla="*/ 0 h 223835"/>
              <a:gd name="connsiteX1" fmla="*/ 1114132 w 1129214"/>
              <a:gd name="connsiteY1" fmla="*/ 0 h 223835"/>
              <a:gd name="connsiteX2" fmla="*/ 1129214 w 1129214"/>
              <a:gd name="connsiteY2" fmla="*/ 223835 h 223835"/>
              <a:gd name="connsiteX0" fmla="*/ 0 w 1119689"/>
              <a:gd name="connsiteY0" fmla="*/ 0 h 223835"/>
              <a:gd name="connsiteX1" fmla="*/ 1114132 w 1119689"/>
              <a:gd name="connsiteY1" fmla="*/ 0 h 223835"/>
              <a:gd name="connsiteX2" fmla="*/ 1119689 w 1119689"/>
              <a:gd name="connsiteY2" fmla="*/ 223835 h 223835"/>
              <a:gd name="connsiteX0" fmla="*/ 0 w 1114738"/>
              <a:gd name="connsiteY0" fmla="*/ 0 h 173829"/>
              <a:gd name="connsiteX1" fmla="*/ 1114132 w 1114738"/>
              <a:gd name="connsiteY1" fmla="*/ 0 h 173829"/>
              <a:gd name="connsiteX2" fmla="*/ 1110164 w 1114738"/>
              <a:gd name="connsiteY2" fmla="*/ 173829 h 173829"/>
              <a:gd name="connsiteX0" fmla="*/ 0 w 1126833"/>
              <a:gd name="connsiteY0" fmla="*/ 0 h 176210"/>
              <a:gd name="connsiteX1" fmla="*/ 1114132 w 1126833"/>
              <a:gd name="connsiteY1" fmla="*/ 0 h 176210"/>
              <a:gd name="connsiteX2" fmla="*/ 1126833 w 1126833"/>
              <a:gd name="connsiteY2" fmla="*/ 176210 h 176210"/>
              <a:gd name="connsiteX0" fmla="*/ 0 w 1126833"/>
              <a:gd name="connsiteY0" fmla="*/ 0 h 176210"/>
              <a:gd name="connsiteX1" fmla="*/ 1114132 w 1126833"/>
              <a:gd name="connsiteY1" fmla="*/ 0 h 176210"/>
              <a:gd name="connsiteX2" fmla="*/ 1126833 w 1126833"/>
              <a:gd name="connsiteY2" fmla="*/ 176210 h 176210"/>
              <a:gd name="connsiteX0" fmla="*/ 0 w 1115478"/>
              <a:gd name="connsiteY0" fmla="*/ 0 h 152397"/>
              <a:gd name="connsiteX1" fmla="*/ 1114132 w 1115478"/>
              <a:gd name="connsiteY1" fmla="*/ 0 h 152397"/>
              <a:gd name="connsiteX2" fmla="*/ 1114927 w 1115478"/>
              <a:gd name="connsiteY2" fmla="*/ 152397 h 152397"/>
              <a:gd name="connsiteX0" fmla="*/ 0 w 1115478"/>
              <a:gd name="connsiteY0" fmla="*/ 0 h 152397"/>
              <a:gd name="connsiteX1" fmla="*/ 139722 w 1115478"/>
              <a:gd name="connsiteY1" fmla="*/ 1108 h 152397"/>
              <a:gd name="connsiteX2" fmla="*/ 1114132 w 1115478"/>
              <a:gd name="connsiteY2" fmla="*/ 0 h 152397"/>
              <a:gd name="connsiteX3" fmla="*/ 1114927 w 1115478"/>
              <a:gd name="connsiteY3" fmla="*/ 152397 h 152397"/>
              <a:gd name="connsiteX0" fmla="*/ 771 w 975756"/>
              <a:gd name="connsiteY0" fmla="*/ 109538 h 152397"/>
              <a:gd name="connsiteX1" fmla="*/ 0 w 975756"/>
              <a:gd name="connsiteY1" fmla="*/ 1108 h 152397"/>
              <a:gd name="connsiteX2" fmla="*/ 974410 w 975756"/>
              <a:gd name="connsiteY2" fmla="*/ 0 h 152397"/>
              <a:gd name="connsiteX3" fmla="*/ 975205 w 975756"/>
              <a:gd name="connsiteY3" fmla="*/ 152397 h 152397"/>
              <a:gd name="connsiteX0" fmla="*/ 0 w 974985"/>
              <a:gd name="connsiteY0" fmla="*/ 109538 h 152397"/>
              <a:gd name="connsiteX1" fmla="*/ 708841 w 974985"/>
              <a:gd name="connsiteY1" fmla="*/ 8251 h 152397"/>
              <a:gd name="connsiteX2" fmla="*/ 973639 w 974985"/>
              <a:gd name="connsiteY2" fmla="*/ 0 h 152397"/>
              <a:gd name="connsiteX3" fmla="*/ 974434 w 974985"/>
              <a:gd name="connsiteY3" fmla="*/ 152397 h 152397"/>
              <a:gd name="connsiteX0" fmla="*/ 3153 w 266144"/>
              <a:gd name="connsiteY0" fmla="*/ 123826 h 152397"/>
              <a:gd name="connsiteX1" fmla="*/ 0 w 266144"/>
              <a:gd name="connsiteY1" fmla="*/ 8251 h 152397"/>
              <a:gd name="connsiteX2" fmla="*/ 264798 w 266144"/>
              <a:gd name="connsiteY2" fmla="*/ 0 h 152397"/>
              <a:gd name="connsiteX3" fmla="*/ 265593 w 266144"/>
              <a:gd name="connsiteY3" fmla="*/ 152397 h 152397"/>
              <a:gd name="connsiteX0" fmla="*/ 0 w 262991"/>
              <a:gd name="connsiteY0" fmla="*/ 125100 h 153671"/>
              <a:gd name="connsiteX1" fmla="*/ 3990 w 262991"/>
              <a:gd name="connsiteY1" fmla="*/ 0 h 153671"/>
              <a:gd name="connsiteX2" fmla="*/ 261645 w 262991"/>
              <a:gd name="connsiteY2" fmla="*/ 1274 h 153671"/>
              <a:gd name="connsiteX3" fmla="*/ 262440 w 262991"/>
              <a:gd name="connsiteY3" fmla="*/ 153671 h 153671"/>
              <a:gd name="connsiteX0" fmla="*/ 0 w 262991"/>
              <a:gd name="connsiteY0" fmla="*/ 125100 h 125100"/>
              <a:gd name="connsiteX1" fmla="*/ 3990 w 262991"/>
              <a:gd name="connsiteY1" fmla="*/ 0 h 125100"/>
              <a:gd name="connsiteX2" fmla="*/ 261645 w 262991"/>
              <a:gd name="connsiteY2" fmla="*/ 1274 h 125100"/>
              <a:gd name="connsiteX3" fmla="*/ 262440 w 262991"/>
              <a:gd name="connsiteY3" fmla="*/ 117953 h 125100"/>
              <a:gd name="connsiteX0" fmla="*/ 772 w 259001"/>
              <a:gd name="connsiteY0" fmla="*/ 110812 h 117953"/>
              <a:gd name="connsiteX1" fmla="*/ 0 w 259001"/>
              <a:gd name="connsiteY1" fmla="*/ 0 h 117953"/>
              <a:gd name="connsiteX2" fmla="*/ 257655 w 259001"/>
              <a:gd name="connsiteY2" fmla="*/ 1274 h 117953"/>
              <a:gd name="connsiteX3" fmla="*/ 258450 w 259001"/>
              <a:gd name="connsiteY3" fmla="*/ 117953 h 117953"/>
              <a:gd name="connsiteX0" fmla="*/ 772 w 259596"/>
              <a:gd name="connsiteY0" fmla="*/ 110812 h 115571"/>
              <a:gd name="connsiteX1" fmla="*/ 0 w 259596"/>
              <a:gd name="connsiteY1" fmla="*/ 0 h 115571"/>
              <a:gd name="connsiteX2" fmla="*/ 257655 w 259596"/>
              <a:gd name="connsiteY2" fmla="*/ 1274 h 115571"/>
              <a:gd name="connsiteX3" fmla="*/ 259596 w 259596"/>
              <a:gd name="connsiteY3" fmla="*/ 115571 h 115571"/>
              <a:gd name="connsiteX0" fmla="*/ 772 w 259596"/>
              <a:gd name="connsiteY0" fmla="*/ 110812 h 115571"/>
              <a:gd name="connsiteX1" fmla="*/ 0 w 259596"/>
              <a:gd name="connsiteY1" fmla="*/ 0 h 115571"/>
              <a:gd name="connsiteX2" fmla="*/ 257655 w 259596"/>
              <a:gd name="connsiteY2" fmla="*/ 1274 h 115571"/>
              <a:gd name="connsiteX3" fmla="*/ 259596 w 259596"/>
              <a:gd name="connsiteY3" fmla="*/ 115571 h 115571"/>
              <a:gd name="connsiteX0" fmla="*/ 772 w 259596"/>
              <a:gd name="connsiteY0" fmla="*/ 110812 h 115571"/>
              <a:gd name="connsiteX1" fmla="*/ 0 w 259596"/>
              <a:gd name="connsiteY1" fmla="*/ 0 h 115571"/>
              <a:gd name="connsiteX2" fmla="*/ 257655 w 259596"/>
              <a:gd name="connsiteY2" fmla="*/ 1274 h 115571"/>
              <a:gd name="connsiteX3" fmla="*/ 259596 w 259596"/>
              <a:gd name="connsiteY3" fmla="*/ 115571 h 115571"/>
              <a:gd name="connsiteX0" fmla="*/ 772 w 258197"/>
              <a:gd name="connsiteY0" fmla="*/ 110812 h 115571"/>
              <a:gd name="connsiteX1" fmla="*/ 0 w 258197"/>
              <a:gd name="connsiteY1" fmla="*/ 0 h 115571"/>
              <a:gd name="connsiteX2" fmla="*/ 257655 w 258197"/>
              <a:gd name="connsiteY2" fmla="*/ 1274 h 115571"/>
              <a:gd name="connsiteX3" fmla="*/ 257304 w 258197"/>
              <a:gd name="connsiteY3" fmla="*/ 115571 h 115571"/>
              <a:gd name="connsiteX0" fmla="*/ 772 w 259597"/>
              <a:gd name="connsiteY0" fmla="*/ 110812 h 117952"/>
              <a:gd name="connsiteX1" fmla="*/ 0 w 259597"/>
              <a:gd name="connsiteY1" fmla="*/ 0 h 117952"/>
              <a:gd name="connsiteX2" fmla="*/ 257655 w 259597"/>
              <a:gd name="connsiteY2" fmla="*/ 1274 h 117952"/>
              <a:gd name="connsiteX3" fmla="*/ 259597 w 259597"/>
              <a:gd name="connsiteY3" fmla="*/ 117952 h 117952"/>
              <a:gd name="connsiteX0" fmla="*/ 772 w 258197"/>
              <a:gd name="connsiteY0" fmla="*/ 110812 h 117952"/>
              <a:gd name="connsiteX1" fmla="*/ 0 w 258197"/>
              <a:gd name="connsiteY1" fmla="*/ 0 h 117952"/>
              <a:gd name="connsiteX2" fmla="*/ 257655 w 258197"/>
              <a:gd name="connsiteY2" fmla="*/ 1274 h 117952"/>
              <a:gd name="connsiteX3" fmla="*/ 257305 w 258197"/>
              <a:gd name="connsiteY3" fmla="*/ 117952 h 117952"/>
              <a:gd name="connsiteX0" fmla="*/ 772 w 258518"/>
              <a:gd name="connsiteY0" fmla="*/ 110812 h 118536"/>
              <a:gd name="connsiteX1" fmla="*/ 0 w 258518"/>
              <a:gd name="connsiteY1" fmla="*/ 0 h 118536"/>
              <a:gd name="connsiteX2" fmla="*/ 257655 w 258518"/>
              <a:gd name="connsiteY2" fmla="*/ 1274 h 118536"/>
              <a:gd name="connsiteX3" fmla="*/ 258451 w 258518"/>
              <a:gd name="connsiteY3" fmla="*/ 118536 h 118536"/>
              <a:gd name="connsiteX0" fmla="*/ 772 w 258451"/>
              <a:gd name="connsiteY0" fmla="*/ 111874 h 119598"/>
              <a:gd name="connsiteX1" fmla="*/ 0 w 258451"/>
              <a:gd name="connsiteY1" fmla="*/ 1062 h 119598"/>
              <a:gd name="connsiteX2" fmla="*/ 256509 w 258451"/>
              <a:gd name="connsiteY2" fmla="*/ 0 h 119598"/>
              <a:gd name="connsiteX3" fmla="*/ 258451 w 258451"/>
              <a:gd name="connsiteY3" fmla="*/ 119598 h 119598"/>
              <a:gd name="connsiteX0" fmla="*/ 772 w 258451"/>
              <a:gd name="connsiteY0" fmla="*/ 110812 h 118536"/>
              <a:gd name="connsiteX1" fmla="*/ 0 w 258451"/>
              <a:gd name="connsiteY1" fmla="*/ 0 h 118536"/>
              <a:gd name="connsiteX2" fmla="*/ 256509 w 258451"/>
              <a:gd name="connsiteY2" fmla="*/ 1274 h 118536"/>
              <a:gd name="connsiteX3" fmla="*/ 258451 w 258451"/>
              <a:gd name="connsiteY3" fmla="*/ 118536 h 118536"/>
              <a:gd name="connsiteX0" fmla="*/ 772 w 258451"/>
              <a:gd name="connsiteY0" fmla="*/ 111290 h 119014"/>
              <a:gd name="connsiteX1" fmla="*/ 0 w 258451"/>
              <a:gd name="connsiteY1" fmla="*/ 478 h 119014"/>
              <a:gd name="connsiteX2" fmla="*/ 256509 w 258451"/>
              <a:gd name="connsiteY2" fmla="*/ 0 h 119014"/>
              <a:gd name="connsiteX3" fmla="*/ 258451 w 258451"/>
              <a:gd name="connsiteY3" fmla="*/ 119014 h 119014"/>
              <a:gd name="connsiteX0" fmla="*/ 772 w 257372"/>
              <a:gd name="connsiteY0" fmla="*/ 111290 h 115511"/>
              <a:gd name="connsiteX1" fmla="*/ 0 w 257372"/>
              <a:gd name="connsiteY1" fmla="*/ 478 h 115511"/>
              <a:gd name="connsiteX2" fmla="*/ 256509 w 257372"/>
              <a:gd name="connsiteY2" fmla="*/ 0 h 115511"/>
              <a:gd name="connsiteX3" fmla="*/ 257305 w 257372"/>
              <a:gd name="connsiteY3" fmla="*/ 115511 h 115511"/>
              <a:gd name="connsiteX0" fmla="*/ 772 w 257051"/>
              <a:gd name="connsiteY0" fmla="*/ 111290 h 111290"/>
              <a:gd name="connsiteX1" fmla="*/ 0 w 257051"/>
              <a:gd name="connsiteY1" fmla="*/ 478 h 111290"/>
              <a:gd name="connsiteX2" fmla="*/ 256509 w 257051"/>
              <a:gd name="connsiteY2" fmla="*/ 0 h 111290"/>
              <a:gd name="connsiteX3" fmla="*/ 256159 w 257051"/>
              <a:gd name="connsiteY3" fmla="*/ 109088 h 111290"/>
              <a:gd name="connsiteX0" fmla="*/ 772 w 257372"/>
              <a:gd name="connsiteY0" fmla="*/ 111290 h 111290"/>
              <a:gd name="connsiteX1" fmla="*/ 0 w 257372"/>
              <a:gd name="connsiteY1" fmla="*/ 478 h 111290"/>
              <a:gd name="connsiteX2" fmla="*/ 256509 w 257372"/>
              <a:gd name="connsiteY2" fmla="*/ 0 h 111290"/>
              <a:gd name="connsiteX3" fmla="*/ 257305 w 257372"/>
              <a:gd name="connsiteY3" fmla="*/ 110840 h 111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372" h="111290">
                <a:moveTo>
                  <a:pt x="772" y="111290"/>
                </a:moveTo>
                <a:cubicBezTo>
                  <a:pt x="515" y="74353"/>
                  <a:pt x="257" y="37415"/>
                  <a:pt x="0" y="478"/>
                </a:cubicBezTo>
                <a:lnTo>
                  <a:pt x="256509" y="0"/>
                </a:lnTo>
                <a:cubicBezTo>
                  <a:pt x="258008" y="19049"/>
                  <a:pt x="257041" y="106078"/>
                  <a:pt x="257305" y="110840"/>
                </a:cubicBezTo>
              </a:path>
            </a:pathLst>
          </a:custGeom>
          <a:ln w="12700">
            <a:solidFill>
              <a:schemeClr val="tx1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7" name="Freeform 3"/>
          <p:cNvSpPr/>
          <p:nvPr/>
        </p:nvSpPr>
        <p:spPr>
          <a:xfrm>
            <a:off x="7541420" y="5173658"/>
            <a:ext cx="517525" cy="63500"/>
          </a:xfrm>
          <a:custGeom>
            <a:avLst/>
            <a:gdLst>
              <a:gd name="connsiteX0" fmla="*/ 740689 w 753389"/>
              <a:gd name="connsiteY0" fmla="*/ 12700 h 50800"/>
              <a:gd name="connsiteX1" fmla="*/ 12700 w 753389"/>
              <a:gd name="connsiteY1" fmla="*/ 12700 h 50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53389" h="50800">
                <a:moveTo>
                  <a:pt x="740689" y="12700"/>
                </a:moveTo>
                <a:lnTo>
                  <a:pt x="12700" y="12700"/>
                </a:lnTo>
              </a:path>
            </a:pathLst>
          </a:cu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75069" y="5899150"/>
            <a:ext cx="1098058" cy="55399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Compact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bone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75069" y="5069229"/>
            <a:ext cx="942566" cy="55399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Spongy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bone</a:t>
            </a:r>
          </a:p>
        </p:txBody>
      </p:sp>
      <p:sp>
        <p:nvSpPr>
          <p:cNvPr id="11" name="Footer Placeholder 3"/>
          <p:cNvSpPr txBox="1">
            <a:spLocks/>
          </p:cNvSpPr>
          <p:nvPr/>
        </p:nvSpPr>
        <p:spPr>
          <a:xfrm>
            <a:off x="1588008" y="6553200"/>
            <a:ext cx="3086100" cy="304800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© 2018 Pearson Education, Inc.</a:t>
            </a:r>
          </a:p>
        </p:txBody>
      </p:sp>
    </p:spTree>
    <p:extLst>
      <p:ext uri="{BB962C8B-B14F-4D97-AF65-F5344CB8AC3E}">
        <p14:creationId xmlns:p14="http://schemas.microsoft.com/office/powerpoint/2010/main" val="60492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168</Words>
  <Application>Microsoft Office PowerPoint</Application>
  <PresentationFormat>Widescreen</PresentationFormat>
  <Paragraphs>38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ＭＳ Ｐゴシック</vt:lpstr>
      <vt:lpstr>Arial</vt:lpstr>
      <vt:lpstr>Calibri</vt:lpstr>
      <vt:lpstr>Calibri Light</vt:lpstr>
      <vt:lpstr>等线</vt:lpstr>
      <vt:lpstr>Times New Roman</vt:lpstr>
      <vt:lpstr>Office Theme</vt:lpstr>
      <vt:lpstr>PowerPoint Presentation</vt:lpstr>
      <vt:lpstr>The Skeletal System</vt:lpstr>
      <vt:lpstr>Functions of the Bones</vt:lpstr>
      <vt:lpstr>Classification of Bones</vt:lpstr>
      <vt:lpstr>Figure 5.1 Flat bones consist of a layer of spongy bone sandwiched between two thin layers of compact bone.</vt:lpstr>
    </vt:vector>
  </TitlesOfParts>
  <Company>Phoenix Union High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Monroe, Dayna</dc:creator>
  <cp:lastModifiedBy>Monroe, Dayna</cp:lastModifiedBy>
  <cp:revision>1</cp:revision>
  <dcterms:created xsi:type="dcterms:W3CDTF">2017-10-17T16:14:24Z</dcterms:created>
  <dcterms:modified xsi:type="dcterms:W3CDTF">2017-10-17T20:28:38Z</dcterms:modified>
</cp:coreProperties>
</file>