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256" r:id="rId2"/>
    <p:sldId id="257" r:id="rId3"/>
    <p:sldId id="258" r:id="rId4"/>
    <p:sldId id="259" r:id="rId5"/>
    <p:sldId id="260" r:id="rId6"/>
    <p:sldId id="262" r:id="rId7"/>
    <p:sldId id="263" r:id="rId8"/>
    <p:sldId id="264" r:id="rId9"/>
    <p:sldId id="272" r:id="rId10"/>
    <p:sldId id="265" r:id="rId11"/>
    <p:sldId id="273" r:id="rId12"/>
    <p:sldId id="274" r:id="rId13"/>
    <p:sldId id="275" r:id="rId14"/>
    <p:sldId id="276" r:id="rId15"/>
    <p:sldId id="270" r:id="rId16"/>
    <p:sldId id="266" r:id="rId17"/>
    <p:sldId id="277" r:id="rId18"/>
    <p:sldId id="278" r:id="rId19"/>
    <p:sldId id="279" r:id="rId20"/>
    <p:sldId id="268" r:id="rId21"/>
    <p:sldId id="269" r:id="rId22"/>
    <p:sldId id="271" r:id="rId23"/>
    <p:sldId id="267" r:id="rId24"/>
    <p:sldId id="261" r:id="rId25"/>
  </p:sldIdLst>
  <p:sldSz cx="9144000" cy="6858000" type="screen4x3"/>
  <p:notesSz cx="6858000" cy="9144000"/>
  <p:custDataLst>
    <p:tags r:id="rId27"/>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F9D"/>
    <a:srgbClr val="FFEA81"/>
    <a:srgbClr val="ACEDA7"/>
    <a:srgbClr val="D3D3D3"/>
    <a:srgbClr val="C8C8C8"/>
    <a:srgbClr val="DDDDDD"/>
    <a:srgbClr val="C4C4C4"/>
    <a:srgbClr val="80D07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36" autoAdjust="0"/>
  </p:normalViewPr>
  <p:slideViewPr>
    <p:cSldViewPr>
      <p:cViewPr varScale="1">
        <p:scale>
          <a:sx n="74" d="100"/>
          <a:sy n="74" d="100"/>
        </p:scale>
        <p:origin x="-3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78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7652"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78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0A03674-1871-48C5-81DC-E53A0CE6C21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8F8963C6-F1D0-4B84-8BEE-D5585DBDA092}" type="slidenum">
              <a:rPr lang="en-US"/>
              <a:pPr/>
              <a:t>1</a:t>
            </a:fld>
            <a:endParaRPr lang="en-US"/>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879EA767-EE24-483C-AED3-EA0D1C6FB297}" type="slidenum">
              <a:rPr lang="en-US"/>
              <a:pPr/>
              <a:t>2</a:t>
            </a:fld>
            <a:endParaRPr lang="en-US"/>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14029C3-B9FE-4635-8804-B02215EBEFC3}" type="slidenum">
              <a:rPr lang="en-US"/>
              <a:pPr/>
              <a:t>3</a:t>
            </a:fld>
            <a:endParaRPr lang="en-US"/>
          </a:p>
        </p:txBody>
      </p:sp>
      <p:sp>
        <p:nvSpPr>
          <p:cNvPr id="30723" name="Rectangle 2"/>
          <p:cNvSpPr>
            <a:spLocks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7116F14-9B19-4A7A-9E7C-BCC6E3F8DBB8}" type="slidenum">
              <a:rPr lang="en-US"/>
              <a:pPr/>
              <a:t>4</a:t>
            </a:fld>
            <a:endParaRPr lang="en-US"/>
          </a:p>
        </p:txBody>
      </p:sp>
      <p:sp>
        <p:nvSpPr>
          <p:cNvPr id="31747" name="Rectangle 2"/>
          <p:cNvSpPr>
            <a:spLocks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2C30EEC-7DD7-4514-BA21-3CDF330D7DF1}" type="slidenum">
              <a:rPr lang="en-US"/>
              <a:pPr/>
              <a:t>5</a:t>
            </a:fld>
            <a:endParaRPr lang="en-US"/>
          </a:p>
        </p:txBody>
      </p:sp>
      <p:sp>
        <p:nvSpPr>
          <p:cNvPr id="32771" name="Rectangle 2"/>
          <p:cNvSpPr>
            <a:spLocks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0527790-9917-470E-B884-32FF80C50F03}" type="slidenum">
              <a:rPr lang="en-US"/>
              <a:pPr/>
              <a:t>6</a:t>
            </a:fld>
            <a:endParaRPr lang="en-US"/>
          </a:p>
        </p:txBody>
      </p:sp>
      <p:sp>
        <p:nvSpPr>
          <p:cNvPr id="33795" name="Rectangle 2"/>
          <p:cNvSpPr>
            <a:spLocks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B015750E-FD21-4DF8-9A21-6234132028D4}" type="slidenum">
              <a:rPr lang="en-US"/>
              <a:pPr/>
              <a:t>7</a:t>
            </a:fld>
            <a:endParaRPr lang="en-US"/>
          </a:p>
        </p:txBody>
      </p:sp>
      <p:sp>
        <p:nvSpPr>
          <p:cNvPr id="34819" name="Rectangle 2"/>
          <p:cNvSpPr>
            <a:spLocks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B2074A2-43C6-49CF-AD25-D5D40183CC54}" type="slidenum">
              <a:rPr lang="en-US"/>
              <a:pPr/>
              <a:t>8</a:t>
            </a:fld>
            <a:endParaRPr lang="en-US"/>
          </a:p>
        </p:txBody>
      </p:sp>
      <p:sp>
        <p:nvSpPr>
          <p:cNvPr id="35843" name="Rectangle 2"/>
          <p:cNvSpPr>
            <a:spLocks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F119A8F-EF90-4462-A171-0734712EA086}" type="slidenum">
              <a:rPr lang="en-US"/>
              <a:pPr/>
              <a:t>9</a:t>
            </a:fld>
            <a:endParaRPr lang="en-US"/>
          </a:p>
        </p:txBody>
      </p:sp>
      <p:sp>
        <p:nvSpPr>
          <p:cNvPr id="36867" name="Rectangle 2"/>
          <p:cNvSpPr>
            <a:spLocks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1E2735F-E5F3-4633-BC3C-EC97B7480DD6}" type="slidenum">
              <a:rPr lang="en-US"/>
              <a:pPr/>
              <a:t>10</a:t>
            </a:fld>
            <a:endParaRPr lang="en-US"/>
          </a:p>
        </p:txBody>
      </p:sp>
      <p:sp>
        <p:nvSpPr>
          <p:cNvPr id="37891" name="Rectangle 2"/>
          <p:cNvSpPr>
            <a:spLocks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BAE65FA-0C59-4FFD-9E38-93BDC78A1EE2}" type="slidenum">
              <a:rPr lang="en-US"/>
              <a:pPr/>
              <a:t>11</a:t>
            </a:fld>
            <a:endParaRPr lang="en-US"/>
          </a:p>
        </p:txBody>
      </p:sp>
      <p:sp>
        <p:nvSpPr>
          <p:cNvPr id="38915" name="Rectangle 2"/>
          <p:cNvSpPr>
            <a:spLocks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8333365-34EE-4083-9E14-19A038910812}" type="slidenum">
              <a:rPr lang="en-US"/>
              <a:pPr/>
              <a:t>12</a:t>
            </a:fld>
            <a:endParaRPr lang="en-US"/>
          </a:p>
        </p:txBody>
      </p:sp>
      <p:sp>
        <p:nvSpPr>
          <p:cNvPr id="39939" name="Rectangle 2"/>
          <p:cNvSpPr>
            <a:spLocks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F4AB161-9019-424E-BEF6-B3B5DDFFA9D4}" type="slidenum">
              <a:rPr lang="en-US"/>
              <a:pPr/>
              <a:t>13</a:t>
            </a:fld>
            <a:endParaRPr lang="en-US"/>
          </a:p>
        </p:txBody>
      </p:sp>
      <p:sp>
        <p:nvSpPr>
          <p:cNvPr id="40963" name="Rectangle 2"/>
          <p:cNvSpPr>
            <a:spLocks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335C5BE8-BF76-4BA5-BB1B-972A77A6CEE8}" type="slidenum">
              <a:rPr lang="en-US"/>
              <a:pPr/>
              <a:t>14</a:t>
            </a:fld>
            <a:endParaRPr lang="en-US"/>
          </a:p>
        </p:txBody>
      </p:sp>
      <p:sp>
        <p:nvSpPr>
          <p:cNvPr id="41987" name="Rectangle 2"/>
          <p:cNvSpPr>
            <a:spLocks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16F009E-BA08-4B7B-A515-9AA269C66BE2}" type="slidenum">
              <a:rPr lang="en-US"/>
              <a:pPr/>
              <a:t>15</a:t>
            </a:fld>
            <a:endParaRPr lang="en-US"/>
          </a:p>
        </p:txBody>
      </p:sp>
      <p:sp>
        <p:nvSpPr>
          <p:cNvPr id="43011" name="Rectangle 2"/>
          <p:cNvSpPr>
            <a:spLocks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D25C3B3D-6940-410B-9E06-204E731A7B2C}" type="slidenum">
              <a:rPr lang="en-US"/>
              <a:pPr/>
              <a:t>16</a:t>
            </a:fld>
            <a:endParaRPr lang="en-US"/>
          </a:p>
        </p:txBody>
      </p:sp>
      <p:sp>
        <p:nvSpPr>
          <p:cNvPr id="44035" name="Rectangle 2"/>
          <p:cNvSpPr>
            <a:spLocks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8CD756E4-B566-404B-BFC6-8E90DE7AB02E}" type="slidenum">
              <a:rPr lang="en-US"/>
              <a:pPr/>
              <a:t>17</a:t>
            </a:fld>
            <a:endParaRPr lang="en-US"/>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53BFAC2-2384-41CF-A331-B92A6B26B4A7}" type="slidenum">
              <a:rPr lang="en-US"/>
              <a:pPr/>
              <a:t>18</a:t>
            </a:fld>
            <a:endParaRPr lang="en-US"/>
          </a:p>
        </p:txBody>
      </p:sp>
      <p:sp>
        <p:nvSpPr>
          <p:cNvPr id="46083" name="Rectangle 2"/>
          <p:cNvSpPr>
            <a:spLocks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C9F0274-58AA-426E-8EAD-2F97B9EA26C6}" type="slidenum">
              <a:rPr lang="en-US"/>
              <a:pPr/>
              <a:t>19</a:t>
            </a:fld>
            <a:endParaRPr lang="en-US"/>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F3BB3015-C8E2-45AE-A7C6-332CDCEB5E75}" type="slidenum">
              <a:rPr lang="en-US"/>
              <a:pPr/>
              <a:t>20</a:t>
            </a:fld>
            <a:endParaRPr lang="en-US"/>
          </a:p>
        </p:txBody>
      </p:sp>
      <p:sp>
        <p:nvSpPr>
          <p:cNvPr id="48131" name="Rectangle 2"/>
          <p:cNvSpPr>
            <a:spLocks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2CF5F2E1-8C28-433E-9B30-D3282A80E941}" type="slidenum">
              <a:rPr lang="en-US"/>
              <a:pPr/>
              <a:t>21</a:t>
            </a:fld>
            <a:endParaRPr lang="en-US"/>
          </a:p>
        </p:txBody>
      </p:sp>
      <p:sp>
        <p:nvSpPr>
          <p:cNvPr id="49155" name="Rectangle 2"/>
          <p:cNvSpPr>
            <a:spLocks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2B92929-28A0-499C-91CD-CE8FCD8214FA}" type="slidenum">
              <a:rPr lang="en-US"/>
              <a:pPr/>
              <a:t>22</a:t>
            </a:fld>
            <a:endParaRPr lang="en-US"/>
          </a:p>
        </p:txBody>
      </p:sp>
      <p:sp>
        <p:nvSpPr>
          <p:cNvPr id="50179" name="Rectangle 2"/>
          <p:cNvSpPr>
            <a:spLocks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883CB3E-2135-4534-8263-4BE6BCDB6F50}" type="slidenum">
              <a:rPr lang="en-US"/>
              <a:pPr/>
              <a:t>23</a:t>
            </a:fld>
            <a:endParaRPr lang="en-US"/>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2B61786-7AEA-4779-A410-BAC3628BF0E9}" type="slidenum">
              <a:rPr lang="en-US"/>
              <a:pPr/>
              <a:t>24</a:t>
            </a:fld>
            <a:endParaRPr lang="en-US"/>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2"/>
          <p:cNvGrpSpPr>
            <a:grpSpLocks/>
          </p:cNvGrpSpPr>
          <p:nvPr/>
        </p:nvGrpSpPr>
        <p:grpSpPr bwMode="auto">
          <a:xfrm>
            <a:off x="0" y="0"/>
            <a:ext cx="9144000" cy="6859588"/>
            <a:chOff x="0" y="0"/>
            <a:chExt cx="5760" cy="4321"/>
          </a:xfrm>
        </p:grpSpPr>
        <p:sp>
          <p:nvSpPr>
            <p:cNvPr id="5" name="Rectangle 56"/>
            <p:cNvSpPr>
              <a:spLocks noChangeArrowheads="1"/>
            </p:cNvSpPr>
            <p:nvPr/>
          </p:nvSpPr>
          <p:spPr bwMode="auto">
            <a:xfrm>
              <a:off x="0" y="1"/>
              <a:ext cx="5616"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6" name="Rectangle 8"/>
            <p:cNvSpPr>
              <a:spLocks noChangeArrowheads="1"/>
            </p:cNvSpPr>
            <p:nvPr/>
          </p:nvSpPr>
          <p:spPr bwMode="auto">
            <a:xfrm>
              <a:off x="145" y="4017"/>
              <a:ext cx="5473" cy="304"/>
            </a:xfrm>
            <a:prstGeom prst="rect">
              <a:avLst/>
            </a:prstGeom>
            <a:solidFill>
              <a:schemeClr val="accent1"/>
            </a:solidFill>
            <a:ln w="19050">
              <a:solidFill>
                <a:schemeClr val="tx2"/>
              </a:solidFill>
              <a:miter lim="800000"/>
              <a:headEnd/>
              <a:tailEnd/>
            </a:ln>
            <a:effectLst/>
          </p:spPr>
          <p:txBody>
            <a:bodyPr wrap="none" anchor="ctr"/>
            <a:lstStyle/>
            <a:p>
              <a:pPr>
                <a:defRPr/>
              </a:pPr>
              <a:endParaRPr lang="en-US"/>
            </a:p>
          </p:txBody>
        </p:sp>
        <p:sp>
          <p:nvSpPr>
            <p:cNvPr id="7" name="Rectangle 21"/>
            <p:cNvSpPr>
              <a:spLocks noChangeArrowheads="1"/>
            </p:cNvSpPr>
            <p:nvPr/>
          </p:nvSpPr>
          <p:spPr bwMode="auto">
            <a:xfrm>
              <a:off x="144" y="384"/>
              <a:ext cx="5472" cy="701"/>
            </a:xfrm>
            <a:prstGeom prst="rect">
              <a:avLst/>
            </a:prstGeom>
            <a:solidFill>
              <a:srgbClr val="808080">
                <a:alpha val="50000"/>
              </a:srgbClr>
            </a:solidFill>
            <a:ln w="19050">
              <a:solidFill>
                <a:schemeClr val="tx1"/>
              </a:solidFill>
              <a:miter lim="800000"/>
              <a:headEnd/>
              <a:tailEnd/>
            </a:ln>
            <a:effectLst/>
          </p:spPr>
          <p:txBody>
            <a:bodyPr wrap="none" anchor="ctr"/>
            <a:lstStyle/>
            <a:p>
              <a:pPr>
                <a:defRPr/>
              </a:pPr>
              <a:endParaRPr lang="en-US"/>
            </a:p>
          </p:txBody>
        </p:sp>
        <p:grpSp>
          <p:nvGrpSpPr>
            <p:cNvPr id="8" name="Group 38"/>
            <p:cNvGrpSpPr>
              <a:grpSpLocks/>
            </p:cNvGrpSpPr>
            <p:nvPr/>
          </p:nvGrpSpPr>
          <p:grpSpPr bwMode="auto">
            <a:xfrm>
              <a:off x="0" y="1"/>
              <a:ext cx="144" cy="4320"/>
              <a:chOff x="0" y="1"/>
              <a:chExt cx="144" cy="4320"/>
            </a:xfrm>
          </p:grpSpPr>
          <p:sp>
            <p:nvSpPr>
              <p:cNvPr id="21" name="Rectangle 39"/>
              <p:cNvSpPr>
                <a:spLocks noChangeArrowheads="1"/>
              </p:cNvSpPr>
              <p:nvPr/>
            </p:nvSpPr>
            <p:spPr bwMode="auto">
              <a:xfrm>
                <a:off x="0" y="3601"/>
                <a:ext cx="144" cy="720"/>
              </a:xfrm>
              <a:prstGeom prst="rect">
                <a:avLst/>
              </a:prstGeom>
              <a:solidFill>
                <a:schemeClr val="bg2"/>
              </a:solidFill>
              <a:ln w="19050">
                <a:solidFill>
                  <a:schemeClr val="tx1"/>
                </a:solidFill>
                <a:miter lim="800000"/>
                <a:headEnd/>
                <a:tailEnd/>
              </a:ln>
              <a:effectLst/>
            </p:spPr>
            <p:txBody>
              <a:bodyPr wrap="none" anchor="ctr"/>
              <a:lstStyle/>
              <a:p>
                <a:pPr>
                  <a:defRPr/>
                </a:pPr>
                <a:endParaRPr lang="en-US"/>
              </a:p>
            </p:txBody>
          </p:sp>
          <p:sp>
            <p:nvSpPr>
              <p:cNvPr id="22" name="Rectangle 40"/>
              <p:cNvSpPr>
                <a:spLocks noChangeArrowheads="1"/>
              </p:cNvSpPr>
              <p:nvPr/>
            </p:nvSpPr>
            <p:spPr bwMode="auto">
              <a:xfrm>
                <a:off x="0" y="1"/>
                <a:ext cx="144"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23" name="Rectangle 41"/>
              <p:cNvSpPr>
                <a:spLocks noChangeArrowheads="1"/>
              </p:cNvSpPr>
              <p:nvPr/>
            </p:nvSpPr>
            <p:spPr bwMode="auto">
              <a:xfrm>
                <a:off x="0" y="193"/>
                <a:ext cx="144" cy="192"/>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24" name="Rectangle 42"/>
              <p:cNvSpPr>
                <a:spLocks noChangeArrowheads="1"/>
              </p:cNvSpPr>
              <p:nvPr/>
            </p:nvSpPr>
            <p:spPr bwMode="auto">
              <a:xfrm>
                <a:off x="0" y="383"/>
                <a:ext cx="144" cy="192"/>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25" name="Rectangle 43"/>
              <p:cNvSpPr>
                <a:spLocks noChangeArrowheads="1"/>
              </p:cNvSpPr>
              <p:nvPr/>
            </p:nvSpPr>
            <p:spPr bwMode="auto">
              <a:xfrm>
                <a:off x="0" y="575"/>
                <a:ext cx="144" cy="510"/>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26" name="Rectangle 44"/>
              <p:cNvSpPr>
                <a:spLocks noChangeArrowheads="1"/>
              </p:cNvSpPr>
              <p:nvPr/>
            </p:nvSpPr>
            <p:spPr bwMode="auto">
              <a:xfrm>
                <a:off x="0" y="2001"/>
                <a:ext cx="144" cy="1156"/>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27" name="Rectangle 45"/>
              <p:cNvSpPr>
                <a:spLocks noChangeArrowheads="1"/>
              </p:cNvSpPr>
              <p:nvPr/>
            </p:nvSpPr>
            <p:spPr bwMode="auto">
              <a:xfrm>
                <a:off x="0" y="3156"/>
                <a:ext cx="144" cy="1164"/>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28" name="Rectangle 46"/>
              <p:cNvSpPr>
                <a:spLocks noChangeArrowheads="1"/>
              </p:cNvSpPr>
              <p:nvPr/>
            </p:nvSpPr>
            <p:spPr bwMode="auto">
              <a:xfrm>
                <a:off x="0" y="1085"/>
                <a:ext cx="144" cy="930"/>
              </a:xfrm>
              <a:prstGeom prst="rect">
                <a:avLst/>
              </a:prstGeom>
              <a:solidFill>
                <a:srgbClr val="DDDDDD"/>
              </a:solidFill>
              <a:ln w="19050">
                <a:solidFill>
                  <a:schemeClr val="tx1"/>
                </a:solidFill>
                <a:miter lim="800000"/>
                <a:headEnd/>
                <a:tailEnd/>
              </a:ln>
              <a:effectLst/>
            </p:spPr>
            <p:txBody>
              <a:bodyPr wrap="none" anchor="ctr"/>
              <a:lstStyle/>
              <a:p>
                <a:pPr>
                  <a:defRPr/>
                </a:pPr>
                <a:endParaRPr lang="en-US"/>
              </a:p>
            </p:txBody>
          </p:sp>
        </p:grpSp>
        <p:grpSp>
          <p:nvGrpSpPr>
            <p:cNvPr id="9" name="Group 47"/>
            <p:cNvGrpSpPr>
              <a:grpSpLocks/>
            </p:cNvGrpSpPr>
            <p:nvPr/>
          </p:nvGrpSpPr>
          <p:grpSpPr bwMode="auto">
            <a:xfrm>
              <a:off x="5615" y="0"/>
              <a:ext cx="145" cy="4320"/>
              <a:chOff x="5615" y="0"/>
              <a:chExt cx="145" cy="4320"/>
            </a:xfrm>
          </p:grpSpPr>
          <p:sp>
            <p:nvSpPr>
              <p:cNvPr id="13" name="Rectangle 48"/>
              <p:cNvSpPr>
                <a:spLocks noChangeArrowheads="1"/>
              </p:cNvSpPr>
              <p:nvPr/>
            </p:nvSpPr>
            <p:spPr bwMode="auto">
              <a:xfrm>
                <a:off x="5616" y="3738"/>
                <a:ext cx="144"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4" name="Rectangle 49"/>
              <p:cNvSpPr>
                <a:spLocks noChangeArrowheads="1"/>
              </p:cNvSpPr>
              <p:nvPr/>
            </p:nvSpPr>
            <p:spPr bwMode="auto">
              <a:xfrm>
                <a:off x="5616" y="3930"/>
                <a:ext cx="144" cy="192"/>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5" name="Rectangle 50"/>
              <p:cNvSpPr>
                <a:spLocks noChangeArrowheads="1"/>
              </p:cNvSpPr>
              <p:nvPr/>
            </p:nvSpPr>
            <p:spPr bwMode="auto">
              <a:xfrm>
                <a:off x="5616" y="4122"/>
                <a:ext cx="144" cy="198"/>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6" name="Rectangle 51"/>
              <p:cNvSpPr>
                <a:spLocks noChangeArrowheads="1"/>
              </p:cNvSpPr>
              <p:nvPr/>
            </p:nvSpPr>
            <p:spPr bwMode="auto">
              <a:xfrm rot="-10800000">
                <a:off x="5615" y="0"/>
                <a:ext cx="144" cy="720"/>
              </a:xfrm>
              <a:prstGeom prst="rect">
                <a:avLst/>
              </a:prstGeom>
              <a:solidFill>
                <a:schemeClr val="bg2"/>
              </a:solidFill>
              <a:ln w="19050">
                <a:solidFill>
                  <a:schemeClr val="tx1"/>
                </a:solidFill>
                <a:miter lim="800000"/>
                <a:headEnd/>
                <a:tailEnd/>
              </a:ln>
              <a:effectLst/>
            </p:spPr>
            <p:txBody>
              <a:bodyPr wrap="none" anchor="ctr"/>
              <a:lstStyle/>
              <a:p>
                <a:pPr>
                  <a:defRPr/>
                </a:pPr>
                <a:endParaRPr lang="en-US"/>
              </a:p>
            </p:txBody>
          </p:sp>
          <p:sp>
            <p:nvSpPr>
              <p:cNvPr id="17" name="Rectangle 52"/>
              <p:cNvSpPr>
                <a:spLocks noChangeArrowheads="1"/>
              </p:cNvSpPr>
              <p:nvPr/>
            </p:nvSpPr>
            <p:spPr bwMode="auto">
              <a:xfrm rot="-10800000">
                <a:off x="5615" y="3151"/>
                <a:ext cx="144" cy="589"/>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8" name="Rectangle 53"/>
              <p:cNvSpPr>
                <a:spLocks noChangeArrowheads="1"/>
              </p:cNvSpPr>
              <p:nvPr/>
            </p:nvSpPr>
            <p:spPr bwMode="auto">
              <a:xfrm rot="-10800000">
                <a:off x="5616" y="1085"/>
                <a:ext cx="144" cy="1129"/>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9" name="Rectangle 54"/>
              <p:cNvSpPr>
                <a:spLocks noChangeArrowheads="1"/>
              </p:cNvSpPr>
              <p:nvPr/>
            </p:nvSpPr>
            <p:spPr bwMode="auto">
              <a:xfrm rot="-10800000">
                <a:off x="5615" y="1"/>
                <a:ext cx="145" cy="1084"/>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20" name="Rectangle 55"/>
              <p:cNvSpPr>
                <a:spLocks noChangeArrowheads="1"/>
              </p:cNvSpPr>
              <p:nvPr/>
            </p:nvSpPr>
            <p:spPr bwMode="auto">
              <a:xfrm rot="-10800000">
                <a:off x="5616" y="2215"/>
                <a:ext cx="143" cy="938"/>
              </a:xfrm>
              <a:prstGeom prst="rect">
                <a:avLst/>
              </a:prstGeom>
              <a:solidFill>
                <a:srgbClr val="DDDDDD"/>
              </a:solidFill>
              <a:ln w="19050">
                <a:solidFill>
                  <a:schemeClr val="tx1"/>
                </a:solidFill>
                <a:miter lim="800000"/>
                <a:headEnd/>
                <a:tailEnd/>
              </a:ln>
              <a:effectLst/>
            </p:spPr>
            <p:txBody>
              <a:bodyPr wrap="none" anchor="ctr"/>
              <a:lstStyle/>
              <a:p>
                <a:pPr>
                  <a:defRPr/>
                </a:pPr>
                <a:endParaRPr lang="en-US"/>
              </a:p>
            </p:txBody>
          </p:sp>
        </p:grpSp>
        <p:pic>
          <p:nvPicPr>
            <p:cNvPr id="10" name="Picture 58" descr="CHESS2"/>
            <p:cNvPicPr>
              <a:picLocks noChangeAspect="1" noChangeArrowheads="1"/>
            </p:cNvPicPr>
            <p:nvPr/>
          </p:nvPicPr>
          <p:blipFill>
            <a:blip r:embed="rId2" cstate="print"/>
            <a:srcRect/>
            <a:stretch>
              <a:fillRect/>
            </a:stretch>
          </p:blipFill>
          <p:spPr bwMode="auto">
            <a:xfrm>
              <a:off x="153" y="1132"/>
              <a:ext cx="1000" cy="1056"/>
            </a:xfrm>
            <a:prstGeom prst="rect">
              <a:avLst/>
            </a:prstGeom>
            <a:noFill/>
            <a:ln w="19050">
              <a:solidFill>
                <a:schemeClr val="tx1"/>
              </a:solidFill>
              <a:miter lim="800000"/>
              <a:headEnd/>
              <a:tailEnd/>
            </a:ln>
          </p:spPr>
        </p:pic>
        <p:pic>
          <p:nvPicPr>
            <p:cNvPr id="11" name="Picture 59" descr="COMPASS2"/>
            <p:cNvPicPr>
              <a:picLocks noChangeAspect="1" noChangeArrowheads="1"/>
            </p:cNvPicPr>
            <p:nvPr/>
          </p:nvPicPr>
          <p:blipFill>
            <a:blip r:embed="rId3" cstate="print"/>
            <a:srcRect/>
            <a:stretch>
              <a:fillRect/>
            </a:stretch>
          </p:blipFill>
          <p:spPr bwMode="auto">
            <a:xfrm>
              <a:off x="153" y="2193"/>
              <a:ext cx="1001" cy="1778"/>
            </a:xfrm>
            <a:prstGeom prst="rect">
              <a:avLst/>
            </a:prstGeom>
            <a:noFill/>
            <a:ln w="19050">
              <a:solidFill>
                <a:schemeClr val="tx1"/>
              </a:solidFill>
              <a:miter lim="800000"/>
              <a:headEnd/>
              <a:tailEnd/>
            </a:ln>
          </p:spPr>
        </p:pic>
        <p:pic>
          <p:nvPicPr>
            <p:cNvPr id="12" name="Picture 60" descr="HOURGLASS2"/>
            <p:cNvPicPr>
              <a:picLocks noChangeAspect="1" noChangeArrowheads="1"/>
            </p:cNvPicPr>
            <p:nvPr/>
          </p:nvPicPr>
          <p:blipFill>
            <a:blip r:embed="rId4" cstate="print"/>
            <a:srcRect/>
            <a:stretch>
              <a:fillRect/>
            </a:stretch>
          </p:blipFill>
          <p:spPr bwMode="auto">
            <a:xfrm>
              <a:off x="1165" y="1131"/>
              <a:ext cx="1536" cy="2841"/>
            </a:xfrm>
            <a:prstGeom prst="rect">
              <a:avLst/>
            </a:prstGeom>
            <a:noFill/>
            <a:ln w="19050">
              <a:solidFill>
                <a:schemeClr val="tx1"/>
              </a:solidFill>
              <a:miter lim="800000"/>
              <a:headEnd/>
              <a:tailEnd/>
            </a:ln>
          </p:spPr>
        </p:pic>
      </p:grpSp>
      <p:sp>
        <p:nvSpPr>
          <p:cNvPr id="3074" name="Rectangle 2"/>
          <p:cNvSpPr>
            <a:spLocks noGrp="1" noChangeArrowheads="1"/>
          </p:cNvSpPr>
          <p:nvPr>
            <p:ph type="ctrTitle"/>
          </p:nvPr>
        </p:nvSpPr>
        <p:spPr>
          <a:xfrm>
            <a:off x="685800" y="601663"/>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4711700" y="3017838"/>
            <a:ext cx="3648075" cy="2286000"/>
          </a:xfrm>
        </p:spPr>
        <p:txBody>
          <a:bodyPr/>
          <a:lstStyle>
            <a:lvl1pPr marL="0" indent="0" algn="ctr">
              <a:buFontTx/>
              <a:buNone/>
              <a:defRPr/>
            </a:lvl1pPr>
          </a:lstStyle>
          <a:p>
            <a:r>
              <a:rPr lang="en-US"/>
              <a:t>Click to edit Master subtitle style</a:t>
            </a:r>
          </a:p>
        </p:txBody>
      </p:sp>
      <p:sp>
        <p:nvSpPr>
          <p:cNvPr id="29" name="Rectangle 32"/>
          <p:cNvSpPr>
            <a:spLocks noGrp="1" noChangeArrowheads="1"/>
          </p:cNvSpPr>
          <p:nvPr>
            <p:ph type="dt" sz="half" idx="10"/>
          </p:nvPr>
        </p:nvSpPr>
        <p:spPr>
          <a:xfrm>
            <a:off x="685800" y="6400800"/>
            <a:ext cx="1905000" cy="457200"/>
          </a:xfrm>
        </p:spPr>
        <p:txBody>
          <a:bodyPr/>
          <a:lstStyle>
            <a:lvl1pPr>
              <a:defRPr smtClean="0"/>
            </a:lvl1pPr>
          </a:lstStyle>
          <a:p>
            <a:pPr>
              <a:defRPr/>
            </a:pPr>
            <a:endParaRPr lang="en-US"/>
          </a:p>
        </p:txBody>
      </p:sp>
      <p:sp>
        <p:nvSpPr>
          <p:cNvPr id="30" name="Rectangle 33"/>
          <p:cNvSpPr>
            <a:spLocks noGrp="1" noChangeArrowheads="1"/>
          </p:cNvSpPr>
          <p:nvPr>
            <p:ph type="ftr" sz="quarter" idx="11"/>
          </p:nvPr>
        </p:nvSpPr>
        <p:spPr>
          <a:xfrm>
            <a:off x="3124200" y="6400800"/>
            <a:ext cx="2895600" cy="457200"/>
          </a:xfrm>
        </p:spPr>
        <p:txBody>
          <a:bodyPr/>
          <a:lstStyle>
            <a:lvl1pPr>
              <a:defRPr smtClean="0"/>
            </a:lvl1pPr>
          </a:lstStyle>
          <a:p>
            <a:pPr>
              <a:defRPr/>
            </a:pPr>
            <a:endParaRPr lang="en-US"/>
          </a:p>
        </p:txBody>
      </p:sp>
      <p:sp>
        <p:nvSpPr>
          <p:cNvPr id="31" name="Rectangle 34"/>
          <p:cNvSpPr>
            <a:spLocks noGrp="1" noChangeArrowheads="1"/>
          </p:cNvSpPr>
          <p:nvPr>
            <p:ph type="sldNum" sz="quarter" idx="12"/>
          </p:nvPr>
        </p:nvSpPr>
        <p:spPr>
          <a:xfrm>
            <a:off x="6967538" y="6400800"/>
            <a:ext cx="1905000" cy="457200"/>
          </a:xfrm>
        </p:spPr>
        <p:txBody>
          <a:bodyPr/>
          <a:lstStyle>
            <a:lvl1pPr>
              <a:defRPr smtClean="0"/>
            </a:lvl1pPr>
          </a:lstStyle>
          <a:p>
            <a:pPr>
              <a:defRPr/>
            </a:pPr>
            <a:fld id="{0732B661-1C70-4214-9AF0-E47616BED21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ACD885-787E-485A-A770-B00FD455392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8B4F4B-7113-4ED8-80A0-417EC98D9D3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71500" y="18097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33900" y="18097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48C911A-1FC5-4EC1-BF95-22CC333DF97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B0C6293-70E6-4F89-89F4-DFFA1493ADA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ED69D3E-CB30-44B1-858E-B5EB5F8933B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3EEFF9-F053-47B1-970D-83EE40F9DD4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E988763-E132-4C15-B81A-AE748940E9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0662AA-C32C-429F-AF29-B5872D35495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1DF4DB-3388-4A9B-A1D5-5513A8C5267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6713" y="609600"/>
            <a:ext cx="2101850" cy="5314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1163" y="609600"/>
            <a:ext cx="6153150" cy="5314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1297AB-886B-4BF2-9B65-63E7285873D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11163" y="609600"/>
            <a:ext cx="8407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71500" y="1809750"/>
            <a:ext cx="3810000" cy="4114800"/>
          </a:xfrm>
        </p:spPr>
        <p:txBody>
          <a:bodyPr/>
          <a:lstStyle/>
          <a:p>
            <a:pPr lvl="0"/>
            <a:endParaRPr lang="en-US" noProof="0" smtClean="0"/>
          </a:p>
        </p:txBody>
      </p:sp>
      <p:sp>
        <p:nvSpPr>
          <p:cNvPr id="4" name="Text Placeholder 3"/>
          <p:cNvSpPr>
            <a:spLocks noGrp="1"/>
          </p:cNvSpPr>
          <p:nvPr>
            <p:ph type="body" sz="half" idx="2"/>
          </p:nvPr>
        </p:nvSpPr>
        <p:spPr>
          <a:xfrm>
            <a:off x="4533900" y="18097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CEA750-2258-401C-97C4-C537D968907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11163" y="609600"/>
            <a:ext cx="8407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71500" y="18097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533900" y="180975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7082E2-CFAA-4A67-AFBE-D45D0861814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71500" y="18097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40556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40556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967538" y="640556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A884B4E-AFD2-47C7-8973-63580861696E}" type="slidenum">
              <a:rPr lang="en-US"/>
              <a:pPr>
                <a:defRPr/>
              </a:pPr>
              <a:t>‹#›</a:t>
            </a:fld>
            <a:endParaRPr lang="en-US"/>
          </a:p>
        </p:txBody>
      </p:sp>
      <p:grpSp>
        <p:nvGrpSpPr>
          <p:cNvPr id="2" name="Group 73"/>
          <p:cNvGrpSpPr>
            <a:grpSpLocks/>
          </p:cNvGrpSpPr>
          <p:nvPr/>
        </p:nvGrpSpPr>
        <p:grpSpPr bwMode="auto">
          <a:xfrm>
            <a:off x="0" y="0"/>
            <a:ext cx="9144000" cy="6859588"/>
            <a:chOff x="0" y="0"/>
            <a:chExt cx="5760" cy="4321"/>
          </a:xfrm>
        </p:grpSpPr>
        <p:sp>
          <p:nvSpPr>
            <p:cNvPr id="1056" name="Rectangle 32"/>
            <p:cNvSpPr>
              <a:spLocks noChangeArrowheads="1"/>
            </p:cNvSpPr>
            <p:nvPr/>
          </p:nvSpPr>
          <p:spPr bwMode="auto">
            <a:xfrm>
              <a:off x="145" y="4017"/>
              <a:ext cx="5473" cy="304"/>
            </a:xfrm>
            <a:prstGeom prst="rect">
              <a:avLst/>
            </a:prstGeom>
            <a:solidFill>
              <a:schemeClr val="accent1"/>
            </a:solidFill>
            <a:ln w="19050">
              <a:solidFill>
                <a:schemeClr val="tx2"/>
              </a:solidFill>
              <a:miter lim="800000"/>
              <a:headEnd/>
              <a:tailEnd/>
            </a:ln>
            <a:effectLst/>
          </p:spPr>
          <p:txBody>
            <a:bodyPr wrap="none" anchor="ctr"/>
            <a:lstStyle/>
            <a:p>
              <a:pPr>
                <a:defRPr/>
              </a:pPr>
              <a:endParaRPr lang="en-US"/>
            </a:p>
          </p:txBody>
        </p:sp>
        <p:sp>
          <p:nvSpPr>
            <p:cNvPr id="1058" name="Rectangle 34"/>
            <p:cNvSpPr>
              <a:spLocks noChangeArrowheads="1"/>
            </p:cNvSpPr>
            <p:nvPr/>
          </p:nvSpPr>
          <p:spPr bwMode="auto">
            <a:xfrm>
              <a:off x="0" y="1"/>
              <a:ext cx="5616"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069" name="Rectangle 45"/>
            <p:cNvSpPr>
              <a:spLocks noChangeArrowheads="1"/>
            </p:cNvSpPr>
            <p:nvPr/>
          </p:nvSpPr>
          <p:spPr bwMode="auto">
            <a:xfrm>
              <a:off x="144" y="384"/>
              <a:ext cx="5472" cy="701"/>
            </a:xfrm>
            <a:prstGeom prst="rect">
              <a:avLst/>
            </a:prstGeom>
            <a:solidFill>
              <a:srgbClr val="808080">
                <a:alpha val="50000"/>
              </a:srgbClr>
            </a:solidFill>
            <a:ln w="19050">
              <a:solidFill>
                <a:schemeClr val="tx1"/>
              </a:solidFill>
              <a:miter lim="800000"/>
              <a:headEnd/>
              <a:tailEnd/>
            </a:ln>
            <a:effectLst/>
          </p:spPr>
          <p:txBody>
            <a:bodyPr wrap="none" anchor="ctr"/>
            <a:lstStyle/>
            <a:p>
              <a:pPr>
                <a:defRPr/>
              </a:pPr>
              <a:endParaRPr lang="en-US"/>
            </a:p>
          </p:txBody>
        </p:sp>
        <p:grpSp>
          <p:nvGrpSpPr>
            <p:cNvPr id="1035" name="Group 67"/>
            <p:cNvGrpSpPr>
              <a:grpSpLocks/>
            </p:cNvGrpSpPr>
            <p:nvPr/>
          </p:nvGrpSpPr>
          <p:grpSpPr bwMode="auto">
            <a:xfrm>
              <a:off x="0" y="1"/>
              <a:ext cx="144" cy="4320"/>
              <a:chOff x="0" y="1"/>
              <a:chExt cx="144" cy="4320"/>
            </a:xfrm>
          </p:grpSpPr>
          <p:sp>
            <p:nvSpPr>
              <p:cNvPr id="1057" name="Rectangle 33"/>
              <p:cNvSpPr>
                <a:spLocks noChangeArrowheads="1"/>
              </p:cNvSpPr>
              <p:nvPr/>
            </p:nvSpPr>
            <p:spPr bwMode="auto">
              <a:xfrm>
                <a:off x="0" y="3601"/>
                <a:ext cx="144" cy="720"/>
              </a:xfrm>
              <a:prstGeom prst="rect">
                <a:avLst/>
              </a:prstGeom>
              <a:solidFill>
                <a:schemeClr val="bg2"/>
              </a:solidFill>
              <a:ln w="19050">
                <a:solidFill>
                  <a:schemeClr val="tx1"/>
                </a:solidFill>
                <a:miter lim="800000"/>
                <a:headEnd/>
                <a:tailEnd/>
              </a:ln>
              <a:effectLst/>
            </p:spPr>
            <p:txBody>
              <a:bodyPr wrap="none" anchor="ctr"/>
              <a:lstStyle/>
              <a:p>
                <a:pPr>
                  <a:defRPr/>
                </a:pPr>
                <a:endParaRPr lang="en-US"/>
              </a:p>
            </p:txBody>
          </p:sp>
          <p:sp>
            <p:nvSpPr>
              <p:cNvPr id="1059" name="Rectangle 35"/>
              <p:cNvSpPr>
                <a:spLocks noChangeArrowheads="1"/>
              </p:cNvSpPr>
              <p:nvPr/>
            </p:nvSpPr>
            <p:spPr bwMode="auto">
              <a:xfrm>
                <a:off x="0" y="1"/>
                <a:ext cx="144"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060" name="Rectangle 36"/>
              <p:cNvSpPr>
                <a:spLocks noChangeArrowheads="1"/>
              </p:cNvSpPr>
              <p:nvPr/>
            </p:nvSpPr>
            <p:spPr bwMode="auto">
              <a:xfrm>
                <a:off x="0" y="193"/>
                <a:ext cx="144" cy="192"/>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061" name="Rectangle 37"/>
              <p:cNvSpPr>
                <a:spLocks noChangeArrowheads="1"/>
              </p:cNvSpPr>
              <p:nvPr/>
            </p:nvSpPr>
            <p:spPr bwMode="auto">
              <a:xfrm>
                <a:off x="0" y="383"/>
                <a:ext cx="144" cy="192"/>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066" name="Rectangle 42"/>
              <p:cNvSpPr>
                <a:spLocks noChangeArrowheads="1"/>
              </p:cNvSpPr>
              <p:nvPr/>
            </p:nvSpPr>
            <p:spPr bwMode="auto">
              <a:xfrm>
                <a:off x="0" y="575"/>
                <a:ext cx="144" cy="510"/>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067" name="Rectangle 43"/>
              <p:cNvSpPr>
                <a:spLocks noChangeArrowheads="1"/>
              </p:cNvSpPr>
              <p:nvPr/>
            </p:nvSpPr>
            <p:spPr bwMode="auto">
              <a:xfrm>
                <a:off x="0" y="2001"/>
                <a:ext cx="144" cy="1156"/>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068" name="Rectangle 44"/>
              <p:cNvSpPr>
                <a:spLocks noChangeArrowheads="1"/>
              </p:cNvSpPr>
              <p:nvPr/>
            </p:nvSpPr>
            <p:spPr bwMode="auto">
              <a:xfrm>
                <a:off x="0" y="3156"/>
                <a:ext cx="144" cy="1164"/>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073" name="Rectangle 49"/>
              <p:cNvSpPr>
                <a:spLocks noChangeArrowheads="1"/>
              </p:cNvSpPr>
              <p:nvPr/>
            </p:nvSpPr>
            <p:spPr bwMode="auto">
              <a:xfrm>
                <a:off x="0" y="1085"/>
                <a:ext cx="144" cy="930"/>
              </a:xfrm>
              <a:prstGeom prst="rect">
                <a:avLst/>
              </a:prstGeom>
              <a:solidFill>
                <a:srgbClr val="DDDDDD"/>
              </a:solidFill>
              <a:ln w="19050">
                <a:solidFill>
                  <a:schemeClr val="tx1"/>
                </a:solidFill>
                <a:miter lim="800000"/>
                <a:headEnd/>
                <a:tailEnd/>
              </a:ln>
              <a:effectLst/>
            </p:spPr>
            <p:txBody>
              <a:bodyPr wrap="none" anchor="ctr"/>
              <a:lstStyle/>
              <a:p>
                <a:pPr>
                  <a:defRPr/>
                </a:pPr>
                <a:endParaRPr lang="en-US"/>
              </a:p>
            </p:txBody>
          </p:sp>
        </p:grpSp>
        <p:grpSp>
          <p:nvGrpSpPr>
            <p:cNvPr id="1036" name="Group 68"/>
            <p:cNvGrpSpPr>
              <a:grpSpLocks/>
            </p:cNvGrpSpPr>
            <p:nvPr/>
          </p:nvGrpSpPr>
          <p:grpSpPr bwMode="auto">
            <a:xfrm>
              <a:off x="5615" y="0"/>
              <a:ext cx="145" cy="4320"/>
              <a:chOff x="5615" y="0"/>
              <a:chExt cx="145" cy="4320"/>
            </a:xfrm>
          </p:grpSpPr>
          <p:sp>
            <p:nvSpPr>
              <p:cNvPr id="1063" name="Rectangle 39"/>
              <p:cNvSpPr>
                <a:spLocks noChangeArrowheads="1"/>
              </p:cNvSpPr>
              <p:nvPr/>
            </p:nvSpPr>
            <p:spPr bwMode="auto">
              <a:xfrm>
                <a:off x="5616" y="3738"/>
                <a:ext cx="144" cy="192"/>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064" name="Rectangle 40"/>
              <p:cNvSpPr>
                <a:spLocks noChangeArrowheads="1"/>
              </p:cNvSpPr>
              <p:nvPr/>
            </p:nvSpPr>
            <p:spPr bwMode="auto">
              <a:xfrm>
                <a:off x="5616" y="3930"/>
                <a:ext cx="144" cy="192"/>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065" name="Rectangle 41"/>
              <p:cNvSpPr>
                <a:spLocks noChangeArrowheads="1"/>
              </p:cNvSpPr>
              <p:nvPr/>
            </p:nvSpPr>
            <p:spPr bwMode="auto">
              <a:xfrm>
                <a:off x="5616" y="4122"/>
                <a:ext cx="144" cy="198"/>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074" name="Rectangle 50"/>
              <p:cNvSpPr>
                <a:spLocks noChangeArrowheads="1"/>
              </p:cNvSpPr>
              <p:nvPr/>
            </p:nvSpPr>
            <p:spPr bwMode="auto">
              <a:xfrm rot="-10800000">
                <a:off x="5615" y="0"/>
                <a:ext cx="144" cy="720"/>
              </a:xfrm>
              <a:prstGeom prst="rect">
                <a:avLst/>
              </a:prstGeom>
              <a:solidFill>
                <a:schemeClr val="bg2"/>
              </a:solidFill>
              <a:ln w="19050">
                <a:solidFill>
                  <a:schemeClr val="tx1"/>
                </a:solidFill>
                <a:miter lim="800000"/>
                <a:headEnd/>
                <a:tailEnd/>
              </a:ln>
              <a:effectLst/>
            </p:spPr>
            <p:txBody>
              <a:bodyPr wrap="none" anchor="ctr"/>
              <a:lstStyle/>
              <a:p>
                <a:pPr>
                  <a:defRPr/>
                </a:pPr>
                <a:endParaRPr lang="en-US"/>
              </a:p>
            </p:txBody>
          </p:sp>
          <p:sp>
            <p:nvSpPr>
              <p:cNvPr id="1075" name="Rectangle 51"/>
              <p:cNvSpPr>
                <a:spLocks noChangeArrowheads="1"/>
              </p:cNvSpPr>
              <p:nvPr/>
            </p:nvSpPr>
            <p:spPr bwMode="auto">
              <a:xfrm rot="-10800000">
                <a:off x="5615" y="3151"/>
                <a:ext cx="144" cy="589"/>
              </a:xfrm>
              <a:prstGeom prst="rect">
                <a:avLst/>
              </a:prstGeom>
              <a:solidFill>
                <a:schemeClr val="accent1"/>
              </a:solidFill>
              <a:ln w="19050">
                <a:solidFill>
                  <a:schemeClr val="tx1"/>
                </a:solidFill>
                <a:miter lim="800000"/>
                <a:headEnd/>
                <a:tailEnd/>
              </a:ln>
              <a:effectLst/>
            </p:spPr>
            <p:txBody>
              <a:bodyPr wrap="none" anchor="ctr"/>
              <a:lstStyle/>
              <a:p>
                <a:pPr>
                  <a:defRPr/>
                </a:pPr>
                <a:endParaRPr lang="en-US"/>
              </a:p>
            </p:txBody>
          </p:sp>
          <p:sp>
            <p:nvSpPr>
              <p:cNvPr id="1076" name="Rectangle 52"/>
              <p:cNvSpPr>
                <a:spLocks noChangeArrowheads="1"/>
              </p:cNvSpPr>
              <p:nvPr/>
            </p:nvSpPr>
            <p:spPr bwMode="auto">
              <a:xfrm rot="-10800000">
                <a:off x="5616" y="1085"/>
                <a:ext cx="144" cy="1129"/>
              </a:xfrm>
              <a:prstGeom prst="rect">
                <a:avLst/>
              </a:prstGeom>
              <a:solidFill>
                <a:schemeClr val="accent2"/>
              </a:solidFill>
              <a:ln w="19050">
                <a:solidFill>
                  <a:schemeClr val="tx1"/>
                </a:solidFill>
                <a:miter lim="800000"/>
                <a:headEnd/>
                <a:tailEnd/>
              </a:ln>
              <a:effectLst/>
            </p:spPr>
            <p:txBody>
              <a:bodyPr wrap="none" anchor="ctr"/>
              <a:lstStyle/>
              <a:p>
                <a:pPr>
                  <a:defRPr/>
                </a:pPr>
                <a:endParaRPr lang="en-US"/>
              </a:p>
            </p:txBody>
          </p:sp>
          <p:sp>
            <p:nvSpPr>
              <p:cNvPr id="1077" name="Rectangle 53"/>
              <p:cNvSpPr>
                <a:spLocks noChangeArrowheads="1"/>
              </p:cNvSpPr>
              <p:nvPr/>
            </p:nvSpPr>
            <p:spPr bwMode="auto">
              <a:xfrm rot="-10800000">
                <a:off x="5615" y="1"/>
                <a:ext cx="145" cy="1084"/>
              </a:xfrm>
              <a:prstGeom prst="rect">
                <a:avLst/>
              </a:prstGeom>
              <a:solidFill>
                <a:schemeClr val="hlink"/>
              </a:solidFill>
              <a:ln w="19050">
                <a:solidFill>
                  <a:schemeClr val="tx1"/>
                </a:solidFill>
                <a:miter lim="800000"/>
                <a:headEnd/>
                <a:tailEnd/>
              </a:ln>
              <a:effectLst/>
            </p:spPr>
            <p:txBody>
              <a:bodyPr wrap="none" anchor="ctr"/>
              <a:lstStyle/>
              <a:p>
                <a:pPr>
                  <a:defRPr/>
                </a:pPr>
                <a:endParaRPr lang="en-US"/>
              </a:p>
            </p:txBody>
          </p:sp>
          <p:sp>
            <p:nvSpPr>
              <p:cNvPr id="1078" name="Rectangle 54"/>
              <p:cNvSpPr>
                <a:spLocks noChangeArrowheads="1"/>
              </p:cNvSpPr>
              <p:nvPr/>
            </p:nvSpPr>
            <p:spPr bwMode="auto">
              <a:xfrm rot="-10800000">
                <a:off x="5616" y="2215"/>
                <a:ext cx="143" cy="938"/>
              </a:xfrm>
              <a:prstGeom prst="rect">
                <a:avLst/>
              </a:prstGeom>
              <a:solidFill>
                <a:srgbClr val="DDDDDD"/>
              </a:solidFill>
              <a:ln w="19050">
                <a:solidFill>
                  <a:schemeClr val="tx1"/>
                </a:solidFill>
                <a:miter lim="800000"/>
                <a:headEnd/>
                <a:tailEnd/>
              </a:ln>
              <a:effectLst/>
            </p:spPr>
            <p:txBody>
              <a:bodyPr wrap="none" anchor="ctr"/>
              <a:lstStyle/>
              <a:p>
                <a:pPr>
                  <a:defRPr/>
                </a:pPr>
                <a:endParaRPr lang="en-US"/>
              </a:p>
            </p:txBody>
          </p:sp>
        </p:grpSp>
        <p:pic>
          <p:nvPicPr>
            <p:cNvPr id="1037" name="Picture 70" descr="smallHOURGLASS2"/>
            <p:cNvPicPr>
              <a:picLocks noChangeAspect="1" noChangeArrowheads="1"/>
            </p:cNvPicPr>
            <p:nvPr/>
          </p:nvPicPr>
          <p:blipFill>
            <a:blip r:embed="rId15" cstate="print"/>
            <a:srcRect/>
            <a:stretch>
              <a:fillRect/>
            </a:stretch>
          </p:blipFill>
          <p:spPr bwMode="auto">
            <a:xfrm>
              <a:off x="5029" y="2952"/>
              <a:ext cx="584" cy="1080"/>
            </a:xfrm>
            <a:prstGeom prst="rect">
              <a:avLst/>
            </a:prstGeom>
            <a:noFill/>
            <a:ln w="19050">
              <a:solidFill>
                <a:schemeClr val="tx1"/>
              </a:solidFill>
              <a:miter lim="800000"/>
              <a:headEnd/>
              <a:tailEnd/>
            </a:ln>
          </p:spPr>
        </p:pic>
        <p:pic>
          <p:nvPicPr>
            <p:cNvPr id="1038" name="Picture 72" descr="smallCOMPASS2"/>
            <p:cNvPicPr>
              <a:picLocks noChangeAspect="1" noChangeArrowheads="1"/>
            </p:cNvPicPr>
            <p:nvPr/>
          </p:nvPicPr>
          <p:blipFill>
            <a:blip r:embed="rId16" cstate="print"/>
            <a:srcRect/>
            <a:stretch>
              <a:fillRect/>
            </a:stretch>
          </p:blipFill>
          <p:spPr bwMode="auto">
            <a:xfrm>
              <a:off x="4575" y="3368"/>
              <a:ext cx="440" cy="952"/>
            </a:xfrm>
            <a:prstGeom prst="rect">
              <a:avLst/>
            </a:prstGeom>
            <a:noFill/>
            <a:ln w="19050">
              <a:solidFill>
                <a:srgbClr val="000000"/>
              </a:solidFill>
              <a:miter lim="800000"/>
              <a:headEnd/>
              <a:tailEnd/>
            </a:ln>
          </p:spPr>
        </p:pic>
        <p:pic>
          <p:nvPicPr>
            <p:cNvPr id="1039" name="Picture 71" descr="smallCHESS2"/>
            <p:cNvPicPr>
              <a:picLocks noChangeAspect="1" noChangeArrowheads="1"/>
            </p:cNvPicPr>
            <p:nvPr/>
          </p:nvPicPr>
          <p:blipFill>
            <a:blip r:embed="rId17" cstate="print"/>
            <a:srcRect/>
            <a:stretch>
              <a:fillRect/>
            </a:stretch>
          </p:blipFill>
          <p:spPr bwMode="auto">
            <a:xfrm>
              <a:off x="4948" y="3928"/>
              <a:ext cx="368" cy="392"/>
            </a:xfrm>
            <a:prstGeom prst="rect">
              <a:avLst/>
            </a:prstGeom>
            <a:noFill/>
            <a:ln w="19050">
              <a:solidFill>
                <a:schemeClr val="tx1"/>
              </a:solidFill>
              <a:miter lim="800000"/>
              <a:headEnd/>
              <a:tailEnd/>
            </a:ln>
          </p:spPr>
        </p:pic>
      </p:grpSp>
      <p:sp>
        <p:nvSpPr>
          <p:cNvPr id="1031" name="Rectangle 2"/>
          <p:cNvSpPr>
            <a:spLocks noGrp="1" noChangeArrowheads="1"/>
          </p:cNvSpPr>
          <p:nvPr>
            <p:ph type="title"/>
          </p:nvPr>
        </p:nvSpPr>
        <p:spPr bwMode="auto">
          <a:xfrm>
            <a:off x="411163" y="609600"/>
            <a:ext cx="8407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75" r:id="rId1"/>
    <p:sldLayoutId id="2147483674"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65" r:id="rId11"/>
    <p:sldLayoutId id="2147483664" r:id="rId12"/>
    <p:sldLayoutId id="2147483663"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eaLnBrk="0" fontAlgn="base" hangingPunct="0">
        <a:spcBef>
          <a:spcPct val="0"/>
        </a:spcBef>
        <a:spcAft>
          <a:spcPct val="0"/>
        </a:spcAft>
        <a:defRPr sz="4400">
          <a:solidFill>
            <a:schemeClr val="tx2"/>
          </a:solidFill>
          <a:latin typeface="Arial" charset="0"/>
        </a:defRPr>
      </a:lvl6pPr>
      <a:lvl7pPr marL="914400" algn="l" rtl="0" eaLnBrk="0" fontAlgn="base" hangingPunct="0">
        <a:spcBef>
          <a:spcPct val="0"/>
        </a:spcBef>
        <a:spcAft>
          <a:spcPct val="0"/>
        </a:spcAft>
        <a:defRPr sz="4400">
          <a:solidFill>
            <a:schemeClr val="tx2"/>
          </a:solidFill>
          <a:latin typeface="Arial" charset="0"/>
        </a:defRPr>
      </a:lvl7pPr>
      <a:lvl8pPr marL="1371600" algn="l" rtl="0" eaLnBrk="0" fontAlgn="base" hangingPunct="0">
        <a:spcBef>
          <a:spcPct val="0"/>
        </a:spcBef>
        <a:spcAft>
          <a:spcPct val="0"/>
        </a:spcAft>
        <a:defRPr sz="4400">
          <a:solidFill>
            <a:schemeClr val="tx2"/>
          </a:solidFill>
          <a:latin typeface="Arial" charset="0"/>
        </a:defRPr>
      </a:lvl8pPr>
      <a:lvl9pPr marL="1828800" algn="l"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history.sandiego.edu/GEN/recording/radio.html" TargetMode="External"/><Relationship Id="rId3" Type="http://schemas.openxmlformats.org/officeDocument/2006/relationships/hyperlink" Target="http://articles.famouswhy.com/england_history___entertainment_and_sport_in_middle_ages/" TargetMode="External"/><Relationship Id="rId7" Type="http://schemas.openxmlformats.org/officeDocument/2006/relationships/hyperlink" Target="http://www.infoplease.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history.com/encyclopedia.do?articleId=216967" TargetMode="External"/><Relationship Id="rId5" Type="http://schemas.openxmlformats.org/officeDocument/2006/relationships/hyperlink" Target="http://people.virginia.edu/~jwf8f/507.html" TargetMode="External"/><Relationship Id="rId4" Type="http://schemas.openxmlformats.org/officeDocument/2006/relationships/hyperlink" Target="http://www.historylearningsite.co.uk/roman_entertainment.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smtClean="0"/>
              <a:t>Entertainment History &amp; The Economy</a:t>
            </a:r>
          </a:p>
        </p:txBody>
      </p:sp>
      <p:sp>
        <p:nvSpPr>
          <p:cNvPr id="9219" name="Rectangle 3"/>
          <p:cNvSpPr>
            <a:spLocks noGrp="1" noChangeArrowheads="1"/>
          </p:cNvSpPr>
          <p:nvPr>
            <p:ph type="subTitle" idx="1"/>
          </p:nvPr>
        </p:nvSpPr>
        <p:spPr>
          <a:xfrm>
            <a:off x="4724400" y="3048000"/>
            <a:ext cx="3648075" cy="2286000"/>
          </a:xfrm>
        </p:spPr>
        <p:txBody>
          <a:bodyPr/>
          <a:lstStyle/>
          <a:p>
            <a:r>
              <a:rPr lang="en-US" smtClean="0"/>
              <a:t>What role does marketing play in entertainment?</a:t>
            </a:r>
          </a:p>
        </p:txBody>
      </p:sp>
      <p:sp>
        <p:nvSpPr>
          <p:cNvPr id="3077" name="Text Box 5"/>
          <p:cNvSpPr txBox="1">
            <a:spLocks noChangeArrowheads="1"/>
          </p:cNvSpPr>
          <p:nvPr/>
        </p:nvSpPr>
        <p:spPr bwMode="auto">
          <a:xfrm>
            <a:off x="3581400" y="5410200"/>
            <a:ext cx="5334000" cy="703263"/>
          </a:xfrm>
          <a:prstGeom prst="rect">
            <a:avLst/>
          </a:prstGeom>
          <a:noFill/>
          <a:ln w="9525">
            <a:noFill/>
            <a:miter lim="800000"/>
            <a:headEnd/>
            <a:tailEnd/>
          </a:ln>
          <a:effectLst/>
        </p:spPr>
        <p:txBody>
          <a:bodyPr>
            <a:spAutoFit/>
          </a:bodyPr>
          <a:lstStyle/>
          <a:p>
            <a:pPr>
              <a:spcBef>
                <a:spcPct val="50000"/>
              </a:spcBef>
            </a:pPr>
            <a:r>
              <a:rPr lang="en-US" sz="1600"/>
              <a:t>			Written by: Memory Reed</a:t>
            </a:r>
          </a:p>
          <a:p>
            <a:pPr>
              <a:spcBef>
                <a:spcPct val="50000"/>
              </a:spcBef>
            </a:pPr>
            <a:r>
              <a:rPr lang="en-US" sz="1600"/>
              <a:t>	           Georgia CTAE Resource Network 2010</a:t>
            </a:r>
          </a:p>
        </p:txBody>
      </p:sp>
      <p:pic>
        <p:nvPicPr>
          <p:cNvPr id="3078" name="Picture 6" descr="CTAE-RN-Logo-(white-bg)-small_web"/>
          <p:cNvPicPr>
            <a:picLocks noChangeAspect="1" noChangeArrowheads="1"/>
          </p:cNvPicPr>
          <p:nvPr/>
        </p:nvPicPr>
        <p:blipFill>
          <a:blip r:embed="rId3" cstate="print"/>
          <a:srcRect/>
          <a:stretch>
            <a:fillRect/>
          </a:stretch>
        </p:blipFill>
        <p:spPr bwMode="auto">
          <a:xfrm>
            <a:off x="7543800" y="6096000"/>
            <a:ext cx="1352550" cy="423863"/>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ox(out)">
                                      <p:cBhvr>
                                        <p:cTn id="7"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mtClean="0"/>
              <a:t>Intro to S&amp;E Marketing Standard</a:t>
            </a:r>
          </a:p>
        </p:txBody>
      </p:sp>
      <p:sp>
        <p:nvSpPr>
          <p:cNvPr id="10243" name="Rectangle 3"/>
          <p:cNvSpPr>
            <a:spLocks noGrp="1" noChangeArrowheads="1"/>
          </p:cNvSpPr>
          <p:nvPr>
            <p:ph type="body" idx="1"/>
          </p:nvPr>
        </p:nvSpPr>
        <p:spPr>
          <a:xfrm>
            <a:off x="381000" y="1828800"/>
            <a:ext cx="7772400" cy="4114800"/>
          </a:xfrm>
        </p:spPr>
        <p:txBody>
          <a:bodyPr/>
          <a:lstStyle/>
          <a:p>
            <a:pPr>
              <a:lnSpc>
                <a:spcPct val="90000"/>
              </a:lnSpc>
            </a:pPr>
            <a:r>
              <a:rPr lang="en-US" sz="2800" b="1" smtClean="0">
                <a:latin typeface="Calibri" pitchFamily="34" charset="0"/>
              </a:rPr>
              <a:t>MKT-SEM-4. </a:t>
            </a:r>
            <a:r>
              <a:rPr lang="en-US" sz="2800" smtClean="0">
                <a:latin typeface="Calibri" pitchFamily="34" charset="0"/>
              </a:rPr>
              <a:t>Students will analyze the field of marketing as it relates to the elements of the entertainment industry: television, radio, music, movie, theater, and fine arts. </a:t>
            </a:r>
          </a:p>
          <a:p>
            <a:pPr lvl="2">
              <a:lnSpc>
                <a:spcPct val="90000"/>
              </a:lnSpc>
            </a:pPr>
            <a:r>
              <a:rPr lang="en-US" sz="2000" smtClean="0">
                <a:solidFill>
                  <a:srgbClr val="000000"/>
                </a:solidFill>
                <a:latin typeface="Calibri" pitchFamily="34" charset="0"/>
              </a:rPr>
              <a:t>a.  Examine the history of each element and its relationship to the economy. </a:t>
            </a:r>
          </a:p>
          <a:p>
            <a:pPr lvl="2">
              <a:lnSpc>
                <a:spcPct val="90000"/>
              </a:lnSpc>
            </a:pPr>
            <a:r>
              <a:rPr lang="en-US" sz="2000" smtClean="0">
                <a:solidFill>
                  <a:srgbClr val="000000"/>
                </a:solidFill>
                <a:latin typeface="Calibri" pitchFamily="34" charset="0"/>
              </a:rPr>
              <a:t>b.  Develop a timeline for each element. </a:t>
            </a:r>
          </a:p>
          <a:p>
            <a:pPr lvl="2">
              <a:lnSpc>
                <a:spcPct val="90000"/>
              </a:lnSpc>
            </a:pPr>
            <a:r>
              <a:rPr lang="en-US" sz="2000" smtClean="0">
                <a:solidFill>
                  <a:srgbClr val="000000"/>
                </a:solidFill>
                <a:latin typeface="Calibri" pitchFamily="34" charset="0"/>
              </a:rPr>
              <a:t>c.  Examine the current economic impact of each element within the local, national, and international markets. </a:t>
            </a:r>
          </a:p>
          <a:p>
            <a:pPr lvl="2">
              <a:lnSpc>
                <a:spcPct val="90000"/>
              </a:lnSpc>
            </a:pPr>
            <a:r>
              <a:rPr lang="en-US" sz="2000" smtClean="0">
                <a:solidFill>
                  <a:srgbClr val="000000"/>
                </a:solidFill>
                <a:latin typeface="Calibri" pitchFamily="34" charset="0"/>
              </a:rPr>
              <a:t>d.  Compare and contrast the current marketing trends of the elements. </a:t>
            </a:r>
            <a:endParaRPr lang="en-US" sz="2000"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out)">
                                      <p:cBhvr>
                                        <p:cTn id="7" dur="500"/>
                                        <p:tgtEl>
                                          <p:spTgt spid="10243">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0243">
                                            <p:txEl>
                                              <p:pRg st="1" end="1"/>
                                            </p:txEl>
                                          </p:spTgt>
                                        </p:tgtEl>
                                        <p:attrNameLst>
                                          <p:attrName>style.visibility</p:attrName>
                                        </p:attrNameLst>
                                      </p:cBhvr>
                                      <p:to>
                                        <p:strVal val="visible"/>
                                      </p:to>
                                    </p:set>
                                    <p:animEffect transition="in" filter="box(out)">
                                      <p:cBhvr>
                                        <p:cTn id="10" dur="500"/>
                                        <p:tgtEl>
                                          <p:spTgt spid="10243">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Effect transition="in" filter="box(out)">
                                      <p:cBhvr>
                                        <p:cTn id="13" dur="500"/>
                                        <p:tgtEl>
                                          <p:spTgt spid="10243">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10243">
                                            <p:txEl>
                                              <p:pRg st="3" end="3"/>
                                            </p:txEl>
                                          </p:spTgt>
                                        </p:tgtEl>
                                        <p:attrNameLst>
                                          <p:attrName>style.visibility</p:attrName>
                                        </p:attrNameLst>
                                      </p:cBhvr>
                                      <p:to>
                                        <p:strVal val="visible"/>
                                      </p:to>
                                    </p:set>
                                    <p:animEffect transition="in" filter="box(out)">
                                      <p:cBhvr>
                                        <p:cTn id="16" dur="500"/>
                                        <p:tgtEl>
                                          <p:spTgt spid="10243">
                                            <p:txEl>
                                              <p:pRg st="3" end="3"/>
                                            </p:txEl>
                                          </p:spTgt>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animEffect transition="in" filter="box(out)">
                                      <p:cBhvr>
                                        <p:cTn id="19"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mtClean="0"/>
              <a:t>Essential Question</a:t>
            </a:r>
          </a:p>
        </p:txBody>
      </p:sp>
      <p:sp>
        <p:nvSpPr>
          <p:cNvPr id="11267" name="Rectangle 3"/>
          <p:cNvSpPr>
            <a:spLocks noGrp="1" noChangeArrowheads="1"/>
          </p:cNvSpPr>
          <p:nvPr>
            <p:ph type="body" sz="half" idx="2"/>
          </p:nvPr>
        </p:nvSpPr>
        <p:spPr/>
        <p:txBody>
          <a:bodyPr/>
          <a:lstStyle/>
          <a:p>
            <a:r>
              <a:rPr lang="en-US" sz="2800" smtClean="0">
                <a:latin typeface="Calibri" pitchFamily="34" charset="0"/>
              </a:rPr>
              <a:t>Why is it important to understand how entertainment marketing affects the economy?</a:t>
            </a:r>
          </a:p>
        </p:txBody>
      </p:sp>
      <p:pic>
        <p:nvPicPr>
          <p:cNvPr id="11271" name="Picture 7"/>
          <p:cNvPicPr>
            <a:picLocks noGrp="1" noChangeAspect="1" noChangeArrowheads="1"/>
          </p:cNvPicPr>
          <p:nvPr>
            <p:ph type="clipArt" sz="half" idx="1"/>
          </p:nvPr>
        </p:nvPicPr>
        <p:blipFill>
          <a:blip r:embed="rId3" cstate="print"/>
          <a:srcRect/>
          <a:stretch>
            <a:fillRect/>
          </a:stretch>
        </p:blipFill>
        <p:spPr>
          <a:xfrm>
            <a:off x="571500" y="2325688"/>
            <a:ext cx="3810000" cy="3082925"/>
          </a:xfrm>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box(out)">
                                      <p:cBhvr>
                                        <p:cTn id="7" dur="500"/>
                                        <p:tgtEl>
                                          <p:spTgt spid="1127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box(out)">
                                      <p:cBhvr>
                                        <p:cTn id="12" dur="500"/>
                                        <p:tgtEl>
                                          <p:spTgt spid="11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What is Entertainment?</a:t>
            </a:r>
          </a:p>
        </p:txBody>
      </p:sp>
      <p:sp>
        <p:nvSpPr>
          <p:cNvPr id="14340" name="Rectangle 4"/>
          <p:cNvSpPr>
            <a:spLocks noGrp="1" noChangeArrowheads="1"/>
          </p:cNvSpPr>
          <p:nvPr>
            <p:ph type="body" sz="half" idx="1"/>
          </p:nvPr>
        </p:nvSpPr>
        <p:spPr/>
        <p:txBody>
          <a:bodyPr/>
          <a:lstStyle/>
          <a:p>
            <a:pPr>
              <a:buFontTx/>
              <a:buNone/>
            </a:pPr>
            <a:r>
              <a:rPr lang="en-US" sz="2400" b="1" u="sng" smtClean="0">
                <a:solidFill>
                  <a:schemeClr val="accent1"/>
                </a:solidFill>
              </a:rPr>
              <a:t>Entertainment</a:t>
            </a:r>
            <a:r>
              <a:rPr lang="en-US" sz="2400" smtClean="0"/>
              <a:t> is whatever people are willing to spend their money and spare time viewing rather than participating in. This includes sports and the arts, and can be viewed in person, broadcast, or recorded form.</a:t>
            </a:r>
          </a:p>
        </p:txBody>
      </p:sp>
      <p:pic>
        <p:nvPicPr>
          <p:cNvPr id="14341" name="Picture 5"/>
          <p:cNvPicPr>
            <a:picLocks noGrp="1" noChangeAspect="1" noChangeArrowheads="1"/>
          </p:cNvPicPr>
          <p:nvPr>
            <p:ph type="clipArt" sz="half" idx="2"/>
          </p:nvPr>
        </p:nvPicPr>
        <p:blipFill>
          <a:blip r:embed="rId3" cstate="print"/>
          <a:srcRect/>
          <a:stretch>
            <a:fillRect/>
          </a:stretch>
        </p:blipFill>
        <p:spPr>
          <a:xfrm>
            <a:off x="4267200" y="1905000"/>
            <a:ext cx="3810000" cy="3457575"/>
          </a:xfrm>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ox(out)">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340">
                                            <p:txEl>
                                              <p:pRg st="0" end="0"/>
                                            </p:txEl>
                                          </p:spTgt>
                                        </p:tgtEl>
                                        <p:attrNameLst>
                                          <p:attrName>style.visibility</p:attrName>
                                        </p:attrNameLst>
                                      </p:cBhvr>
                                      <p:to>
                                        <p:strVal val="visible"/>
                                      </p:to>
                                    </p:set>
                                    <p:animEffect transition="in" filter="box(out)">
                                      <p:cBhvr>
                                        <p:cTn id="12" dur="500"/>
                                        <p:tgtEl>
                                          <p:spTgt spid="143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mtClean="0"/>
              <a:t>History of Entertainment</a:t>
            </a:r>
          </a:p>
        </p:txBody>
      </p:sp>
      <p:sp>
        <p:nvSpPr>
          <p:cNvPr id="16387" name="Rectangle 3"/>
          <p:cNvSpPr>
            <a:spLocks noGrp="1" noChangeArrowheads="1"/>
          </p:cNvSpPr>
          <p:nvPr>
            <p:ph type="body" idx="1"/>
          </p:nvPr>
        </p:nvSpPr>
        <p:spPr>
          <a:xfrm>
            <a:off x="304800" y="1676400"/>
            <a:ext cx="7772400" cy="4114800"/>
          </a:xfrm>
        </p:spPr>
        <p:txBody>
          <a:bodyPr/>
          <a:lstStyle/>
          <a:p>
            <a:r>
              <a:rPr lang="en-US" sz="2800" smtClean="0"/>
              <a:t>As long as there have been people, there has been entertainment.</a:t>
            </a:r>
          </a:p>
          <a:p>
            <a:r>
              <a:rPr lang="en-US" sz="2800" smtClean="0"/>
              <a:t>Early forms of entertainment included minstrels, plays, gladiators, singing (concerts), circuses, theater, animal fights, various sporting events, and even feeding Christians to lions!</a:t>
            </a:r>
          </a:p>
          <a:p>
            <a:r>
              <a:rPr lang="en-US" sz="2800" smtClean="0"/>
              <a:t>People will find ways to entertain themselves!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ox(out)">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ox(out)">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ox(out)">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609600"/>
            <a:ext cx="8407400" cy="1143000"/>
          </a:xfrm>
        </p:spPr>
        <p:txBody>
          <a:bodyPr/>
          <a:lstStyle/>
          <a:p>
            <a:r>
              <a:rPr lang="en-US" smtClean="0"/>
              <a:t>American Entertainment History</a:t>
            </a:r>
          </a:p>
        </p:txBody>
      </p:sp>
      <p:sp>
        <p:nvSpPr>
          <p:cNvPr id="19459" name="Rectangle 3"/>
          <p:cNvSpPr>
            <a:spLocks noGrp="1" noChangeArrowheads="1"/>
          </p:cNvSpPr>
          <p:nvPr>
            <p:ph type="body" idx="1"/>
          </p:nvPr>
        </p:nvSpPr>
        <p:spPr/>
        <p:txBody>
          <a:bodyPr/>
          <a:lstStyle/>
          <a:p>
            <a:pPr>
              <a:lnSpc>
                <a:spcPct val="90000"/>
              </a:lnSpc>
            </a:pPr>
            <a:r>
              <a:rPr lang="en-US" smtClean="0"/>
              <a:t>Early American entertainment included such things as:</a:t>
            </a:r>
          </a:p>
          <a:p>
            <a:pPr lvl="1">
              <a:lnSpc>
                <a:spcPct val="90000"/>
              </a:lnSpc>
            </a:pPr>
            <a:r>
              <a:rPr lang="en-US" smtClean="0"/>
              <a:t>Minstrel shows</a:t>
            </a:r>
          </a:p>
          <a:p>
            <a:pPr lvl="1">
              <a:lnSpc>
                <a:spcPct val="90000"/>
              </a:lnSpc>
            </a:pPr>
            <a:r>
              <a:rPr lang="en-US" smtClean="0"/>
              <a:t>Circus acts</a:t>
            </a:r>
          </a:p>
          <a:p>
            <a:pPr lvl="1">
              <a:lnSpc>
                <a:spcPct val="90000"/>
              </a:lnSpc>
            </a:pPr>
            <a:r>
              <a:rPr lang="en-US" smtClean="0"/>
              <a:t>Musical shows</a:t>
            </a:r>
          </a:p>
          <a:p>
            <a:pPr lvl="1">
              <a:lnSpc>
                <a:spcPct val="90000"/>
              </a:lnSpc>
            </a:pPr>
            <a:r>
              <a:rPr lang="en-US" smtClean="0"/>
              <a:t>Poetry readings</a:t>
            </a:r>
          </a:p>
          <a:p>
            <a:pPr lvl="1">
              <a:lnSpc>
                <a:spcPct val="90000"/>
              </a:lnSpc>
            </a:pPr>
            <a:r>
              <a:rPr lang="en-US" smtClean="0"/>
              <a:t>Plays</a:t>
            </a:r>
          </a:p>
          <a:p>
            <a:pPr lvl="1">
              <a:lnSpc>
                <a:spcPct val="90000"/>
              </a:lnSpc>
            </a:pPr>
            <a:r>
              <a:rPr lang="en-US" smtClean="0"/>
              <a:t>Wild West Shows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ox(out)">
                                      <p:cBhvr>
                                        <p:cTn id="7" dur="500"/>
                                        <p:tgtEl>
                                          <p:spTgt spid="19459">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box(out)">
                                      <p:cBhvr>
                                        <p:cTn id="10" dur="500"/>
                                        <p:tgtEl>
                                          <p:spTgt spid="19459">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box(out)">
                                      <p:cBhvr>
                                        <p:cTn id="13" dur="500"/>
                                        <p:tgtEl>
                                          <p:spTgt spid="19459">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box(out)">
                                      <p:cBhvr>
                                        <p:cTn id="16" dur="500"/>
                                        <p:tgtEl>
                                          <p:spTgt spid="19459">
                                            <p:txEl>
                                              <p:pRg st="3" end="3"/>
                                            </p:txEl>
                                          </p:spTgt>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box(out)">
                                      <p:cBhvr>
                                        <p:cTn id="19" dur="500"/>
                                        <p:tgtEl>
                                          <p:spTgt spid="19459">
                                            <p:txEl>
                                              <p:pRg st="4" end="4"/>
                                            </p:txEl>
                                          </p:spTgt>
                                        </p:tgtEl>
                                      </p:cBhvr>
                                    </p:animEffect>
                                  </p:childTnLst>
                                </p:cTn>
                              </p:par>
                              <p:par>
                                <p:cTn id="20" presetID="4" presetClass="entr" presetSubtype="32" fill="hold" grpId="0" nodeType="with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box(out)">
                                      <p:cBhvr>
                                        <p:cTn id="22" dur="500"/>
                                        <p:tgtEl>
                                          <p:spTgt spid="19459">
                                            <p:txEl>
                                              <p:pRg st="5" end="5"/>
                                            </p:txEl>
                                          </p:spTgt>
                                        </p:tgtEl>
                                      </p:cBhvr>
                                    </p:animEffect>
                                  </p:childTnLst>
                                </p:cTn>
                              </p:par>
                              <p:par>
                                <p:cTn id="23" presetID="4" presetClass="entr" presetSubtype="32" fill="hold" grpId="0" nodeType="withEffect">
                                  <p:stCondLst>
                                    <p:cond delay="0"/>
                                  </p:stCondLst>
                                  <p:childTnLst>
                                    <p:set>
                                      <p:cBhvr>
                                        <p:cTn id="24" dur="1" fill="hold">
                                          <p:stCondLst>
                                            <p:cond delay="0"/>
                                          </p:stCondLst>
                                        </p:cTn>
                                        <p:tgtEl>
                                          <p:spTgt spid="19459">
                                            <p:txEl>
                                              <p:pRg st="6" end="6"/>
                                            </p:txEl>
                                          </p:spTgt>
                                        </p:tgtEl>
                                        <p:attrNameLst>
                                          <p:attrName>style.visibility</p:attrName>
                                        </p:attrNameLst>
                                      </p:cBhvr>
                                      <p:to>
                                        <p:strVal val="visible"/>
                                      </p:to>
                                    </p:set>
                                    <p:animEffect transition="in" filter="box(out)">
                                      <p:cBhvr>
                                        <p:cTn id="25"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mtClean="0"/>
              <a:t>American Entertainment Cont.</a:t>
            </a:r>
          </a:p>
        </p:txBody>
      </p:sp>
      <p:sp>
        <p:nvSpPr>
          <p:cNvPr id="20483" name="Rectangle 3"/>
          <p:cNvSpPr>
            <a:spLocks noGrp="1" noChangeArrowheads="1"/>
          </p:cNvSpPr>
          <p:nvPr>
            <p:ph type="body" idx="1"/>
          </p:nvPr>
        </p:nvSpPr>
        <p:spPr/>
        <p:txBody>
          <a:bodyPr/>
          <a:lstStyle/>
          <a:p>
            <a:r>
              <a:rPr lang="en-US" smtClean="0"/>
              <a:t>Dime Shows</a:t>
            </a:r>
          </a:p>
          <a:p>
            <a:r>
              <a:rPr lang="en-US" smtClean="0"/>
              <a:t>Medicine Shows</a:t>
            </a:r>
          </a:p>
          <a:p>
            <a:r>
              <a:rPr lang="en-US" smtClean="0"/>
              <a:t>Burlesque Shows</a:t>
            </a:r>
          </a:p>
          <a:p>
            <a:r>
              <a:rPr lang="en-US" smtClean="0"/>
              <a:t>Variety Shows/Vaudeville Shows</a:t>
            </a:r>
          </a:p>
          <a:p>
            <a:r>
              <a:rPr lang="en-US" smtClean="0"/>
              <a:t>Freak Shows</a:t>
            </a:r>
          </a:p>
          <a:p>
            <a:pPr>
              <a:buFontTx/>
              <a:buNone/>
            </a:pPr>
            <a:endParaRPr lang="en-US"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box(out)">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box(out)">
                                      <p:cBhvr>
                                        <p:cTn id="12" dur="5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box(out)">
                                      <p:cBhvr>
                                        <p:cTn id="17" dur="500"/>
                                        <p:tgtEl>
                                          <p:spTgt spid="20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box(out)">
                                      <p:cBhvr>
                                        <p:cTn id="22" dur="500"/>
                                        <p:tgtEl>
                                          <p:spTgt spid="20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box(out)">
                                      <p:cBhvr>
                                        <p:cTn id="2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mtClean="0"/>
              <a:t>Early Marketing of Entertainment</a:t>
            </a:r>
          </a:p>
        </p:txBody>
      </p:sp>
      <p:sp>
        <p:nvSpPr>
          <p:cNvPr id="21507" name="Rectangle 3"/>
          <p:cNvSpPr>
            <a:spLocks noGrp="1" noChangeArrowheads="1"/>
          </p:cNvSpPr>
          <p:nvPr>
            <p:ph type="body" idx="1"/>
          </p:nvPr>
        </p:nvSpPr>
        <p:spPr/>
        <p:txBody>
          <a:bodyPr/>
          <a:lstStyle/>
          <a:p>
            <a:r>
              <a:rPr lang="en-US" smtClean="0"/>
              <a:t>Marketing was mainly posters and word of mouth. </a:t>
            </a:r>
          </a:p>
          <a:p>
            <a:r>
              <a:rPr lang="en-US" smtClean="0"/>
              <a:t>In order to enjoy entertainment, people usually had to travel, which was difficult.</a:t>
            </a:r>
          </a:p>
          <a:p>
            <a:r>
              <a:rPr lang="en-US" smtClean="0"/>
              <a:t>Distribution was a problem since most entertainment was performing arts.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ou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box(out)">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box(out)">
                                      <p:cBhvr>
                                        <p:cTn id="17" dur="500"/>
                                        <p:tgtEl>
                                          <p:spTgt spid="21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Theater</a:t>
            </a:r>
          </a:p>
        </p:txBody>
      </p:sp>
      <p:sp>
        <p:nvSpPr>
          <p:cNvPr id="29699" name="Rectangle 3"/>
          <p:cNvSpPr>
            <a:spLocks noGrp="1" noChangeArrowheads="1"/>
          </p:cNvSpPr>
          <p:nvPr>
            <p:ph type="body" idx="1"/>
          </p:nvPr>
        </p:nvSpPr>
        <p:spPr/>
        <p:txBody>
          <a:bodyPr/>
          <a:lstStyle/>
          <a:p>
            <a:pPr>
              <a:lnSpc>
                <a:spcPct val="90000"/>
              </a:lnSpc>
            </a:pPr>
            <a:r>
              <a:rPr lang="en-US" sz="2800" smtClean="0"/>
              <a:t>Theater has always had a place in human history.  </a:t>
            </a:r>
          </a:p>
          <a:p>
            <a:pPr>
              <a:lnSpc>
                <a:spcPct val="90000"/>
              </a:lnSpc>
            </a:pPr>
            <a:r>
              <a:rPr lang="en-US" sz="2800" smtClean="0"/>
              <a:t>People have always put on plays for others.</a:t>
            </a:r>
          </a:p>
          <a:p>
            <a:pPr>
              <a:lnSpc>
                <a:spcPct val="90000"/>
              </a:lnSpc>
            </a:pPr>
            <a:r>
              <a:rPr lang="en-US" sz="2800" smtClean="0"/>
              <a:t>Though we have movies, HDTV, etc., many people still enjoy going to live theater to see performances.</a:t>
            </a:r>
          </a:p>
          <a:p>
            <a:pPr>
              <a:lnSpc>
                <a:spcPct val="90000"/>
              </a:lnSpc>
            </a:pPr>
            <a:r>
              <a:rPr lang="en-US" sz="2800" smtClean="0"/>
              <a:t>Theater no longer has a major impact on our economy, but there is a place for it in the entertainment business.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ox(out)">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ox(out)">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box(out)">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box(out)">
                                      <p:cBhvr>
                                        <p:cTn id="22"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600" smtClean="0"/>
              <a:t>Musical Entertainment History &amp; Impact</a:t>
            </a:r>
            <a:endParaRPr lang="en-US" smtClean="0"/>
          </a:p>
        </p:txBody>
      </p:sp>
      <p:sp>
        <p:nvSpPr>
          <p:cNvPr id="22531" name="Rectangle 3"/>
          <p:cNvSpPr>
            <a:spLocks noGrp="1" noChangeArrowheads="1"/>
          </p:cNvSpPr>
          <p:nvPr>
            <p:ph type="body" idx="1"/>
          </p:nvPr>
        </p:nvSpPr>
        <p:spPr/>
        <p:txBody>
          <a:bodyPr/>
          <a:lstStyle/>
          <a:p>
            <a:r>
              <a:rPr lang="en-US" sz="2800" smtClean="0"/>
              <a:t>Music has been a part of human history since the beginning of time.  People have made instruments and sang to entertain others.</a:t>
            </a:r>
          </a:p>
          <a:p>
            <a:r>
              <a:rPr lang="en-US" sz="2800" smtClean="0"/>
              <a:t>In the 1400’s during the Renaissance, the importance of secular music increased.</a:t>
            </a:r>
          </a:p>
          <a:p>
            <a:r>
              <a:rPr lang="en-US" sz="2800" smtClean="0"/>
              <a:t>During the late 1500’s to early 1600’s musical drama began - opera.</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ox(out)">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box(out)">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box(out)">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Musical Entertainment History</a:t>
            </a:r>
          </a:p>
        </p:txBody>
      </p:sp>
      <p:sp>
        <p:nvSpPr>
          <p:cNvPr id="30723" name="Rectangle 3"/>
          <p:cNvSpPr>
            <a:spLocks noGrp="1" noChangeArrowheads="1"/>
          </p:cNvSpPr>
          <p:nvPr>
            <p:ph type="body" idx="1"/>
          </p:nvPr>
        </p:nvSpPr>
        <p:spPr/>
        <p:txBody>
          <a:bodyPr/>
          <a:lstStyle/>
          <a:p>
            <a:r>
              <a:rPr lang="en-US" smtClean="0"/>
              <a:t>Opera &amp; ballet combined to create entertainment, and females began to become involved both in composition and on-stage.</a:t>
            </a:r>
          </a:p>
          <a:p>
            <a:r>
              <a:rPr lang="en-US" smtClean="0"/>
              <a:t>1600’s-1700’s The Baroque period: opera, ballet, violin, musical comedy all expand and become popular.</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ox(out)">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box(out)">
                                      <p:cBhvr>
                                        <p:cTn id="12" dur="500"/>
                                        <p:tgtEl>
                                          <p:spTgt spid="30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Musical Entertainment</a:t>
            </a:r>
          </a:p>
        </p:txBody>
      </p:sp>
      <p:sp>
        <p:nvSpPr>
          <p:cNvPr id="31747" name="Rectangle 3"/>
          <p:cNvSpPr>
            <a:spLocks noGrp="1" noChangeArrowheads="1"/>
          </p:cNvSpPr>
          <p:nvPr>
            <p:ph type="body" idx="1"/>
          </p:nvPr>
        </p:nvSpPr>
        <p:spPr/>
        <p:txBody>
          <a:bodyPr/>
          <a:lstStyle/>
          <a:p>
            <a:pPr>
              <a:lnSpc>
                <a:spcPct val="90000"/>
              </a:lnSpc>
            </a:pPr>
            <a:r>
              <a:rPr lang="en-US" smtClean="0"/>
              <a:t>During the classical period (1750’s - ), symphonies began to take place.  </a:t>
            </a:r>
          </a:p>
          <a:p>
            <a:pPr>
              <a:lnSpc>
                <a:spcPct val="90000"/>
              </a:lnSpc>
            </a:pPr>
            <a:r>
              <a:rPr lang="en-US" smtClean="0"/>
              <a:t>Music starts changing rapidly in the U.S. as blues &amp; jazz influences start taking place in the mid-1800’s.  </a:t>
            </a:r>
          </a:p>
          <a:p>
            <a:pPr>
              <a:lnSpc>
                <a:spcPct val="90000"/>
              </a:lnSpc>
            </a:pPr>
            <a:r>
              <a:rPr lang="en-US" smtClean="0"/>
              <a:t>1877 Edison invents sound recording and the influence of music on our culture mushrooms.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box(out)">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box(out)">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box(out)">
                                      <p:cBhvr>
                                        <p:cTn id="17" dur="5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mtClean="0"/>
              <a:t>Musical History &amp; Impact</a:t>
            </a:r>
          </a:p>
        </p:txBody>
      </p:sp>
      <p:sp>
        <p:nvSpPr>
          <p:cNvPr id="32771" name="Rectangle 3"/>
          <p:cNvSpPr>
            <a:spLocks noGrp="1" noChangeArrowheads="1"/>
          </p:cNvSpPr>
          <p:nvPr>
            <p:ph type="body" idx="1"/>
          </p:nvPr>
        </p:nvSpPr>
        <p:spPr/>
        <p:txBody>
          <a:bodyPr/>
          <a:lstStyle/>
          <a:p>
            <a:r>
              <a:rPr lang="en-US" sz="2800" smtClean="0"/>
              <a:t>Late 1800’s many cities open theaters for their local orchestras, opera houses, etc.</a:t>
            </a:r>
          </a:p>
          <a:p>
            <a:r>
              <a:rPr lang="en-US" sz="2800" smtClean="0"/>
              <a:t>1930’s the swing era and the big band era begins.</a:t>
            </a:r>
          </a:p>
          <a:p>
            <a:r>
              <a:rPr lang="en-US" sz="2800" smtClean="0"/>
              <a:t>1950’s Rock ‘n’ Roll begins, taking its roots from R&amp;B.</a:t>
            </a:r>
          </a:p>
          <a:p>
            <a:r>
              <a:rPr lang="en-US" sz="2800" smtClean="0"/>
              <a:t>1956 Elvis Presley emerges as one of the first rock stars.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ox(out)">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box(out)">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box(out)">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box(out)">
                                      <p:cBhvr>
                                        <p:cTn id="22"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Music History &amp; Impact</a:t>
            </a:r>
          </a:p>
        </p:txBody>
      </p:sp>
      <p:sp>
        <p:nvSpPr>
          <p:cNvPr id="33795" name="Rectangle 3"/>
          <p:cNvSpPr>
            <a:spLocks noGrp="1" noChangeArrowheads="1"/>
          </p:cNvSpPr>
          <p:nvPr>
            <p:ph type="body" idx="1"/>
          </p:nvPr>
        </p:nvSpPr>
        <p:spPr/>
        <p:txBody>
          <a:bodyPr/>
          <a:lstStyle/>
          <a:p>
            <a:r>
              <a:rPr lang="en-US" sz="2800" smtClean="0"/>
              <a:t>The economic impact of music went from small concerts, to large concerts, record &amp; album sales, radio success after the advent of TV was based on music, the stars brought in a lot of money with their licensed merchandise.</a:t>
            </a:r>
          </a:p>
          <a:p>
            <a:r>
              <a:rPr lang="en-US" sz="2800" smtClean="0"/>
              <a:t>Musical delivery from records to iPods has transformed entertainment and the economic impact it has.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ox(out)">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box(out)">
                                      <p:cBhvr>
                                        <p:cTn id="12" dur="500"/>
                                        <p:tgtEl>
                                          <p:spTgt spid="337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Short History of Film</a:t>
            </a:r>
          </a:p>
        </p:txBody>
      </p:sp>
      <p:sp>
        <p:nvSpPr>
          <p:cNvPr id="27651" name="Rectangle 3"/>
          <p:cNvSpPr>
            <a:spLocks noGrp="1" noChangeArrowheads="1"/>
          </p:cNvSpPr>
          <p:nvPr>
            <p:ph type="body" idx="1"/>
          </p:nvPr>
        </p:nvSpPr>
        <p:spPr>
          <a:xfrm>
            <a:off x="533400" y="1828800"/>
            <a:ext cx="7772400" cy="4114800"/>
          </a:xfrm>
        </p:spPr>
        <p:txBody>
          <a:bodyPr/>
          <a:lstStyle/>
          <a:p>
            <a:pPr>
              <a:buClr>
                <a:schemeClr val="tx1"/>
              </a:buClr>
              <a:buFont typeface="Wingdings" pitchFamily="2" charset="2"/>
              <a:buChar char="v"/>
            </a:pPr>
            <a:r>
              <a:rPr lang="en-US" sz="2600" smtClean="0"/>
              <a:t>In 1895 the Lumiere brothers were the first to present a projected movie to paying customers in a café in Paris.</a:t>
            </a:r>
          </a:p>
          <a:p>
            <a:pPr>
              <a:buClr>
                <a:schemeClr val="tx1"/>
              </a:buClr>
              <a:buFont typeface="Wingdings" pitchFamily="2" charset="2"/>
              <a:buChar char="v"/>
            </a:pPr>
            <a:r>
              <a:rPr lang="en-US" sz="2600" smtClean="0"/>
              <a:t>The first movie with sound was </a:t>
            </a:r>
            <a:r>
              <a:rPr lang="en-US" sz="2600" i="1" smtClean="0"/>
              <a:t>The Jazz Singer </a:t>
            </a:r>
            <a:r>
              <a:rPr lang="en-US" sz="2600" smtClean="0"/>
              <a:t> which opened in the United States in 1927.</a:t>
            </a:r>
          </a:p>
          <a:p>
            <a:pPr>
              <a:buClr>
                <a:schemeClr val="tx1"/>
              </a:buClr>
              <a:buFont typeface="Wingdings" pitchFamily="2" charset="2"/>
              <a:buChar char="v"/>
            </a:pPr>
            <a:r>
              <a:rPr lang="en-US" sz="2600" smtClean="0"/>
              <a:t>Mickey Mouse arrived in 1928 in Walt Disney’s </a:t>
            </a:r>
            <a:r>
              <a:rPr lang="en-US" sz="2600" i="1" smtClean="0"/>
              <a:t>Steamboat Willie.</a:t>
            </a:r>
            <a:r>
              <a:rPr lang="en-US" sz="2600" smtClean="0"/>
              <a:t> </a:t>
            </a:r>
          </a:p>
          <a:p>
            <a:pPr>
              <a:buClr>
                <a:schemeClr val="tx1"/>
              </a:buClr>
              <a:buFont typeface="Wingdings" pitchFamily="2" charset="2"/>
              <a:buChar char="v"/>
            </a:pPr>
            <a:r>
              <a:rPr lang="en-US" sz="2600" smtClean="0"/>
              <a:t>10 years later </a:t>
            </a:r>
            <a:r>
              <a:rPr lang="en-US" sz="2600" i="1" smtClean="0"/>
              <a:t>Snow White and the Seven </a:t>
            </a:r>
          </a:p>
          <a:p>
            <a:pPr>
              <a:buClr>
                <a:schemeClr val="tx1"/>
              </a:buClr>
              <a:buFontTx/>
              <a:buNone/>
            </a:pPr>
            <a:r>
              <a:rPr lang="en-US" sz="2600" i="1" smtClean="0"/>
              <a:t>	Dwarfs </a:t>
            </a:r>
            <a:r>
              <a:rPr lang="en-US" sz="2600" smtClean="0"/>
              <a:t>became the first full length </a:t>
            </a:r>
          </a:p>
          <a:p>
            <a:pPr>
              <a:buClr>
                <a:schemeClr val="tx1"/>
              </a:buClr>
              <a:buFontTx/>
              <a:buNone/>
            </a:pPr>
            <a:r>
              <a:rPr lang="en-US" sz="2600" smtClean="0"/>
              <a:t>	animated film.</a:t>
            </a:r>
            <a:endParaRPr lang="en-US" sz="2800"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ox(out)">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ox(out)">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ox(out)">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box(out)">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box(out)">
                                      <p:cBhvr>
                                        <p:cTn id="27" dur="500"/>
                                        <p:tgtEl>
                                          <p:spTgt spid="276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7651">
                                            <p:txEl>
                                              <p:pRg st="5" end="5"/>
                                            </p:txEl>
                                          </p:spTgt>
                                        </p:tgtEl>
                                        <p:attrNameLst>
                                          <p:attrName>style.visibility</p:attrName>
                                        </p:attrNameLst>
                                      </p:cBhvr>
                                      <p:to>
                                        <p:strVal val="visible"/>
                                      </p:to>
                                    </p:set>
                                    <p:animEffect transition="in" filter="box(out)">
                                      <p:cBhvr>
                                        <p:cTn id="32" dur="500"/>
                                        <p:tgtEl>
                                          <p:spTgt spid="27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A New Form of Entertainment</a:t>
            </a:r>
          </a:p>
        </p:txBody>
      </p:sp>
      <p:sp>
        <p:nvSpPr>
          <p:cNvPr id="23555" name="Rectangle 3"/>
          <p:cNvSpPr>
            <a:spLocks noGrp="1" noChangeArrowheads="1"/>
          </p:cNvSpPr>
          <p:nvPr>
            <p:ph type="body" idx="1"/>
          </p:nvPr>
        </p:nvSpPr>
        <p:spPr>
          <a:xfrm>
            <a:off x="381000" y="1828800"/>
            <a:ext cx="7772400" cy="4114800"/>
          </a:xfrm>
        </p:spPr>
        <p:txBody>
          <a:bodyPr/>
          <a:lstStyle/>
          <a:p>
            <a:pPr>
              <a:lnSpc>
                <a:spcPct val="90000"/>
              </a:lnSpc>
              <a:buClr>
                <a:schemeClr val="tx1"/>
              </a:buClr>
              <a:buFont typeface="Wingdings" pitchFamily="2" charset="2"/>
              <a:buChar char="v"/>
            </a:pPr>
            <a:r>
              <a:rPr lang="en-US" sz="2800" smtClean="0"/>
              <a:t>July 1955 Disney opened Disneyland in Anaheim California.</a:t>
            </a:r>
          </a:p>
          <a:p>
            <a:pPr>
              <a:lnSpc>
                <a:spcPct val="90000"/>
              </a:lnSpc>
              <a:buClr>
                <a:schemeClr val="tx1"/>
              </a:buClr>
              <a:buFont typeface="Wingdings" pitchFamily="2" charset="2"/>
              <a:buChar char="v"/>
            </a:pPr>
            <a:r>
              <a:rPr lang="en-US" sz="2800" smtClean="0"/>
              <a:t>With the opening of Disneyland a totally new form of entertainment was born – the theme park!</a:t>
            </a:r>
          </a:p>
          <a:p>
            <a:pPr>
              <a:lnSpc>
                <a:spcPct val="90000"/>
              </a:lnSpc>
              <a:buClr>
                <a:schemeClr val="tx1"/>
              </a:buClr>
              <a:buFont typeface="Wingdings" pitchFamily="2" charset="2"/>
              <a:buChar char="v"/>
            </a:pPr>
            <a:r>
              <a:rPr lang="en-US" sz="2800" smtClean="0"/>
              <a:t>Once started, technologies of all sorts changed marketing, advertising, and distribution forever.</a:t>
            </a:r>
          </a:p>
          <a:p>
            <a:pPr>
              <a:lnSpc>
                <a:spcPct val="90000"/>
              </a:lnSpc>
              <a:buClr>
                <a:schemeClr val="tx1"/>
              </a:buClr>
              <a:buFont typeface="Wingdings" pitchFamily="2" charset="2"/>
              <a:buChar char="v"/>
            </a:pPr>
            <a:r>
              <a:rPr lang="en-US" sz="2800" smtClean="0"/>
              <a:t>A current trend is to name sports arenas </a:t>
            </a:r>
          </a:p>
          <a:p>
            <a:pPr>
              <a:lnSpc>
                <a:spcPct val="90000"/>
              </a:lnSpc>
              <a:buClr>
                <a:schemeClr val="tx1"/>
              </a:buClr>
              <a:buFontTx/>
              <a:buNone/>
            </a:pPr>
            <a:r>
              <a:rPr lang="en-US" sz="2800" smtClean="0"/>
              <a:t>	for corporate sponsors.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ox(out)">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ox(out)">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ox(out)">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box(out)">
                                      <p:cBhvr>
                                        <p:cTn id="22" dur="500"/>
                                        <p:tgtEl>
                                          <p:spTgt spid="23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box(out)">
                                      <p:cBhvr>
                                        <p:cTn id="27"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mtClean="0"/>
              <a:t>History of Radio Entertainment</a:t>
            </a:r>
          </a:p>
        </p:txBody>
      </p:sp>
      <p:sp>
        <p:nvSpPr>
          <p:cNvPr id="34819" name="Rectangle 3"/>
          <p:cNvSpPr>
            <a:spLocks noGrp="1" noChangeArrowheads="1"/>
          </p:cNvSpPr>
          <p:nvPr>
            <p:ph type="body" idx="1"/>
          </p:nvPr>
        </p:nvSpPr>
        <p:spPr/>
        <p:txBody>
          <a:bodyPr/>
          <a:lstStyle/>
          <a:p>
            <a:pPr>
              <a:lnSpc>
                <a:spcPct val="90000"/>
              </a:lnSpc>
            </a:pPr>
            <a:r>
              <a:rPr lang="en-US" sz="2800" smtClean="0"/>
              <a:t>The beginnings of radio transmitters began in the late 1800’s, but it wasn’t until around 1922 that commercial radio began.</a:t>
            </a:r>
          </a:p>
          <a:p>
            <a:pPr>
              <a:lnSpc>
                <a:spcPct val="90000"/>
              </a:lnSpc>
            </a:pPr>
            <a:r>
              <a:rPr lang="en-US" sz="2800" smtClean="0"/>
              <a:t>Entertainment radio began slowly in the 1920’s as companies started stations and began broadcasting throughout the U.S., starting in the northeast.</a:t>
            </a:r>
          </a:p>
          <a:p>
            <a:pPr>
              <a:lnSpc>
                <a:spcPct val="90000"/>
              </a:lnSpc>
            </a:pPr>
            <a:r>
              <a:rPr lang="en-US" sz="2800" smtClean="0"/>
              <a:t>The first radio commercial was $100 for a10 minute message promoting the sale of apartments on Long Island.</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box(out)">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box(out)">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box(out)">
                                      <p:cBhvr>
                                        <p:cTn id="17" dur="500"/>
                                        <p:tgtEl>
                                          <p:spTgt spid="34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Commercial Radio History</a:t>
            </a:r>
          </a:p>
        </p:txBody>
      </p:sp>
      <p:sp>
        <p:nvSpPr>
          <p:cNvPr id="35843" name="Rectangle 3"/>
          <p:cNvSpPr>
            <a:spLocks noGrp="1" noChangeArrowheads="1"/>
          </p:cNvSpPr>
          <p:nvPr>
            <p:ph type="body" idx="1"/>
          </p:nvPr>
        </p:nvSpPr>
        <p:spPr/>
        <p:txBody>
          <a:bodyPr/>
          <a:lstStyle/>
          <a:p>
            <a:pPr>
              <a:lnSpc>
                <a:spcPct val="90000"/>
              </a:lnSpc>
            </a:pPr>
            <a:r>
              <a:rPr lang="en-US" sz="2800" smtClean="0"/>
              <a:t>At first radio was only on for certain hours of certain days.  </a:t>
            </a:r>
          </a:p>
          <a:p>
            <a:pPr>
              <a:lnSpc>
                <a:spcPct val="90000"/>
              </a:lnSpc>
            </a:pPr>
            <a:r>
              <a:rPr lang="en-US" sz="2800" smtClean="0"/>
              <a:t>By 1940 programming shifted from music and local talk programs to drama and news.  </a:t>
            </a:r>
          </a:p>
          <a:p>
            <a:pPr>
              <a:lnSpc>
                <a:spcPct val="90000"/>
              </a:lnSpc>
            </a:pPr>
            <a:r>
              <a:rPr lang="en-US" sz="2800" smtClean="0"/>
              <a:t>There were many popular shows that were the precursors of TV shows to come.</a:t>
            </a:r>
          </a:p>
          <a:p>
            <a:pPr>
              <a:lnSpc>
                <a:spcPct val="90000"/>
              </a:lnSpc>
            </a:pPr>
            <a:r>
              <a:rPr lang="en-US" sz="2800" smtClean="0"/>
              <a:t>In 1935, 2/3 of all homes had radio sets and 4 national and 20 regional networks provided programs everywhere in America </a:t>
            </a:r>
          </a:p>
          <a:p>
            <a:pPr>
              <a:lnSpc>
                <a:spcPct val="90000"/>
              </a:lnSpc>
              <a:buFontTx/>
              <a:buNone/>
            </a:pPr>
            <a:r>
              <a:rPr lang="en-US" sz="2800" smtClean="0"/>
              <a:t>	24 hours a day.</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out)">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box(out)">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box(out)">
                                      <p:cBhvr>
                                        <p:cTn id="17" dur="500"/>
                                        <p:tgtEl>
                                          <p:spTgt spid="35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box(out)">
                                      <p:cBhvr>
                                        <p:cTn id="22" dur="500"/>
                                        <p:tgtEl>
                                          <p:spTgt spid="35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box(out)">
                                      <p:cBhvr>
                                        <p:cTn id="2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Impact of Radio</a:t>
            </a:r>
          </a:p>
        </p:txBody>
      </p:sp>
      <p:sp>
        <p:nvSpPr>
          <p:cNvPr id="36867" name="Rectangle 3"/>
          <p:cNvSpPr>
            <a:spLocks noGrp="1" noChangeArrowheads="1"/>
          </p:cNvSpPr>
          <p:nvPr>
            <p:ph type="body" idx="1"/>
          </p:nvPr>
        </p:nvSpPr>
        <p:spPr/>
        <p:txBody>
          <a:bodyPr/>
          <a:lstStyle/>
          <a:p>
            <a:r>
              <a:rPr lang="en-US" sz="2800" smtClean="0"/>
              <a:t>Radio advertising reached a high of $203 million in 1949.  </a:t>
            </a:r>
          </a:p>
          <a:p>
            <a:r>
              <a:rPr lang="en-US" sz="2800" smtClean="0"/>
              <a:t>Radio was a victim of its phenomenal growth, the more stations, the greater division of revenue.  So, even though there was a lot of money, there wasn’t much per company.</a:t>
            </a:r>
          </a:p>
          <a:p>
            <a:r>
              <a:rPr lang="en-US" sz="2800" smtClean="0"/>
              <a:t>By 1950, 94% of all households owned at least 1 radio set.</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ox(out)">
                                      <p:cBhvr>
                                        <p:cTn id="7" dur="5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box(out)">
                                      <p:cBhvr>
                                        <p:cTn id="12" dur="500"/>
                                        <p:tgtEl>
                                          <p:spTgt spid="36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box(out)">
                                      <p:cBhvr>
                                        <p:cTn id="17" dur="500"/>
                                        <p:tgtEl>
                                          <p:spTgt spid="368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533400"/>
            <a:ext cx="8407400" cy="1143000"/>
          </a:xfrm>
        </p:spPr>
        <p:txBody>
          <a:bodyPr/>
          <a:lstStyle/>
          <a:p>
            <a:r>
              <a:rPr lang="en-US" smtClean="0"/>
              <a:t>Television and Marketing</a:t>
            </a:r>
          </a:p>
        </p:txBody>
      </p:sp>
      <p:sp>
        <p:nvSpPr>
          <p:cNvPr id="25603" name="Rectangle 3"/>
          <p:cNvSpPr>
            <a:spLocks noGrp="1" noChangeArrowheads="1"/>
          </p:cNvSpPr>
          <p:nvPr>
            <p:ph type="body" idx="1"/>
          </p:nvPr>
        </p:nvSpPr>
        <p:spPr>
          <a:xfrm>
            <a:off x="228600" y="1752600"/>
            <a:ext cx="8267700" cy="4114800"/>
          </a:xfrm>
        </p:spPr>
        <p:txBody>
          <a:bodyPr/>
          <a:lstStyle/>
          <a:p>
            <a:pPr>
              <a:lnSpc>
                <a:spcPct val="90000"/>
              </a:lnSpc>
              <a:buClr>
                <a:schemeClr val="tx1"/>
              </a:buClr>
              <a:buFont typeface="Wingdings" pitchFamily="2" charset="2"/>
              <a:buChar char="v"/>
            </a:pPr>
            <a:r>
              <a:rPr lang="en-US" sz="2800" smtClean="0"/>
              <a:t>TV provided sports and entertainment marketers with a wide-open distribution channel into the billfolds of consumers.  The market grew quickly and continues to advance throughout much of the world.</a:t>
            </a:r>
          </a:p>
          <a:p>
            <a:pPr>
              <a:lnSpc>
                <a:spcPct val="90000"/>
              </a:lnSpc>
              <a:buClr>
                <a:schemeClr val="tx1"/>
              </a:buClr>
              <a:buFont typeface="Wingdings" pitchFamily="2" charset="2"/>
              <a:buChar char="v"/>
            </a:pPr>
            <a:r>
              <a:rPr lang="en-US" sz="2800" smtClean="0"/>
              <a:t>October 1945: 25,000+ people came to Gimble’s Department Store to see the first demonstration of TV.  </a:t>
            </a:r>
          </a:p>
          <a:p>
            <a:pPr>
              <a:lnSpc>
                <a:spcPct val="90000"/>
              </a:lnSpc>
              <a:buClr>
                <a:schemeClr val="tx1"/>
              </a:buClr>
              <a:buFont typeface="Wingdings" pitchFamily="2" charset="2"/>
              <a:buChar char="v"/>
            </a:pPr>
            <a:r>
              <a:rPr lang="en-US" sz="2800" smtClean="0"/>
              <a:t>9 TV stations and fewer than 7,000 working TV sets existed in the US when WWII ended.</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ox(out)">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box(out)">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box(out)">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4000" smtClean="0"/>
              <a:t>Television’s Increasing Influence</a:t>
            </a:r>
          </a:p>
        </p:txBody>
      </p:sp>
      <p:sp>
        <p:nvSpPr>
          <p:cNvPr id="26627" name="Rectangle 3"/>
          <p:cNvSpPr>
            <a:spLocks noGrp="1" noChangeArrowheads="1"/>
          </p:cNvSpPr>
          <p:nvPr>
            <p:ph type="body" idx="1"/>
          </p:nvPr>
        </p:nvSpPr>
        <p:spPr/>
        <p:txBody>
          <a:bodyPr/>
          <a:lstStyle/>
          <a:p>
            <a:pPr>
              <a:lnSpc>
                <a:spcPct val="90000"/>
              </a:lnSpc>
              <a:buClr>
                <a:schemeClr val="tx1"/>
              </a:buClr>
              <a:buFont typeface="Wingdings" pitchFamily="2" charset="2"/>
              <a:buChar char="v"/>
            </a:pPr>
            <a:r>
              <a:rPr lang="en-US" sz="2800" smtClean="0"/>
              <a:t>The pricing of television commercial time is tied to the number of viewers the programming attracts.</a:t>
            </a:r>
          </a:p>
          <a:p>
            <a:pPr>
              <a:lnSpc>
                <a:spcPct val="90000"/>
              </a:lnSpc>
              <a:buClr>
                <a:schemeClr val="tx1"/>
              </a:buClr>
              <a:buFont typeface="Wingdings" pitchFamily="2" charset="2"/>
              <a:buChar char="v"/>
            </a:pPr>
            <a:r>
              <a:rPr lang="en-US" sz="2800" smtClean="0"/>
              <a:t>9 TV stations in 1945 grew to 98 stations by 1949.</a:t>
            </a:r>
          </a:p>
          <a:p>
            <a:pPr>
              <a:lnSpc>
                <a:spcPct val="90000"/>
              </a:lnSpc>
              <a:buClr>
                <a:schemeClr val="tx1"/>
              </a:buClr>
              <a:buFont typeface="Wingdings" pitchFamily="2" charset="2"/>
              <a:buChar char="v"/>
            </a:pPr>
            <a:r>
              <a:rPr lang="en-US" sz="2800" smtClean="0"/>
              <a:t>In 1996 there were more than 223 million TV sets with many homes having at least two.</a:t>
            </a:r>
          </a:p>
          <a:p>
            <a:pPr>
              <a:lnSpc>
                <a:spcPct val="90000"/>
              </a:lnSpc>
              <a:buClr>
                <a:schemeClr val="tx1"/>
              </a:buClr>
              <a:buFont typeface="Wingdings" pitchFamily="2" charset="2"/>
              <a:buChar char="v"/>
            </a:pPr>
            <a:r>
              <a:rPr lang="en-US" sz="2800" smtClean="0"/>
              <a:t>Advertisers spent almost 42.5 billion in 1996.</a:t>
            </a:r>
          </a:p>
          <a:p>
            <a:pPr>
              <a:lnSpc>
                <a:spcPct val="90000"/>
              </a:lnSpc>
            </a:pPr>
            <a:endParaRPr lang="en-US" sz="2800"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ox(out)">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ox(out)">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box(out)">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box(out)">
                                      <p:cBhvr>
                                        <p:cTn id="22"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mtClean="0"/>
              <a:t>Marketing &amp; TV</a:t>
            </a:r>
          </a:p>
        </p:txBody>
      </p:sp>
      <p:sp>
        <p:nvSpPr>
          <p:cNvPr id="28675" name="Rectangle 3"/>
          <p:cNvSpPr>
            <a:spLocks noGrp="1" noChangeArrowheads="1"/>
          </p:cNvSpPr>
          <p:nvPr>
            <p:ph type="body" idx="1"/>
          </p:nvPr>
        </p:nvSpPr>
        <p:spPr>
          <a:xfrm>
            <a:off x="228600" y="1676400"/>
            <a:ext cx="7772400" cy="4114800"/>
          </a:xfrm>
        </p:spPr>
        <p:txBody>
          <a:bodyPr/>
          <a:lstStyle/>
          <a:p>
            <a:pPr>
              <a:lnSpc>
                <a:spcPct val="90000"/>
              </a:lnSpc>
              <a:buClr>
                <a:schemeClr val="tx1"/>
              </a:buClr>
              <a:buFont typeface="Wingdings" pitchFamily="2" charset="2"/>
              <a:buChar char="v"/>
            </a:pPr>
            <a:r>
              <a:rPr lang="en-US" sz="2800" smtClean="0"/>
              <a:t>In 1945 The American Association of Advertising encouraged the start of television advertising</a:t>
            </a:r>
          </a:p>
          <a:p>
            <a:pPr>
              <a:lnSpc>
                <a:spcPct val="90000"/>
              </a:lnSpc>
              <a:buClr>
                <a:schemeClr val="tx1"/>
              </a:buClr>
              <a:buFont typeface="Wingdings" pitchFamily="2" charset="2"/>
              <a:buChar char="v"/>
            </a:pPr>
            <a:r>
              <a:rPr lang="en-US" sz="2800" smtClean="0"/>
              <a:t>Television changed the marketing of entertainment in a profound way.  TV advertising hooked the imagination of the consumer</a:t>
            </a:r>
          </a:p>
          <a:p>
            <a:pPr>
              <a:lnSpc>
                <a:spcPct val="90000"/>
              </a:lnSpc>
              <a:buClr>
                <a:schemeClr val="tx1"/>
              </a:buClr>
              <a:buFont typeface="Wingdings" pitchFamily="2" charset="2"/>
              <a:buChar char="v"/>
            </a:pPr>
            <a:r>
              <a:rPr lang="en-US" sz="2800" smtClean="0"/>
              <a:t>In 1946 the Gillette Company staged the first television sports spectacular – a heavy weight boxing match. There was an estimated audience of 150,000 on 5,000 sets!</a:t>
            </a:r>
          </a:p>
          <a:p>
            <a:pPr>
              <a:lnSpc>
                <a:spcPct val="90000"/>
              </a:lnSpc>
            </a:pPr>
            <a:endParaRPr lang="en-US" sz="2800"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out)">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out)">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out)">
                                      <p:cBhvr>
                                        <p:cTn id="17"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Marketing Has to Keep Up</a:t>
            </a:r>
          </a:p>
        </p:txBody>
      </p:sp>
      <p:sp>
        <p:nvSpPr>
          <p:cNvPr id="24579" name="Rectangle 3"/>
          <p:cNvSpPr>
            <a:spLocks noGrp="1" noChangeArrowheads="1"/>
          </p:cNvSpPr>
          <p:nvPr>
            <p:ph type="body" idx="1"/>
          </p:nvPr>
        </p:nvSpPr>
        <p:spPr/>
        <p:txBody>
          <a:bodyPr/>
          <a:lstStyle/>
          <a:p>
            <a:pPr>
              <a:lnSpc>
                <a:spcPct val="90000"/>
              </a:lnSpc>
              <a:buFont typeface="Wingdings" pitchFamily="2" charset="2"/>
              <a:buChar char="v"/>
            </a:pPr>
            <a:r>
              <a:rPr lang="en-US" sz="2800" smtClean="0">
                <a:solidFill>
                  <a:schemeClr val="tx2"/>
                </a:solidFill>
              </a:rPr>
              <a:t>The marketing of entertainment is evolving faster and faster with daily changes in technology.</a:t>
            </a:r>
          </a:p>
          <a:p>
            <a:pPr>
              <a:lnSpc>
                <a:spcPct val="90000"/>
              </a:lnSpc>
              <a:buFont typeface="Wingdings" pitchFamily="2" charset="2"/>
              <a:buChar char="v"/>
            </a:pPr>
            <a:r>
              <a:rPr lang="en-US" sz="2800" smtClean="0">
                <a:solidFill>
                  <a:schemeClr val="tx2"/>
                </a:solidFill>
              </a:rPr>
              <a:t>Products that were innovative yesterday are out-of-date today.</a:t>
            </a:r>
          </a:p>
          <a:p>
            <a:pPr>
              <a:lnSpc>
                <a:spcPct val="90000"/>
              </a:lnSpc>
              <a:buFont typeface="Wingdings" pitchFamily="2" charset="2"/>
              <a:buChar char="v"/>
            </a:pPr>
            <a:r>
              <a:rPr lang="en-US" sz="2800" smtClean="0">
                <a:solidFill>
                  <a:schemeClr val="tx2"/>
                </a:solidFill>
              </a:rPr>
              <a:t>Information managers and promoters must be creative and forward thinking in order to anticipate the wants of the buying public.</a:t>
            </a:r>
          </a:p>
          <a:p>
            <a:pPr>
              <a:lnSpc>
                <a:spcPct val="90000"/>
              </a:lnSpc>
            </a:pPr>
            <a:endParaRPr lang="en-US" sz="2400"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ox(out)">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box(out)">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box(out)">
                                      <p:cBhvr>
                                        <p:cTn id="17"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References</a:t>
            </a:r>
          </a:p>
        </p:txBody>
      </p:sp>
      <p:sp>
        <p:nvSpPr>
          <p:cNvPr id="18435" name="Rectangle 3"/>
          <p:cNvSpPr>
            <a:spLocks noGrp="1" noChangeArrowheads="1"/>
          </p:cNvSpPr>
          <p:nvPr>
            <p:ph type="body" idx="1"/>
          </p:nvPr>
        </p:nvSpPr>
        <p:spPr/>
        <p:txBody>
          <a:bodyPr/>
          <a:lstStyle/>
          <a:p>
            <a:pPr>
              <a:lnSpc>
                <a:spcPct val="90000"/>
              </a:lnSpc>
            </a:pPr>
            <a:r>
              <a:rPr lang="en-US" sz="2400" smtClean="0">
                <a:hlinkClick r:id="rId3"/>
              </a:rPr>
              <a:t>http://articles.famouswhy.com/england_history___entertainment_and_sport_in_middle_ages/</a:t>
            </a:r>
            <a:endParaRPr lang="en-US" sz="2400" smtClean="0"/>
          </a:p>
          <a:p>
            <a:pPr>
              <a:lnSpc>
                <a:spcPct val="90000"/>
              </a:lnSpc>
            </a:pPr>
            <a:r>
              <a:rPr lang="en-US" sz="2400" smtClean="0">
                <a:hlinkClick r:id="rId4"/>
              </a:rPr>
              <a:t>http://www.historylearningsite.co.uk/roman_entertainment.htm</a:t>
            </a:r>
            <a:endParaRPr lang="en-US" smtClean="0"/>
          </a:p>
          <a:p>
            <a:pPr>
              <a:lnSpc>
                <a:spcPct val="90000"/>
              </a:lnSpc>
            </a:pPr>
            <a:r>
              <a:rPr lang="en-US" sz="2600" smtClean="0">
                <a:solidFill>
                  <a:schemeClr val="hlink"/>
                </a:solidFill>
                <a:hlinkClick r:id="rId5"/>
              </a:rPr>
              <a:t>http://people.virginia.edu/~jwf8f/507.html</a:t>
            </a:r>
            <a:endParaRPr lang="en-US" sz="2600" smtClean="0">
              <a:solidFill>
                <a:schemeClr val="hlink"/>
              </a:solidFill>
            </a:endParaRPr>
          </a:p>
          <a:p>
            <a:pPr>
              <a:lnSpc>
                <a:spcPct val="90000"/>
              </a:lnSpc>
            </a:pPr>
            <a:r>
              <a:rPr lang="en-US" sz="2600" smtClean="0">
                <a:solidFill>
                  <a:schemeClr val="hlink"/>
                </a:solidFill>
                <a:hlinkClick r:id="rId6"/>
              </a:rPr>
              <a:t>http://www.history.com/encyclopedia.do?articleId=216967</a:t>
            </a:r>
            <a:endParaRPr lang="en-US" sz="2600" smtClean="0">
              <a:solidFill>
                <a:schemeClr val="hlink"/>
              </a:solidFill>
            </a:endParaRPr>
          </a:p>
          <a:p>
            <a:pPr>
              <a:lnSpc>
                <a:spcPct val="90000"/>
              </a:lnSpc>
            </a:pPr>
            <a:r>
              <a:rPr lang="en-US" sz="2600" smtClean="0">
                <a:solidFill>
                  <a:schemeClr val="hlink"/>
                </a:solidFill>
                <a:hlinkClick r:id="rId7"/>
              </a:rPr>
              <a:t>www.infoplease.com</a:t>
            </a:r>
            <a:endParaRPr lang="en-US" sz="2600" smtClean="0">
              <a:solidFill>
                <a:schemeClr val="hlink"/>
              </a:solidFill>
            </a:endParaRPr>
          </a:p>
          <a:p>
            <a:pPr>
              <a:lnSpc>
                <a:spcPct val="90000"/>
              </a:lnSpc>
            </a:pPr>
            <a:r>
              <a:rPr lang="en-US" sz="2600" smtClean="0">
                <a:hlinkClick r:id="rId8"/>
              </a:rPr>
              <a:t>http://history.sandiego.edu/GEN/recording/radio.html</a:t>
            </a:r>
            <a:endParaRPr lang="en-US" sz="2600" smtClean="0">
              <a:solidFill>
                <a:schemeClr val="hlink"/>
              </a:solidFill>
            </a:endParaRPr>
          </a:p>
          <a:p>
            <a:pPr>
              <a:lnSpc>
                <a:spcPct val="90000"/>
              </a:lnSpc>
            </a:pPr>
            <a:endParaRPr lang="en-US" sz="2600" smtClean="0">
              <a:solidFill>
                <a:schemeClr val="hlink"/>
              </a:solidFill>
            </a:endParaRPr>
          </a:p>
          <a:p>
            <a:pPr>
              <a:lnSpc>
                <a:spcPct val="90000"/>
              </a:lnSpc>
            </a:pPr>
            <a:endParaRPr lang="en-US" smtClean="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ox(out)">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ox(out)">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box(out)">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box(out)">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box(out)">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box(out)">
                                      <p:cBhvr>
                                        <p:cTn id="32"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ntertainment History &amp;amp; The Economy&amp;quot;&quot;/&gt;&lt;property id=&quot;20307&quot; value=&quot;256&quot;/&gt;&lt;/object&gt;&lt;object type=&quot;3&quot; unique_id=&quot;10005&quot;&gt;&lt;property id=&quot;20148&quot; value=&quot;5&quot;/&gt;&lt;property id=&quot;20300&quot; value=&quot;Slide 2 - &amp;quot;Intro to S&amp;amp;E Marketing Standard&amp;quot;&quot;/&gt;&lt;property id=&quot;20307&quot; value=&quot;257&quot;/&gt;&lt;/object&gt;&lt;object type=&quot;3&quot; unique_id=&quot;10006&quot;&gt;&lt;property id=&quot;20148&quot; value=&quot;5&quot;/&gt;&lt;property id=&quot;20300&quot; value=&quot;Slide 3 - &amp;quot;Essential Question&amp;quot;&quot;/&gt;&lt;property id=&quot;20307&quot; value=&quot;258&quot;/&gt;&lt;/object&gt;&lt;object type=&quot;3&quot; unique_id=&quot;10007&quot;&gt;&lt;property id=&quot;20148&quot; value=&quot;5&quot;/&gt;&lt;property id=&quot;20300&quot; value=&quot;Slide 4 - &amp;quot;What is Entertainment?&amp;quot;&quot;/&gt;&lt;property id=&quot;20307&quot; value=&quot;259&quot;/&gt;&lt;/object&gt;&lt;object type=&quot;3&quot; unique_id=&quot;10008&quot;&gt;&lt;property id=&quot;20148&quot; value=&quot;5&quot;/&gt;&lt;property id=&quot;20300&quot; value=&quot;Slide 5 - &amp;quot;History of Entertainment&amp;quot;&quot;/&gt;&lt;property id=&quot;20307&quot; value=&quot;260&quot;/&gt;&lt;/object&gt;&lt;object type=&quot;3&quot; unique_id=&quot;10009&quot;&gt;&lt;property id=&quot;20148&quot; value=&quot;5&quot;/&gt;&lt;property id=&quot;20300&quot; value=&quot;Slide 6 - &amp;quot;American Entertainment History&amp;quot;&quot;/&gt;&lt;property id=&quot;20307&quot; value=&quot;262&quot;/&gt;&lt;/object&gt;&lt;object type=&quot;3&quot; unique_id=&quot;10010&quot;&gt;&lt;property id=&quot;20148&quot; value=&quot;5&quot;/&gt;&lt;property id=&quot;20300&quot; value=&quot;Slide 7 - &amp;quot;American Entertainment Cont.&amp;quot;&quot;/&gt;&lt;property id=&quot;20307&quot; value=&quot;263&quot;/&gt;&lt;/object&gt;&lt;object type=&quot;3&quot; unique_id=&quot;10011&quot;&gt;&lt;property id=&quot;20148&quot; value=&quot;5&quot;/&gt;&lt;property id=&quot;20300&quot; value=&quot;Slide 8 - &amp;quot;Early Marketing of Entertainment&amp;quot;&quot;/&gt;&lt;property id=&quot;20307&quot; value=&quot;264&quot;/&gt;&lt;/object&gt;&lt;object type=&quot;3&quot; unique_id=&quot;10012&quot;&gt;&lt;property id=&quot;20148&quot; value=&quot;5&quot;/&gt;&lt;property id=&quot;20300&quot; value=&quot;Slide 9 - &amp;quot;Theater&amp;quot;&quot;/&gt;&lt;property id=&quot;20307&quot; value=&quot;272&quot;/&gt;&lt;/object&gt;&lt;object type=&quot;3&quot; unique_id=&quot;10013&quot;&gt;&lt;property id=&quot;20148&quot; value=&quot;5&quot;/&gt;&lt;property id=&quot;20300&quot; value=&quot;Slide 10 - &amp;quot;Musical Entertainment History &amp;amp; Impact&amp;quot;&quot;/&gt;&lt;property id=&quot;20307&quot; value=&quot;265&quot;/&gt;&lt;/object&gt;&lt;object type=&quot;3&quot; unique_id=&quot;10014&quot;&gt;&lt;property id=&quot;20148&quot; value=&quot;5&quot;/&gt;&lt;property id=&quot;20300&quot; value=&quot;Slide 11 - &amp;quot;Musical Entertainment History&amp;quot;&quot;/&gt;&lt;property id=&quot;20307&quot; value=&quot;273&quot;/&gt;&lt;/object&gt;&lt;object type=&quot;3&quot; unique_id=&quot;10015&quot;&gt;&lt;property id=&quot;20148&quot; value=&quot;5&quot;/&gt;&lt;property id=&quot;20300&quot; value=&quot;Slide 12 - &amp;quot;Musical Entertainment&amp;quot;&quot;/&gt;&lt;property id=&quot;20307&quot; value=&quot;274&quot;/&gt;&lt;/object&gt;&lt;object type=&quot;3&quot; unique_id=&quot;10016&quot;&gt;&lt;property id=&quot;20148&quot; value=&quot;5&quot;/&gt;&lt;property id=&quot;20300&quot; value=&quot;Slide 13 - &amp;quot;Musical History &amp;amp; Impact&amp;quot;&quot;/&gt;&lt;property id=&quot;20307&quot; value=&quot;275&quot;/&gt;&lt;/object&gt;&lt;object type=&quot;3&quot; unique_id=&quot;10017&quot;&gt;&lt;property id=&quot;20148&quot; value=&quot;5&quot;/&gt;&lt;property id=&quot;20300&quot; value=&quot;Slide 14 - &amp;quot;Music History &amp;amp; Impact&amp;quot;&quot;/&gt;&lt;property id=&quot;20307&quot; value=&quot;276&quot;/&gt;&lt;/object&gt;&lt;object type=&quot;3&quot; unique_id=&quot;10018&quot;&gt;&lt;property id=&quot;20148&quot; value=&quot;5&quot;/&gt;&lt;property id=&quot;20300&quot; value=&quot;Slide 15 - &amp;quot;Short History of Film&amp;quot;&quot;/&gt;&lt;property id=&quot;20307&quot; value=&quot;270&quot;/&gt;&lt;/object&gt;&lt;object type=&quot;3&quot; unique_id=&quot;10019&quot;&gt;&lt;property id=&quot;20148&quot; value=&quot;5&quot;/&gt;&lt;property id=&quot;20300&quot; value=&quot;Slide 16 - &amp;quot;A New Form of Entertainment&amp;quot;&quot;/&gt;&lt;property id=&quot;20307&quot; value=&quot;266&quot;/&gt;&lt;/object&gt;&lt;object type=&quot;3&quot; unique_id=&quot;10020&quot;&gt;&lt;property id=&quot;20148&quot; value=&quot;5&quot;/&gt;&lt;property id=&quot;20300&quot; value=&quot;Slide 17 - &amp;quot;History of Radio Entertainment&amp;quot;&quot;/&gt;&lt;property id=&quot;20307&quot; value=&quot;277&quot;/&gt;&lt;/object&gt;&lt;object type=&quot;3&quot; unique_id=&quot;10021&quot;&gt;&lt;property id=&quot;20148&quot; value=&quot;5&quot;/&gt;&lt;property id=&quot;20300&quot; value=&quot;Slide 18 - &amp;quot;Commercial Radio History&amp;quot;&quot;/&gt;&lt;property id=&quot;20307&quot; value=&quot;278&quot;/&gt;&lt;/object&gt;&lt;object type=&quot;3&quot; unique_id=&quot;10022&quot;&gt;&lt;property id=&quot;20148&quot; value=&quot;5&quot;/&gt;&lt;property id=&quot;20300&quot; value=&quot;Slide 19 - &amp;quot;Impact of Radio&amp;quot;&quot;/&gt;&lt;property id=&quot;20307&quot; value=&quot;279&quot;/&gt;&lt;/object&gt;&lt;object type=&quot;3&quot; unique_id=&quot;10023&quot;&gt;&lt;property id=&quot;20148&quot; value=&quot;5&quot;/&gt;&lt;property id=&quot;20300&quot; value=&quot;Slide 20 - &amp;quot;Television and Marketing&amp;quot;&quot;/&gt;&lt;property id=&quot;20307&quot; value=&quot;268&quot;/&gt;&lt;/object&gt;&lt;object type=&quot;3&quot; unique_id=&quot;10024&quot;&gt;&lt;property id=&quot;20148&quot; value=&quot;5&quot;/&gt;&lt;property id=&quot;20300&quot; value=&quot;Slide 21 - &amp;quot;Television’s Increasing Influence&amp;quot;&quot;/&gt;&lt;property id=&quot;20307&quot; value=&quot;269&quot;/&gt;&lt;/object&gt;&lt;object type=&quot;3&quot; unique_id=&quot;10025&quot;&gt;&lt;property id=&quot;20148&quot; value=&quot;5&quot;/&gt;&lt;property id=&quot;20300&quot; value=&quot;Slide 22 - &amp;quot;Marketing &amp;amp; TV&amp;quot;&quot;/&gt;&lt;property id=&quot;20307&quot; value=&quot;271&quot;/&gt;&lt;/object&gt;&lt;object type=&quot;3&quot; unique_id=&quot;10026&quot;&gt;&lt;property id=&quot;20148&quot; value=&quot;5&quot;/&gt;&lt;property id=&quot;20300&quot; value=&quot;Slide 23 - &amp;quot;Marketing Has to Keep Up&amp;quot;&quot;/&gt;&lt;property id=&quot;20307&quot; value=&quot;267&quot;/&gt;&lt;/object&gt;&lt;object type=&quot;3&quot; unique_id=&quot;10027&quot;&gt;&lt;property id=&quot;20148&quot; value=&quot;5&quot;/&gt;&lt;property id=&quot;20300&quot; value=&quot;Slide 24 - &amp;quot;References&amp;quot;&quot;/&gt;&lt;property id=&quot;20307&quot; value=&quot;261&quot;/&gt;&lt;/object&gt;&lt;/object&gt;&lt;/object&gt;&lt;/database&gt;"/>
  <p:tag name="SECTOMILLISECCONVERTED" val="1"/>
</p:tagLst>
</file>

<file path=ppt/theme/theme1.xml><?xml version="1.0" encoding="utf-8"?>
<a:theme xmlns:a="http://schemas.openxmlformats.org/drawingml/2006/main" name="Business">
  <a:themeElements>
    <a:clrScheme name="">
      <a:dk1>
        <a:srgbClr val="000000"/>
      </a:dk1>
      <a:lt1>
        <a:srgbClr val="FFFFFF"/>
      </a:lt1>
      <a:dk2>
        <a:srgbClr val="000000"/>
      </a:dk2>
      <a:lt2>
        <a:srgbClr val="808080"/>
      </a:lt2>
      <a:accent1>
        <a:srgbClr val="7E70E2"/>
      </a:accent1>
      <a:accent2>
        <a:srgbClr val="EFD863"/>
      </a:accent2>
      <a:accent3>
        <a:srgbClr val="FFFFFF"/>
      </a:accent3>
      <a:accent4>
        <a:srgbClr val="000000"/>
      </a:accent4>
      <a:accent5>
        <a:srgbClr val="C0BBEE"/>
      </a:accent5>
      <a:accent6>
        <a:srgbClr val="D9C459"/>
      </a:accent6>
      <a:hlink>
        <a:srgbClr val="80D078"/>
      </a:hlink>
      <a:folHlink>
        <a:srgbClr val="808080"/>
      </a:folHlink>
    </a:clrScheme>
    <a:fontScheme name="Business.po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Business.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usiness.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usiness.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usiness.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usiness.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usiness.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usiness.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HD:Users:memoryreed:Desktop:Microsoft Office 2004:Templates:My Templates:Business.pot.ppt</Template>
  <TotalTime>3011</TotalTime>
  <Words>1247</Words>
  <Application>Microsoft Office PowerPoint</Application>
  <PresentationFormat>On-screen Show (4:3)</PresentationFormat>
  <Paragraphs>135</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Wingdings</vt:lpstr>
      <vt:lpstr>Business</vt:lpstr>
      <vt:lpstr>Entertainment History &amp; The Economy</vt:lpstr>
      <vt:lpstr>Intro to S&amp;E Marketing Standard</vt:lpstr>
      <vt:lpstr>Essential Question</vt:lpstr>
      <vt:lpstr>What is Entertainment?</vt:lpstr>
      <vt:lpstr>History of Entertainment</vt:lpstr>
      <vt:lpstr>American Entertainment History</vt:lpstr>
      <vt:lpstr>American Entertainment Cont.</vt:lpstr>
      <vt:lpstr>Early Marketing of Entertainment</vt:lpstr>
      <vt:lpstr>Theater</vt:lpstr>
      <vt:lpstr>Musical Entertainment History &amp; Impact</vt:lpstr>
      <vt:lpstr>Musical Entertainment History</vt:lpstr>
      <vt:lpstr>Musical Entertainment</vt:lpstr>
      <vt:lpstr>Musical History &amp; Impact</vt:lpstr>
      <vt:lpstr>Music History &amp; Impact</vt:lpstr>
      <vt:lpstr>Short History of Film</vt:lpstr>
      <vt:lpstr>A New Form of Entertainment</vt:lpstr>
      <vt:lpstr>History of Radio Entertainment</vt:lpstr>
      <vt:lpstr>Commercial Radio History</vt:lpstr>
      <vt:lpstr>Impact of Radio</vt:lpstr>
      <vt:lpstr>Television and Marketing</vt:lpstr>
      <vt:lpstr>Television’s Increasing Influence</vt:lpstr>
      <vt:lpstr>Marketing &amp; TV</vt:lpstr>
      <vt:lpstr>Marketing Has to Keep Up</vt:lpstr>
      <vt:lpstr>References</vt:lpstr>
    </vt:vector>
  </TitlesOfParts>
  <Company>Avon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Entertainment History &amp; The Economy</dc:title>
  <dc:creator>Rebecca Reed</dc:creator>
  <cp:lastModifiedBy>bbrewer</cp:lastModifiedBy>
  <cp:revision>17</cp:revision>
  <cp:lastPrinted>1904-01-01T00:00:00Z</cp:lastPrinted>
  <dcterms:created xsi:type="dcterms:W3CDTF">2009-12-28T20:40:42Z</dcterms:created>
  <dcterms:modified xsi:type="dcterms:W3CDTF">2010-11-11T14:58:22Z</dcterms:modified>
</cp:coreProperties>
</file>