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59" r:id="rId5"/>
    <p:sldId id="261" r:id="rId6"/>
    <p:sldId id="263" r:id="rId7"/>
    <p:sldId id="395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391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392" r:id="rId34"/>
    <p:sldId id="287" r:id="rId35"/>
    <p:sldId id="288" r:id="rId36"/>
    <p:sldId id="289" r:id="rId37"/>
    <p:sldId id="296" r:id="rId38"/>
    <p:sldId id="295" r:id="rId39"/>
    <p:sldId id="294" r:id="rId40"/>
    <p:sldId id="293" r:id="rId41"/>
    <p:sldId id="292" r:id="rId42"/>
    <p:sldId id="291" r:id="rId43"/>
    <p:sldId id="290" r:id="rId44"/>
    <p:sldId id="297" r:id="rId45"/>
    <p:sldId id="298" r:id="rId46"/>
    <p:sldId id="305" r:id="rId47"/>
    <p:sldId id="299" r:id="rId48"/>
    <p:sldId id="300" r:id="rId49"/>
    <p:sldId id="312" r:id="rId50"/>
    <p:sldId id="311" r:id="rId51"/>
    <p:sldId id="310" r:id="rId52"/>
    <p:sldId id="309" r:id="rId53"/>
    <p:sldId id="308" r:id="rId54"/>
    <p:sldId id="307" r:id="rId55"/>
    <p:sldId id="306" r:id="rId56"/>
    <p:sldId id="301" r:id="rId57"/>
    <p:sldId id="302" r:id="rId58"/>
    <p:sldId id="304" r:id="rId59"/>
    <p:sldId id="303" r:id="rId60"/>
    <p:sldId id="313" r:id="rId61"/>
    <p:sldId id="314" r:id="rId62"/>
    <p:sldId id="328" r:id="rId63"/>
    <p:sldId id="327" r:id="rId64"/>
    <p:sldId id="326" r:id="rId65"/>
    <p:sldId id="325" r:id="rId66"/>
    <p:sldId id="324" r:id="rId67"/>
    <p:sldId id="323" r:id="rId68"/>
    <p:sldId id="322" r:id="rId69"/>
    <p:sldId id="321" r:id="rId70"/>
    <p:sldId id="320" r:id="rId71"/>
    <p:sldId id="319" r:id="rId72"/>
    <p:sldId id="318" r:id="rId73"/>
    <p:sldId id="315" r:id="rId74"/>
    <p:sldId id="317" r:id="rId75"/>
    <p:sldId id="396" r:id="rId76"/>
    <p:sldId id="316" r:id="rId77"/>
    <p:sldId id="329" r:id="rId78"/>
    <p:sldId id="334" r:id="rId79"/>
    <p:sldId id="351" r:id="rId80"/>
    <p:sldId id="350" r:id="rId81"/>
    <p:sldId id="349" r:id="rId82"/>
    <p:sldId id="348" r:id="rId83"/>
    <p:sldId id="347" r:id="rId84"/>
    <p:sldId id="346" r:id="rId85"/>
    <p:sldId id="345" r:id="rId86"/>
    <p:sldId id="344" r:id="rId87"/>
    <p:sldId id="343" r:id="rId88"/>
    <p:sldId id="342" r:id="rId89"/>
    <p:sldId id="341" r:id="rId90"/>
    <p:sldId id="340" r:id="rId91"/>
    <p:sldId id="339" r:id="rId92"/>
    <p:sldId id="338" r:id="rId93"/>
    <p:sldId id="337" r:id="rId94"/>
    <p:sldId id="336" r:id="rId95"/>
    <p:sldId id="335" r:id="rId96"/>
    <p:sldId id="333" r:id="rId97"/>
    <p:sldId id="332" r:id="rId98"/>
    <p:sldId id="331" r:id="rId99"/>
    <p:sldId id="352" r:id="rId100"/>
    <p:sldId id="353" r:id="rId101"/>
    <p:sldId id="354" r:id="rId102"/>
    <p:sldId id="355" r:id="rId103"/>
    <p:sldId id="394" r:id="rId104"/>
    <p:sldId id="356" r:id="rId105"/>
    <p:sldId id="357" r:id="rId106"/>
    <p:sldId id="358" r:id="rId107"/>
    <p:sldId id="359" r:id="rId108"/>
    <p:sldId id="360" r:id="rId109"/>
    <p:sldId id="361" r:id="rId110"/>
    <p:sldId id="362" r:id="rId111"/>
    <p:sldId id="363" r:id="rId112"/>
    <p:sldId id="364" r:id="rId113"/>
    <p:sldId id="365" r:id="rId114"/>
    <p:sldId id="366" r:id="rId115"/>
    <p:sldId id="393" r:id="rId116"/>
    <p:sldId id="367" r:id="rId117"/>
    <p:sldId id="368" r:id="rId118"/>
    <p:sldId id="369" r:id="rId119"/>
    <p:sldId id="370" r:id="rId120"/>
    <p:sldId id="371" r:id="rId121"/>
    <p:sldId id="372" r:id="rId122"/>
    <p:sldId id="373" r:id="rId123"/>
    <p:sldId id="374" r:id="rId124"/>
    <p:sldId id="375" r:id="rId125"/>
    <p:sldId id="376" r:id="rId126"/>
    <p:sldId id="377" r:id="rId127"/>
    <p:sldId id="378" r:id="rId128"/>
    <p:sldId id="379" r:id="rId129"/>
    <p:sldId id="381" r:id="rId130"/>
    <p:sldId id="380" r:id="rId131"/>
    <p:sldId id="383" r:id="rId132"/>
    <p:sldId id="382" r:id="rId133"/>
    <p:sldId id="384" r:id="rId134"/>
    <p:sldId id="385" r:id="rId135"/>
    <p:sldId id="386" r:id="rId136"/>
    <p:sldId id="387" r:id="rId137"/>
    <p:sldId id="388" r:id="rId138"/>
    <p:sldId id="389" r:id="rId139"/>
    <p:sldId id="390" r:id="rId1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57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1642-B9C4-4E06-940E-8B859F3C1B67}" type="datetimeFigureOut">
              <a:rPr lang="en-US" smtClean="0"/>
              <a:t>5/29/2014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420C7-61EB-4A44-A4E3-522070363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009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1642-B9C4-4E06-940E-8B859F3C1B67}" type="datetimeFigureOut">
              <a:rPr lang="en-US" smtClean="0"/>
              <a:t>5/29/2014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420C7-61EB-4A44-A4E3-522070363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739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1642-B9C4-4E06-940E-8B859F3C1B67}" type="datetimeFigureOut">
              <a:rPr lang="en-US" smtClean="0"/>
              <a:t>5/29/2014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420C7-61EB-4A44-A4E3-522070363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936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1642-B9C4-4E06-940E-8B859F3C1B67}" type="datetimeFigureOut">
              <a:rPr lang="en-US" smtClean="0"/>
              <a:t>5/29/2014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420C7-61EB-4A44-A4E3-522070363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876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1642-B9C4-4E06-940E-8B859F3C1B67}" type="datetimeFigureOut">
              <a:rPr lang="en-US" smtClean="0"/>
              <a:t>5/29/2014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420C7-61EB-4A44-A4E3-522070363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208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1642-B9C4-4E06-940E-8B859F3C1B67}" type="datetimeFigureOut">
              <a:rPr lang="en-US" smtClean="0"/>
              <a:t>5/29/2014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420C7-61EB-4A44-A4E3-522070363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977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1642-B9C4-4E06-940E-8B859F3C1B67}" type="datetimeFigureOut">
              <a:rPr lang="en-US" smtClean="0"/>
              <a:t>5/29/2014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420C7-61EB-4A44-A4E3-522070363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429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1642-B9C4-4E06-940E-8B859F3C1B67}" type="datetimeFigureOut">
              <a:rPr lang="en-US" smtClean="0"/>
              <a:t>5/29/2014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420C7-61EB-4A44-A4E3-522070363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068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1642-B9C4-4E06-940E-8B859F3C1B67}" type="datetimeFigureOut">
              <a:rPr lang="en-US" smtClean="0"/>
              <a:t>5/29/2014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420C7-61EB-4A44-A4E3-522070363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314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1642-B9C4-4E06-940E-8B859F3C1B67}" type="datetimeFigureOut">
              <a:rPr lang="en-US" smtClean="0"/>
              <a:t>5/29/2014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420C7-61EB-4A44-A4E3-522070363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50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1642-B9C4-4E06-940E-8B859F3C1B67}" type="datetimeFigureOut">
              <a:rPr lang="en-US" smtClean="0"/>
              <a:t>5/29/2014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420C7-61EB-4A44-A4E3-522070363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405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B91642-B9C4-4E06-940E-8B859F3C1B67}" type="datetimeFigureOut">
              <a:rPr lang="en-US" smtClean="0"/>
              <a:t>5/29/2014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4420C7-61EB-4A44-A4E3-522070363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914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Reginald Adkins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514600"/>
            <a:ext cx="8610600" cy="3733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Merit-Based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North Carolina A&amp;T State University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804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Michael Alessandro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514600"/>
            <a:ext cx="8610600" cy="3733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Presidential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Wingate University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92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Madison </a:t>
            </a:r>
            <a:r>
              <a:rPr lang="en-US" sz="7200" b="1" dirty="0" err="1" smtClean="0">
                <a:solidFill>
                  <a:srgbClr val="002060"/>
                </a:solidFill>
              </a:rPr>
              <a:t>Altonji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514600"/>
            <a:ext cx="8610600" cy="3733800"/>
          </a:xfrm>
        </p:spPr>
        <p:txBody>
          <a:bodyPr>
            <a:normAutofit fontScale="85000" lnSpcReduction="1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Full Sail Creative Minds Scholarship – 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Full Sail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CHC Scholarship – 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Chestnut Hill College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Presidential Scholarship – 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King’s College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Academic Scholarship – 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Mars Hill College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295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Aseel Badran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514600"/>
            <a:ext cx="8610600" cy="3733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Trustee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Wingate University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890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Abigail </a:t>
            </a:r>
            <a:r>
              <a:rPr lang="en-US" sz="7200" b="1" dirty="0" err="1" smtClean="0">
                <a:solidFill>
                  <a:srgbClr val="002060"/>
                </a:solidFill>
              </a:rPr>
              <a:t>Baist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514600"/>
            <a:ext cx="8610600" cy="3733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CHC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Chestnut Hill College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73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Natalie </a:t>
            </a:r>
            <a:r>
              <a:rPr lang="en-US" sz="7200" b="1" dirty="0" err="1" smtClean="0">
                <a:solidFill>
                  <a:srgbClr val="002060"/>
                </a:solidFill>
              </a:rPr>
              <a:t>Barbu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514600"/>
            <a:ext cx="8610600" cy="3733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Virginia Tech Scholar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Virginia Tech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90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err="1" smtClean="0">
                <a:solidFill>
                  <a:srgbClr val="002060"/>
                </a:solidFill>
              </a:rPr>
              <a:t>Cameran</a:t>
            </a:r>
            <a:r>
              <a:rPr lang="en-US" sz="7200" b="1" dirty="0" smtClean="0">
                <a:solidFill>
                  <a:srgbClr val="002060"/>
                </a:solidFill>
              </a:rPr>
              <a:t> Bellamy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514600"/>
            <a:ext cx="8610600" cy="3733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Wofford Merit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Wofford College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398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Keenan Bennett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514600"/>
            <a:ext cx="8610600" cy="3733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Presidential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Wingate University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943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Melissa </a:t>
            </a:r>
            <a:r>
              <a:rPr lang="en-US" sz="7200" b="1" dirty="0" err="1" smtClean="0">
                <a:solidFill>
                  <a:srgbClr val="002060"/>
                </a:solidFill>
              </a:rPr>
              <a:t>Blatnik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514600"/>
            <a:ext cx="8610600" cy="3733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Eugene H. Thompson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 Guilford College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Athletic Scholarship </a:t>
            </a:r>
            <a:r>
              <a:rPr lang="en-US" sz="4400" b="1" dirty="0">
                <a:solidFill>
                  <a:srgbClr val="002060"/>
                </a:solidFill>
              </a:rPr>
              <a:t>– </a:t>
            </a:r>
            <a:endParaRPr lang="en-US" sz="4400" b="1" dirty="0" smtClean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Queens University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335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Sean Bloos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133600"/>
            <a:ext cx="8610600" cy="4114800"/>
          </a:xfrm>
        </p:spPr>
        <p:txBody>
          <a:bodyPr>
            <a:normAutofit fontScale="77500" lnSpcReduction="2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Woodrow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Collegiate Scholar &amp; Capstone Scholar Scholarships – 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Alabama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Academic Excellence, Holmes &amp; STEM Major Scholarships – 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Mississippi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Classic Scholars Award – 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Georgia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951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Melissa </a:t>
            </a:r>
            <a:r>
              <a:rPr lang="en-US" sz="7200" b="1" dirty="0" err="1" smtClean="0">
                <a:solidFill>
                  <a:srgbClr val="002060"/>
                </a:solidFill>
              </a:rPr>
              <a:t>Bogert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514600"/>
            <a:ext cx="8610600" cy="3733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Mars Hill College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Mars Hill College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330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err="1" smtClean="0">
                <a:solidFill>
                  <a:srgbClr val="002060"/>
                </a:solidFill>
              </a:rPr>
              <a:t>Marielle</a:t>
            </a:r>
            <a:r>
              <a:rPr lang="en-US" sz="7200" b="1" dirty="0" smtClean="0">
                <a:solidFill>
                  <a:srgbClr val="002060"/>
                </a:solidFill>
              </a:rPr>
              <a:t> Bond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191000"/>
          </a:xfrm>
        </p:spPr>
        <p:txBody>
          <a:bodyPr>
            <a:normAutofit fontScale="85000" lnSpcReduction="2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College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Wake Forest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A.J. Drexel Scholarship </a:t>
            </a:r>
            <a:r>
              <a:rPr lang="en-US" sz="4400" b="1" dirty="0">
                <a:solidFill>
                  <a:srgbClr val="002060"/>
                </a:solidFill>
              </a:rPr>
              <a:t>– 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Drexel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University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Case Western Reserve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Institutional Tuition Award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North Carolina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05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Adrienne Bonar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514600"/>
            <a:ext cx="8610600" cy="3733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National Achievement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National Merit Scholarship Corporation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314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Hunter Boone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514600"/>
            <a:ext cx="8610600" cy="3733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Presidential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Alabama</a:t>
            </a:r>
          </a:p>
          <a:p>
            <a:r>
              <a:rPr lang="en-US" sz="4400" b="1" dirty="0" err="1" smtClean="0">
                <a:solidFill>
                  <a:srgbClr val="002060"/>
                </a:solidFill>
              </a:rPr>
              <a:t>McKissick</a:t>
            </a:r>
            <a:r>
              <a:rPr lang="en-US" sz="4400" b="1" dirty="0" smtClean="0">
                <a:solidFill>
                  <a:srgbClr val="002060"/>
                </a:solidFill>
              </a:rPr>
              <a:t> Scholars Award – 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943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Madison Brent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514600"/>
            <a:ext cx="8610600" cy="3733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Residence Life Leadership Award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Southeast Missouri State University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023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Emily Burgess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514600"/>
            <a:ext cx="8610600" cy="3733800"/>
          </a:xfrm>
        </p:spPr>
        <p:txBody>
          <a:bodyPr>
            <a:normAutofit/>
          </a:bodyPr>
          <a:lstStyle/>
          <a:p>
            <a:r>
              <a:rPr lang="en-US" sz="4400" b="1" dirty="0" err="1" smtClean="0">
                <a:solidFill>
                  <a:srgbClr val="002060"/>
                </a:solidFill>
              </a:rPr>
              <a:t>McKissick</a:t>
            </a:r>
            <a:r>
              <a:rPr lang="en-US" sz="4400" b="1" dirty="0" smtClean="0">
                <a:solidFill>
                  <a:srgbClr val="002060"/>
                </a:solidFill>
              </a:rPr>
              <a:t> Scholars Award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Out-of-State Academic Scholarship </a:t>
            </a:r>
            <a:r>
              <a:rPr lang="en-US" sz="4400" b="1" dirty="0">
                <a:solidFill>
                  <a:srgbClr val="002060"/>
                </a:solidFill>
              </a:rPr>
              <a:t>– 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Clemson University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776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Brian </a:t>
            </a:r>
            <a:r>
              <a:rPr lang="en-US" sz="7200" b="1" dirty="0" err="1" smtClean="0">
                <a:solidFill>
                  <a:srgbClr val="002060"/>
                </a:solidFill>
              </a:rPr>
              <a:t>Callinan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514600"/>
            <a:ext cx="8610600" cy="3733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Woodrow Scholarship Award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NCSU Tuition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NC State University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377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Joshua Cannon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1904999"/>
            <a:ext cx="8610600" cy="4648201"/>
          </a:xfrm>
        </p:spPr>
        <p:txBody>
          <a:bodyPr>
            <a:normAutofit fontScale="77500" lnSpcReduction="2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CHC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Chestnut Hill College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Provost’s, Residential &amp; Out-of-State Academic Scholarships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Anderson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Scott-Ellis &amp; Administrative Scholarships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Campbell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Barry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Barry University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21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Stephen Canizales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 fontScale="62500" lnSpcReduction="2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US Air Force Academy Appointment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US Air Force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Liberty University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Liberty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Academic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Barry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Academic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Virginia Wesleyan College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Tuition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Randolph College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614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Matthew Carson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7630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Out-of-State Academic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Clemson University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06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Austin Chambers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7630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Out-of-State Academic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Clemson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Full Tuition Reduction &amp; University Freshman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Florida State University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67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Amy Collins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7630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Athletic Merit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err="1" smtClean="0">
                <a:solidFill>
                  <a:schemeClr val="accent6">
                    <a:lumMod val="75000"/>
                  </a:schemeClr>
                </a:solidFill>
              </a:rPr>
              <a:t>Bucknell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 University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447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Katy Colvin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Presidential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Elon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Presidential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King’s College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03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Chris Conneely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 fontScale="85000" lnSpcReduction="2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National Buckeye Scholar–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Ohio State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Out-of-State Academic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Clemson University</a:t>
            </a:r>
          </a:p>
          <a:p>
            <a:r>
              <a:rPr lang="en-US" sz="4400" b="1" dirty="0" err="1" smtClean="0">
                <a:solidFill>
                  <a:srgbClr val="002060"/>
                </a:solidFill>
              </a:rPr>
              <a:t>Flinn</a:t>
            </a:r>
            <a:r>
              <a:rPr lang="en-US" sz="4400" b="1" dirty="0" smtClean="0">
                <a:solidFill>
                  <a:srgbClr val="002060"/>
                </a:solidFill>
              </a:rPr>
              <a:t> Scholars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Union County EOP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Union County EOP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675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Anna </a:t>
            </a:r>
            <a:r>
              <a:rPr lang="en-US" sz="7200" b="1" dirty="0" err="1" smtClean="0">
                <a:solidFill>
                  <a:srgbClr val="002060"/>
                </a:solidFill>
              </a:rPr>
              <a:t>Cornatzer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Collegiate Scholar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Alabama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Woodrow Scholarship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486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Chris Corsi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Thomas J. Watson Memorial Scholarship – 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IBM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59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Aaron </a:t>
            </a:r>
            <a:r>
              <a:rPr lang="en-US" sz="7200" b="1" dirty="0" err="1" smtClean="0">
                <a:solidFill>
                  <a:srgbClr val="002060"/>
                </a:solidFill>
              </a:rPr>
              <a:t>Cressman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Honors College Distinguished Achievement &amp; Residential Living Scholarships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Western Carolina University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667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Jaden Cross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Woodrow Scholarship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4400" b="1" dirty="0" smtClean="0">
                <a:solidFill>
                  <a:srgbClr val="002060"/>
                </a:solidFill>
              </a:rPr>
              <a:t>Capstone Scholar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>
                <a:solidFill>
                  <a:schemeClr val="accent6">
                    <a:lumMod val="75000"/>
                  </a:schemeClr>
                </a:solidFill>
              </a:rPr>
              <a:t>University of 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Alabama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179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 fontScale="90000"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Caroline Cunningham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Presidential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Alabama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Academic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Clemson University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84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Alicia </a:t>
            </a:r>
            <a:r>
              <a:rPr lang="en-US" sz="7200" b="1" dirty="0" err="1" smtClean="0">
                <a:solidFill>
                  <a:srgbClr val="002060"/>
                </a:solidFill>
              </a:rPr>
              <a:t>Cureton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Carson-Newman Opportunity Award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Carson-Newman University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536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Nicolas Davila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1600200"/>
            <a:ext cx="8610600" cy="5715000"/>
          </a:xfrm>
        </p:spPr>
        <p:txBody>
          <a:bodyPr>
            <a:normAutofit fontScale="47500" lnSpcReduction="2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Old Gold &amp; Provost’s Scholarships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The University of Iowa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Engineering Tuition Supplement, UA Scholar &amp; Engineering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Alabama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Chancellor’s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>
                <a:solidFill>
                  <a:schemeClr val="accent6">
                    <a:lumMod val="75000"/>
                  </a:schemeClr>
                </a:solidFill>
              </a:rPr>
              <a:t>University of 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Nebraska, Lincoln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National Scholar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>
                <a:solidFill>
                  <a:schemeClr val="accent6">
                    <a:lumMod val="75000"/>
                  </a:schemeClr>
                </a:solidFill>
              </a:rPr>
              <a:t>University of 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Arizona</a:t>
            </a:r>
          </a:p>
          <a:p>
            <a:r>
              <a:rPr lang="en-US" sz="4400" b="1" dirty="0">
                <a:solidFill>
                  <a:srgbClr val="002060"/>
                </a:solidFill>
              </a:rPr>
              <a:t>Woodrow Scholarship Award – </a:t>
            </a:r>
          </a:p>
          <a:p>
            <a:r>
              <a:rPr lang="en-US" sz="4400" b="1" dirty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College of Engineering Scholarship &amp; Award for Competitive Excellence–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Iowa State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New American University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Arizona State University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57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Emily </a:t>
            </a:r>
            <a:r>
              <a:rPr lang="en-US" sz="7200" b="1" dirty="0" err="1" smtClean="0">
                <a:solidFill>
                  <a:srgbClr val="002060"/>
                </a:solidFill>
              </a:rPr>
              <a:t>Deason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Woodrow Scholarship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452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Madelyn Dotson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Foundation in Excellence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Alabama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047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Johnny </a:t>
            </a:r>
            <a:r>
              <a:rPr lang="en-US" sz="7200" b="1" dirty="0" err="1" smtClean="0">
                <a:solidFill>
                  <a:srgbClr val="002060"/>
                </a:solidFill>
              </a:rPr>
              <a:t>DuBose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 lnSpcReduction="1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Academic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Mars Hill College</a:t>
            </a:r>
          </a:p>
          <a:p>
            <a:r>
              <a:rPr lang="en-US" sz="4400" b="1" dirty="0" err="1" smtClean="0">
                <a:solidFill>
                  <a:srgbClr val="002060"/>
                </a:solidFill>
              </a:rPr>
              <a:t>Ferrum</a:t>
            </a:r>
            <a:r>
              <a:rPr lang="en-US" sz="4400" b="1" dirty="0" smtClean="0">
                <a:solidFill>
                  <a:srgbClr val="002060"/>
                </a:solidFill>
              </a:rPr>
              <a:t> College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err="1" smtClean="0">
                <a:solidFill>
                  <a:schemeClr val="accent6">
                    <a:lumMod val="75000"/>
                  </a:schemeClr>
                </a:solidFill>
              </a:rPr>
              <a:t>Ferrum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 College Scholarship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Bell Tower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Furman University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434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Rachel Dudley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err="1" smtClean="0">
                <a:solidFill>
                  <a:srgbClr val="002060"/>
                </a:solidFill>
              </a:rPr>
              <a:t>McKissick</a:t>
            </a:r>
            <a:r>
              <a:rPr lang="en-US" sz="4400" b="1" dirty="0" smtClean="0">
                <a:solidFill>
                  <a:srgbClr val="002060"/>
                </a:solidFill>
              </a:rPr>
              <a:t> Scholars Award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ECU Honors College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East Carolina University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12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Cara Edwards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 fontScale="62500" lnSpcReduction="2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Alex </a:t>
            </a:r>
            <a:r>
              <a:rPr lang="en-US" sz="4400" b="1" dirty="0" err="1" smtClean="0">
                <a:solidFill>
                  <a:srgbClr val="002060"/>
                </a:solidFill>
              </a:rPr>
              <a:t>Kahle</a:t>
            </a:r>
            <a:r>
              <a:rPr lang="en-US" sz="4400" b="1" dirty="0" smtClean="0">
                <a:solidFill>
                  <a:srgbClr val="002060"/>
                </a:solidFill>
              </a:rPr>
              <a:t> Memorial Fund Scholarship – 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Alex </a:t>
            </a:r>
            <a:r>
              <a:rPr lang="en-US" sz="4400" b="1" dirty="0" err="1" smtClean="0">
                <a:solidFill>
                  <a:schemeClr val="accent6">
                    <a:lumMod val="75000"/>
                  </a:schemeClr>
                </a:solidFill>
              </a:rPr>
              <a:t>Kahle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 Memorial Fund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Carrousel Scholarship Program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Carolina’s Carrousel Program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National Achievement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National Merit Scholarship Corporation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4400" b="1" dirty="0" smtClean="0">
                <a:solidFill>
                  <a:srgbClr val="002060"/>
                </a:solidFill>
              </a:rPr>
              <a:t>US Naval Academy Appointment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US Naval Academy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Four Year Navy Option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Virginia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938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Jamie Ellis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1752600"/>
            <a:ext cx="8610600" cy="4800600"/>
          </a:xfrm>
        </p:spPr>
        <p:txBody>
          <a:bodyPr>
            <a:normAutofit fontScale="70000" lnSpcReduction="2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Dean’s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Greensboro College 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Presidential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Wingate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Mars Hill College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Mars Hill College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4400" b="1" dirty="0" smtClean="0">
                <a:solidFill>
                  <a:srgbClr val="002060"/>
                </a:solidFill>
              </a:rPr>
              <a:t>Merit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Tusculum College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Guilford College Achievement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Guilford College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22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Samuel </a:t>
            </a:r>
            <a:r>
              <a:rPr lang="en-US" sz="7200" b="1" dirty="0" err="1" smtClean="0">
                <a:solidFill>
                  <a:srgbClr val="002060"/>
                </a:solidFill>
              </a:rPr>
              <a:t>Elmes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 fontScale="62500" lnSpcReduction="2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National Merit Finalist Scholarships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Texas at Dallas, Mississippi State University, Arizona State University, Auburn University, University of South Carolina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Out-of-State Academic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Clemson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Cooper Scholars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Summer Study Abroad Fellowship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North Carolina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041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Kyle Enoch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 lnSpcReduction="1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Woodrow Scholarship Award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Collegiate Scholar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Alabama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Academic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Newberry College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012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Cory Esposito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 fontScale="92500" lnSpcReduction="2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Woodrow Scholarship Award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Presidential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King’s College, NYC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Capstone Scholar Scholarship &amp; Frank, Max &amp; Sarah M. Moody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>
                <a:solidFill>
                  <a:schemeClr val="accent6">
                    <a:lumMod val="75000"/>
                  </a:schemeClr>
                </a:solidFill>
              </a:rPr>
              <a:t>University of 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Alabama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744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Ashleigh Fetter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1905000"/>
            <a:ext cx="8763000" cy="4648200"/>
          </a:xfrm>
        </p:spPr>
        <p:txBody>
          <a:bodyPr>
            <a:normAutofit fontScale="55000" lnSpcReduction="2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Alumni Leadership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>
                <a:solidFill>
                  <a:schemeClr val="accent6">
                    <a:lumMod val="75000"/>
                  </a:schemeClr>
                </a:solidFill>
              </a:rPr>
              <a:t>University of 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Alabama</a:t>
            </a:r>
            <a:endParaRPr lang="en-US" sz="4400" b="1" dirty="0" smtClean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rgbClr val="002060"/>
                </a:solidFill>
              </a:rPr>
              <a:t>Distinguished Scholar Award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New Haven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Academic Excellence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Mississippi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Presidential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Wingate University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4400" b="1" dirty="0" smtClean="0">
                <a:solidFill>
                  <a:srgbClr val="002060"/>
                </a:solidFill>
              </a:rPr>
              <a:t>Scott-Ellis Scholarship &amp; Administrative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Campbell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President’s Tuition Scholarship–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Northern Arizona University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57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Amanda </a:t>
            </a:r>
            <a:r>
              <a:rPr lang="en-US" sz="7200" b="1" dirty="0" err="1" smtClean="0">
                <a:solidFill>
                  <a:srgbClr val="002060"/>
                </a:solidFill>
              </a:rPr>
              <a:t>Filippis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Drexel Dragon Award &amp; A.J. Drexel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Drexel University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532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Stephen </a:t>
            </a:r>
            <a:r>
              <a:rPr lang="en-US" sz="7200" b="1" dirty="0" err="1" smtClean="0">
                <a:solidFill>
                  <a:srgbClr val="002060"/>
                </a:solidFill>
              </a:rPr>
              <a:t>Fisenne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 fontScale="85000" lnSpcReduction="2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Woodrow Scholarship Award–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Irwin Belk Scholarship, Legacy Scholarship, North Carolina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Wingate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Weddington Optimist Club Laptop Giveaway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Weddington Optimist Club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310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 fontScale="90000"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Mackenzie </a:t>
            </a:r>
            <a:r>
              <a:rPr lang="en-US" sz="7200" b="1" dirty="0" err="1" smtClean="0">
                <a:solidFill>
                  <a:srgbClr val="002060"/>
                </a:solidFill>
              </a:rPr>
              <a:t>Frackleton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Olin Tuition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Olin College of Engineering 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Boston University Presidential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Boston University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10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err="1" smtClean="0">
                <a:solidFill>
                  <a:srgbClr val="002060"/>
                </a:solidFill>
              </a:rPr>
              <a:t>Fhoenix</a:t>
            </a:r>
            <a:r>
              <a:rPr lang="en-US" sz="7200" b="1" dirty="0" smtClean="0">
                <a:solidFill>
                  <a:srgbClr val="002060"/>
                </a:solidFill>
              </a:rPr>
              <a:t> </a:t>
            </a:r>
            <a:r>
              <a:rPr lang="en-US" sz="7200" b="1" dirty="0" err="1" smtClean="0">
                <a:solidFill>
                  <a:srgbClr val="002060"/>
                </a:solidFill>
              </a:rPr>
              <a:t>Frager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 fontScale="70000" lnSpcReduction="2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Salem College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Salem College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National Achievement Semifinalist Scholarships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Auburn University, University of Alabama, Arizona State University, Mississippi State University 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President’s Scholarship 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Miami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Tuition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Randolph College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108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Nicholas Futia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err="1" smtClean="0">
                <a:solidFill>
                  <a:srgbClr val="002060"/>
                </a:solidFill>
              </a:rPr>
              <a:t>McKissick</a:t>
            </a:r>
            <a:r>
              <a:rPr lang="en-US" sz="4400" b="1" dirty="0" smtClean="0">
                <a:solidFill>
                  <a:srgbClr val="002060"/>
                </a:solidFill>
              </a:rPr>
              <a:t> Scholars Award–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62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Gregory </a:t>
            </a:r>
            <a:r>
              <a:rPr lang="en-US" sz="7200" b="1" dirty="0" err="1" smtClean="0">
                <a:solidFill>
                  <a:srgbClr val="002060"/>
                </a:solidFill>
              </a:rPr>
              <a:t>Gadai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</a:rPr>
              <a:t>Quintard</a:t>
            </a:r>
            <a:r>
              <a:rPr lang="en-US" sz="4400" b="1" dirty="0" smtClean="0">
                <a:solidFill>
                  <a:srgbClr val="002060"/>
                </a:solidFill>
              </a:rPr>
              <a:t> Award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Sewanee University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132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err="1" smtClean="0">
                <a:solidFill>
                  <a:srgbClr val="002060"/>
                </a:solidFill>
              </a:rPr>
              <a:t>Isha</a:t>
            </a:r>
            <a:r>
              <a:rPr lang="en-US" sz="7200" b="1" dirty="0" smtClean="0">
                <a:solidFill>
                  <a:srgbClr val="002060"/>
                </a:solidFill>
              </a:rPr>
              <a:t> </a:t>
            </a:r>
            <a:r>
              <a:rPr lang="en-US" sz="7200" b="1" dirty="0" err="1" smtClean="0">
                <a:solidFill>
                  <a:srgbClr val="002060"/>
                </a:solidFill>
              </a:rPr>
              <a:t>Garg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 lnSpcReduction="1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Classic Scholars Award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Georgia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Elon Presidential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Elon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National Beta Club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National Beta Club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009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Roxanne Gonzalez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Education Foundation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Union County Education Foundation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171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Alyson Graham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 fontScale="92500" lnSpcReduction="2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Bell Tower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Furman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Presidential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Elon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Academic Excellence Scholarship &amp; Alumni Memorial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Appalachian State University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318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Lauren Greenberg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US Naval Academy Appointment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US Naval Academy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33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Megan Griffin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Academic Merit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Wingate University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733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Ryan Gross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err="1" smtClean="0">
                <a:solidFill>
                  <a:srgbClr val="002060"/>
                </a:solidFill>
              </a:rPr>
              <a:t>Flinn</a:t>
            </a:r>
            <a:r>
              <a:rPr lang="en-US" sz="4400" b="1" dirty="0" smtClean="0">
                <a:solidFill>
                  <a:srgbClr val="002060"/>
                </a:solidFill>
              </a:rPr>
              <a:t> Scholars Award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National Buckeye Scholar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Ohio State University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69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Blake </a:t>
            </a:r>
            <a:r>
              <a:rPr lang="en-US" sz="7200" b="1" dirty="0" err="1" smtClean="0">
                <a:solidFill>
                  <a:srgbClr val="002060"/>
                </a:solidFill>
              </a:rPr>
              <a:t>Hagge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7630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Academic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Baylor University 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Out-of-State Academic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Clemson University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433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Elizabeth </a:t>
            </a:r>
            <a:r>
              <a:rPr lang="en-US" sz="7200" b="1" dirty="0" err="1" smtClean="0">
                <a:solidFill>
                  <a:srgbClr val="002060"/>
                </a:solidFill>
              </a:rPr>
              <a:t>Halodik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Monsignor </a:t>
            </a:r>
            <a:r>
              <a:rPr lang="en-US" sz="4400" b="1" dirty="0" err="1" smtClean="0">
                <a:solidFill>
                  <a:srgbClr val="002060"/>
                </a:solidFill>
              </a:rPr>
              <a:t>Treece</a:t>
            </a:r>
            <a:r>
              <a:rPr lang="en-US" sz="4400" b="1" dirty="0" smtClean="0">
                <a:solidFill>
                  <a:srgbClr val="002060"/>
                </a:solidFill>
              </a:rPr>
              <a:t> Scholarship – </a:t>
            </a:r>
          </a:p>
          <a:p>
            <a:r>
              <a:rPr lang="en-US" sz="4400" b="1" dirty="0" err="1" smtClean="0">
                <a:solidFill>
                  <a:schemeClr val="accent6">
                    <a:lumMod val="75000"/>
                  </a:schemeClr>
                </a:solidFill>
              </a:rPr>
              <a:t>Bellarmine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 University</a:t>
            </a:r>
          </a:p>
          <a:p>
            <a:r>
              <a:rPr lang="en-US" sz="4400" b="1" dirty="0" err="1" smtClean="0">
                <a:solidFill>
                  <a:srgbClr val="002060"/>
                </a:solidFill>
              </a:rPr>
              <a:t>Dreher</a:t>
            </a:r>
            <a:r>
              <a:rPr lang="en-US" sz="4400" b="1" dirty="0" smtClean="0">
                <a:solidFill>
                  <a:srgbClr val="002060"/>
                </a:solidFill>
              </a:rPr>
              <a:t>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Roanoke College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72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Brianna </a:t>
            </a:r>
            <a:r>
              <a:rPr lang="en-US" sz="7200" b="1" dirty="0" err="1" smtClean="0">
                <a:solidFill>
                  <a:srgbClr val="002060"/>
                </a:solidFill>
              </a:rPr>
              <a:t>Hatchell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 fontScale="62500" lnSpcReduction="20000"/>
          </a:bodyPr>
          <a:lstStyle/>
          <a:p>
            <a:r>
              <a:rPr lang="en-US" sz="4400" b="1" dirty="0" err="1" smtClean="0">
                <a:solidFill>
                  <a:srgbClr val="002060"/>
                </a:solidFill>
              </a:rPr>
              <a:t>Ferrum</a:t>
            </a:r>
            <a:r>
              <a:rPr lang="en-US" sz="4400" b="1" dirty="0" smtClean="0">
                <a:solidFill>
                  <a:srgbClr val="002060"/>
                </a:solidFill>
              </a:rPr>
              <a:t> College Scholarship – </a:t>
            </a:r>
          </a:p>
          <a:p>
            <a:r>
              <a:rPr lang="en-US" sz="4400" b="1" dirty="0" err="1" smtClean="0">
                <a:solidFill>
                  <a:schemeClr val="accent6">
                    <a:lumMod val="75000"/>
                  </a:schemeClr>
                </a:solidFill>
              </a:rPr>
              <a:t>Ferrum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 College</a:t>
            </a:r>
          </a:p>
          <a:p>
            <a:r>
              <a:rPr lang="en-US" sz="4400" b="1" dirty="0" err="1" smtClean="0">
                <a:solidFill>
                  <a:srgbClr val="002060"/>
                </a:solidFill>
              </a:rPr>
              <a:t>McKissick</a:t>
            </a:r>
            <a:r>
              <a:rPr lang="en-US" sz="4400" b="1" dirty="0" smtClean="0">
                <a:solidFill>
                  <a:srgbClr val="002060"/>
                </a:solidFill>
              </a:rPr>
              <a:t> Scholars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Mars Hill College Scholarshi</a:t>
            </a:r>
            <a:r>
              <a:rPr lang="en-US" sz="4400" b="1" dirty="0">
                <a:solidFill>
                  <a:srgbClr val="002060"/>
                </a:solidFill>
              </a:rPr>
              <a:t>p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Mars Hill College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Barry University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Barry University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4400" b="1" dirty="0" smtClean="0">
                <a:solidFill>
                  <a:srgbClr val="002060"/>
                </a:solidFill>
              </a:rPr>
              <a:t>Dean’s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Saint Louis University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09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Matthew Hawse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 fontScale="92500" lnSpcReduction="20000"/>
          </a:bodyPr>
          <a:lstStyle/>
          <a:p>
            <a:r>
              <a:rPr lang="en-US" sz="4400" b="1" dirty="0" err="1" smtClean="0">
                <a:solidFill>
                  <a:srgbClr val="002060"/>
                </a:solidFill>
              </a:rPr>
              <a:t>Otey</a:t>
            </a:r>
            <a:r>
              <a:rPr lang="en-US" sz="4400" b="1" dirty="0" smtClean="0">
                <a:solidFill>
                  <a:srgbClr val="002060"/>
                </a:solidFill>
              </a:rPr>
              <a:t> Award – </a:t>
            </a:r>
          </a:p>
          <a:p>
            <a:r>
              <a:rPr lang="en-US" sz="4400" b="1" dirty="0" err="1" smtClean="0">
                <a:solidFill>
                  <a:schemeClr val="accent6">
                    <a:lumMod val="75000"/>
                  </a:schemeClr>
                </a:solidFill>
              </a:rPr>
              <a:t>Sewanne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Academic Tuition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Washington College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President’s Scholarship &amp; H-SC Good Man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Hampden-Sydney College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13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Thomas Heiskell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Sims Scholarship Award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Capstone Scholar &amp; Engineering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Alabama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339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Jacob Henderson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Presidential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Gardner-Webb University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838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Reid </a:t>
            </a:r>
            <a:r>
              <a:rPr lang="en-US" sz="7200" b="1" dirty="0" err="1" smtClean="0">
                <a:solidFill>
                  <a:srgbClr val="002060"/>
                </a:solidFill>
              </a:rPr>
              <a:t>Hillis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Woodrow Scholarship Award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Collegiate Scholar &amp; Engineering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Alabama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25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Nichole </a:t>
            </a:r>
            <a:r>
              <a:rPr lang="en-US" sz="7200" b="1" dirty="0" err="1" smtClean="0">
                <a:solidFill>
                  <a:srgbClr val="002060"/>
                </a:solidFill>
              </a:rPr>
              <a:t>Hondros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572000"/>
          </a:xfrm>
        </p:spPr>
        <p:txBody>
          <a:bodyPr>
            <a:normAutofit fontScale="70000" lnSpcReduction="2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LR Scholars Program, North Carolina Scholarship, LR Tuition Scholarship &amp; LR Highland Award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Lenoir-</a:t>
            </a:r>
            <a:r>
              <a:rPr lang="en-US" sz="4400" b="1" dirty="0" err="1" smtClean="0">
                <a:solidFill>
                  <a:schemeClr val="accent6">
                    <a:lumMod val="75000"/>
                  </a:schemeClr>
                </a:solidFill>
              </a:rPr>
              <a:t>Rhyne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 University 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Tuition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Meredith College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Founders Scholarship &amp; Colby-Sawyer College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Colby-Sawyer College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Hollis Recognition Award &amp; University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err="1" smtClean="0">
                <a:solidFill>
                  <a:schemeClr val="accent6">
                    <a:lumMod val="75000"/>
                  </a:schemeClr>
                </a:solidFill>
              </a:rPr>
              <a:t>Hollins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 University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99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Emily Horn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err="1" smtClean="0">
                <a:solidFill>
                  <a:srgbClr val="002060"/>
                </a:solidFill>
              </a:rPr>
              <a:t>Ferrum</a:t>
            </a:r>
            <a:r>
              <a:rPr lang="en-US" sz="4400" b="1" dirty="0" smtClean="0">
                <a:solidFill>
                  <a:srgbClr val="002060"/>
                </a:solidFill>
              </a:rPr>
              <a:t> College Scholarship – </a:t>
            </a:r>
          </a:p>
          <a:p>
            <a:r>
              <a:rPr lang="en-US" sz="4400" b="1" dirty="0" err="1" smtClean="0">
                <a:solidFill>
                  <a:schemeClr val="accent6">
                    <a:lumMod val="75000"/>
                  </a:schemeClr>
                </a:solidFill>
              </a:rPr>
              <a:t>Ferrum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 College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Merit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Methodist University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697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Evan Howard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 fontScale="62500" lnSpcReduction="2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Presidential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Wingate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Merit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Hampton </a:t>
            </a:r>
            <a:r>
              <a:rPr lang="en-US" sz="4400" b="1" dirty="0" err="1" smtClean="0">
                <a:solidFill>
                  <a:schemeClr val="accent6">
                    <a:lumMod val="75000"/>
                  </a:schemeClr>
                </a:solidFill>
              </a:rPr>
              <a:t>Univesrity</a:t>
            </a:r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4400" b="1" dirty="0" smtClean="0">
                <a:solidFill>
                  <a:srgbClr val="002060"/>
                </a:solidFill>
              </a:rPr>
              <a:t>Aggie Merit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NC A&amp;T State University</a:t>
            </a:r>
          </a:p>
          <a:p>
            <a:r>
              <a:rPr lang="en-US" sz="4400" b="1" dirty="0" err="1" smtClean="0">
                <a:solidFill>
                  <a:srgbClr val="002060"/>
                </a:solidFill>
              </a:rPr>
              <a:t>Ferrum</a:t>
            </a:r>
            <a:r>
              <a:rPr lang="en-US" sz="4400" b="1" dirty="0" smtClean="0">
                <a:solidFill>
                  <a:srgbClr val="002060"/>
                </a:solidFill>
              </a:rPr>
              <a:t> College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err="1" smtClean="0">
                <a:solidFill>
                  <a:schemeClr val="accent6">
                    <a:lumMod val="75000"/>
                  </a:schemeClr>
                </a:solidFill>
              </a:rPr>
              <a:t>Ferrum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 College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Emma Bowen Scholarship </a:t>
            </a:r>
            <a:r>
              <a:rPr lang="en-US" sz="4400" b="1" dirty="0">
                <a:solidFill>
                  <a:srgbClr val="002060"/>
                </a:solidFill>
              </a:rPr>
              <a:t>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Emma Bowen Scholarship Fund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926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Matthew Jarrell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Academic Merit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Wingate University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558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Kelsey Kasza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Academic &amp; Athletic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Limestone College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20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err="1" smtClean="0">
                <a:solidFill>
                  <a:srgbClr val="002060"/>
                </a:solidFill>
              </a:rPr>
              <a:t>Kaleigh</a:t>
            </a:r>
            <a:r>
              <a:rPr lang="en-US" sz="7200" b="1" dirty="0" smtClean="0">
                <a:solidFill>
                  <a:srgbClr val="002060"/>
                </a:solidFill>
              </a:rPr>
              <a:t> Kelley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868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Lanier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Oglethorpe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In-State Tuition &amp; Athletic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 Carolina Upstate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252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err="1" smtClean="0">
                <a:solidFill>
                  <a:srgbClr val="002060"/>
                </a:solidFill>
              </a:rPr>
              <a:t>Tradd</a:t>
            </a:r>
            <a:r>
              <a:rPr lang="en-US" sz="7200" b="1" dirty="0" smtClean="0">
                <a:solidFill>
                  <a:srgbClr val="002060"/>
                </a:solidFill>
              </a:rPr>
              <a:t> Kendrick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err="1" smtClean="0">
                <a:solidFill>
                  <a:srgbClr val="002060"/>
                </a:solidFill>
              </a:rPr>
              <a:t>Flinn</a:t>
            </a:r>
            <a:r>
              <a:rPr lang="en-US" sz="4400" b="1" dirty="0" smtClean="0">
                <a:solidFill>
                  <a:srgbClr val="002060"/>
                </a:solidFill>
              </a:rPr>
              <a:t> Scholars Award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</a:p>
          <a:p>
            <a:r>
              <a:rPr lang="en-US" sz="4400" b="1" dirty="0" err="1" smtClean="0">
                <a:solidFill>
                  <a:srgbClr val="002060"/>
                </a:solidFill>
              </a:rPr>
              <a:t>Ferrum</a:t>
            </a:r>
            <a:r>
              <a:rPr lang="en-US" sz="4400" b="1" dirty="0" smtClean="0">
                <a:solidFill>
                  <a:srgbClr val="002060"/>
                </a:solidFill>
              </a:rPr>
              <a:t> College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err="1" smtClean="0">
                <a:solidFill>
                  <a:schemeClr val="accent6">
                    <a:lumMod val="75000"/>
                  </a:schemeClr>
                </a:solidFill>
              </a:rPr>
              <a:t>Ferrum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 College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667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Taylor Kern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Irwin Belk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Wingate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Clemson University Scholarship–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Clemson University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883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Monica </a:t>
            </a:r>
            <a:r>
              <a:rPr lang="en-US" sz="7200" b="1" dirty="0" err="1" smtClean="0">
                <a:solidFill>
                  <a:srgbClr val="002060"/>
                </a:solidFill>
              </a:rPr>
              <a:t>Kessel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Bryant University Trustee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Bryant University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560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Alden Kessenich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 fontScale="62500" lnSpcReduction="2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Access UVA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Virginia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Frank B. </a:t>
            </a:r>
            <a:r>
              <a:rPr lang="en-US" sz="4400" b="1" dirty="0" err="1" smtClean="0">
                <a:solidFill>
                  <a:srgbClr val="002060"/>
                </a:solidFill>
              </a:rPr>
              <a:t>Herty</a:t>
            </a:r>
            <a:r>
              <a:rPr lang="en-US" sz="4400" b="1" dirty="0" smtClean="0">
                <a:solidFill>
                  <a:srgbClr val="002060"/>
                </a:solidFill>
              </a:rPr>
              <a:t> Scholarship &amp; Cooper Scholars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Presidential Scholarship &amp; Engineering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Alabama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President’s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>
                <a:solidFill>
                  <a:schemeClr val="accent6">
                    <a:lumMod val="75000"/>
                  </a:schemeClr>
                </a:solidFill>
              </a:rPr>
              <a:t>University of 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Miami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4400" b="1" dirty="0" smtClean="0">
                <a:solidFill>
                  <a:srgbClr val="002060"/>
                </a:solidFill>
              </a:rPr>
              <a:t>Classic Scholars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>
                <a:solidFill>
                  <a:schemeClr val="accent6">
                    <a:lumMod val="75000"/>
                  </a:schemeClr>
                </a:solidFill>
              </a:rPr>
              <a:t>University of 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Georgia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163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Dana King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 fontScale="70000" lnSpcReduction="2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All-Star Scholar &amp; Senior of the Year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Charlotte Observer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UCLA Achievement Scholarship &amp; Freshman Alumni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UCLA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Presidential Scholars Program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Southern California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Stern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New York University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0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Rachel </a:t>
            </a:r>
            <a:r>
              <a:rPr lang="en-US" sz="7200" b="1" dirty="0" err="1" smtClean="0">
                <a:solidFill>
                  <a:srgbClr val="002060"/>
                </a:solidFill>
              </a:rPr>
              <a:t>Kompare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 fontScale="925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Out-of-State Academic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Clemson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Bell Tower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Furman University</a:t>
            </a:r>
          </a:p>
          <a:p>
            <a:r>
              <a:rPr lang="en-US" sz="4400" b="1" dirty="0" err="1" smtClean="0">
                <a:solidFill>
                  <a:srgbClr val="002060"/>
                </a:solidFill>
              </a:rPr>
              <a:t>McKissick</a:t>
            </a:r>
            <a:r>
              <a:rPr lang="en-US" sz="4400" b="1" dirty="0" smtClean="0">
                <a:solidFill>
                  <a:srgbClr val="002060"/>
                </a:solidFill>
              </a:rPr>
              <a:t> Scholars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</a:t>
            </a:r>
            <a:r>
              <a:rPr lang="en-US" sz="4400" b="1" smtClean="0">
                <a:solidFill>
                  <a:schemeClr val="accent6">
                    <a:lumMod val="75000"/>
                  </a:schemeClr>
                </a:solidFill>
              </a:rPr>
              <a:t>South Carolina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23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Dina </a:t>
            </a:r>
            <a:r>
              <a:rPr lang="en-US" sz="7200" b="1" dirty="0" err="1" smtClean="0">
                <a:solidFill>
                  <a:srgbClr val="002060"/>
                </a:solidFill>
              </a:rPr>
              <a:t>Konstantinidis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Presidential Scholarship 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Wingate University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858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Christina Kresser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1828800"/>
            <a:ext cx="8686800" cy="4724400"/>
          </a:xfrm>
        </p:spPr>
        <p:txBody>
          <a:bodyPr>
            <a:normAutofit fontScale="47500" lnSpcReduction="2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Presidential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Alabama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Academic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Clemson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Presidential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Xavier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Out-of-State Excellence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>
                <a:solidFill>
                  <a:schemeClr val="accent6">
                    <a:lumMod val="75000"/>
                  </a:schemeClr>
                </a:solidFill>
              </a:rPr>
              <a:t>University of 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Tennessee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4400" b="1" dirty="0" smtClean="0">
                <a:solidFill>
                  <a:srgbClr val="002060"/>
                </a:solidFill>
              </a:rPr>
              <a:t>Alumni Scholars Tuition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4400" b="1" dirty="0" err="1" smtClean="0">
                <a:solidFill>
                  <a:srgbClr val="002060"/>
                </a:solidFill>
              </a:rPr>
              <a:t>Stalsby</a:t>
            </a:r>
            <a:r>
              <a:rPr lang="en-US" sz="4400" b="1" dirty="0" smtClean="0">
                <a:solidFill>
                  <a:srgbClr val="002060"/>
                </a:solidFill>
              </a:rPr>
              <a:t> Scholarship Award–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Hillsdale College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Burger King Scholars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Burger King </a:t>
            </a:r>
            <a:r>
              <a:rPr lang="en-US" sz="4400" b="1" dirty="0" err="1" smtClean="0">
                <a:solidFill>
                  <a:schemeClr val="accent6">
                    <a:lumMod val="75000"/>
                  </a:schemeClr>
                </a:solidFill>
              </a:rPr>
              <a:t>McLamore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 Foundation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787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Benn Leggett 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1828800"/>
            <a:ext cx="8686800" cy="4724400"/>
          </a:xfrm>
        </p:spPr>
        <p:txBody>
          <a:bodyPr>
            <a:normAutofit/>
          </a:bodyPr>
          <a:lstStyle/>
          <a:p>
            <a:r>
              <a:rPr lang="en-US" sz="4400" b="1" dirty="0" err="1" smtClean="0">
                <a:solidFill>
                  <a:srgbClr val="002060"/>
                </a:solidFill>
              </a:rPr>
              <a:t>Autobell</a:t>
            </a:r>
            <a:r>
              <a:rPr lang="en-US" sz="4400" b="1" dirty="0" smtClean="0">
                <a:solidFill>
                  <a:srgbClr val="002060"/>
                </a:solidFill>
              </a:rPr>
              <a:t> Car Wash Scholarship – </a:t>
            </a:r>
            <a:endParaRPr lang="en-US" sz="4400" b="1" dirty="0" smtClean="0">
              <a:solidFill>
                <a:srgbClr val="002060"/>
              </a:solidFill>
            </a:endParaRPr>
          </a:p>
          <a:p>
            <a:r>
              <a:rPr lang="en-US" sz="4400" b="1" dirty="0" err="1" smtClean="0">
                <a:solidFill>
                  <a:schemeClr val="accent6">
                    <a:lumMod val="75000"/>
                  </a:schemeClr>
                </a:solidFill>
              </a:rPr>
              <a:t>Autobell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 Car Wash, Inc.</a:t>
            </a:r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259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 fontScale="90000"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Anthony </a:t>
            </a:r>
            <a:r>
              <a:rPr lang="en-US" sz="7200" b="1" dirty="0" err="1" smtClean="0">
                <a:solidFill>
                  <a:srgbClr val="002060"/>
                </a:solidFill>
              </a:rPr>
              <a:t>Licciardello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Sims Scholarship Award 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120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Alexis Lombardo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 fontScale="55000" lnSpcReduction="2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Ohio Signature Awards Program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Ohio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Virginia Tech Scholar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VA Tech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High Point University Fellowship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High Point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University Scholar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Denver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4400" b="1" dirty="0" smtClean="0">
                <a:solidFill>
                  <a:srgbClr val="002060"/>
                </a:solidFill>
              </a:rPr>
              <a:t>Bluegrass Spirit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Kentucky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4400" b="1" dirty="0" smtClean="0">
                <a:solidFill>
                  <a:srgbClr val="002060"/>
                </a:solidFill>
              </a:rPr>
              <a:t>Access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Mississippi State University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51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err="1" smtClean="0">
                <a:solidFill>
                  <a:srgbClr val="002060"/>
                </a:solidFill>
              </a:rPr>
              <a:t>Abbegail</a:t>
            </a:r>
            <a:r>
              <a:rPr lang="en-US" sz="7200" b="1" dirty="0" smtClean="0">
                <a:solidFill>
                  <a:srgbClr val="002060"/>
                </a:solidFill>
              </a:rPr>
              <a:t> </a:t>
            </a:r>
            <a:r>
              <a:rPr lang="en-US" sz="7200" b="1" dirty="0" err="1" smtClean="0">
                <a:solidFill>
                  <a:srgbClr val="002060"/>
                </a:solidFill>
              </a:rPr>
              <a:t>Lovette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868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Out-of-State Academic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Clemson University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71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Kathleen Maher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 fontScale="62500" lnSpcReduction="2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Presidential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Elon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UA Scholar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Alabama</a:t>
            </a:r>
          </a:p>
          <a:p>
            <a:r>
              <a:rPr lang="en-US" sz="4400" b="1" dirty="0" err="1" smtClean="0">
                <a:solidFill>
                  <a:srgbClr val="002060"/>
                </a:solidFill>
              </a:rPr>
              <a:t>McKissick</a:t>
            </a:r>
            <a:r>
              <a:rPr lang="en-US" sz="4400" b="1" dirty="0" smtClean="0">
                <a:solidFill>
                  <a:srgbClr val="002060"/>
                </a:solidFill>
              </a:rPr>
              <a:t> Scholars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Out-of-State Academic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Clemson University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4400" b="1" dirty="0" smtClean="0">
                <a:solidFill>
                  <a:srgbClr val="002060"/>
                </a:solidFill>
              </a:rPr>
              <a:t>Burger King Scholars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Burger King </a:t>
            </a:r>
            <a:r>
              <a:rPr lang="en-US" sz="4400" b="1" dirty="0" err="1" smtClean="0">
                <a:solidFill>
                  <a:schemeClr val="accent6">
                    <a:lumMod val="75000"/>
                  </a:schemeClr>
                </a:solidFill>
              </a:rPr>
              <a:t>McLamore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 Foundation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739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err="1" smtClean="0">
                <a:solidFill>
                  <a:srgbClr val="002060"/>
                </a:solidFill>
              </a:rPr>
              <a:t>Ayush</a:t>
            </a:r>
            <a:r>
              <a:rPr lang="en-US" sz="7200" b="1" dirty="0" smtClean="0">
                <a:solidFill>
                  <a:srgbClr val="002060"/>
                </a:solidFill>
              </a:rPr>
              <a:t> </a:t>
            </a:r>
            <a:r>
              <a:rPr lang="en-US" sz="7200" b="1" dirty="0" err="1" smtClean="0">
                <a:solidFill>
                  <a:srgbClr val="002060"/>
                </a:solidFill>
              </a:rPr>
              <a:t>Makhija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Collegiate Scholar Scholarship &amp; Engineering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Alabama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87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smtClean="0">
                <a:solidFill>
                  <a:srgbClr val="002060"/>
                </a:solidFill>
              </a:rPr>
              <a:t>Sara </a:t>
            </a:r>
            <a:r>
              <a:rPr lang="en-US" sz="7200" b="1" dirty="0" smtClean="0">
                <a:solidFill>
                  <a:srgbClr val="002060"/>
                </a:solidFill>
              </a:rPr>
              <a:t>Maple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err="1" smtClean="0">
                <a:solidFill>
                  <a:srgbClr val="002060"/>
                </a:solidFill>
              </a:rPr>
              <a:t>Flinn</a:t>
            </a:r>
            <a:r>
              <a:rPr lang="en-US" sz="4400" b="1" dirty="0" smtClean="0">
                <a:solidFill>
                  <a:srgbClr val="002060"/>
                </a:solidFill>
              </a:rPr>
              <a:t> Scholars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29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Elena </a:t>
            </a:r>
            <a:r>
              <a:rPr lang="en-US" sz="7200" b="1" dirty="0" err="1" smtClean="0">
                <a:solidFill>
                  <a:srgbClr val="002060"/>
                </a:solidFill>
              </a:rPr>
              <a:t>Marchesan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 fontScale="62500" lnSpcReduction="2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Community Scholar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Wheaton College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Arcadia University Achievement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Arcadia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Mason Recognition Award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George Mason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University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Queens University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4400" b="1" dirty="0" smtClean="0">
                <a:solidFill>
                  <a:srgbClr val="002060"/>
                </a:solidFill>
              </a:rPr>
              <a:t>Frances </a:t>
            </a:r>
            <a:r>
              <a:rPr lang="en-US" sz="4400" b="1" dirty="0" err="1" smtClean="0">
                <a:solidFill>
                  <a:srgbClr val="002060"/>
                </a:solidFill>
              </a:rPr>
              <a:t>Winship</a:t>
            </a:r>
            <a:r>
              <a:rPr lang="en-US" sz="4400" b="1" dirty="0" smtClean="0">
                <a:solidFill>
                  <a:srgbClr val="002060"/>
                </a:solidFill>
              </a:rPr>
              <a:t> Walters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Agnes Scott College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068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Alana Martin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 fontScale="92500" lnSpcReduction="20000"/>
          </a:bodyPr>
          <a:lstStyle/>
          <a:p>
            <a:r>
              <a:rPr lang="en-US" sz="4400" b="1" dirty="0" err="1" smtClean="0">
                <a:solidFill>
                  <a:srgbClr val="002060"/>
                </a:solidFill>
              </a:rPr>
              <a:t>McKissick</a:t>
            </a:r>
            <a:r>
              <a:rPr lang="en-US" sz="4400" b="1" dirty="0" smtClean="0">
                <a:solidFill>
                  <a:srgbClr val="002060"/>
                </a:solidFill>
              </a:rPr>
              <a:t> Scholars Award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Monroe Union Rotary Breakfast Club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MURBC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UA Scholar Award -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Alabama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446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Maria Mavroidis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High Point Fellowship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High Point University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130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Reilly McDermott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Paladin Award &amp; Furman Award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Furman University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791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Katelyn </a:t>
            </a:r>
            <a:r>
              <a:rPr lang="en-US" sz="7200" b="1" dirty="0" err="1" smtClean="0">
                <a:solidFill>
                  <a:srgbClr val="002060"/>
                </a:solidFill>
              </a:rPr>
              <a:t>McDow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err="1" smtClean="0">
                <a:solidFill>
                  <a:srgbClr val="002060"/>
                </a:solidFill>
              </a:rPr>
              <a:t>Ferrum</a:t>
            </a:r>
            <a:r>
              <a:rPr lang="en-US" sz="4400" b="1" dirty="0" smtClean="0">
                <a:solidFill>
                  <a:srgbClr val="002060"/>
                </a:solidFill>
              </a:rPr>
              <a:t> College Grant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err="1" smtClean="0">
                <a:solidFill>
                  <a:schemeClr val="accent6">
                    <a:lumMod val="75000"/>
                  </a:schemeClr>
                </a:solidFill>
              </a:rPr>
              <a:t>Ferrum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 College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798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Abigail McDuffie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Music Scholarship &amp; University Scholar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Charleston Southern University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24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Colleen McFadden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Dean’s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Colorado State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Dean Scholar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Denver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967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Rebecca </a:t>
            </a:r>
            <a:r>
              <a:rPr lang="en-US" sz="7200" b="1" dirty="0" err="1" smtClean="0">
                <a:solidFill>
                  <a:srgbClr val="002060"/>
                </a:solidFill>
              </a:rPr>
              <a:t>Mcree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 fontScale="925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Out-of-State Academic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Clemson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Presidential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Alabama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Duke Energy Scholars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Duke Energy Foundation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79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Benjamin </a:t>
            </a:r>
            <a:r>
              <a:rPr lang="en-US" sz="7200" b="1" dirty="0" err="1" smtClean="0">
                <a:solidFill>
                  <a:srgbClr val="002060"/>
                </a:solidFill>
              </a:rPr>
              <a:t>McShane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 fontScale="925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Faculty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Stetson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Academic Tuition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Washington College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Presidential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Embry-Riddle Aeronautical University</a:t>
            </a: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Matthew Meadows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NC Air National Guard Undergraduate Benefits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NC Air National Guard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815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Alex Mills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ORU Honors Program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Oral Roberts University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944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Ashley Moe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Woodrow Scholars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688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Laura Money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1676400"/>
            <a:ext cx="8610600" cy="4876800"/>
          </a:xfrm>
        </p:spPr>
        <p:txBody>
          <a:bodyPr>
            <a:normAutofit fontScale="40000" lnSpcReduction="2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Fordham Scholarship &amp; UPS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Fordham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Dean’s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Rollins College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Honors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Pace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Presidential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Stetson </a:t>
            </a:r>
            <a:r>
              <a:rPr lang="en-US" sz="4400" b="1" dirty="0">
                <a:solidFill>
                  <a:schemeClr val="accent6">
                    <a:lumMod val="75000"/>
                  </a:schemeClr>
                </a:solidFill>
              </a:rPr>
              <a:t>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Catholic Student Scholarship &amp; Scholastic Excellence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St. John’s </a:t>
            </a:r>
            <a:r>
              <a:rPr lang="en-US" sz="4400" b="1" dirty="0">
                <a:solidFill>
                  <a:schemeClr val="accent6">
                    <a:lumMod val="75000"/>
                  </a:schemeClr>
                </a:solidFill>
              </a:rPr>
              <a:t>University</a:t>
            </a:r>
          </a:p>
          <a:p>
            <a:r>
              <a:rPr lang="en-US" sz="4400" b="1" dirty="0" err="1">
                <a:solidFill>
                  <a:srgbClr val="002060"/>
                </a:solidFill>
              </a:rPr>
              <a:t>McKissick</a:t>
            </a:r>
            <a:r>
              <a:rPr lang="en-US" sz="4400" b="1" dirty="0">
                <a:solidFill>
                  <a:srgbClr val="002060"/>
                </a:solidFill>
              </a:rPr>
              <a:t> Scholars Award – </a:t>
            </a:r>
          </a:p>
          <a:p>
            <a:r>
              <a:rPr lang="en-US" sz="4400" b="1" dirty="0">
                <a:solidFill>
                  <a:schemeClr val="accent6">
                    <a:lumMod val="75000"/>
                  </a:schemeClr>
                </a:solidFill>
              </a:rPr>
              <a:t>University of South 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Carolina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UA Scholar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Alabama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4400" b="1" dirty="0" smtClean="0">
                <a:solidFill>
                  <a:srgbClr val="002060"/>
                </a:solidFill>
              </a:rPr>
              <a:t>Santa Clara University Incentive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Santa Clara University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092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Jason Moore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 fontScale="92500" lnSpcReduction="2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Out-of-State Academic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Clemson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Furman Scholar, Athletic &amp; Merit Scholarships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Furman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Cooper Scholars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63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Jonah Moore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86800" cy="4495800"/>
          </a:xfrm>
        </p:spPr>
        <p:txBody>
          <a:bodyPr>
            <a:normAutofit fontScale="62500" lnSpcReduction="2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UA Scholar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Alabama</a:t>
            </a:r>
          </a:p>
          <a:p>
            <a:r>
              <a:rPr lang="en-US" sz="4400" b="1" dirty="0">
                <a:solidFill>
                  <a:srgbClr val="002060"/>
                </a:solidFill>
              </a:rPr>
              <a:t>Furman Scholar, Athletic &amp; Merit Scholarships – </a:t>
            </a:r>
          </a:p>
          <a:p>
            <a:r>
              <a:rPr lang="en-US" sz="4400" b="1" dirty="0">
                <a:solidFill>
                  <a:schemeClr val="accent6">
                    <a:lumMod val="75000"/>
                  </a:schemeClr>
                </a:solidFill>
              </a:rPr>
              <a:t>Furman University</a:t>
            </a:r>
          </a:p>
          <a:p>
            <a:r>
              <a:rPr lang="en-US" sz="4400" b="1" dirty="0" err="1" smtClean="0">
                <a:solidFill>
                  <a:srgbClr val="002060"/>
                </a:solidFill>
              </a:rPr>
              <a:t>McKissick</a:t>
            </a:r>
            <a:r>
              <a:rPr lang="en-US" sz="4400" b="1" dirty="0" smtClean="0">
                <a:solidFill>
                  <a:srgbClr val="002060"/>
                </a:solidFill>
              </a:rPr>
              <a:t> Scholars Award &amp; Academic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</a:p>
          <a:p>
            <a:r>
              <a:rPr lang="en-US" sz="4400" b="1" dirty="0">
                <a:solidFill>
                  <a:srgbClr val="002060"/>
                </a:solidFill>
              </a:rPr>
              <a:t>Out-of-State Academic Scholarship – </a:t>
            </a:r>
          </a:p>
          <a:p>
            <a:r>
              <a:rPr lang="en-US" sz="4400" b="1" dirty="0">
                <a:solidFill>
                  <a:schemeClr val="accent6">
                    <a:lumMod val="75000"/>
                  </a:schemeClr>
                </a:solidFill>
              </a:rPr>
              <a:t>Clemson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Barry University Scholarship </a:t>
            </a:r>
            <a:r>
              <a:rPr lang="en-US" sz="4400" b="1" dirty="0">
                <a:solidFill>
                  <a:srgbClr val="002060"/>
                </a:solidFill>
              </a:rPr>
              <a:t>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Barry </a:t>
            </a:r>
            <a:r>
              <a:rPr lang="en-US" sz="4400" b="1" dirty="0">
                <a:solidFill>
                  <a:schemeClr val="accent6">
                    <a:lumMod val="75000"/>
                  </a:schemeClr>
                </a:solidFill>
              </a:rPr>
              <a:t>University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031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Julia Morgan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2400" y="2057400"/>
            <a:ext cx="88392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Achievement Honors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SCAD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High School Art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err="1" smtClean="0">
                <a:solidFill>
                  <a:schemeClr val="accent6">
                    <a:lumMod val="75000"/>
                  </a:schemeClr>
                </a:solidFill>
              </a:rPr>
              <a:t>ArtFest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 of Matthews HS Art Scholarship Competition 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213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Morgan Morris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 fontScale="85000" lnSpcReduction="2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University &amp; Trustee Scholarships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Queens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Out-of-State Academic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Elmira College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Barry University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Barry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Presidential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The </a:t>
            </a:r>
            <a:r>
              <a:rPr lang="en-US" sz="4400" b="1" smtClean="0">
                <a:solidFill>
                  <a:schemeClr val="accent6">
                    <a:lumMod val="75000"/>
                  </a:schemeClr>
                </a:solidFill>
              </a:rPr>
              <a:t>King’s College – NYC 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251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Catherine Morrow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 lnSpcReduction="1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Woodrow Scholarship Award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Capstone Scholar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Alabama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Passage Academic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East Carolina University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109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Lauren Morrow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Chancellor’s Merit Award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Belmont Abbey College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Presidential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Wingate University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655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Eric Newsome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 fontScale="92500" lnSpcReduction="2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UNCG Tuition Award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North Carolina - Greensboro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Lanier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Oglethorpe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Academic Excellence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Mississippi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147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Grant Nicholls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 fontScale="92500" lnSpcReduction="2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American Heritage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Auburn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In-State Tuition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UA Scholar Scholarship &amp; Engineering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Alabama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561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err="1" smtClean="0">
                <a:solidFill>
                  <a:srgbClr val="002060"/>
                </a:solidFill>
              </a:rPr>
              <a:t>Ugonna</a:t>
            </a:r>
            <a:r>
              <a:rPr lang="en-US" sz="7200" b="1" dirty="0" smtClean="0">
                <a:solidFill>
                  <a:srgbClr val="002060"/>
                </a:solidFill>
              </a:rPr>
              <a:t> </a:t>
            </a:r>
            <a:r>
              <a:rPr lang="en-US" sz="7200" b="1" dirty="0" err="1" smtClean="0">
                <a:solidFill>
                  <a:srgbClr val="002060"/>
                </a:solidFill>
              </a:rPr>
              <a:t>Nwauche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 fontScale="85000" lnSpcReduction="2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National Scholar Award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Arizona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Embry-Riddle University Award, Presidential Scholarship &amp; Women of Excellence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Embry-Riddle Aeronautical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A.J. Drexel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Drexel University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665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Ryan Owens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Woodrow Scholarship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477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err="1" smtClean="0">
                <a:solidFill>
                  <a:srgbClr val="002060"/>
                </a:solidFill>
              </a:rPr>
              <a:t>Klint</a:t>
            </a:r>
            <a:r>
              <a:rPr lang="en-US" sz="7200" b="1" dirty="0" smtClean="0">
                <a:solidFill>
                  <a:srgbClr val="002060"/>
                </a:solidFill>
              </a:rPr>
              <a:t> Parker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Air Force Academy Preparatory School Tuition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US Air Force Academy Preparatory School 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73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8756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Matthew </a:t>
            </a:r>
            <a:r>
              <a:rPr lang="en-US" sz="7200" b="1" dirty="0" err="1" smtClean="0">
                <a:solidFill>
                  <a:srgbClr val="002060"/>
                </a:solidFill>
              </a:rPr>
              <a:t>Patetta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 fontScale="925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McNair Scholar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Classic Scholars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Georgia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Out-of-State Academic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Clemson University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167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err="1" smtClean="0">
                <a:solidFill>
                  <a:srgbClr val="002060"/>
                </a:solidFill>
              </a:rPr>
              <a:t>Visagan</a:t>
            </a:r>
            <a:r>
              <a:rPr lang="en-US" sz="7200" b="1" dirty="0" smtClean="0">
                <a:solidFill>
                  <a:srgbClr val="002060"/>
                </a:solidFill>
              </a:rPr>
              <a:t> Prabhakar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Ohio Signature Awards Program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Ohio University 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97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Audrey Purdy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SCAD Achievement Honors &amp; Academic Honors Scholarships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Savannah College of Art &amp; Design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477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Catrina Rateb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 fontScale="85000" lnSpcReduction="2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Academic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Pittsburgh</a:t>
            </a:r>
            <a:endParaRPr lang="en-US" sz="4400" b="1" dirty="0" smtClean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rgbClr val="002060"/>
                </a:solidFill>
              </a:rPr>
              <a:t>Trustee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Wingate University </a:t>
            </a:r>
          </a:p>
          <a:p>
            <a:r>
              <a:rPr lang="en-US" sz="4400" b="1" dirty="0" err="1" smtClean="0">
                <a:solidFill>
                  <a:srgbClr val="002060"/>
                </a:solidFill>
              </a:rPr>
              <a:t>McKissick</a:t>
            </a:r>
            <a:r>
              <a:rPr lang="en-US" sz="4400" b="1" dirty="0" smtClean="0">
                <a:solidFill>
                  <a:srgbClr val="002060"/>
                </a:solidFill>
              </a:rPr>
              <a:t> Scholars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Goodnight Scholars Program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NC State University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73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Kirsten Reilly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 fontScale="55000" lnSpcReduction="2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CHC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Chestnut Hill College 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Mars Hill College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Mars Hill College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Select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Birmingham-Southern College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Dean’s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Green Mountain College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Presidential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Wingate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University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Seton Hall University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167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Elisabeth Reynolds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Academic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Mars Hill College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97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Lori Riendeau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Scholarship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Virginia Commonwealth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Presidential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The King’s College – NYC 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477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Rachel Rowse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763000" cy="4495800"/>
          </a:xfrm>
        </p:spPr>
        <p:txBody>
          <a:bodyPr>
            <a:normAutofit fontScale="70000" lnSpcReduction="20000"/>
          </a:bodyPr>
          <a:lstStyle/>
          <a:p>
            <a:r>
              <a:rPr lang="en-US" sz="4400" b="1" dirty="0" err="1" smtClean="0">
                <a:solidFill>
                  <a:srgbClr val="002060"/>
                </a:solidFill>
              </a:rPr>
              <a:t>Ferrum</a:t>
            </a:r>
            <a:r>
              <a:rPr lang="en-US" sz="4400" b="1" dirty="0" smtClean="0">
                <a:solidFill>
                  <a:srgbClr val="002060"/>
                </a:solidFill>
              </a:rPr>
              <a:t> College Scholarship – </a:t>
            </a:r>
          </a:p>
          <a:p>
            <a:r>
              <a:rPr lang="en-US" sz="4400" b="1" dirty="0" err="1" smtClean="0">
                <a:solidFill>
                  <a:schemeClr val="accent6">
                    <a:lumMod val="75000"/>
                  </a:schemeClr>
                </a:solidFill>
              </a:rPr>
              <a:t>Ferrum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 College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Mars Hill College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Mars Hill College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Inspiring Excellence Award &amp; UPEI Entrance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Prince Edward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Watkins College of Art, Design &amp; Film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Watkins College of Art, Design &amp; Film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73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Zachary </a:t>
            </a:r>
            <a:r>
              <a:rPr lang="en-US" sz="7200" b="1" dirty="0" err="1" smtClean="0">
                <a:solidFill>
                  <a:srgbClr val="002060"/>
                </a:solidFill>
              </a:rPr>
              <a:t>Sawicki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Dean’s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Indiana University Bloomington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Classic Scholars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Georgia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167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Emily Sawyer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Capstone Scholar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Alabama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686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Daniel T. Smith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 fontScale="62500" lnSpcReduction="2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UA Scholars &amp; Engineering Scholarships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Alabama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UCSB New Freshman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California, Santa Barbara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KU Excellence, Department of Chemical &amp; Petroleum, &amp; School of Engineering Dean’s Scholarships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Kansas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Engineering Achievement &amp; Academic Excellence Scholarships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West Virginia University 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97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Lauren Smith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 fontScale="62500" lnSpcReduction="2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Academic &amp; Athletic Scholarships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Charleston, WV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Dean’s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Tampa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Academic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Jacksonville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Blue &amp; Gold Level 2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West Virginia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Dean’s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Stetson University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477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Ryan Sofio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Presidential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Wingate University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73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Jonathan </a:t>
            </a:r>
            <a:r>
              <a:rPr lang="en-US" sz="7200" b="1" dirty="0" err="1" smtClean="0">
                <a:solidFill>
                  <a:srgbClr val="002060"/>
                </a:solidFill>
              </a:rPr>
              <a:t>Spitler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Spirit Foundation Legacy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Auburn University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167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Adam Stone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Sims Scholarship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97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Caroline </a:t>
            </a:r>
            <a:r>
              <a:rPr lang="en-US" sz="7200" b="1" dirty="0" err="1" smtClean="0">
                <a:solidFill>
                  <a:srgbClr val="002060"/>
                </a:solidFill>
              </a:rPr>
              <a:t>Targonski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 fontScale="62500" lnSpcReduction="2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Wofford Merit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Wofford College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Academic Merit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Belmont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Academic Excellence &amp; Holmes Scholarships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Mississippi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Trustee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Wingate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Sims Scholarship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477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Alexander Tate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UA Scholar &amp; Engineering Scholarships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Alabama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73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Kaitlyn Vanderlaan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 fontScale="70000" lnSpcReduction="20000"/>
          </a:bodyPr>
          <a:lstStyle/>
          <a:p>
            <a:r>
              <a:rPr lang="en-US" sz="4400" b="1" dirty="0" err="1" smtClean="0">
                <a:solidFill>
                  <a:srgbClr val="002060"/>
                </a:solidFill>
              </a:rPr>
              <a:t>McKissick</a:t>
            </a:r>
            <a:r>
              <a:rPr lang="en-US" sz="4400" b="1" dirty="0" smtClean="0">
                <a:solidFill>
                  <a:srgbClr val="002060"/>
                </a:solidFill>
              </a:rPr>
              <a:t> Scholars Award–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Presidential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Calvin College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George C. &amp; Kathleen Wright &amp; Out-of-State Academic Scholarships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Clemson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Presidential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Elon University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167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Anna Van Gurp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Academic &amp; Pastor Alumni Scholarships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Liberty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Classic Scholars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Georgia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97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Kathleen Van Gurp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 fontScale="85000" lnSpcReduction="20000"/>
          </a:bodyPr>
          <a:lstStyle/>
          <a:p>
            <a:r>
              <a:rPr lang="en-US" sz="4400" b="1" dirty="0" err="1" smtClean="0">
                <a:solidFill>
                  <a:srgbClr val="002060"/>
                </a:solidFill>
              </a:rPr>
              <a:t>Flinn</a:t>
            </a:r>
            <a:r>
              <a:rPr lang="en-US" sz="4400" b="1" dirty="0" smtClean="0">
                <a:solidFill>
                  <a:srgbClr val="002060"/>
                </a:solidFill>
              </a:rPr>
              <a:t> Scholars Award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Out-of-State Excellence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Tennessee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Chancellor’s Achievement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Colorado Boulder</a:t>
            </a:r>
          </a:p>
          <a:p>
            <a:r>
              <a:rPr lang="en-US" sz="4400" b="1" dirty="0" err="1" smtClean="0">
                <a:solidFill>
                  <a:srgbClr val="002060"/>
                </a:solidFill>
              </a:rPr>
              <a:t>Quintard</a:t>
            </a:r>
            <a:r>
              <a:rPr lang="en-US" sz="4400" b="1" dirty="0" smtClean="0">
                <a:solidFill>
                  <a:srgbClr val="002060"/>
                </a:solidFill>
              </a:rPr>
              <a:t>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Sewanee University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477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Morgan Vickers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Trustees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Emerson College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Rod </a:t>
            </a:r>
            <a:r>
              <a:rPr lang="en-US" sz="4400" b="1" dirty="0" err="1" smtClean="0">
                <a:solidFill>
                  <a:srgbClr val="002060"/>
                </a:solidFill>
              </a:rPr>
              <a:t>Serling</a:t>
            </a:r>
            <a:r>
              <a:rPr lang="en-US" sz="4400" b="1" dirty="0" smtClean="0">
                <a:solidFill>
                  <a:srgbClr val="002060"/>
                </a:solidFill>
              </a:rPr>
              <a:t> Scholarship in Communications &amp; ALANA Scholar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Ithaca College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73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err="1" smtClean="0">
                <a:solidFill>
                  <a:srgbClr val="002060"/>
                </a:solidFill>
              </a:rPr>
              <a:t>Mereze</a:t>
            </a:r>
            <a:r>
              <a:rPr lang="en-US" sz="7200" b="1" dirty="0" smtClean="0">
                <a:solidFill>
                  <a:srgbClr val="002060"/>
                </a:solidFill>
              </a:rPr>
              <a:t> </a:t>
            </a:r>
            <a:r>
              <a:rPr lang="en-US" sz="7200" b="1" dirty="0" err="1" smtClean="0">
                <a:solidFill>
                  <a:srgbClr val="002060"/>
                </a:solidFill>
              </a:rPr>
              <a:t>Visagie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Early Decision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John Hopkins University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167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7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Samuel Vogt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Sims Scholarship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4400" b="1" dirty="0" smtClean="0">
                <a:solidFill>
                  <a:srgbClr val="002060"/>
                </a:solidFill>
              </a:rPr>
              <a:t>Capstone Scholar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>
                <a:solidFill>
                  <a:schemeClr val="accent6">
                    <a:lumMod val="75000"/>
                  </a:schemeClr>
                </a:solidFill>
              </a:rPr>
              <a:t>University of 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Alabama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97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err="1" smtClean="0">
                <a:solidFill>
                  <a:srgbClr val="002060"/>
                </a:solidFill>
              </a:rPr>
              <a:t>Zita</a:t>
            </a:r>
            <a:r>
              <a:rPr lang="en-US" sz="7200" b="1" dirty="0" smtClean="0">
                <a:solidFill>
                  <a:srgbClr val="002060"/>
                </a:solidFill>
              </a:rPr>
              <a:t> </a:t>
            </a:r>
            <a:r>
              <a:rPr lang="en-US" sz="7200" b="1" dirty="0" err="1" smtClean="0">
                <a:solidFill>
                  <a:srgbClr val="002060"/>
                </a:solidFill>
              </a:rPr>
              <a:t>Voros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 lnSpcReduction="1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SCAD Achievement &amp; Academic Honors Scholarships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Savannah College of Art and Design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CIA </a:t>
            </a:r>
            <a:r>
              <a:rPr lang="en-US" sz="4400" b="1" dirty="0" err="1" smtClean="0">
                <a:solidFill>
                  <a:srgbClr val="002060"/>
                </a:solidFill>
              </a:rPr>
              <a:t>Gund</a:t>
            </a:r>
            <a:r>
              <a:rPr lang="en-US" sz="4400" b="1" dirty="0" smtClean="0">
                <a:solidFill>
                  <a:srgbClr val="002060"/>
                </a:solidFill>
              </a:rPr>
              <a:t> Family Scholarship &amp; Distance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The Cleveland Institute of Art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033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John Walker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Classic Scholars Award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Georgia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UF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Florida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033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Michael Wang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 fontScale="70000" lnSpcReduction="2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Stern &amp; Charles V. </a:t>
            </a:r>
            <a:r>
              <a:rPr lang="en-US" sz="4400" b="1" dirty="0" err="1" smtClean="0">
                <a:solidFill>
                  <a:srgbClr val="002060"/>
                </a:solidFill>
              </a:rPr>
              <a:t>Zamara</a:t>
            </a:r>
            <a:r>
              <a:rPr lang="en-US" sz="4400" b="1" dirty="0" smtClean="0">
                <a:solidFill>
                  <a:srgbClr val="002060"/>
                </a:solidFill>
              </a:rPr>
              <a:t> Scholarships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New York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University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Notre Dame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Access UVA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Virginia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Siemens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National Merit Scholarship Corporation &amp; Siemens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033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Jonathan Warner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2400" y="2057400"/>
            <a:ext cx="88392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SCAD Academic Honors Scholarship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Savannah College of Art &amp; Design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Dance Major Scholarship &amp; Woodrow Scholarship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033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Madeline White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Woodrow Scholarship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Out-of-State Academic Scholarship–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Clemson University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13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Jay Whitsett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Presidential Scholarship 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High Point University</a:t>
            </a: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47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Hannah </a:t>
            </a:r>
            <a:r>
              <a:rPr lang="en-US" sz="7200" b="1" dirty="0" err="1" smtClean="0">
                <a:solidFill>
                  <a:srgbClr val="002060"/>
                </a:solidFill>
              </a:rPr>
              <a:t>Wieler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 lnSpcReduction="10000"/>
          </a:bodyPr>
          <a:lstStyle/>
          <a:p>
            <a:r>
              <a:rPr lang="en-US" sz="4400" b="1" dirty="0" err="1" smtClean="0">
                <a:solidFill>
                  <a:srgbClr val="002060"/>
                </a:solidFill>
              </a:rPr>
              <a:t>McKissick</a:t>
            </a:r>
            <a:r>
              <a:rPr lang="en-US" sz="4400" b="1" dirty="0" smtClean="0">
                <a:solidFill>
                  <a:srgbClr val="002060"/>
                </a:solidFill>
              </a:rPr>
              <a:t> Scholars Award – </a:t>
            </a: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South Carolina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Academic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Clemson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Kentucky Heritage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University of Kentucky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36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Brandon Williams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Anderson Award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err="1" smtClean="0">
                <a:solidFill>
                  <a:schemeClr val="accent6">
                    <a:lumMod val="75000"/>
                  </a:schemeClr>
                </a:solidFill>
              </a:rPr>
              <a:t>Montreat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 College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119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James Williams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 fontScale="92500" lnSpcReduction="2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Presidential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Wingate University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Presidential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Catawba College</a:t>
            </a:r>
          </a:p>
          <a:p>
            <a:r>
              <a:rPr lang="en-US" sz="4400" b="1" dirty="0" smtClean="0">
                <a:solidFill>
                  <a:srgbClr val="002060"/>
                </a:solidFill>
              </a:rPr>
              <a:t>Tartan Scholarship &amp; Out-of-State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Presbyterian College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13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Evan Wright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Men’s Track Athletic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Appalachian State University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47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8"/>
            <a:ext cx="8839200" cy="6638925"/>
          </a:xfrm>
          <a:prstGeom prst="rect">
            <a:avLst/>
          </a:prstGeom>
          <a:noFill/>
          <a:ln w="9525" cap="sq" cmpd="dbl">
            <a:solidFill>
              <a:srgbClr val="002060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599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Madeline Yih</a:t>
            </a:r>
            <a:endParaRPr lang="en-US" sz="7200" b="1" dirty="0">
              <a:solidFill>
                <a:srgbClr val="00206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Academic Scholarship – </a:t>
            </a:r>
            <a:endParaRPr lang="en-US" sz="4400" b="1" dirty="0">
              <a:solidFill>
                <a:srgbClr val="002060"/>
              </a:solidFill>
            </a:endParaRPr>
          </a:p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Mars Hill College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36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736</TotalTime>
  <Words>2813</Words>
  <Application>Microsoft Office PowerPoint</Application>
  <PresentationFormat>On-screen Show (4:3)</PresentationFormat>
  <Paragraphs>1330</Paragraphs>
  <Slides>139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139</vt:i4>
      </vt:variant>
    </vt:vector>
  </HeadingPairs>
  <TitlesOfParts>
    <vt:vector size="140" baseType="lpstr">
      <vt:lpstr>Office Theme</vt:lpstr>
      <vt:lpstr>Reginald Adkins</vt:lpstr>
      <vt:lpstr>Michael Alessandro</vt:lpstr>
      <vt:lpstr>Madison Altonji</vt:lpstr>
      <vt:lpstr>Aseel Badran</vt:lpstr>
      <vt:lpstr>Abigail Baist</vt:lpstr>
      <vt:lpstr>Natalie Barbu</vt:lpstr>
      <vt:lpstr>Cameran Bellamy</vt:lpstr>
      <vt:lpstr>Keenan Bennett</vt:lpstr>
      <vt:lpstr>Melissa Blatnik</vt:lpstr>
      <vt:lpstr>Sean Bloos</vt:lpstr>
      <vt:lpstr>Melissa Bogert</vt:lpstr>
      <vt:lpstr>Marielle Bond</vt:lpstr>
      <vt:lpstr>Adrienne Bonar</vt:lpstr>
      <vt:lpstr>Hunter Boone</vt:lpstr>
      <vt:lpstr>Madison Brent</vt:lpstr>
      <vt:lpstr>Emily Burgess</vt:lpstr>
      <vt:lpstr>Brian Callinan</vt:lpstr>
      <vt:lpstr>Joshua Cannon</vt:lpstr>
      <vt:lpstr>Stephen Canizales</vt:lpstr>
      <vt:lpstr>Matthew Carson</vt:lpstr>
      <vt:lpstr>Austin Chambers</vt:lpstr>
      <vt:lpstr>Amy Collins</vt:lpstr>
      <vt:lpstr>Katy Colvin</vt:lpstr>
      <vt:lpstr>Chris Conneely</vt:lpstr>
      <vt:lpstr>Anna Cornatzer</vt:lpstr>
      <vt:lpstr>Chris Corsi</vt:lpstr>
      <vt:lpstr>Aaron Cressman</vt:lpstr>
      <vt:lpstr>Jaden Cross</vt:lpstr>
      <vt:lpstr>Caroline Cunningham</vt:lpstr>
      <vt:lpstr>Alicia Cureton</vt:lpstr>
      <vt:lpstr>Nicolas Davila</vt:lpstr>
      <vt:lpstr>Emily Deason</vt:lpstr>
      <vt:lpstr>Madelyn Dotson</vt:lpstr>
      <vt:lpstr>Johnny DuBose</vt:lpstr>
      <vt:lpstr>Rachel Dudley</vt:lpstr>
      <vt:lpstr>Cara Edwards</vt:lpstr>
      <vt:lpstr>Jamie Ellis</vt:lpstr>
      <vt:lpstr>Samuel Elmes</vt:lpstr>
      <vt:lpstr>Kyle Enoch</vt:lpstr>
      <vt:lpstr>Cory Esposito</vt:lpstr>
      <vt:lpstr>Ashleigh Fetter</vt:lpstr>
      <vt:lpstr>Amanda Filippis</vt:lpstr>
      <vt:lpstr>Stephen Fisenne</vt:lpstr>
      <vt:lpstr>Mackenzie Frackleton</vt:lpstr>
      <vt:lpstr>Fhoenix Frager</vt:lpstr>
      <vt:lpstr>Nicholas Futia</vt:lpstr>
      <vt:lpstr>Gregory Gadai</vt:lpstr>
      <vt:lpstr>Isha Garg</vt:lpstr>
      <vt:lpstr>Roxanne Gonzalez</vt:lpstr>
      <vt:lpstr>Alyson Graham</vt:lpstr>
      <vt:lpstr>Lauren Greenberg</vt:lpstr>
      <vt:lpstr>Megan Griffin</vt:lpstr>
      <vt:lpstr>Ryan Gross</vt:lpstr>
      <vt:lpstr>Blake Hagge</vt:lpstr>
      <vt:lpstr>Elizabeth Halodik</vt:lpstr>
      <vt:lpstr>Brianna Hatchell</vt:lpstr>
      <vt:lpstr>Matthew Hawse</vt:lpstr>
      <vt:lpstr>Thomas Heiskell</vt:lpstr>
      <vt:lpstr>Jacob Henderson</vt:lpstr>
      <vt:lpstr>Reid Hillis</vt:lpstr>
      <vt:lpstr>Nichole Hondros</vt:lpstr>
      <vt:lpstr>Emily Horn</vt:lpstr>
      <vt:lpstr>Evan Howard</vt:lpstr>
      <vt:lpstr>Matthew Jarrell</vt:lpstr>
      <vt:lpstr>Kelsey Kasza</vt:lpstr>
      <vt:lpstr>Kaleigh Kelley</vt:lpstr>
      <vt:lpstr>Tradd Kendrick</vt:lpstr>
      <vt:lpstr>Taylor Kern</vt:lpstr>
      <vt:lpstr>Monica Kessel</vt:lpstr>
      <vt:lpstr>Alden Kessenich</vt:lpstr>
      <vt:lpstr>Dana King</vt:lpstr>
      <vt:lpstr>Rachel Kompare</vt:lpstr>
      <vt:lpstr>Dina Konstantinidis</vt:lpstr>
      <vt:lpstr>Christina Kresser</vt:lpstr>
      <vt:lpstr>Benn Leggett </vt:lpstr>
      <vt:lpstr>Anthony Licciardello</vt:lpstr>
      <vt:lpstr>Alexis Lombardo</vt:lpstr>
      <vt:lpstr>Abbegail Lovette</vt:lpstr>
      <vt:lpstr>Kathleen Maher</vt:lpstr>
      <vt:lpstr>Ayush Makhija</vt:lpstr>
      <vt:lpstr>Sara Maple</vt:lpstr>
      <vt:lpstr>Elena Marchesan</vt:lpstr>
      <vt:lpstr>Alana Martin</vt:lpstr>
      <vt:lpstr>Maria Mavroidis</vt:lpstr>
      <vt:lpstr>Reilly McDermott</vt:lpstr>
      <vt:lpstr>Katelyn McDow</vt:lpstr>
      <vt:lpstr>Abigail McDuffie</vt:lpstr>
      <vt:lpstr>Colleen McFadden</vt:lpstr>
      <vt:lpstr>Rebecca Mcree</vt:lpstr>
      <vt:lpstr>Benjamin McShane</vt:lpstr>
      <vt:lpstr>Matthew Meadows</vt:lpstr>
      <vt:lpstr>Alex Mills</vt:lpstr>
      <vt:lpstr>Ashley Moe</vt:lpstr>
      <vt:lpstr>Laura Money</vt:lpstr>
      <vt:lpstr>Jason Moore</vt:lpstr>
      <vt:lpstr>Jonah Moore</vt:lpstr>
      <vt:lpstr>Julia Morgan</vt:lpstr>
      <vt:lpstr>Morgan Morris</vt:lpstr>
      <vt:lpstr>Catherine Morrow</vt:lpstr>
      <vt:lpstr>Lauren Morrow</vt:lpstr>
      <vt:lpstr>Eric Newsome</vt:lpstr>
      <vt:lpstr>Grant Nicholls</vt:lpstr>
      <vt:lpstr>Ugonna Nwauche</vt:lpstr>
      <vt:lpstr>Ryan Owens</vt:lpstr>
      <vt:lpstr>Klint Parker</vt:lpstr>
      <vt:lpstr>Matthew Patetta</vt:lpstr>
      <vt:lpstr>Visagan Prabhakar</vt:lpstr>
      <vt:lpstr>Audrey Purdy</vt:lpstr>
      <vt:lpstr>Catrina Rateb</vt:lpstr>
      <vt:lpstr>Kirsten Reilly</vt:lpstr>
      <vt:lpstr>Elisabeth Reynolds</vt:lpstr>
      <vt:lpstr>Lori Riendeau</vt:lpstr>
      <vt:lpstr>Rachel Rowse</vt:lpstr>
      <vt:lpstr>Zachary Sawicki</vt:lpstr>
      <vt:lpstr>Emily Sawyer</vt:lpstr>
      <vt:lpstr>Daniel T. Smith</vt:lpstr>
      <vt:lpstr>Lauren Smith</vt:lpstr>
      <vt:lpstr>Ryan Sofio</vt:lpstr>
      <vt:lpstr>Jonathan Spitler</vt:lpstr>
      <vt:lpstr>Adam Stone</vt:lpstr>
      <vt:lpstr>Caroline Targonski</vt:lpstr>
      <vt:lpstr>Alexander Tate</vt:lpstr>
      <vt:lpstr>Kaitlyn Vanderlaan</vt:lpstr>
      <vt:lpstr>Anna Van Gurp</vt:lpstr>
      <vt:lpstr>Kathleen Van Gurp</vt:lpstr>
      <vt:lpstr>Morgan Vickers</vt:lpstr>
      <vt:lpstr>Mereze Visagie</vt:lpstr>
      <vt:lpstr>Samuel Vogt</vt:lpstr>
      <vt:lpstr>Zita Voros</vt:lpstr>
      <vt:lpstr>John Walker</vt:lpstr>
      <vt:lpstr>Michael Wang</vt:lpstr>
      <vt:lpstr>Jonathan Warner</vt:lpstr>
      <vt:lpstr>Madeline White</vt:lpstr>
      <vt:lpstr>Jay Whitsett</vt:lpstr>
      <vt:lpstr>Hannah Wieler</vt:lpstr>
      <vt:lpstr>Brandon Williams</vt:lpstr>
      <vt:lpstr>James Williams</vt:lpstr>
      <vt:lpstr>Evan Wright</vt:lpstr>
      <vt:lpstr>Madeline Yih</vt:lpstr>
    </vt:vector>
  </TitlesOfParts>
  <Company>Union County Public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Madison Adcock</dc:title>
  <dc:creator>Jessica Kanna</dc:creator>
  <cp:lastModifiedBy>Jessica Kanna</cp:lastModifiedBy>
  <cp:revision>31</cp:revision>
  <dcterms:created xsi:type="dcterms:W3CDTF">2014-03-27T16:47:47Z</dcterms:created>
  <dcterms:modified xsi:type="dcterms:W3CDTF">2014-05-29T13:22:36Z</dcterms:modified>
</cp:coreProperties>
</file>