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4"/>
  </p:sldMasterIdLst>
  <p:sldIdLst>
    <p:sldId id="256" r:id="rId5"/>
    <p:sldId id="271" r:id="rId6"/>
    <p:sldId id="272" r:id="rId7"/>
    <p:sldId id="273" r:id="rId8"/>
    <p:sldId id="274" r:id="rId9"/>
    <p:sldId id="276" r:id="rId10"/>
    <p:sldId id="259" r:id="rId11"/>
    <p:sldId id="278" r:id="rId12"/>
    <p:sldId id="279" r:id="rId13"/>
    <p:sldId id="280" r:id="rId14"/>
    <p:sldId id="281" r:id="rId15"/>
    <p:sldId id="282" r:id="rId16"/>
    <p:sldId id="283" r:id="rId17"/>
    <p:sldId id="277" r:id="rId18"/>
    <p:sldId id="275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84" r:id="rId30"/>
    <p:sldId id="257" r:id="rId31"/>
    <p:sldId id="258" r:id="rId32"/>
    <p:sldId id="27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30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28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561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6585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694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9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766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6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1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759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4137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0011F7E-658A-444F-ACF5-5317AC4646F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CD5A798-0444-41FD-822F-BBC45FE0C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1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6ADC30BB-BD7A-444F-8059-8CA5F5337382@hsd1.va.comcast.net.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6ADC30BB-BD7A-444F-8059-8CA5F5337382@hsd1.va.comcast.net.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6ADC30BB-BD7A-444F-8059-8CA5F5337382@hsd1.va.comcast.net.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6ADC30BB-BD7A-444F-8059-8CA5F5337382@hsd1.va.comcast.net.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mlevy@rvgs.k12.va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72" y="239150"/>
            <a:ext cx="10621108" cy="27572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 smtClean="0"/>
              <a:t>Western Virginia Regional Science Fair Awards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534" y="5655213"/>
            <a:ext cx="9415506" cy="1164101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2019-2020</a:t>
            </a:r>
            <a:endParaRPr lang="en-US" sz="6000" dirty="0"/>
          </a:p>
        </p:txBody>
      </p:sp>
      <p:pic>
        <p:nvPicPr>
          <p:cNvPr id="4" name="Picture 3" descr="cid:6ADC30BB-BD7A-444F-8059-8CA5F5337382@hsd1.va.comcast.net."/>
          <p:cNvPicPr>
            <a:picLocks noChangeAspect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4012059" y="2957734"/>
            <a:ext cx="3715355" cy="266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783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95" y="0"/>
            <a:ext cx="9692640" cy="887488"/>
          </a:xfrm>
        </p:spPr>
        <p:txBody>
          <a:bodyPr/>
          <a:lstStyle/>
          <a:p>
            <a:pPr algn="ctr"/>
            <a:r>
              <a:rPr lang="en-US" dirty="0" smtClean="0"/>
              <a:t>Acknowledgements and 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6" y="1181686"/>
            <a:ext cx="10803987" cy="55708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Participating School Districts and Schools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	Roanoke </a:t>
            </a:r>
            <a:r>
              <a:rPr lang="en-US" dirty="0"/>
              <a:t>City Public Schools</a:t>
            </a:r>
          </a:p>
          <a:p>
            <a:pPr marL="0" indent="0">
              <a:buNone/>
            </a:pPr>
            <a:r>
              <a:rPr lang="en-US" dirty="0" smtClean="0"/>
              <a:t>	Roanoke </a:t>
            </a:r>
            <a:r>
              <a:rPr lang="en-US" dirty="0"/>
              <a:t>County Public Schools</a:t>
            </a:r>
          </a:p>
          <a:p>
            <a:pPr marL="0" indent="0">
              <a:buNone/>
            </a:pPr>
            <a:r>
              <a:rPr lang="en-US" dirty="0" smtClean="0"/>
              <a:t>	Roanoke </a:t>
            </a:r>
            <a:r>
              <a:rPr lang="en-US" dirty="0"/>
              <a:t>Valley Governor’s School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/>
              <a:t>Western </a:t>
            </a:r>
            <a:r>
              <a:rPr lang="en-US" sz="2400" b="1" dirty="0"/>
              <a:t>Virginia Regional Science and Engineering Fair </a:t>
            </a:r>
            <a:r>
              <a:rPr lang="en-US" sz="2400" b="1" dirty="0" smtClean="0"/>
              <a:t>Hosts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	Hollins University; Virginia </a:t>
            </a:r>
            <a:r>
              <a:rPr lang="en-US" dirty="0"/>
              <a:t>Western Community </a:t>
            </a:r>
            <a:r>
              <a:rPr lang="en-US" dirty="0" smtClean="0"/>
              <a:t>College; Roanoke College</a:t>
            </a:r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200" b="1" dirty="0" smtClean="0"/>
              <a:t>Regional </a:t>
            </a:r>
            <a:r>
              <a:rPr lang="en-US" sz="2200" b="1" dirty="0"/>
              <a:t>Fair Planning Committee</a:t>
            </a:r>
            <a:endParaRPr lang="en-US" sz="2200" dirty="0"/>
          </a:p>
          <a:p>
            <a:pPr marL="0" indent="0">
              <a:buNone/>
            </a:pPr>
            <a:r>
              <a:rPr lang="en-US" dirty="0" smtClean="0"/>
              <a:t>	Erin Barnett</a:t>
            </a:r>
            <a:r>
              <a:rPr lang="en-US" dirty="0"/>
              <a:t>		Roanoke County Public Schools</a:t>
            </a:r>
          </a:p>
          <a:p>
            <a:pPr marL="0" indent="0">
              <a:buNone/>
            </a:pPr>
            <a:r>
              <a:rPr lang="en-US" dirty="0" smtClean="0"/>
              <a:t>	Tom Fitzpatrick</a:t>
            </a:r>
            <a:r>
              <a:rPr lang="en-US" dirty="0"/>
              <a:t>	</a:t>
            </a:r>
            <a:r>
              <a:rPr lang="en-US" dirty="0" smtClean="0"/>
              <a:t>	Roanoke </a:t>
            </a:r>
            <a:r>
              <a:rPr lang="en-US" dirty="0"/>
              <a:t>City Public </a:t>
            </a:r>
            <a:r>
              <a:rPr lang="en-US" dirty="0" smtClean="0"/>
              <a:t>Schools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Mark Levy</a:t>
            </a:r>
            <a:r>
              <a:rPr lang="en-US" dirty="0"/>
              <a:t>		Roanoke Valley Governor’s School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95" y="0"/>
            <a:ext cx="9692640" cy="887488"/>
          </a:xfrm>
        </p:spPr>
        <p:txBody>
          <a:bodyPr/>
          <a:lstStyle/>
          <a:p>
            <a:pPr algn="ctr"/>
            <a:r>
              <a:rPr lang="en-US" dirty="0" smtClean="0"/>
              <a:t>Acknowledgements and 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54" y="1181686"/>
            <a:ext cx="10410093" cy="5570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Special Thanks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	Dr</a:t>
            </a:r>
            <a:r>
              <a:rPr lang="en-US" dirty="0"/>
              <a:t>. </a:t>
            </a:r>
            <a:r>
              <a:rPr lang="en-US" dirty="0" smtClean="0"/>
              <a:t>Dan Derringer and Hollins University event staff for developing plans for 	hosting the fair prior to the transition to virtual fair format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The </a:t>
            </a:r>
            <a:r>
              <a:rPr lang="en-US" dirty="0"/>
              <a:t>judges for sharing their </a:t>
            </a:r>
            <a:r>
              <a:rPr lang="en-US" dirty="0" smtClean="0"/>
              <a:t>time and expertise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The </a:t>
            </a:r>
            <a:r>
              <a:rPr lang="en-US" dirty="0"/>
              <a:t>organizations that provided special awards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/>
              <a:t>Sponsorships</a:t>
            </a:r>
            <a:endParaRPr lang="en-US" sz="2400" dirty="0"/>
          </a:p>
          <a:p>
            <a:pPr marL="0" indent="0">
              <a:buNone/>
            </a:pPr>
            <a:r>
              <a:rPr lang="en-US" b="1" dirty="0" smtClean="0"/>
              <a:t>	Grand </a:t>
            </a:r>
            <a:r>
              <a:rPr lang="en-US" b="1" dirty="0"/>
              <a:t>Award Sponsor ($2,500):</a:t>
            </a:r>
            <a:r>
              <a:rPr lang="en-US" dirty="0"/>
              <a:t>		RVGS Foundation</a:t>
            </a:r>
          </a:p>
          <a:p>
            <a:pPr marL="0" indent="0">
              <a:buNone/>
            </a:pPr>
            <a:r>
              <a:rPr lang="en-US" b="1" dirty="0" smtClean="0"/>
              <a:t>	Grand </a:t>
            </a:r>
            <a:r>
              <a:rPr lang="en-US" b="1" dirty="0"/>
              <a:t>Award Supporter ($1,000):	</a:t>
            </a:r>
            <a:r>
              <a:rPr lang="en-US" b="1" dirty="0" smtClean="0"/>
              <a:t>	</a:t>
            </a:r>
            <a:r>
              <a:rPr lang="en-US" dirty="0" smtClean="0"/>
              <a:t>Novozymes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Additional Fair Sponsorship ($400):</a:t>
            </a:r>
            <a:r>
              <a:rPr lang="en-US" b="1" dirty="0"/>
              <a:t>	</a:t>
            </a:r>
            <a:r>
              <a:rPr lang="en-US" dirty="0" err="1" smtClean="0"/>
              <a:t>Leidos</a:t>
            </a:r>
            <a:r>
              <a:rPr lang="en-US" dirty="0" smtClean="0"/>
              <a:t> </a:t>
            </a:r>
            <a:r>
              <a:rPr lang="en-US" dirty="0"/>
              <a:t>Inc.</a:t>
            </a:r>
          </a:p>
        </p:txBody>
      </p:sp>
    </p:spTree>
    <p:extLst>
      <p:ext uri="{BB962C8B-B14F-4D97-AF65-F5344CB8AC3E}">
        <p14:creationId xmlns:p14="http://schemas.microsoft.com/office/powerpoint/2010/main" val="2811986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95" y="0"/>
            <a:ext cx="9692640" cy="887488"/>
          </a:xfrm>
        </p:spPr>
        <p:txBody>
          <a:bodyPr/>
          <a:lstStyle/>
          <a:p>
            <a:pPr algn="ctr"/>
            <a:r>
              <a:rPr lang="en-US" dirty="0" smtClean="0"/>
              <a:t>Affiliated Fairs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54" y="1181686"/>
            <a:ext cx="10410093" cy="5570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Virginia State Science and Engineering Fair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Hosted </a:t>
            </a:r>
            <a:r>
              <a:rPr lang="en-US" dirty="0"/>
              <a:t>by Virginia Tech Carilion School of </a:t>
            </a:r>
            <a:r>
              <a:rPr lang="en-US" dirty="0" smtClean="0"/>
              <a:t>Medicine - April 18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VSSEF will be hosted virtually this year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/>
              <a:t>Category Award 1</a:t>
            </a:r>
            <a:r>
              <a:rPr lang="en-US" u="sng" baseline="30000" dirty="0" smtClean="0"/>
              <a:t>st</a:t>
            </a:r>
            <a:r>
              <a:rPr lang="en-US" u="sng" dirty="0" smtClean="0"/>
              <a:t> place projects advance to VSSEF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These students will receive further information in an email from Mr. Levy</a:t>
            </a:r>
            <a:endParaRPr lang="en-US" i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/>
              <a:t>Regeneron International Science </a:t>
            </a:r>
            <a:r>
              <a:rPr lang="en-US" sz="2400" b="1" dirty="0"/>
              <a:t>and Engineering Fair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As of 3/22, no adjustments have been announced regarding this year’s ISEF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/>
              <a:t>The three Grand Award projects are selected to advance to ISEF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These </a:t>
            </a:r>
            <a:r>
              <a:rPr lang="en-US" i="1" dirty="0"/>
              <a:t>students will receive further information in an email from Mr. Levy</a:t>
            </a:r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4640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195" y="0"/>
            <a:ext cx="9692640" cy="887488"/>
          </a:xfrm>
        </p:spPr>
        <p:txBody>
          <a:bodyPr/>
          <a:lstStyle/>
          <a:p>
            <a:pPr algn="ctr"/>
            <a:r>
              <a:rPr lang="en-US" dirty="0" smtClean="0"/>
              <a:t>Modifications due to COVID-19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54" y="1181686"/>
            <a:ext cx="10410093" cy="5570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Due to COVID-19 related closures and activity restrictions, the Western Virginia Regional Science Fair ran through a virtual format this year.  </a:t>
            </a:r>
            <a:r>
              <a:rPr lang="en-US" b="1" u="sng" dirty="0" smtClean="0"/>
              <a:t>The Middle School division has been delayed until students return to school full time. Updated information will be provided through the Roanoke Valley Governor’s School website when available.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The Fair Coordinators would like to thank the following individuals for their assistance in these difficult circumstances:</a:t>
            </a:r>
            <a:endParaRPr lang="en-US" b="1" dirty="0"/>
          </a:p>
          <a:p>
            <a:pPr marL="0" indent="0">
              <a:buNone/>
            </a:pPr>
            <a:r>
              <a:rPr lang="en-US" dirty="0" smtClean="0"/>
              <a:t>	Tonnie </a:t>
            </a:r>
            <a:r>
              <a:rPr lang="en-US" dirty="0"/>
              <a:t>Pack, April Hill, and Jamey McKenna for brainstorming and 	assistance with the online fair infrastructure</a:t>
            </a:r>
          </a:p>
          <a:p>
            <a:pPr marL="0" indent="0">
              <a:buNone/>
            </a:pPr>
            <a:r>
              <a:rPr lang="en-US" dirty="0" smtClean="0"/>
              <a:t>	Participating students and their teachers for adapting to the adjusted format 	and quickly providing materials online for judging</a:t>
            </a:r>
          </a:p>
          <a:p>
            <a:pPr marL="0" indent="0">
              <a:buNone/>
            </a:pPr>
            <a:r>
              <a:rPr lang="en-US" dirty="0" smtClean="0"/>
              <a:t>	Our judges for doing their best to evaluate projects under difficult conditions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8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72" y="239150"/>
            <a:ext cx="10621108" cy="2307102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Special Awards</a:t>
            </a:r>
            <a:endParaRPr lang="en-US" sz="8000" dirty="0"/>
          </a:p>
        </p:txBody>
      </p:sp>
      <p:pic>
        <p:nvPicPr>
          <p:cNvPr id="4" name="Picture 3" descr="cid:6ADC30BB-BD7A-444F-8059-8CA5F5337382@hsd1.va.comcast.net."/>
          <p:cNvPicPr>
            <a:picLocks noChangeAspect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871381" y="2929598"/>
            <a:ext cx="3715355" cy="266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7681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76" y="239151"/>
            <a:ext cx="10777024" cy="63445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/>
              <a:t>American Meteorological </a:t>
            </a:r>
            <a:r>
              <a:rPr lang="en-US" sz="3100" b="1" dirty="0" smtClean="0"/>
              <a:t>Society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Phytoremediation </a:t>
            </a:r>
            <a:r>
              <a:rPr lang="en-US" dirty="0"/>
              <a:t>of Lead (II) Nitrate by Mosses </a:t>
            </a:r>
            <a:r>
              <a:rPr lang="en-US" dirty="0" smtClean="0"/>
              <a:t>Collected from Roanoke, 	Virginia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Emma Kate Greer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Fiona Murphy	 	RVGS/Patrick Henry High School</a:t>
            </a:r>
          </a:p>
          <a:p>
            <a:pPr marL="0" indent="0">
              <a:buNone/>
            </a:pPr>
            <a:endParaRPr lang="en-US" sz="3100" b="1" dirty="0" smtClean="0"/>
          </a:p>
          <a:p>
            <a:pPr marL="0" indent="0">
              <a:buNone/>
            </a:pPr>
            <a:r>
              <a:rPr lang="en-US" sz="3100" b="1" dirty="0" smtClean="0"/>
              <a:t>American Psychological Association Award</a:t>
            </a:r>
            <a:endParaRPr lang="en-US" sz="31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Associations </a:t>
            </a:r>
            <a:r>
              <a:rPr lang="en-US" dirty="0"/>
              <a:t>Between Time Perspective, Delay Discounting, and </a:t>
            </a:r>
            <a:r>
              <a:rPr lang="en-US" dirty="0" smtClean="0"/>
              <a:t>Length of 	Abstinence Among </a:t>
            </a:r>
            <a:r>
              <a:rPr lang="en-US" dirty="0"/>
              <a:t>Individuals with Substance Dependence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Holly Acker	 	</a:t>
            </a:r>
            <a:r>
              <a:rPr lang="en-US" dirty="0" smtClean="0"/>
              <a:t>RVGS/Lord </a:t>
            </a:r>
            <a:r>
              <a:rPr lang="en-US" dirty="0"/>
              <a:t>Botetourt High </a:t>
            </a:r>
            <a:r>
              <a:rPr lang="en-US" dirty="0" smtClean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dirty="0"/>
              <a:t>ASM Materials Education </a:t>
            </a:r>
            <a:r>
              <a:rPr lang="en-US" sz="3100" b="1" dirty="0" smtClean="0"/>
              <a:t>Foundation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An </a:t>
            </a:r>
            <a:r>
              <a:rPr lang="en-US" dirty="0"/>
              <a:t>Arsenic Filtration Mechanism Using a 3D </a:t>
            </a:r>
            <a:r>
              <a:rPr lang="en-US" dirty="0" err="1"/>
              <a:t>Bioprinted</a:t>
            </a:r>
            <a:r>
              <a:rPr lang="en-US" dirty="0"/>
              <a:t> </a:t>
            </a:r>
            <a:r>
              <a:rPr lang="en-US" dirty="0" smtClean="0"/>
              <a:t>Cysteine </a:t>
            </a:r>
            <a:r>
              <a:rPr lang="en-US" dirty="0"/>
              <a:t>and Silicon </a:t>
            </a:r>
            <a:r>
              <a:rPr lang="en-US" dirty="0" smtClean="0"/>
              <a:t>	Carbide Model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Madison Brown	RVGS/Franklin County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8452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76" y="239151"/>
            <a:ext cx="10777024" cy="63445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100" b="1" dirty="0" smtClean="0"/>
              <a:t>Mu Alpha Theta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dirty="0"/>
              <a:t>A Novel Multi-</a:t>
            </a:r>
            <a:r>
              <a:rPr lang="en-US" dirty="0" err="1"/>
              <a:t>omic</a:t>
            </a:r>
            <a:r>
              <a:rPr lang="en-US" dirty="0"/>
              <a:t> Approach to Identifying Cancer </a:t>
            </a:r>
            <a:r>
              <a:rPr lang="en-US" dirty="0" smtClean="0"/>
              <a:t>Recurrence- Associated </a:t>
            </a:r>
            <a:r>
              <a:rPr lang="en-US" dirty="0"/>
              <a:t>Gene </a:t>
            </a:r>
            <a:r>
              <a:rPr lang="en-US" dirty="0" smtClean="0"/>
              <a:t>	Signatures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Kevin Sheng	 	</a:t>
            </a:r>
            <a:r>
              <a:rPr lang="en-US" dirty="0" smtClean="0"/>
              <a:t>RVGS/Cave </a:t>
            </a:r>
            <a:r>
              <a:rPr lang="en-US" dirty="0"/>
              <a:t>Spring High School</a:t>
            </a:r>
          </a:p>
          <a:p>
            <a:pPr marL="0" indent="0">
              <a:buNone/>
            </a:pPr>
            <a:endParaRPr lang="en-US" sz="3100" b="1" dirty="0" smtClean="0"/>
          </a:p>
          <a:p>
            <a:pPr marL="0" indent="0">
              <a:buNone/>
            </a:pPr>
            <a:r>
              <a:rPr lang="en-US" sz="3100" b="1" dirty="0" smtClean="0"/>
              <a:t>NASA Earth System Science Award</a:t>
            </a:r>
            <a:endParaRPr lang="en-US" sz="31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dirty="0"/>
              <a:t>Assessment of Neonicotinoids in Blue Ridge Honey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Shannon Filer	 	RVGS/James River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dirty="0" smtClean="0"/>
              <a:t>National Oceanic and Atmospheric Administration 								(NOAA)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The Effect of Road Salts on the Amount of Chloride in the Watershed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</a:t>
            </a:r>
            <a:r>
              <a:rPr lang="en-US" dirty="0" smtClean="0"/>
              <a:t>Kara Hopkins	</a:t>
            </a:r>
            <a:r>
              <a:rPr lang="en-US" dirty="0"/>
              <a:t>	</a:t>
            </a:r>
            <a:r>
              <a:rPr lang="en-US" dirty="0" smtClean="0"/>
              <a:t>Cave Spring High </a:t>
            </a:r>
            <a:r>
              <a:rPr lang="en-US" dirty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78867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5" y="239151"/>
            <a:ext cx="10944665" cy="63445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 smtClean="0"/>
              <a:t>Naval Science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dirty="0"/>
              <a:t>A Novel Multi-</a:t>
            </a:r>
            <a:r>
              <a:rPr lang="en-US" dirty="0" err="1"/>
              <a:t>omic</a:t>
            </a:r>
            <a:r>
              <a:rPr lang="en-US" dirty="0"/>
              <a:t> Approach to Identifying Cancer </a:t>
            </a:r>
            <a:r>
              <a:rPr lang="en-US" dirty="0" smtClean="0"/>
              <a:t>Recurrence- Associated </a:t>
            </a:r>
            <a:r>
              <a:rPr lang="en-US" dirty="0"/>
              <a:t>Gene </a:t>
            </a:r>
            <a:r>
              <a:rPr lang="en-US" dirty="0" smtClean="0"/>
              <a:t>	Signatures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Kevin Sheng	 	</a:t>
            </a:r>
            <a:r>
              <a:rPr lang="en-US" dirty="0" smtClean="0"/>
              <a:t>RVGS/Cave </a:t>
            </a:r>
            <a:r>
              <a:rPr lang="en-US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	</a:t>
            </a:r>
            <a:r>
              <a:rPr lang="en-US" sz="2100" dirty="0" smtClean="0"/>
              <a:t>The </a:t>
            </a:r>
            <a:r>
              <a:rPr lang="en-US" sz="2100" dirty="0"/>
              <a:t>Impact of Visual Input on Glial Cell </a:t>
            </a:r>
            <a:r>
              <a:rPr lang="en-US" sz="2100" dirty="0" smtClean="0"/>
              <a:t>Development </a:t>
            </a:r>
            <a:r>
              <a:rPr lang="en-US" sz="2100" dirty="0"/>
              <a:t>Within the </a:t>
            </a:r>
            <a:r>
              <a:rPr lang="en-US" sz="2100" dirty="0" smtClean="0"/>
              <a:t>Mouse Brain</a:t>
            </a:r>
            <a:endParaRPr lang="en-US" sz="2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		Mary Grace Giles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					Sponsor: Melissa Fisher </a:t>
            </a:r>
            <a:endParaRPr lang="en-US" sz="21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/>
              <a:t>	</a:t>
            </a:r>
            <a:r>
              <a:rPr lang="en-US" sz="2100" dirty="0" smtClean="0"/>
              <a:t>Assessment </a:t>
            </a:r>
            <a:r>
              <a:rPr lang="en-US" sz="2100" dirty="0"/>
              <a:t>of Neonicotinoids in Blue Ridge Honey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		Shannon Filer	 </a:t>
            </a:r>
            <a:r>
              <a:rPr lang="en-US" sz="2100" dirty="0" smtClean="0"/>
              <a:t>	RVGS/James </a:t>
            </a:r>
            <a:r>
              <a:rPr lang="en-US" sz="2100" dirty="0"/>
              <a:t>River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3100" b="1" dirty="0" smtClean="0"/>
              <a:t>Ricoh Sustainable Development Award</a:t>
            </a:r>
            <a:endParaRPr lang="en-US" sz="31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sz="2400" dirty="0"/>
              <a:t>Bioremediation of heterocyclic dyes by </a:t>
            </a:r>
            <a:r>
              <a:rPr lang="en-US" sz="2400" i="1" dirty="0"/>
              <a:t>Pseudomonads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Murphy Johnson	</a:t>
            </a:r>
            <a:r>
              <a:rPr lang="en-US" dirty="0" smtClean="0"/>
              <a:t>RVGS/Patrick </a:t>
            </a:r>
            <a:r>
              <a:rPr lang="en-US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	Jack Shepherd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0705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5" y="239151"/>
            <a:ext cx="10944665" cy="63445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Society for In Vitro Biology Award</a:t>
            </a:r>
            <a:endParaRPr lang="en-US" sz="3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smtClean="0"/>
              <a:t>	</a:t>
            </a:r>
            <a:r>
              <a:rPr lang="en-US" sz="2400" dirty="0" smtClean="0"/>
              <a:t>The </a:t>
            </a:r>
            <a:r>
              <a:rPr lang="en-US" sz="2400" dirty="0"/>
              <a:t>Effect of Vaping on Bronchial/Tracheal Epithelial Cells		</a:t>
            </a:r>
            <a:endParaRPr lang="en-US" sz="2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</a:t>
            </a:r>
            <a:r>
              <a:rPr lang="en-US" sz="2400" dirty="0" smtClean="0"/>
              <a:t>	Ellyn Anama</a:t>
            </a:r>
            <a:r>
              <a:rPr lang="en-US" sz="2400" dirty="0"/>
              <a:t>	</a:t>
            </a:r>
            <a:r>
              <a:rPr lang="en-US" sz="2400" dirty="0" smtClean="0"/>
              <a:t>	RVGS/Salem High </a:t>
            </a:r>
            <a:r>
              <a:rPr lang="en-US" sz="2400" dirty="0"/>
              <a:t>School</a:t>
            </a:r>
          </a:p>
          <a:p>
            <a:pPr marL="0" indent="0">
              <a:buNone/>
            </a:pPr>
            <a:endParaRPr lang="en-US" sz="3100" b="1" dirty="0" smtClean="0"/>
          </a:p>
          <a:p>
            <a:pPr marL="0" indent="0">
              <a:buNone/>
            </a:pPr>
            <a:r>
              <a:rPr lang="en-US" sz="3400" b="1" dirty="0" smtClean="0"/>
              <a:t>US Air Force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sz="2400" dirty="0"/>
              <a:t>AFM-based </a:t>
            </a:r>
            <a:r>
              <a:rPr lang="en-US" sz="2400" dirty="0" err="1"/>
              <a:t>Nanoindentation</a:t>
            </a:r>
            <a:r>
              <a:rPr lang="en-US" sz="2400" dirty="0"/>
              <a:t> Technique: A Novel </a:t>
            </a:r>
            <a:r>
              <a:rPr lang="en-US" sz="2400" dirty="0" smtClean="0"/>
              <a:t>Approach </a:t>
            </a:r>
            <a:r>
              <a:rPr lang="en-US" sz="2400" dirty="0"/>
              <a:t>to Determine </a:t>
            </a:r>
            <a:r>
              <a:rPr lang="en-US" sz="2400" dirty="0" smtClean="0"/>
              <a:t>	the </a:t>
            </a:r>
            <a:r>
              <a:rPr lang="en-US" sz="2400" dirty="0"/>
              <a:t>Nanoscale Degradation of PET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Uyen Tran	 	RVGS/William 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	</a:t>
            </a:r>
            <a:r>
              <a:rPr lang="en-US" sz="2400" dirty="0"/>
              <a:t>Can Essential Oils be </a:t>
            </a:r>
            <a:r>
              <a:rPr lang="en-US" sz="2400" dirty="0" err="1"/>
              <a:t>Allelopathic</a:t>
            </a:r>
            <a:r>
              <a:rPr lang="en-US" sz="2400" dirty="0"/>
              <a:t> to </a:t>
            </a:r>
            <a:r>
              <a:rPr lang="en-US" sz="2400" i="1" dirty="0" err="1"/>
              <a:t>Lolium</a:t>
            </a:r>
            <a:r>
              <a:rPr lang="en-US" sz="2400" i="1" dirty="0"/>
              <a:t> </a:t>
            </a:r>
            <a:r>
              <a:rPr lang="en-US" sz="2400" i="1" dirty="0" err="1"/>
              <a:t>multiforum</a:t>
            </a:r>
            <a:r>
              <a:rPr lang="en-US" sz="2400" i="1" dirty="0"/>
              <a:t> </a:t>
            </a:r>
            <a:r>
              <a:rPr lang="en-US" sz="2400" dirty="0"/>
              <a:t>Without Harming 	</a:t>
            </a:r>
            <a:r>
              <a:rPr lang="en-US" sz="2400" i="1" dirty="0" err="1" smtClean="0"/>
              <a:t>Solanum</a:t>
            </a:r>
            <a:r>
              <a:rPr lang="en-US" sz="2400" i="1" dirty="0" smtClean="0"/>
              <a:t> </a:t>
            </a:r>
            <a:r>
              <a:rPr lang="en-US" sz="2400" i="1" dirty="0" err="1"/>
              <a:t>lycopersicum</a:t>
            </a:r>
            <a:r>
              <a:rPr lang="en-US" sz="2400" dirty="0"/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Shreya Madan	</a:t>
            </a:r>
            <a:r>
              <a:rPr lang="en-US" sz="2400" dirty="0" smtClean="0"/>
              <a:t>Hidden </a:t>
            </a:r>
            <a:r>
              <a:rPr lang="en-US" sz="2400" dirty="0"/>
              <a:t>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smtClean="0"/>
              <a:t>	</a:t>
            </a:r>
            <a:r>
              <a:rPr lang="en-US" sz="2400" dirty="0"/>
              <a:t>Associations Between Time Perspective, Delay Discounting, and Length of 	Abstinence Among Individuals with Substance Dependence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Holly Acker	 	RVGS/Lord Botetourt High School</a:t>
            </a:r>
          </a:p>
        </p:txBody>
      </p:sp>
    </p:spTree>
    <p:extLst>
      <p:ext uri="{BB962C8B-B14F-4D97-AF65-F5344CB8AC3E}">
        <p14:creationId xmlns:p14="http://schemas.microsoft.com/office/powerpoint/2010/main" val="1822863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5" y="239151"/>
            <a:ext cx="10944665" cy="63445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400" b="1" dirty="0" smtClean="0"/>
              <a:t>Yale Science and Engineering Award</a:t>
            </a:r>
            <a:endParaRPr lang="en-US" sz="3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smtClean="0"/>
              <a:t>	</a:t>
            </a:r>
            <a:r>
              <a:rPr lang="en-US" sz="2400" dirty="0" smtClean="0"/>
              <a:t>AFM-based </a:t>
            </a:r>
            <a:r>
              <a:rPr lang="en-US" sz="2400" dirty="0" err="1"/>
              <a:t>Nanoindentation</a:t>
            </a:r>
            <a:r>
              <a:rPr lang="en-US" sz="2400" dirty="0"/>
              <a:t> Technique: A Novel Approach to </a:t>
            </a:r>
            <a:r>
              <a:rPr lang="en-US" sz="2400" dirty="0" smtClean="0"/>
              <a:t>	Determine the </a:t>
            </a:r>
            <a:r>
              <a:rPr lang="en-US" sz="2400" dirty="0"/>
              <a:t>Nanoscale Degradation of PET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Uyen Tran	 	RVGS/William Fleming High School</a:t>
            </a:r>
            <a:endParaRPr lang="en-US" sz="3100" b="1" dirty="0" smtClean="0"/>
          </a:p>
          <a:p>
            <a:pPr marL="0" indent="0">
              <a:buNone/>
            </a:pPr>
            <a:endParaRPr lang="en-US" sz="1050" b="1" dirty="0" smtClean="0"/>
          </a:p>
          <a:p>
            <a:pPr marL="0" indent="0">
              <a:buNone/>
            </a:pPr>
            <a:r>
              <a:rPr lang="en-US" sz="3400" b="1" dirty="0" smtClean="0"/>
              <a:t>Alfred D. </a:t>
            </a:r>
            <a:r>
              <a:rPr lang="en-US" sz="3400" b="1" dirty="0" err="1" smtClean="0"/>
              <a:t>Blease</a:t>
            </a:r>
            <a:r>
              <a:rPr lang="en-US" sz="3400" b="1" dirty="0" smtClean="0"/>
              <a:t> Award, Sponsored by VWCC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/>
              <a:t>	</a:t>
            </a:r>
            <a:r>
              <a:rPr lang="en-US" sz="2400" dirty="0" smtClean="0"/>
              <a:t>Developing </a:t>
            </a:r>
            <a:r>
              <a:rPr lang="en-US" sz="2400" dirty="0"/>
              <a:t>a Bluetooth Enabled Pill Dispenser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Grady Brydges	 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Luke Arner	 	 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 smtClean="0"/>
              <a:t>Virginia Dental Association Award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	</a:t>
            </a:r>
            <a:r>
              <a:rPr lang="en-US" sz="2400" dirty="0"/>
              <a:t>A Novel Multi-</a:t>
            </a:r>
            <a:r>
              <a:rPr lang="en-US" sz="2400" dirty="0" err="1"/>
              <a:t>omic</a:t>
            </a:r>
            <a:r>
              <a:rPr lang="en-US" sz="2400" dirty="0"/>
              <a:t> Approach to Identifying Cancer Recurrence- </a:t>
            </a:r>
            <a:r>
              <a:rPr lang="en-US" sz="2400" dirty="0" smtClean="0"/>
              <a:t>	Associated </a:t>
            </a:r>
            <a:r>
              <a:rPr lang="en-US" sz="2400" dirty="0"/>
              <a:t>Gene </a:t>
            </a:r>
            <a:r>
              <a:rPr lang="en-US" sz="2400" dirty="0" smtClean="0"/>
              <a:t>Signatures</a:t>
            </a: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		Kevin Sheng	 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86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5" y="168813"/>
            <a:ext cx="10944665" cy="64148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5900" b="1" dirty="0" smtClean="0"/>
              <a:t>Western Virginia Water Authority Awards</a:t>
            </a:r>
            <a:endParaRPr lang="en-US" sz="59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 smtClean="0"/>
              <a:t>1st	</a:t>
            </a:r>
            <a:r>
              <a:rPr lang="en-US" sz="4200" dirty="0"/>
              <a:t>Use of Denitrifying Bacteria Isolated from the </a:t>
            </a:r>
            <a:r>
              <a:rPr lang="en-US" sz="4200" dirty="0" smtClean="0"/>
              <a:t>Environment on 	Remediation </a:t>
            </a:r>
            <a:r>
              <a:rPr lang="en-US" sz="4200" dirty="0"/>
              <a:t>of </a:t>
            </a:r>
            <a:r>
              <a:rPr lang="en-US" sz="4200" dirty="0" smtClean="0"/>
              <a:t>Eutrophic </a:t>
            </a:r>
            <a:r>
              <a:rPr lang="en-US" sz="4200" dirty="0"/>
              <a:t>Water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	Megan </a:t>
            </a:r>
            <a:r>
              <a:rPr lang="en-US" sz="4200" dirty="0" smtClean="0"/>
              <a:t>McGinnis</a:t>
            </a:r>
            <a:r>
              <a:rPr lang="en-US" sz="4200" dirty="0"/>
              <a:t>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	Sarah Riddle	</a:t>
            </a:r>
            <a:r>
              <a:rPr lang="en-US" sz="4200" dirty="0" smtClean="0"/>
              <a:t>RVGS/Patrick </a:t>
            </a:r>
            <a:r>
              <a:rPr lang="en-US" sz="42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 smtClean="0"/>
              <a:t>2</a:t>
            </a:r>
            <a:r>
              <a:rPr lang="en-US" sz="4200" baseline="30000" dirty="0" smtClean="0"/>
              <a:t>nd</a:t>
            </a:r>
            <a:r>
              <a:rPr lang="en-US" sz="4200" dirty="0"/>
              <a:t>	</a:t>
            </a:r>
            <a:r>
              <a:rPr lang="en-US" sz="4200" dirty="0" smtClean="0"/>
              <a:t>Testing </a:t>
            </a:r>
            <a:r>
              <a:rPr lang="en-US" sz="4200" dirty="0"/>
              <a:t>the Filtration Efficiency of Homemade Semi-Permeable </a:t>
            </a:r>
            <a:r>
              <a:rPr lang="en-US" sz="4200" dirty="0" smtClean="0"/>
              <a:t>	Membranes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</a:t>
            </a:r>
            <a:r>
              <a:rPr lang="en-US" sz="4200" dirty="0" smtClean="0"/>
              <a:t>	Joshua Campos  	Northside High </a:t>
            </a:r>
            <a:r>
              <a:rPr lang="en-US" sz="4200" dirty="0" smtClean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</a:t>
            </a:r>
            <a:r>
              <a:rPr lang="en-US" sz="4200" dirty="0" smtClean="0"/>
              <a:t>	Andrew Lin		Northside High School</a:t>
            </a:r>
            <a:endParaRPr lang="en-US" sz="4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</a:t>
            </a:r>
            <a:r>
              <a:rPr lang="en-US" sz="4200" dirty="0" smtClean="0"/>
              <a:t>	Jacob Phillips  	Northside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 smtClean="0"/>
              <a:t>3</a:t>
            </a:r>
            <a:r>
              <a:rPr lang="en-US" sz="4200" baseline="30000" dirty="0" smtClean="0"/>
              <a:t>rd</a:t>
            </a:r>
            <a:r>
              <a:rPr lang="en-US" sz="4200" dirty="0" smtClean="0"/>
              <a:t> 	The </a:t>
            </a:r>
            <a:r>
              <a:rPr lang="en-US" sz="4200" dirty="0"/>
              <a:t>Effect of the Type of Element Used in a Filter on its </a:t>
            </a:r>
            <a:r>
              <a:rPr lang="en-US" sz="4200" dirty="0" smtClean="0"/>
              <a:t>	Effectiveness in Removing </a:t>
            </a:r>
            <a:r>
              <a:rPr lang="en-US" sz="4200" dirty="0"/>
              <a:t>Heavy Metals from Water </a:t>
            </a:r>
            <a:endParaRPr lang="en-US" sz="4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</a:t>
            </a:r>
            <a:r>
              <a:rPr lang="en-US" sz="4200" dirty="0" smtClean="0"/>
              <a:t>	Elizabeth Moore 	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	</a:t>
            </a:r>
            <a:r>
              <a:rPr lang="en-US" sz="4200" dirty="0" smtClean="0"/>
              <a:t>	Caroline Moore 	Cave </a:t>
            </a:r>
            <a:r>
              <a:rPr lang="en-US" sz="4200" dirty="0"/>
              <a:t>Spring High </a:t>
            </a:r>
            <a:r>
              <a:rPr lang="en-US" sz="4200" dirty="0" smtClean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3993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5" y="168812"/>
            <a:ext cx="10944665" cy="661645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b="1" dirty="0" smtClean="0"/>
              <a:t>American Water Works Association Awards</a:t>
            </a:r>
            <a:endParaRPr lang="en-US" sz="11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1st	An </a:t>
            </a:r>
            <a:r>
              <a:rPr lang="en-US" sz="8000" dirty="0"/>
              <a:t>Arsenic Filtration Mechanism Using a 3D </a:t>
            </a:r>
            <a:r>
              <a:rPr lang="en-US" sz="8000" dirty="0" err="1"/>
              <a:t>Bioprinted</a:t>
            </a:r>
            <a:r>
              <a:rPr lang="en-US" sz="8000" dirty="0"/>
              <a:t> </a:t>
            </a:r>
            <a:r>
              <a:rPr lang="en-US" sz="8000" dirty="0" smtClean="0"/>
              <a:t>Cysteine </a:t>
            </a:r>
            <a:r>
              <a:rPr lang="en-US" sz="8000" dirty="0"/>
              <a:t>and Silicon </a:t>
            </a:r>
            <a:r>
              <a:rPr lang="en-US" sz="8000" dirty="0" smtClean="0"/>
              <a:t>	Carbide </a:t>
            </a:r>
            <a:r>
              <a:rPr lang="en-US" sz="8000" dirty="0"/>
              <a:t>Model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Madison Brown	RVGS/Franklin County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2</a:t>
            </a:r>
            <a:r>
              <a:rPr lang="en-US" sz="8000" baseline="30000" dirty="0" smtClean="0"/>
              <a:t>nd</a:t>
            </a:r>
            <a:r>
              <a:rPr lang="en-US" sz="8000" dirty="0"/>
              <a:t>	</a:t>
            </a:r>
            <a:r>
              <a:rPr lang="en-US" sz="8000" dirty="0" smtClean="0"/>
              <a:t>Testing </a:t>
            </a:r>
            <a:r>
              <a:rPr lang="en-US" sz="8000" dirty="0"/>
              <a:t>the Filtration Efficiency of Homemade Semi-Permeable </a:t>
            </a:r>
            <a:r>
              <a:rPr lang="en-US" sz="8000" dirty="0" smtClean="0"/>
              <a:t>Membranes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</a:t>
            </a:r>
            <a:r>
              <a:rPr lang="en-US" sz="8000" dirty="0" smtClean="0"/>
              <a:t>	Joshua Campos  	Northside High </a:t>
            </a:r>
            <a:r>
              <a:rPr lang="en-US" sz="8000" dirty="0" smtClean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</a:t>
            </a:r>
            <a:r>
              <a:rPr lang="en-US" sz="8000" dirty="0" smtClean="0"/>
              <a:t>	Andrew Lin		Northside High School</a:t>
            </a: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</a:t>
            </a:r>
            <a:r>
              <a:rPr lang="en-US" sz="8000" dirty="0" smtClean="0"/>
              <a:t>	Jacob Phillips  		Northside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b="1" dirty="0" smtClean="0"/>
              <a:t>Virginia Water Environment Association/ Junior 							Stockholm Water Prize</a:t>
            </a:r>
            <a:endParaRPr lang="en-US" sz="11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1st</a:t>
            </a:r>
            <a:r>
              <a:rPr lang="en-US" sz="8000" dirty="0"/>
              <a:t>	The Impact of Pharmaceuticals on Aquatic Life using </a:t>
            </a:r>
            <a:r>
              <a:rPr lang="en-US" sz="8000" i="1" dirty="0" smtClean="0"/>
              <a:t>Danio</a:t>
            </a:r>
            <a:r>
              <a:rPr lang="en-US" sz="8000" dirty="0"/>
              <a:t> </a:t>
            </a:r>
            <a:r>
              <a:rPr lang="en-US" sz="8000" i="1" dirty="0" err="1" smtClean="0"/>
              <a:t>rerio</a:t>
            </a:r>
            <a:r>
              <a:rPr lang="en-US" sz="8000" dirty="0" smtClean="0"/>
              <a:t> </a:t>
            </a:r>
            <a:r>
              <a:rPr lang="en-US" sz="8000" dirty="0"/>
              <a:t>as a Model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Simran Gill 		RVGS/Salem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2</a:t>
            </a:r>
            <a:r>
              <a:rPr lang="en-US" sz="8000" baseline="30000" dirty="0"/>
              <a:t>nd</a:t>
            </a:r>
            <a:r>
              <a:rPr lang="en-US" sz="8000" dirty="0"/>
              <a:t>	The Effect of Pyrolysis Temperature on the Absorption </a:t>
            </a:r>
            <a:r>
              <a:rPr lang="en-US" sz="8000" dirty="0" smtClean="0"/>
              <a:t>Capacity </a:t>
            </a:r>
            <a:r>
              <a:rPr lang="en-US" sz="8000" dirty="0"/>
              <a:t>of Rice-hull </a:t>
            </a:r>
            <a:r>
              <a:rPr lang="en-US" sz="8000" dirty="0" smtClean="0"/>
              <a:t>	Derived </a:t>
            </a:r>
            <a:r>
              <a:rPr lang="en-US" sz="8000" dirty="0" err="1"/>
              <a:t>Biochar</a:t>
            </a:r>
            <a:r>
              <a:rPr lang="en-US" sz="8000" dirty="0"/>
              <a:t> in Comparison to </a:t>
            </a:r>
            <a:r>
              <a:rPr lang="en-US" sz="8000" dirty="0" smtClean="0"/>
              <a:t>Activated </a:t>
            </a:r>
            <a:r>
              <a:rPr lang="en-US" sz="8000" dirty="0"/>
              <a:t>Carbon on Malachite Green Oxalate </a:t>
            </a:r>
            <a:r>
              <a:rPr lang="en-US" sz="8000" dirty="0" smtClean="0"/>
              <a:t>	in </a:t>
            </a:r>
            <a:r>
              <a:rPr lang="en-US" sz="8000" dirty="0"/>
              <a:t>Aqueous Solutions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Caroline Grant	 	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Alicia Carvalho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533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72" y="239150"/>
            <a:ext cx="10621108" cy="2307102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Category Awards</a:t>
            </a:r>
            <a:endParaRPr lang="en-US" sz="8000" dirty="0"/>
          </a:p>
        </p:txBody>
      </p:sp>
      <p:pic>
        <p:nvPicPr>
          <p:cNvPr id="4" name="Picture 3" descr="cid:6ADC30BB-BD7A-444F-8059-8CA5F5337382@hsd1.va.comcast.net."/>
          <p:cNvPicPr>
            <a:picLocks noChangeAspect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871381" y="2929598"/>
            <a:ext cx="3715355" cy="266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2780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928468"/>
          </a:xfrm>
        </p:spPr>
        <p:txBody>
          <a:bodyPr/>
          <a:lstStyle/>
          <a:p>
            <a:pPr algn="ctr"/>
            <a:r>
              <a:rPr lang="en-US" dirty="0" smtClean="0"/>
              <a:t>Animal 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76" y="928470"/>
            <a:ext cx="10777024" cy="56552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1st </a:t>
            </a:r>
            <a:r>
              <a:rPr lang="en-US" dirty="0" smtClean="0"/>
              <a:t>Place</a:t>
            </a:r>
            <a:r>
              <a:rPr lang="en-US" b="1" dirty="0"/>
              <a:t>	AS1 - The Effect of Taurine on the Heart Rate of </a:t>
            </a:r>
            <a:r>
              <a:rPr lang="en-US" b="1" i="1" dirty="0"/>
              <a:t>Daphnia magna</a:t>
            </a:r>
            <a:endParaRPr lang="en-US" i="1" dirty="0"/>
          </a:p>
          <a:p>
            <a:pPr marL="0" indent="0">
              <a:buNone/>
            </a:pPr>
            <a:r>
              <a:rPr lang="en-US" dirty="0" smtClean="0"/>
              <a:t>		Maggie </a:t>
            </a:r>
            <a:r>
              <a:rPr lang="en-US" dirty="0"/>
              <a:t>Parkhurst	RVGS/William Byrd High School</a:t>
            </a:r>
          </a:p>
          <a:p>
            <a:pPr marL="0" indent="0">
              <a:buNone/>
            </a:pPr>
            <a:r>
              <a:rPr lang="en-US" dirty="0" smtClean="0"/>
              <a:t>		Rebecca Qiu </a:t>
            </a:r>
            <a:r>
              <a:rPr lang="en-US" dirty="0"/>
              <a:t>	</a:t>
            </a:r>
            <a:r>
              <a:rPr lang="en-US" dirty="0" smtClean="0"/>
              <a:t>	RVGS/William </a:t>
            </a:r>
            <a:r>
              <a:rPr lang="en-US" dirty="0"/>
              <a:t>Byrd High School</a:t>
            </a:r>
          </a:p>
          <a:p>
            <a:pPr marL="0" indent="0">
              <a:buNone/>
            </a:pPr>
            <a:r>
              <a:rPr lang="en-US" dirty="0" smtClean="0"/>
              <a:t>					Sponsor</a:t>
            </a:r>
            <a:r>
              <a:rPr lang="en-US" dirty="0"/>
              <a:t>: Donald Wages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2nd </a:t>
            </a:r>
            <a:r>
              <a:rPr lang="en-US" dirty="0" smtClean="0"/>
              <a:t>Place</a:t>
            </a:r>
            <a:r>
              <a:rPr lang="en-US" b="1" dirty="0"/>
              <a:t>	AS4 - The Impact of Pharmaceuticals on Aquatic Life using </a:t>
            </a:r>
            <a:r>
              <a:rPr lang="en-US" b="1" i="1" dirty="0"/>
              <a:t>Danio</a:t>
            </a:r>
            <a:r>
              <a:rPr lang="en-US" b="1" u="sng" dirty="0"/>
              <a:t> </a:t>
            </a:r>
            <a:r>
              <a:rPr lang="en-US" b="1" dirty="0" smtClean="0"/>
              <a:t>		</a:t>
            </a:r>
            <a:r>
              <a:rPr lang="en-US" b="1" i="1" dirty="0" err="1" smtClean="0"/>
              <a:t>rerio</a:t>
            </a:r>
            <a:r>
              <a:rPr lang="en-US" b="1" dirty="0" smtClean="0"/>
              <a:t> </a:t>
            </a:r>
            <a:r>
              <a:rPr lang="en-US" b="1" dirty="0"/>
              <a:t>as a </a:t>
            </a:r>
            <a:r>
              <a:rPr lang="en-US" b="1" dirty="0" smtClean="0"/>
              <a:t>Model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Simran Gill </a:t>
            </a:r>
            <a:r>
              <a:rPr lang="en-US" dirty="0"/>
              <a:t>	</a:t>
            </a:r>
            <a:r>
              <a:rPr lang="en-US" dirty="0" smtClean="0"/>
              <a:t>	RVGS/Salem </a:t>
            </a:r>
            <a:r>
              <a:rPr lang="en-US" dirty="0"/>
              <a:t>High School</a:t>
            </a:r>
          </a:p>
          <a:p>
            <a:pPr marL="0" indent="0">
              <a:buNone/>
            </a:pPr>
            <a:r>
              <a:rPr lang="en-US" dirty="0" smtClean="0"/>
              <a:t>					Sponsor</a:t>
            </a:r>
            <a:r>
              <a:rPr lang="en-US" dirty="0"/>
              <a:t>: Steve Smith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3rd Place</a:t>
            </a:r>
            <a:r>
              <a:rPr lang="en-US" b="1" dirty="0"/>
              <a:t>	</a:t>
            </a:r>
            <a:r>
              <a:rPr lang="en-US" b="1" dirty="0" smtClean="0"/>
              <a:t>AS8 </a:t>
            </a:r>
            <a:r>
              <a:rPr lang="en-US" b="1" dirty="0"/>
              <a:t>- An Investigation of the Bioaccumulation of </a:t>
            </a:r>
            <a:r>
              <a:rPr lang="en-US" b="1" dirty="0" err="1"/>
              <a:t>Microplastics</a:t>
            </a:r>
            <a:r>
              <a:rPr lang="en-US" b="1" dirty="0"/>
              <a:t> on </a:t>
            </a:r>
            <a:r>
              <a:rPr lang="en-US" b="1" dirty="0" smtClean="0"/>
              <a:t>		</a:t>
            </a:r>
            <a:r>
              <a:rPr lang="en-US" b="1" i="1" dirty="0" smtClean="0"/>
              <a:t>Danio </a:t>
            </a:r>
            <a:r>
              <a:rPr lang="en-US" b="1" i="1" dirty="0" err="1"/>
              <a:t>rerio</a:t>
            </a:r>
            <a:endParaRPr lang="en-US" i="1" dirty="0"/>
          </a:p>
          <a:p>
            <a:pPr marL="0" indent="0">
              <a:buNone/>
            </a:pPr>
            <a:r>
              <a:rPr lang="en-US" dirty="0" smtClean="0"/>
              <a:t>		Mattie </a:t>
            </a:r>
            <a:r>
              <a:rPr lang="en-US" dirty="0"/>
              <a:t>Rose </a:t>
            </a:r>
            <a:r>
              <a:rPr lang="en-US" dirty="0" smtClean="0"/>
              <a:t>Keely  	RVGS/Lord </a:t>
            </a:r>
            <a:r>
              <a:rPr lang="en-US" dirty="0"/>
              <a:t>Botetourt High School</a:t>
            </a:r>
          </a:p>
          <a:p>
            <a:pPr marL="0" indent="0">
              <a:buNone/>
            </a:pPr>
            <a:r>
              <a:rPr lang="en-US" dirty="0" smtClean="0"/>
              <a:t>					Sponsor</a:t>
            </a:r>
            <a:r>
              <a:rPr lang="en-US" dirty="0"/>
              <a:t>: Cindy Bohland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52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302" y="0"/>
            <a:ext cx="10875498" cy="718676"/>
          </a:xfrm>
        </p:spPr>
        <p:txBody>
          <a:bodyPr>
            <a:normAutofit/>
          </a:bodyPr>
          <a:lstStyle/>
          <a:p>
            <a:r>
              <a:rPr lang="en-US" dirty="0" smtClean="0"/>
              <a:t>Behavioral and Biomedical 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02" y="718676"/>
            <a:ext cx="10875498" cy="5963478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1st </a:t>
            </a:r>
            <a:r>
              <a:rPr lang="en-US" sz="4800" dirty="0" smtClean="0"/>
              <a:t>Place</a:t>
            </a:r>
            <a:r>
              <a:rPr lang="en-US" sz="4800" dirty="0"/>
              <a:t>	</a:t>
            </a:r>
            <a:r>
              <a:rPr lang="en-US" sz="4800" dirty="0" smtClean="0"/>
              <a:t>BB4 </a:t>
            </a:r>
            <a:r>
              <a:rPr lang="en-US" sz="4800" dirty="0"/>
              <a:t>- A Novel Multi-</a:t>
            </a:r>
            <a:r>
              <a:rPr lang="en-US" sz="4800" dirty="0" err="1"/>
              <a:t>omic</a:t>
            </a:r>
            <a:r>
              <a:rPr lang="en-US" sz="4800" dirty="0"/>
              <a:t> Approach to Identifying Cancer </a:t>
            </a:r>
            <a:r>
              <a:rPr lang="en-US" sz="4800" dirty="0" smtClean="0"/>
              <a:t>Recurrence-			Associated </a:t>
            </a:r>
            <a:r>
              <a:rPr lang="en-US" sz="4800" dirty="0"/>
              <a:t>Gene Signatures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		Kevin Sheng	 	</a:t>
            </a:r>
            <a:r>
              <a:rPr lang="en-US" sz="4800" dirty="0" smtClean="0"/>
              <a:t>	RVGS/Cave </a:t>
            </a:r>
            <a:r>
              <a:rPr lang="en-US" sz="4800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		</a:t>
            </a:r>
            <a:r>
              <a:rPr lang="en-US" sz="4800" dirty="0" smtClean="0"/>
              <a:t>				Sponsor</a:t>
            </a:r>
            <a:r>
              <a:rPr lang="en-US" sz="4800" dirty="0"/>
              <a:t>: 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1st </a:t>
            </a:r>
            <a:r>
              <a:rPr lang="en-US" sz="4800" dirty="0" smtClean="0"/>
              <a:t>Place</a:t>
            </a:r>
            <a:r>
              <a:rPr lang="en-US" sz="4800" dirty="0"/>
              <a:t>	BB3 - Associations Between Time Perspective, Delay Discounting, and Length </a:t>
            </a:r>
            <a:r>
              <a:rPr lang="en-US" sz="4800" dirty="0" smtClean="0"/>
              <a:t>		of </a:t>
            </a:r>
            <a:r>
              <a:rPr lang="en-US" sz="4800" dirty="0"/>
              <a:t>Abstinence Among Individuals with Substance Dependence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Holly </a:t>
            </a:r>
            <a:r>
              <a:rPr lang="en-US" sz="4800" dirty="0"/>
              <a:t>Acker	 	</a:t>
            </a:r>
            <a:r>
              <a:rPr lang="en-US" sz="4800" dirty="0" smtClean="0"/>
              <a:t>	RVGS/Lord </a:t>
            </a:r>
            <a:r>
              <a:rPr lang="en-US" sz="4800" dirty="0"/>
              <a:t>Botetourt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				Sponsor</a:t>
            </a:r>
            <a:r>
              <a:rPr lang="en-US" sz="4800" dirty="0"/>
              <a:t>: Melissa Fisher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2nd Place	BB6 - Development of a Biofilm-Resistant </a:t>
            </a:r>
            <a:r>
              <a:rPr lang="en-US" sz="4800" dirty="0" err="1"/>
              <a:t>Bioink</a:t>
            </a:r>
            <a:r>
              <a:rPr lang="en-US" sz="4800" dirty="0"/>
              <a:t> for Wound Repair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Maya </a:t>
            </a:r>
            <a:r>
              <a:rPr lang="en-US" sz="4800" dirty="0"/>
              <a:t>Reddy	 	</a:t>
            </a:r>
            <a:r>
              <a:rPr lang="en-US" sz="4800" dirty="0" smtClean="0"/>
              <a:t>	RVGS/Salem </a:t>
            </a:r>
            <a:r>
              <a:rPr lang="en-US" sz="4800" dirty="0"/>
              <a:t>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Kameron </a:t>
            </a:r>
            <a:r>
              <a:rPr lang="en-US" sz="4800" dirty="0"/>
              <a:t>Washington-Brown	</a:t>
            </a:r>
            <a:r>
              <a:rPr lang="en-US" sz="4800" dirty="0" smtClean="0"/>
              <a:t>RVGS/William </a:t>
            </a:r>
            <a:r>
              <a:rPr lang="en-US" sz="4800" dirty="0"/>
              <a:t>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				Sponsor</a:t>
            </a:r>
            <a:r>
              <a:rPr lang="en-US" sz="4800" dirty="0"/>
              <a:t>: 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3rd Place	BB2 - Understanding the Relationship Between Motivation, Future </a:t>
            </a:r>
            <a:r>
              <a:rPr lang="en-US" sz="4800" dirty="0" smtClean="0"/>
              <a:t>			Valuation</a:t>
            </a:r>
            <a:r>
              <a:rPr lang="en-US" sz="4800" dirty="0"/>
              <a:t>, and Relapse in Individuals in Recovery from Substance Abuse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Elyse </a:t>
            </a:r>
            <a:r>
              <a:rPr lang="en-US" sz="4800" dirty="0"/>
              <a:t>McFalls	 	</a:t>
            </a:r>
            <a:r>
              <a:rPr lang="en-US" sz="4800" dirty="0" smtClean="0"/>
              <a:t>	RVGS/William </a:t>
            </a:r>
            <a:r>
              <a:rPr lang="en-US" sz="4800" dirty="0"/>
              <a:t>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						Sponsor</a:t>
            </a:r>
            <a:r>
              <a:rPr lang="en-US" sz="4800" dirty="0"/>
              <a:t>: Melissa Fisher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774947"/>
          </a:xfrm>
        </p:spPr>
        <p:txBody>
          <a:bodyPr/>
          <a:lstStyle/>
          <a:p>
            <a:r>
              <a:rPr lang="en-US" dirty="0" smtClean="0"/>
              <a:t>Cellular and Molecular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791" y="1167618"/>
            <a:ext cx="10016197" cy="541606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1st </a:t>
            </a:r>
            <a:r>
              <a:rPr lang="en-US" sz="2500" dirty="0" smtClean="0"/>
              <a:t>Place</a:t>
            </a:r>
            <a:r>
              <a:rPr lang="en-US" sz="2500" dirty="0"/>
              <a:t>	</a:t>
            </a:r>
            <a:r>
              <a:rPr lang="en-US" sz="2500" b="1" dirty="0"/>
              <a:t>CM5 - The Impact of Visual Input on Glial Cell </a:t>
            </a:r>
            <a:r>
              <a:rPr lang="en-US" sz="2500" b="1" dirty="0" smtClean="0"/>
              <a:t>			Development </a:t>
            </a:r>
            <a:r>
              <a:rPr lang="en-US" sz="2500" b="1" dirty="0"/>
              <a:t>Within the Mouse Brain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Mary </a:t>
            </a:r>
            <a:r>
              <a:rPr lang="en-US" sz="2500" dirty="0"/>
              <a:t>Grace Giles	</a:t>
            </a:r>
            <a:r>
              <a:rPr lang="en-US" sz="2500" dirty="0" smtClean="0"/>
              <a:t>RVGS/Patrick </a:t>
            </a:r>
            <a:r>
              <a:rPr lang="en-US" sz="25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			Sponsor</a:t>
            </a:r>
            <a:r>
              <a:rPr lang="en-US" sz="2500" dirty="0"/>
              <a:t>: Melissa Fisher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2nd Place	</a:t>
            </a:r>
            <a:r>
              <a:rPr lang="en-US" sz="2500" b="1" dirty="0"/>
              <a:t>CM2 - Comparative Analysis Regarding Sex of </a:t>
            </a:r>
            <a:r>
              <a:rPr lang="en-US" sz="2500" b="1" dirty="0" smtClean="0"/>
              <a:t>			Patient and </a:t>
            </a:r>
            <a:r>
              <a:rPr lang="en-US" sz="2500" b="1" dirty="0"/>
              <a:t>Genetic Mutations in Glioblastoma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Liala </a:t>
            </a:r>
            <a:r>
              <a:rPr lang="en-US" sz="2500" dirty="0"/>
              <a:t>Sofi	 	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			Sponsor</a:t>
            </a:r>
            <a:r>
              <a:rPr lang="en-US" sz="2500" dirty="0"/>
              <a:t>: Steve Smith </a:t>
            </a:r>
            <a:endParaRPr lang="en-US" sz="2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3rd Place	</a:t>
            </a:r>
            <a:r>
              <a:rPr lang="en-US" sz="2500" b="1" dirty="0"/>
              <a:t>CM3 - The Effect of ODDD Mutation M147T on GJA1 </a:t>
            </a:r>
            <a:r>
              <a:rPr lang="en-US" sz="2500" dirty="0" smtClean="0"/>
              <a:t>		</a:t>
            </a:r>
            <a:r>
              <a:rPr lang="en-US" sz="2500" b="1" dirty="0" smtClean="0"/>
              <a:t>Internal </a:t>
            </a:r>
            <a:r>
              <a:rPr lang="en-US" sz="2500" b="1" dirty="0"/>
              <a:t>Translation, Protein Localization, and </a:t>
            </a:r>
            <a:r>
              <a:rPr lang="en-US" sz="2500" b="1" dirty="0" smtClean="0"/>
              <a:t>			Function</a:t>
            </a:r>
            <a:endParaRPr lang="en-US" sz="25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Lauren </a:t>
            </a:r>
            <a:r>
              <a:rPr lang="en-US" sz="2500" dirty="0"/>
              <a:t>Frampton	</a:t>
            </a:r>
            <a:r>
              <a:rPr lang="en-US" sz="2500" dirty="0" smtClean="0"/>
              <a:t>RVGS/Cave </a:t>
            </a:r>
            <a:r>
              <a:rPr lang="en-US" sz="2500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smtClean="0"/>
              <a:t>					Sponsor</a:t>
            </a:r>
            <a:r>
              <a:rPr lang="en-US" sz="2500" dirty="0"/>
              <a:t>: Cindy Bohland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97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125385"/>
            <a:ext cx="9692640" cy="690540"/>
          </a:xfrm>
        </p:spPr>
        <p:txBody>
          <a:bodyPr/>
          <a:lstStyle/>
          <a:p>
            <a:pPr algn="ctr"/>
            <a:r>
              <a:rPr lang="en-US" dirty="0" smtClean="0"/>
              <a:t>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588" y="970671"/>
            <a:ext cx="10208924" cy="5641143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1st </a:t>
            </a:r>
            <a:r>
              <a:rPr lang="en-US" sz="6200" dirty="0" smtClean="0"/>
              <a:t>Place</a:t>
            </a:r>
            <a:r>
              <a:rPr lang="en-US" sz="6200" dirty="0"/>
              <a:t>	</a:t>
            </a:r>
            <a:r>
              <a:rPr lang="en-US" sz="6200" b="1" dirty="0"/>
              <a:t>CH5 - AFM-based </a:t>
            </a:r>
            <a:r>
              <a:rPr lang="en-US" sz="6200" b="1" dirty="0" err="1"/>
              <a:t>Nanoindentation</a:t>
            </a:r>
            <a:r>
              <a:rPr lang="en-US" sz="6200" b="1" dirty="0"/>
              <a:t> Technique: A Novel </a:t>
            </a:r>
            <a:r>
              <a:rPr lang="en-US" sz="6200" b="1" dirty="0" smtClean="0"/>
              <a:t>		Approach </a:t>
            </a:r>
            <a:r>
              <a:rPr lang="en-US" sz="6200" b="1" dirty="0"/>
              <a:t>to </a:t>
            </a:r>
            <a:r>
              <a:rPr lang="en-US" sz="6200" b="1" dirty="0" smtClean="0"/>
              <a:t>Determine </a:t>
            </a:r>
            <a:r>
              <a:rPr lang="en-US" sz="6200" b="1" dirty="0"/>
              <a:t>the Nanoscale Degradation of PET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Uyen </a:t>
            </a:r>
            <a:r>
              <a:rPr lang="en-US" sz="6200" dirty="0"/>
              <a:t>Tran	 	RVGS/William 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			Sponsor</a:t>
            </a:r>
            <a:r>
              <a:rPr lang="en-US" sz="6200" dirty="0"/>
              <a:t>: Steve Smith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2nd Place	</a:t>
            </a:r>
            <a:r>
              <a:rPr lang="en-US" sz="6200" b="1" dirty="0"/>
              <a:t>CH2 - The Effect of pH on the Cyclic Life of Electrochromic </a:t>
            </a:r>
            <a:r>
              <a:rPr lang="en-US" sz="6200" b="1" dirty="0" smtClean="0"/>
              <a:t>		Prussian </a:t>
            </a:r>
            <a:r>
              <a:rPr lang="en-US" sz="6200" b="1" dirty="0"/>
              <a:t>Blue Thin Films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Emiliano </a:t>
            </a:r>
            <a:r>
              <a:rPr lang="en-US" sz="6200" dirty="0"/>
              <a:t>Gonzalez	</a:t>
            </a:r>
            <a:r>
              <a:rPr lang="en-US" sz="6200" dirty="0" smtClean="0"/>
              <a:t>William </a:t>
            </a:r>
            <a:r>
              <a:rPr lang="en-US" sz="6200" dirty="0"/>
              <a:t>Byrd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			Sponsor</a:t>
            </a:r>
            <a:r>
              <a:rPr lang="en-US" sz="6200" dirty="0"/>
              <a:t>: Melissa Carr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3rd Place	</a:t>
            </a:r>
            <a:r>
              <a:rPr lang="en-US" sz="6200" b="1" dirty="0"/>
              <a:t>CH4 - Sodium Hypochlorite Bleach's Effects on Various </a:t>
            </a:r>
            <a:r>
              <a:rPr lang="en-US" sz="6200" b="1" dirty="0" smtClean="0"/>
              <a:t>		Organic </a:t>
            </a:r>
            <a:r>
              <a:rPr lang="en-US" sz="6200" b="1" dirty="0"/>
              <a:t>Oils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Rachel </a:t>
            </a:r>
            <a:r>
              <a:rPr lang="en-US" sz="6200" dirty="0" err="1"/>
              <a:t>Baffoe</a:t>
            </a:r>
            <a:r>
              <a:rPr lang="en-US" sz="6200" dirty="0"/>
              <a:t>-Bonnie	</a:t>
            </a:r>
            <a:r>
              <a:rPr lang="en-US" sz="6200" dirty="0" smtClean="0"/>
              <a:t>Cave </a:t>
            </a:r>
            <a:r>
              <a:rPr lang="en-US" sz="6200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			Sponsor</a:t>
            </a:r>
            <a:r>
              <a:rPr lang="en-US" sz="6200" dirty="0"/>
              <a:t>: Sara </a:t>
            </a:r>
            <a:r>
              <a:rPr lang="en-US" sz="6200" dirty="0" err="1"/>
              <a:t>Cann</a:t>
            </a:r>
            <a:r>
              <a:rPr lang="en-US" sz="62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/>
              <a:t>3rd Place	</a:t>
            </a:r>
            <a:r>
              <a:rPr lang="en-US" sz="6200" b="1" dirty="0"/>
              <a:t>CH6 - The Effect of Ambient Temperature on </a:t>
            </a:r>
            <a:r>
              <a:rPr lang="en-US" sz="6200" b="1" dirty="0" err="1"/>
              <a:t>Luminol</a:t>
            </a:r>
            <a:endParaRPr lang="en-US" sz="6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Rose-Erline </a:t>
            </a:r>
            <a:r>
              <a:rPr lang="en-US" sz="6200" dirty="0"/>
              <a:t>Guillaume	 William 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smtClean="0"/>
              <a:t>					 Sponsor</a:t>
            </a:r>
            <a:r>
              <a:rPr lang="en-US" sz="6200" dirty="0"/>
              <a:t>: Christopher Barnes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19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6624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Environmental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046" y="956604"/>
            <a:ext cx="10522634" cy="571148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1st </a:t>
            </a:r>
            <a:r>
              <a:rPr lang="en-US" sz="3600" dirty="0" smtClean="0"/>
              <a:t>Place</a:t>
            </a:r>
            <a:r>
              <a:rPr lang="en-US" sz="3600" dirty="0"/>
              <a:t>	</a:t>
            </a:r>
            <a:r>
              <a:rPr lang="en-US" sz="3600" b="1" dirty="0"/>
              <a:t>EE9 - Phytoremediation of Lead (II) Nitrate Contaminated </a:t>
            </a:r>
            <a:r>
              <a:rPr lang="en-US" sz="3600" b="1" dirty="0" smtClean="0"/>
              <a:t>			Soil </a:t>
            </a:r>
            <a:r>
              <a:rPr lang="en-US" sz="3600" b="1" dirty="0"/>
              <a:t>by </a:t>
            </a:r>
            <a:r>
              <a:rPr lang="en-US" sz="3600" b="1" i="1" dirty="0"/>
              <a:t>Brassica </a:t>
            </a:r>
            <a:r>
              <a:rPr lang="en-US" sz="3600" b="1" i="1" dirty="0" err="1"/>
              <a:t>juncea</a:t>
            </a:r>
            <a:r>
              <a:rPr lang="en-US" sz="3600" b="1" i="1" dirty="0"/>
              <a:t> </a:t>
            </a:r>
            <a:r>
              <a:rPr lang="en-US" sz="3600" b="1" dirty="0"/>
              <a:t>and </a:t>
            </a:r>
            <a:r>
              <a:rPr lang="en-US" sz="3600" b="1" i="1" dirty="0"/>
              <a:t>Helianthus </a:t>
            </a:r>
            <a:r>
              <a:rPr lang="en-US" sz="3600" b="1" i="1" dirty="0" err="1"/>
              <a:t>annuus</a:t>
            </a:r>
            <a:endParaRPr lang="en-US" sz="36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Clara </a:t>
            </a:r>
            <a:r>
              <a:rPr lang="en-US" sz="3600" dirty="0"/>
              <a:t>Higgins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Olivia </a:t>
            </a:r>
            <a:r>
              <a:rPr lang="en-US" sz="3600" dirty="0"/>
              <a:t>Reichardt	</a:t>
            </a:r>
            <a:r>
              <a:rPr lang="en-US" sz="3600" dirty="0" smtClean="0"/>
              <a:t>RVGS/Patrick </a:t>
            </a:r>
            <a:r>
              <a:rPr lang="en-US" sz="36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			Sponsor</a:t>
            </a:r>
            <a:r>
              <a:rPr lang="en-US" sz="3600" dirty="0"/>
              <a:t>: Joanne Villers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2nd Place	</a:t>
            </a:r>
            <a:r>
              <a:rPr lang="en-US" sz="3600" b="1" dirty="0"/>
              <a:t>EE4 - Using </a:t>
            </a:r>
            <a:r>
              <a:rPr lang="en-US" sz="3600" b="1" dirty="0" err="1"/>
              <a:t>Bioprinted</a:t>
            </a:r>
            <a:r>
              <a:rPr lang="en-US" sz="3600" b="1" dirty="0"/>
              <a:t> Algae Structures to Determine </a:t>
            </a:r>
            <a:r>
              <a:rPr lang="en-US" sz="3600" b="1" dirty="0" smtClean="0"/>
              <a:t>				Which </a:t>
            </a:r>
            <a:r>
              <a:rPr lang="en-US" sz="3600" b="1" dirty="0"/>
              <a:t>Algae Species is Most Effective at Removing Nitrates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Haley </a:t>
            </a:r>
            <a:r>
              <a:rPr lang="en-US" sz="3600" dirty="0"/>
              <a:t>Day	 	RVGS/William Byrd High School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Kendall Kelly</a:t>
            </a:r>
            <a:r>
              <a:rPr lang="en-US" sz="3600" dirty="0"/>
              <a:t>	</a:t>
            </a:r>
            <a:r>
              <a:rPr lang="en-US" sz="3600" dirty="0" smtClean="0"/>
              <a:t>	RVGS/Patrick </a:t>
            </a:r>
            <a:r>
              <a:rPr lang="en-US" sz="3600" dirty="0"/>
              <a:t>Henry High School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Dhruvi </a:t>
            </a:r>
            <a:r>
              <a:rPr lang="en-US" sz="3600" dirty="0"/>
              <a:t>Patel	 	RVGS/</a:t>
            </a:r>
            <a:r>
              <a:rPr lang="en-US" sz="3600" dirty="0" err="1"/>
              <a:t>Glenvar</a:t>
            </a:r>
            <a:r>
              <a:rPr lang="en-US" sz="3600" dirty="0"/>
              <a:t> High School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			Sponsor</a:t>
            </a:r>
            <a:r>
              <a:rPr lang="en-US" sz="3600" dirty="0"/>
              <a:t>: Joanne Villers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3rd Place	</a:t>
            </a:r>
            <a:r>
              <a:rPr lang="en-US" sz="3600" b="1" dirty="0"/>
              <a:t>EE6 - Effects of </a:t>
            </a:r>
            <a:r>
              <a:rPr lang="en-US" sz="3600" b="1" i="1" dirty="0" err="1"/>
              <a:t>Acinetobacter</a:t>
            </a:r>
            <a:r>
              <a:rPr lang="en-US" sz="3600" b="1" dirty="0"/>
              <a:t> and </a:t>
            </a:r>
            <a:r>
              <a:rPr lang="en-US" sz="3600" b="1" i="1" dirty="0" err="1"/>
              <a:t>Serratia</a:t>
            </a:r>
            <a:r>
              <a:rPr lang="en-US" sz="3600" b="1" i="1" dirty="0"/>
              <a:t> </a:t>
            </a:r>
            <a:r>
              <a:rPr lang="en-US" sz="3600" b="1" dirty="0"/>
              <a:t>Bacteria on </a:t>
            </a:r>
            <a:r>
              <a:rPr lang="en-US" sz="3600" b="1" dirty="0" smtClean="0"/>
              <a:t>			Bioremediation </a:t>
            </a:r>
            <a:r>
              <a:rPr lang="en-US" sz="3600" b="1" dirty="0"/>
              <a:t>of Gasoline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Cecilia </a:t>
            </a:r>
            <a:r>
              <a:rPr lang="en-US" sz="3600" dirty="0" err="1"/>
              <a:t>Fratacelli</a:t>
            </a:r>
            <a:r>
              <a:rPr lang="en-US" sz="3600" dirty="0"/>
              <a:t>	</a:t>
            </a:r>
            <a:r>
              <a:rPr lang="en-US" sz="3600" dirty="0" smtClean="0"/>
              <a:t>RVGS/</a:t>
            </a:r>
            <a:r>
              <a:rPr lang="en-US" sz="3600" dirty="0" err="1" smtClean="0"/>
              <a:t>Glenvar</a:t>
            </a:r>
            <a:r>
              <a:rPr lang="en-US" sz="3600" dirty="0" smtClean="0"/>
              <a:t> </a:t>
            </a:r>
            <a:r>
              <a:rPr lang="en-US" sz="3600" dirty="0"/>
              <a:t>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/>
              <a:t>					Sponsor</a:t>
            </a:r>
            <a:r>
              <a:rPr lang="en-US" sz="3600" dirty="0"/>
              <a:t>: Joanne Villers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93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74558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Engineering Mechanics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249" y="745588"/>
            <a:ext cx="10550769" cy="611241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1st </a:t>
            </a:r>
            <a:r>
              <a:rPr lang="en-US" sz="8000" dirty="0" smtClean="0"/>
              <a:t>Place</a:t>
            </a:r>
            <a:r>
              <a:rPr lang="en-US" sz="8000" dirty="0"/>
              <a:t>	</a:t>
            </a:r>
            <a:r>
              <a:rPr lang="en-US" sz="8000" b="1" dirty="0"/>
              <a:t>EM2 - Developing a Bluetooth Enabled Pill Dispenser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Grady </a:t>
            </a:r>
            <a:r>
              <a:rPr lang="en-US" sz="8000" dirty="0"/>
              <a:t>Brydges	 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Luke </a:t>
            </a:r>
            <a:r>
              <a:rPr lang="en-US" sz="8000" dirty="0"/>
              <a:t>Arner	 	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Brent Holt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2nd Place	</a:t>
            </a:r>
            <a:r>
              <a:rPr lang="en-US" sz="8000" b="1" dirty="0"/>
              <a:t>EM3 - Mirroring Prosthetic Robotic Arm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Dylan </a:t>
            </a:r>
            <a:r>
              <a:rPr lang="en-US" sz="8000" dirty="0"/>
              <a:t>Tran	 	RVGS/Northside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Brent Holt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2nd Place	</a:t>
            </a:r>
            <a:r>
              <a:rPr lang="en-US" sz="8000" b="1" dirty="0"/>
              <a:t>EM9 - CAD-Designed Autonomous Seed-Planting Robot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Tate </a:t>
            </a:r>
            <a:r>
              <a:rPr lang="en-US" sz="8000" dirty="0"/>
              <a:t>Berenbaum	</a:t>
            </a:r>
            <a:r>
              <a:rPr lang="en-US" sz="8000" dirty="0" smtClean="0"/>
              <a:t>RVGS/Salem </a:t>
            </a:r>
            <a:r>
              <a:rPr lang="en-US" sz="8000" dirty="0"/>
              <a:t>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Jodeci </a:t>
            </a:r>
            <a:r>
              <a:rPr lang="en-US" sz="8000" dirty="0"/>
              <a:t>Dawson	 	RVGS/William 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Leah </a:t>
            </a:r>
            <a:r>
              <a:rPr lang="en-US" sz="8000" dirty="0"/>
              <a:t>Germain	 	RVGS/Lord Botetourt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Nancy Aldridge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3rd Place	</a:t>
            </a:r>
            <a:r>
              <a:rPr lang="en-US" sz="8000" b="1" dirty="0"/>
              <a:t>EM6 - Neuropathy Navigational Assistance Device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Hayden </a:t>
            </a:r>
            <a:r>
              <a:rPr lang="en-US" sz="8000" dirty="0"/>
              <a:t>Gray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Brent Holt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7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775" y="42204"/>
            <a:ext cx="10377737" cy="5767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Earth and Environmental 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828" y="618978"/>
            <a:ext cx="11183815" cy="5491991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1st </a:t>
            </a:r>
            <a:r>
              <a:rPr lang="en-US" sz="8000" b="1" dirty="0" smtClean="0"/>
              <a:t>Place</a:t>
            </a:r>
            <a:r>
              <a:rPr lang="en-US" sz="8000" b="1" dirty="0"/>
              <a:t>	ES6 - Assessment of Neonicotinoids in Blue Ridge Honey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Shannon Filer	 	RVGS/James River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			Sponsor: Steve Smith </a:t>
            </a:r>
            <a:endParaRPr lang="en-US" sz="5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1st </a:t>
            </a:r>
            <a:r>
              <a:rPr lang="en-US" sz="8000" b="1" dirty="0" smtClean="0"/>
              <a:t>Place</a:t>
            </a:r>
            <a:r>
              <a:rPr lang="en-US" sz="8000" b="1" dirty="0"/>
              <a:t>	ES1 - The Effect of Pyrolysis Temperature on the Absorption 				</a:t>
            </a:r>
            <a:r>
              <a:rPr lang="en-US" sz="8000" b="1" dirty="0" smtClean="0"/>
              <a:t>Capacity </a:t>
            </a:r>
            <a:r>
              <a:rPr lang="en-US" sz="8000" b="1" dirty="0"/>
              <a:t>of Rice-hull Derived </a:t>
            </a:r>
            <a:r>
              <a:rPr lang="en-US" sz="8000" b="1" dirty="0" err="1"/>
              <a:t>Biochar</a:t>
            </a:r>
            <a:r>
              <a:rPr lang="en-US" sz="8000" b="1" dirty="0"/>
              <a:t> in Comparison to 				</a:t>
            </a:r>
            <a:r>
              <a:rPr lang="en-US" sz="8000" b="1" dirty="0" smtClean="0"/>
              <a:t>Activated </a:t>
            </a:r>
            <a:r>
              <a:rPr lang="en-US" sz="8000" b="1" dirty="0"/>
              <a:t>Carbon on Malachite Green Oxalate in Aqueous Solutions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Caroline Grant	 	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Alicia Carvalho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			Sponsor: Joanne Villers </a:t>
            </a:r>
            <a:endParaRPr lang="en-US" sz="5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2nd Place 	ES5 - Phytoremediation of Lead (II) Nitrate by Mosses Collected 			from Roanoke, Virginia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Emma Kate Greer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Fiona Murphy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				Sponsor: Joanne Villers </a:t>
            </a:r>
            <a:endParaRPr lang="en-US" sz="6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3rd Place	ES7 - Photocatalytic Degradation of Methylene Blue Using Titanium </a:t>
            </a:r>
            <a:r>
              <a:rPr lang="en-US" sz="8000" b="1" dirty="0" smtClean="0"/>
              <a:t>		Dioxide</a:t>
            </a: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Cathryn </a:t>
            </a:r>
            <a:r>
              <a:rPr lang="en-US" sz="8000" dirty="0"/>
              <a:t>Little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Steve Smith </a:t>
            </a:r>
          </a:p>
        </p:txBody>
      </p:sp>
    </p:spTree>
    <p:extLst>
      <p:ext uri="{BB962C8B-B14F-4D97-AF65-F5344CB8AC3E}">
        <p14:creationId xmlns:p14="http://schemas.microsoft.com/office/powerpoint/2010/main" val="3681525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55045"/>
            <a:ext cx="9692640" cy="5779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Materials Science /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62" y="520506"/>
            <a:ext cx="11057206" cy="5659632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1st </a:t>
            </a:r>
            <a:r>
              <a:rPr lang="en-US" sz="8000" b="1" dirty="0" smtClean="0"/>
              <a:t>Place</a:t>
            </a:r>
            <a:r>
              <a:rPr lang="en-US" sz="8000" b="1" dirty="0"/>
              <a:t>	MS7 - Novel Process for </a:t>
            </a:r>
            <a:r>
              <a:rPr lang="en-US" sz="8000" b="1" dirty="0" err="1"/>
              <a:t>Polylactic</a:t>
            </a:r>
            <a:r>
              <a:rPr lang="en-US" sz="8000" b="1" dirty="0"/>
              <a:t> Acid Synthesis From Kudzu Root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Luke </a:t>
            </a:r>
            <a:r>
              <a:rPr lang="en-US" sz="7200" dirty="0"/>
              <a:t>Gardner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Ryan </a:t>
            </a:r>
            <a:r>
              <a:rPr lang="en-US" sz="7200" dirty="0"/>
              <a:t>Rigatti	 	RVGS/Lord Botetourt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Luke </a:t>
            </a:r>
            <a:r>
              <a:rPr lang="en-US" sz="7200" dirty="0"/>
              <a:t>Suess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</a:t>
            </a:r>
            <a:r>
              <a:rPr lang="en-US" sz="7200" dirty="0"/>
              <a:t>: Cindy Bohland</a:t>
            </a:r>
            <a:r>
              <a:rPr lang="en-US" sz="8000" dirty="0"/>
              <a:t> </a:t>
            </a: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2nd Place	MS2 - A Comparison of </a:t>
            </a:r>
            <a:r>
              <a:rPr lang="en-US" sz="8000" b="1" i="1" dirty="0" err="1"/>
              <a:t>Muscari</a:t>
            </a:r>
            <a:r>
              <a:rPr lang="en-US" sz="8000" b="1" i="1" dirty="0"/>
              <a:t> </a:t>
            </a:r>
            <a:r>
              <a:rPr lang="en-US" sz="8000" b="1" i="1" dirty="0" err="1"/>
              <a:t>neglectum</a:t>
            </a:r>
            <a:r>
              <a:rPr lang="en-US" sz="8000" b="1" i="1" dirty="0"/>
              <a:t> </a:t>
            </a:r>
            <a:r>
              <a:rPr lang="en-US" sz="8000" b="1" dirty="0"/>
              <a:t>Starch to Corn and Rice </a:t>
            </a:r>
            <a:r>
              <a:rPr lang="en-US" sz="8000" b="1" dirty="0" smtClean="0"/>
              <a:t>		Starches </a:t>
            </a:r>
            <a:r>
              <a:rPr lang="en-US" sz="8000" b="1" dirty="0"/>
              <a:t>in Starch-Based Bioplastics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Catherine </a:t>
            </a:r>
            <a:r>
              <a:rPr lang="en-US" sz="7200" dirty="0"/>
              <a:t>Chen	 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Michelle </a:t>
            </a:r>
            <a:r>
              <a:rPr lang="en-US" sz="7200" dirty="0"/>
              <a:t>Zheng	 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</a:t>
            </a:r>
            <a:r>
              <a:rPr lang="en-US" sz="7200" dirty="0"/>
              <a:t>: Joanne Villers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2nd Place	MS6 - An Arsenic Filtration Mechanism Using a 3D </a:t>
            </a:r>
            <a:r>
              <a:rPr lang="en-US" sz="8000" b="1" dirty="0" err="1"/>
              <a:t>Bioprinted</a:t>
            </a:r>
            <a:r>
              <a:rPr lang="en-US" sz="8000" b="1" dirty="0"/>
              <a:t> </a:t>
            </a:r>
            <a:r>
              <a:rPr lang="en-US" sz="8000" b="1" dirty="0" smtClean="0"/>
              <a:t>		Cysteine </a:t>
            </a:r>
            <a:r>
              <a:rPr lang="en-US" sz="8000" b="1" dirty="0"/>
              <a:t>and Silicon Carbide Model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Madison </a:t>
            </a:r>
            <a:r>
              <a:rPr lang="en-US" sz="8000" dirty="0"/>
              <a:t>Brown	</a:t>
            </a:r>
            <a:r>
              <a:rPr lang="en-US" sz="8000" dirty="0" smtClean="0"/>
              <a:t>RVGS/Franklin </a:t>
            </a:r>
            <a:r>
              <a:rPr lang="en-US" sz="8000" dirty="0"/>
              <a:t>County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Joanne Villers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3rd Place	MS5 - The Effect of Different Types of Threads in Dog Tug Toy </a:t>
            </a:r>
            <a:r>
              <a:rPr lang="en-US" sz="8000" b="1" dirty="0" smtClean="0"/>
              <a:t>		Material </a:t>
            </a:r>
            <a:r>
              <a:rPr lang="en-US" sz="8000" b="1" dirty="0"/>
              <a:t>on Tensile Strain and Stress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Evan </a:t>
            </a:r>
            <a:r>
              <a:rPr lang="en-US" sz="8000" dirty="0" err="1"/>
              <a:t>Langhammer</a:t>
            </a:r>
            <a:r>
              <a:rPr lang="en-US" sz="8000" dirty="0"/>
              <a:t>	</a:t>
            </a:r>
            <a:r>
              <a:rPr lang="en-US" sz="8000" dirty="0" smtClean="0"/>
              <a:t>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Kyle </a:t>
            </a:r>
            <a:r>
              <a:rPr lang="en-US" sz="8000" dirty="0" smtClean="0"/>
              <a:t>LaFollette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07348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7315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Microbiology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234" y="647112"/>
            <a:ext cx="10818056" cy="6126480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1st </a:t>
            </a:r>
            <a:r>
              <a:rPr lang="en-US" sz="8000" b="1" dirty="0" smtClean="0"/>
              <a:t>Place</a:t>
            </a:r>
            <a:r>
              <a:rPr lang="en-US" sz="8000" b="1" dirty="0"/>
              <a:t>	MI5 - Bioremediation of heterocyclic dyes by </a:t>
            </a:r>
            <a:r>
              <a:rPr lang="en-US" sz="8000" b="1" i="1" dirty="0"/>
              <a:t>Pseudomonads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Murphy </a:t>
            </a:r>
            <a:r>
              <a:rPr lang="en-US" sz="7200" dirty="0"/>
              <a:t>Johnson	</a:t>
            </a:r>
            <a:r>
              <a:rPr lang="en-US" sz="7200" dirty="0" smtClean="0"/>
              <a:t>	RVGS/Patrick </a:t>
            </a:r>
            <a:r>
              <a:rPr lang="en-US" sz="72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Jack </a:t>
            </a:r>
            <a:r>
              <a:rPr lang="en-US" sz="7200" dirty="0"/>
              <a:t>Shepherd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Sponsor: </a:t>
            </a:r>
            <a:r>
              <a:rPr lang="en-US" sz="7200" dirty="0"/>
              <a:t>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1st Place</a:t>
            </a:r>
            <a:r>
              <a:rPr lang="en-US" sz="8000" b="1" dirty="0"/>
              <a:t>	MI4 - Use of Denitrifying Bacteria Isolated from the Environment </a:t>
            </a:r>
            <a:r>
              <a:rPr lang="en-US" sz="8000" b="1" dirty="0" smtClean="0"/>
              <a:t>		on </a:t>
            </a:r>
            <a:r>
              <a:rPr lang="en-US" sz="8000" b="1" dirty="0"/>
              <a:t>Remediation of Eutrophic </a:t>
            </a:r>
            <a:r>
              <a:rPr lang="en-US" sz="8000" b="1" dirty="0" smtClean="0"/>
              <a:t>Water</a:t>
            </a: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Megan McGinnis	</a:t>
            </a:r>
            <a:r>
              <a:rPr lang="en-US" sz="7200" dirty="0"/>
              <a:t>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Sarah </a:t>
            </a:r>
            <a:r>
              <a:rPr lang="en-US" sz="7200" dirty="0"/>
              <a:t>Riddle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</a:t>
            </a:r>
            <a:r>
              <a:rPr lang="en-US" sz="7200" dirty="0"/>
              <a:t>: 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2nd </a:t>
            </a:r>
            <a:r>
              <a:rPr lang="en-US" sz="8000" b="1" dirty="0"/>
              <a:t>Place	MI9 - The Inhibitory Effects of </a:t>
            </a:r>
            <a:r>
              <a:rPr lang="en-US" sz="8000" b="1" i="1" dirty="0"/>
              <a:t>Brassica </a:t>
            </a:r>
            <a:r>
              <a:rPr lang="en-US" sz="8000" b="1" i="1" dirty="0" err="1"/>
              <a:t>nigra</a:t>
            </a:r>
            <a:r>
              <a:rPr lang="en-US" sz="8000" b="1" dirty="0"/>
              <a:t> Seed Distillate on </a:t>
            </a:r>
            <a:r>
              <a:rPr lang="en-US" sz="8000" b="1" dirty="0" smtClean="0"/>
              <a:t>		</a:t>
            </a:r>
            <a:r>
              <a:rPr lang="en-US" sz="8000" b="1" i="1" dirty="0" smtClean="0"/>
              <a:t>E</a:t>
            </a:r>
            <a:r>
              <a:rPr lang="en-US" sz="8000" b="1" i="1" dirty="0"/>
              <a:t>. </a:t>
            </a:r>
            <a:r>
              <a:rPr lang="en-US" sz="8000" b="1" i="1" dirty="0" smtClean="0"/>
              <a:t>coli</a:t>
            </a:r>
            <a:endParaRPr lang="en-US" sz="80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Sophia </a:t>
            </a:r>
            <a:r>
              <a:rPr lang="en-US" sz="7200" dirty="0"/>
              <a:t>Schumaecker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Claire </a:t>
            </a:r>
            <a:r>
              <a:rPr lang="en-US" sz="7200" dirty="0"/>
              <a:t>Wei	 	RVGS/Cave 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</a:t>
            </a:r>
            <a:r>
              <a:rPr lang="en-US" sz="7200" dirty="0"/>
              <a:t>: Laura Roark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3rd </a:t>
            </a:r>
            <a:r>
              <a:rPr lang="en-US" sz="8000" b="1" dirty="0"/>
              <a:t>Place	MI2 - The Effect of Nanoparticles on the Growth of </a:t>
            </a:r>
            <a:r>
              <a:rPr lang="en-US" sz="8000" b="1" i="1" dirty="0"/>
              <a:t>E. coli</a:t>
            </a:r>
            <a:r>
              <a:rPr lang="en-US" sz="8000" b="1" dirty="0"/>
              <a:t> </a:t>
            </a:r>
            <a:r>
              <a:rPr lang="en-US" sz="8000" b="1" dirty="0" smtClean="0"/>
              <a:t>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	</a:t>
            </a:r>
            <a:r>
              <a:rPr lang="en-US" sz="8000" b="1" dirty="0" smtClean="0"/>
              <a:t>	</a:t>
            </a:r>
            <a:r>
              <a:rPr lang="en-US" sz="8000" b="1" i="1" dirty="0" smtClean="0"/>
              <a:t>S. epidermidis</a:t>
            </a:r>
            <a:endParaRPr lang="en-US" sz="80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Claire </a:t>
            </a:r>
            <a:r>
              <a:rPr lang="en-US" sz="7200" dirty="0"/>
              <a:t>Nichols	 	RVGS/Hidden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					Sponsor</a:t>
            </a:r>
            <a:r>
              <a:rPr lang="en-US" sz="7200" dirty="0"/>
              <a:t>: Steve Smith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845039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1"/>
            <a:ext cx="9692640" cy="67525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Plant Sciences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234" y="675249"/>
            <a:ext cx="10803988" cy="6049107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/>
              <a:t>1st </a:t>
            </a:r>
            <a:r>
              <a:rPr lang="en-US" sz="6400" b="1" dirty="0" smtClean="0"/>
              <a:t>Place</a:t>
            </a:r>
            <a:r>
              <a:rPr lang="en-US" sz="6400" b="1" dirty="0"/>
              <a:t>	PS3 - Can Essential Oils be </a:t>
            </a:r>
            <a:r>
              <a:rPr lang="en-US" sz="6400" b="1" dirty="0" err="1"/>
              <a:t>Allelopathic</a:t>
            </a:r>
            <a:r>
              <a:rPr lang="en-US" sz="6400" b="1" dirty="0"/>
              <a:t> to </a:t>
            </a:r>
            <a:r>
              <a:rPr lang="en-US" sz="6400" b="1" i="1" dirty="0" err="1"/>
              <a:t>Lolium</a:t>
            </a:r>
            <a:r>
              <a:rPr lang="en-US" sz="6400" b="1" i="1" dirty="0"/>
              <a:t> </a:t>
            </a:r>
            <a:r>
              <a:rPr lang="en-US" sz="6400" b="1" i="1" dirty="0" err="1"/>
              <a:t>multiforum</a:t>
            </a:r>
            <a:r>
              <a:rPr lang="en-US" sz="6400" b="1" i="1" dirty="0"/>
              <a:t> </a:t>
            </a:r>
            <a:r>
              <a:rPr lang="en-US" sz="6400" b="1" dirty="0" smtClean="0"/>
              <a:t>Without </a:t>
            </a:r>
            <a:r>
              <a:rPr lang="en-US" sz="6400" b="1" dirty="0"/>
              <a:t>Harming </a:t>
            </a:r>
            <a:r>
              <a:rPr lang="en-US" sz="6400" b="1" dirty="0" smtClean="0"/>
              <a:t>		</a:t>
            </a:r>
            <a:r>
              <a:rPr lang="en-US" sz="6400" b="1" i="1" dirty="0" err="1" smtClean="0"/>
              <a:t>Solanum</a:t>
            </a:r>
            <a:r>
              <a:rPr lang="en-US" sz="6400" b="1" i="1" dirty="0" smtClean="0"/>
              <a:t> </a:t>
            </a:r>
            <a:r>
              <a:rPr lang="en-US" sz="6400" b="1" i="1" dirty="0" err="1"/>
              <a:t>lycopersicum</a:t>
            </a:r>
            <a:r>
              <a:rPr lang="en-US" sz="6400" b="1" dirty="0"/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Shreya </a:t>
            </a:r>
            <a:r>
              <a:rPr lang="en-US" sz="6400" dirty="0"/>
              <a:t>Madan	 	Hidden 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			Sponsor</a:t>
            </a:r>
            <a:r>
              <a:rPr lang="en-US" sz="6400" dirty="0"/>
              <a:t>: Caitlin </a:t>
            </a:r>
            <a:r>
              <a:rPr lang="en-US" sz="6400" dirty="0" err="1"/>
              <a:t>Pannel</a:t>
            </a:r>
            <a:r>
              <a:rPr lang="en-US" sz="6400" dirty="0"/>
              <a:t> </a:t>
            </a:r>
            <a:endParaRPr lang="en-US" sz="4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 </a:t>
            </a:r>
            <a:endParaRPr lang="en-US" sz="6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/>
              <a:t>1st </a:t>
            </a:r>
            <a:r>
              <a:rPr lang="en-US" sz="6400" b="1" dirty="0" smtClean="0"/>
              <a:t>Place</a:t>
            </a:r>
            <a:r>
              <a:rPr lang="en-US" sz="6400" b="1" dirty="0"/>
              <a:t>	PS9 - The </a:t>
            </a:r>
            <a:r>
              <a:rPr lang="en-US" sz="6400" b="1" dirty="0" err="1"/>
              <a:t>Allelopathic</a:t>
            </a:r>
            <a:r>
              <a:rPr lang="en-US" sz="6400" b="1" dirty="0"/>
              <a:t> Effect of </a:t>
            </a:r>
            <a:r>
              <a:rPr lang="en-US" sz="6400" b="1" i="1" dirty="0"/>
              <a:t>T. </a:t>
            </a:r>
            <a:r>
              <a:rPr lang="en-US" sz="6400" b="1" i="1" dirty="0" err="1"/>
              <a:t>patula</a:t>
            </a:r>
            <a:r>
              <a:rPr lang="en-US" sz="6400" b="1" i="1" dirty="0"/>
              <a:t> </a:t>
            </a:r>
            <a:r>
              <a:rPr lang="en-US" sz="6400" b="1" dirty="0"/>
              <a:t>Organs on the </a:t>
            </a:r>
            <a:r>
              <a:rPr lang="en-US" sz="6400" b="1" dirty="0" smtClean="0"/>
              <a:t>Germination </a:t>
            </a:r>
            <a:r>
              <a:rPr lang="en-US" sz="6400" b="1" dirty="0"/>
              <a:t>&amp; Growth of </a:t>
            </a:r>
            <a:r>
              <a:rPr lang="en-US" sz="6400" b="1" dirty="0" smtClean="0"/>
              <a:t>		</a:t>
            </a:r>
            <a:r>
              <a:rPr lang="en-US" sz="6400" b="1" i="1" dirty="0" smtClean="0"/>
              <a:t>L</a:t>
            </a:r>
            <a:r>
              <a:rPr lang="en-US" sz="6400" b="1" i="1" dirty="0"/>
              <a:t>. </a:t>
            </a:r>
            <a:r>
              <a:rPr lang="en-US" sz="6400" b="1" i="1" dirty="0" err="1"/>
              <a:t>lycopersicum</a:t>
            </a:r>
            <a:r>
              <a:rPr lang="en-US" sz="6400" b="1" i="1" dirty="0"/>
              <a:t> </a:t>
            </a:r>
            <a:r>
              <a:rPr lang="en-US" sz="6400" b="1" dirty="0"/>
              <a:t>and </a:t>
            </a:r>
            <a:r>
              <a:rPr lang="en-US" sz="6400" b="1" i="1" dirty="0"/>
              <a:t>T. </a:t>
            </a:r>
            <a:r>
              <a:rPr lang="en-US" sz="6400" b="1" i="1" dirty="0" err="1"/>
              <a:t>repens</a:t>
            </a:r>
            <a:endParaRPr lang="en-US" sz="64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Madalyn </a:t>
            </a:r>
            <a:r>
              <a:rPr lang="en-US" sz="6400" dirty="0"/>
              <a:t>Likens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Eleanor </a:t>
            </a:r>
            <a:r>
              <a:rPr lang="en-US" sz="6400" dirty="0"/>
              <a:t>Little	 	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			Sponsor</a:t>
            </a:r>
            <a:r>
              <a:rPr lang="en-US" sz="6400" dirty="0"/>
              <a:t>: Matthew Browning </a:t>
            </a:r>
            <a:endParaRPr lang="en-US" sz="4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/>
              <a:t>2nd Place	PS6 - The Effect of </a:t>
            </a:r>
            <a:r>
              <a:rPr lang="en-US" sz="6400" b="1" dirty="0" err="1"/>
              <a:t>Manduca</a:t>
            </a:r>
            <a:r>
              <a:rPr lang="en-US" sz="6400" b="1" dirty="0"/>
              <a:t> </a:t>
            </a:r>
            <a:r>
              <a:rPr lang="en-US" sz="6400" b="1" dirty="0" err="1"/>
              <a:t>sexta</a:t>
            </a:r>
            <a:r>
              <a:rPr lang="en-US" sz="6400" b="1" dirty="0"/>
              <a:t> on the Total Phenolic </a:t>
            </a:r>
            <a:r>
              <a:rPr lang="en-US" sz="6400" b="1" dirty="0" smtClean="0"/>
              <a:t>Content of </a:t>
            </a:r>
            <a:r>
              <a:rPr lang="en-US" sz="6400" b="1" i="1" dirty="0" err="1"/>
              <a:t>Solanum</a:t>
            </a:r>
            <a:r>
              <a:rPr lang="en-US" sz="6400" b="1" dirty="0"/>
              <a:t> </a:t>
            </a:r>
            <a:r>
              <a:rPr lang="en-US" sz="6400" b="1" dirty="0" smtClean="0"/>
              <a:t>		</a:t>
            </a:r>
            <a:r>
              <a:rPr lang="en-US" sz="6400" b="1" i="1" dirty="0" err="1" smtClean="0"/>
              <a:t>lycopersicum</a:t>
            </a:r>
            <a:endParaRPr lang="en-US" sz="64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Margaret </a:t>
            </a:r>
            <a:r>
              <a:rPr lang="en-US" sz="6400" dirty="0"/>
              <a:t>Laflam	 </a:t>
            </a:r>
            <a:r>
              <a:rPr lang="en-US" sz="6400" dirty="0" smtClean="0"/>
              <a:t>	RVGS/Hidden </a:t>
            </a:r>
            <a:r>
              <a:rPr lang="en-US" sz="6400" dirty="0"/>
              <a:t>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			Sponsor</a:t>
            </a:r>
            <a:r>
              <a:rPr lang="en-US" sz="6400" dirty="0"/>
              <a:t>: Steve Smith </a:t>
            </a:r>
            <a:endParaRPr lang="en-US" sz="4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/>
              <a:t> </a:t>
            </a:r>
            <a:endParaRPr lang="en-US" sz="6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/>
              <a:t>2nd Place	PS8 - The Effect of Synthetic and Organic Pesticides on the Growth and </a:t>
            </a:r>
            <a:r>
              <a:rPr lang="en-US" sz="6400" b="1" dirty="0" smtClean="0"/>
              <a:t>			Germination </a:t>
            </a:r>
            <a:r>
              <a:rPr lang="en-US" sz="6400" b="1" dirty="0"/>
              <a:t>of </a:t>
            </a:r>
            <a:r>
              <a:rPr lang="en-US" sz="6400" b="1" dirty="0" err="1"/>
              <a:t>Vi</a:t>
            </a:r>
            <a:r>
              <a:rPr lang="en-US" sz="6400" b="1" i="1" dirty="0" err="1"/>
              <a:t>gna</a:t>
            </a:r>
            <a:r>
              <a:rPr lang="en-US" sz="6400" b="1" i="1" dirty="0"/>
              <a:t> </a:t>
            </a:r>
            <a:r>
              <a:rPr lang="en-US" sz="6400" b="1" i="1" dirty="0" err="1"/>
              <a:t>radiata</a:t>
            </a:r>
            <a:endParaRPr lang="en-US" sz="6400" b="1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Anna </a:t>
            </a:r>
            <a:r>
              <a:rPr lang="en-US" sz="6400" dirty="0"/>
              <a:t>Frittman	 	RVGS/Lord Botetourt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Spencer </a:t>
            </a:r>
            <a:r>
              <a:rPr lang="en-US" sz="6400" dirty="0"/>
              <a:t>Kearns	 	RVGS/Staunton River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			Sponsor</a:t>
            </a:r>
            <a:r>
              <a:rPr lang="en-US" sz="6400" dirty="0"/>
              <a:t>: Joanne Villers </a:t>
            </a:r>
            <a:endParaRPr lang="en-US" sz="4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 </a:t>
            </a:r>
            <a:endParaRPr lang="en-US" sz="6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/>
              <a:t>3rd Place	PS7 - The Effect of a Natural Multi-Plant Herbicide on Terrestrial and Aquatic </a:t>
            </a:r>
            <a:r>
              <a:rPr lang="en-US" sz="6400" b="1" dirty="0" smtClean="0"/>
              <a:t>		Plants</a:t>
            </a:r>
            <a:endParaRPr lang="en-US" sz="6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Ryan </a:t>
            </a:r>
            <a:r>
              <a:rPr lang="en-US" sz="6400" dirty="0"/>
              <a:t>Mollin	 	RVGS/Franklin County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dirty="0" smtClean="0"/>
              <a:t>					Sponsor</a:t>
            </a:r>
            <a:r>
              <a:rPr lang="en-US" sz="6400" dirty="0"/>
              <a:t>: Steve Smith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43946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732744"/>
          </a:xfrm>
        </p:spPr>
        <p:txBody>
          <a:bodyPr/>
          <a:lstStyle/>
          <a:p>
            <a:pPr algn="ctr"/>
            <a:r>
              <a:rPr lang="en-US" dirty="0" smtClean="0"/>
              <a:t>Systems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708" y="732744"/>
            <a:ext cx="10705514" cy="5808733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1st </a:t>
            </a:r>
            <a:r>
              <a:rPr lang="en-US" sz="8000" b="1" dirty="0" smtClean="0"/>
              <a:t>Place</a:t>
            </a:r>
            <a:r>
              <a:rPr lang="en-US" sz="8000" b="1" dirty="0"/>
              <a:t>	SS4 - A Novel Algorithm for Cooperative GPS Navigation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Siddhartha </a:t>
            </a:r>
            <a:r>
              <a:rPr lang="en-US" sz="8000" dirty="0"/>
              <a:t>Lamichhane	</a:t>
            </a:r>
            <a:r>
              <a:rPr lang="en-US" sz="8000" dirty="0" smtClean="0"/>
              <a:t>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Charles </a:t>
            </a:r>
            <a:r>
              <a:rPr lang="en-US" sz="8000" dirty="0"/>
              <a:t>Murphy	 	</a:t>
            </a:r>
            <a:r>
              <a:rPr lang="en-US" sz="8000" dirty="0" smtClean="0"/>
              <a:t>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	Sponsor</a:t>
            </a:r>
            <a:r>
              <a:rPr lang="en-US" sz="8000" dirty="0"/>
              <a:t>: Doug Divers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2nd Place	SS1 - Cohesive Multi-Agent Sequencing Algorithm Auto-curricula </a:t>
            </a:r>
            <a:r>
              <a:rPr lang="en-US" sz="8000" b="1" dirty="0" smtClean="0"/>
              <a:t>		for </a:t>
            </a:r>
            <a:r>
              <a:rPr lang="en-US" sz="8000" b="1" dirty="0"/>
              <a:t>Traffic Stop Simulations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Michael </a:t>
            </a:r>
            <a:r>
              <a:rPr lang="en-US" sz="8000" dirty="0"/>
              <a:t>Lin	 	</a:t>
            </a:r>
            <a:r>
              <a:rPr lang="en-US" sz="8000" dirty="0" smtClean="0"/>
              <a:t>	RVGS/Hidden </a:t>
            </a:r>
            <a:r>
              <a:rPr lang="en-US" sz="8000" dirty="0"/>
              <a:t>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	Sponsor</a:t>
            </a:r>
            <a:r>
              <a:rPr lang="en-US" sz="8000" dirty="0"/>
              <a:t>: Doug Divers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3rd Place	SS3 - Physics Engine for Calculating Geodesics of Particles on a </a:t>
            </a:r>
            <a:r>
              <a:rPr lang="en-US" sz="8000" b="1" dirty="0" smtClean="0"/>
              <a:t>		Lorentzian </a:t>
            </a:r>
            <a:r>
              <a:rPr lang="en-US" sz="8000" b="1" dirty="0"/>
              <a:t>Manifold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James Whiting	</a:t>
            </a:r>
            <a:r>
              <a:rPr lang="en-US" sz="8000" dirty="0"/>
              <a:t>	 	RVGS/William Fleming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	Sponsor</a:t>
            </a:r>
            <a:r>
              <a:rPr lang="en-US" sz="8000" dirty="0"/>
              <a:t>: Doug Divers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3rd Place	SS5 - The Development of a Secure School Application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Jagger </a:t>
            </a:r>
            <a:r>
              <a:rPr lang="en-US" sz="8000" dirty="0" err="1" smtClean="0"/>
              <a:t>LaDouceur</a:t>
            </a:r>
            <a:r>
              <a:rPr lang="en-US" sz="8000" dirty="0" smtClean="0"/>
              <a:t>		RVGS/Hidden </a:t>
            </a:r>
            <a:r>
              <a:rPr lang="en-US" sz="8000" dirty="0"/>
              <a:t>Valley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	Sponsor</a:t>
            </a:r>
            <a:r>
              <a:rPr lang="en-US" sz="8000" dirty="0"/>
              <a:t>: Melissa Fisher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909825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72" y="239150"/>
            <a:ext cx="10621108" cy="2307102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Grand Awards</a:t>
            </a:r>
            <a:endParaRPr lang="en-US" sz="8000" dirty="0"/>
          </a:p>
        </p:txBody>
      </p:sp>
      <p:pic>
        <p:nvPicPr>
          <p:cNvPr id="4" name="Picture 3" descr="cid:6ADC30BB-BD7A-444F-8059-8CA5F5337382@hsd1.va.comcast.net."/>
          <p:cNvPicPr>
            <a:picLocks noChangeAspect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871381" y="2929598"/>
            <a:ext cx="3715355" cy="266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1382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139452"/>
            <a:ext cx="9692640" cy="873420"/>
          </a:xfrm>
        </p:spPr>
        <p:txBody>
          <a:bodyPr/>
          <a:lstStyle/>
          <a:p>
            <a:r>
              <a:rPr lang="en-US" dirty="0" smtClean="0"/>
              <a:t>Alternate Grand Award Winners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75" y="1012872"/>
            <a:ext cx="10522633" cy="5683350"/>
          </a:xfr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/>
              <a:t>Assessment of Neonicotinoids in Blue Ridge Honey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Shannon Filer	 	RVGS/James River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Steve Smith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Bioremediation </a:t>
            </a:r>
            <a:r>
              <a:rPr lang="en-US" sz="8000" b="1" dirty="0"/>
              <a:t>of heterocyclic dyes by Pseudomonads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Murphy </a:t>
            </a:r>
            <a:r>
              <a:rPr lang="en-US" sz="8000" dirty="0"/>
              <a:t>Johnson	</a:t>
            </a:r>
            <a:r>
              <a:rPr lang="en-US" sz="8000" dirty="0" smtClean="0"/>
              <a:t>	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Jack Shepherd </a:t>
            </a:r>
            <a:r>
              <a:rPr lang="en-US" sz="8000" dirty="0"/>
              <a:t>	</a:t>
            </a:r>
            <a:r>
              <a:rPr lang="en-US" sz="8000" dirty="0" smtClean="0"/>
              <a:t>	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A </a:t>
            </a:r>
            <a:r>
              <a:rPr lang="en-US" sz="8000" b="1" dirty="0"/>
              <a:t>Novel Algorithm for Cooperative GPS Navigation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Siddhartha Lamichhane 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Charles </a:t>
            </a:r>
            <a:r>
              <a:rPr lang="en-US" sz="8000" dirty="0"/>
              <a:t>Murphy	 	 </a:t>
            </a:r>
            <a:r>
              <a:rPr lang="en-US" sz="8000" dirty="0" smtClean="0"/>
              <a:t> RVGS/Patrick </a:t>
            </a:r>
            <a:r>
              <a:rPr lang="en-US" sz="8000" dirty="0"/>
              <a:t>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  Sponsor</a:t>
            </a:r>
            <a:r>
              <a:rPr lang="en-US" sz="8000" dirty="0"/>
              <a:t>: Doug Divers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092468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249" y="26908"/>
            <a:ext cx="10564837" cy="102816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Grand Award Winners</a:t>
            </a:r>
            <a:br>
              <a:rPr lang="en-US" dirty="0" smtClean="0"/>
            </a:br>
            <a:r>
              <a:rPr lang="en-US" sz="2200" dirty="0" smtClean="0"/>
              <a:t>These projects qualify for the International Science and Engineering Fair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111346"/>
            <a:ext cx="10691446" cy="5746654"/>
          </a:xfr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A </a:t>
            </a:r>
            <a:r>
              <a:rPr lang="en-US" sz="8000" b="1" dirty="0"/>
              <a:t>Novel Multi-</a:t>
            </a:r>
            <a:r>
              <a:rPr lang="en-US" sz="8000" b="1" dirty="0" err="1"/>
              <a:t>omic</a:t>
            </a:r>
            <a:r>
              <a:rPr lang="en-US" sz="8000" b="1" dirty="0"/>
              <a:t> Approach to Identifying Cancer Recurrence-Associated Gene Signatures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Kevin </a:t>
            </a:r>
            <a:r>
              <a:rPr lang="en-US" sz="8000" dirty="0"/>
              <a:t>Sheng	</a:t>
            </a:r>
            <a:r>
              <a:rPr lang="en-US" sz="8000" dirty="0" smtClean="0"/>
              <a:t>RVGS/Cave </a:t>
            </a:r>
            <a:r>
              <a:rPr lang="en-US" sz="8000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Sponsor</a:t>
            </a:r>
            <a:r>
              <a:rPr lang="en-US" sz="8000" dirty="0"/>
              <a:t>: Cindy Bohland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The </a:t>
            </a:r>
            <a:r>
              <a:rPr lang="en-US" sz="8000" b="1" dirty="0"/>
              <a:t>Impact of Visual Input on Glial Cell Development Within the Mouse Brain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Mary </a:t>
            </a:r>
            <a:r>
              <a:rPr lang="en-US" sz="8000" dirty="0"/>
              <a:t>Grace </a:t>
            </a:r>
            <a:r>
              <a:rPr lang="en-US" sz="8000" dirty="0" smtClean="0"/>
              <a:t>Giles</a:t>
            </a:r>
            <a:r>
              <a:rPr lang="en-US" sz="8000" dirty="0"/>
              <a:t>	 RVGS/Patrick Henry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			 Sponsor</a:t>
            </a:r>
            <a:r>
              <a:rPr lang="en-US" sz="8000" dirty="0"/>
              <a:t>: Melissa Fisher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smtClean="0"/>
              <a:t>Developing </a:t>
            </a:r>
            <a:r>
              <a:rPr lang="en-US" sz="8000" b="1" dirty="0"/>
              <a:t>a Bluetooth Enabled Pill Dispenser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Grady </a:t>
            </a:r>
            <a:r>
              <a:rPr lang="en-US" sz="8000" dirty="0"/>
              <a:t>Brydges	 </a:t>
            </a:r>
            <a:r>
              <a:rPr lang="en-US" sz="8000" dirty="0" smtClean="0"/>
              <a:t>RVGS/Cave </a:t>
            </a:r>
            <a:r>
              <a:rPr lang="en-US" sz="8000" dirty="0"/>
              <a:t>Spring High 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smtClean="0"/>
              <a:t>		Luke </a:t>
            </a:r>
            <a:r>
              <a:rPr lang="en-US" sz="8000" dirty="0"/>
              <a:t>Arner	 	</a:t>
            </a:r>
            <a:r>
              <a:rPr lang="en-US" sz="8000" dirty="0" smtClean="0"/>
              <a:t> RVGS/Hidden </a:t>
            </a:r>
            <a:r>
              <a:rPr lang="en-US" sz="8000" dirty="0"/>
              <a:t>Valley High </a:t>
            </a:r>
            <a:r>
              <a:rPr lang="en-US" sz="8000" dirty="0" smtClean="0"/>
              <a:t>School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	</a:t>
            </a:r>
            <a:r>
              <a:rPr lang="en-US" sz="8000" dirty="0" smtClean="0"/>
              <a:t>				 Sponsor: Brent Holt</a:t>
            </a:r>
            <a:endParaRPr lang="en-US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3093958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94197"/>
            <a:ext cx="9692640" cy="2055107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Congratulations to the Award Winners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3179298"/>
            <a:ext cx="8595360" cy="300083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Category Award 1</a:t>
            </a:r>
            <a:r>
              <a:rPr lang="en-US" baseline="30000" dirty="0" smtClean="0"/>
              <a:t>st</a:t>
            </a:r>
            <a:r>
              <a:rPr lang="en-US" dirty="0" smtClean="0"/>
              <a:t> place winning students advance to the </a:t>
            </a:r>
            <a:r>
              <a:rPr lang="en-US" u="sng" dirty="0" smtClean="0"/>
              <a:t>Virginia State Science and Engineering Fair </a:t>
            </a:r>
            <a:r>
              <a:rPr lang="en-US" dirty="0" smtClean="0"/>
              <a:t>.  The Grand Award Winners advancing to the </a:t>
            </a:r>
            <a:r>
              <a:rPr lang="en-US" u="sng" dirty="0" smtClean="0"/>
              <a:t>International Science and Engineering Fair </a:t>
            </a:r>
            <a:r>
              <a:rPr lang="en-US" dirty="0" smtClean="0"/>
              <a:t>should contact Mr. Levy by emailing </a:t>
            </a:r>
            <a:r>
              <a:rPr lang="en-US" dirty="0" smtClean="0">
                <a:hlinkClick r:id="rId2"/>
              </a:rPr>
              <a:t>mlevy@rvgs.k12.va.us</a:t>
            </a:r>
            <a:r>
              <a:rPr lang="en-US" dirty="0" smtClean="0"/>
              <a:t> for more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20907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4C1AF0EBAC74489EA5B98B975A9E8D" ma:contentTypeVersion="13" ma:contentTypeDescription="Create a new document." ma:contentTypeScope="" ma:versionID="ee2e6e6ff71eef644966aa093f4d3844">
  <xsd:schema xmlns:xsd="http://www.w3.org/2001/XMLSchema" xmlns:xs="http://www.w3.org/2001/XMLSchema" xmlns:p="http://schemas.microsoft.com/office/2006/metadata/properties" xmlns:ns3="abfdd10f-ee70-4a94-b770-add6805f217b" xmlns:ns4="b5df1624-255b-47d6-86e8-c31272d79127" targetNamespace="http://schemas.microsoft.com/office/2006/metadata/properties" ma:root="true" ma:fieldsID="a52f9b2658b9ec8e876993e9357e1458" ns3:_="" ns4:_="">
    <xsd:import namespace="abfdd10f-ee70-4a94-b770-add6805f217b"/>
    <xsd:import namespace="b5df1624-255b-47d6-86e8-c31272d7912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fdd10f-ee70-4a94-b770-add6805f217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df1624-255b-47d6-86e8-c31272d791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8D0618-9CDE-497E-8756-6C920B18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fdd10f-ee70-4a94-b770-add6805f217b"/>
    <ds:schemaRef ds:uri="b5df1624-255b-47d6-86e8-c31272d791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88AE4B-8032-4254-B3DB-DCAE1DF28C8C}">
  <ds:schemaRefs>
    <ds:schemaRef ds:uri="http://schemas.openxmlformats.org/package/2006/metadata/core-properties"/>
    <ds:schemaRef ds:uri="abfdd10f-ee70-4a94-b770-add6805f217b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b5df1624-255b-47d6-86e8-c31272d7912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0BFF4C4-714F-4258-978A-2D3B3545C3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1346</TotalTime>
  <Words>3287</Words>
  <Application>Microsoft Office PowerPoint</Application>
  <PresentationFormat>Widescreen</PresentationFormat>
  <Paragraphs>359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Century Schoolbook</vt:lpstr>
      <vt:lpstr>Wingdings 2</vt:lpstr>
      <vt:lpstr>View</vt:lpstr>
      <vt:lpstr>Western Virginia Regional Science Fair Awards</vt:lpstr>
      <vt:lpstr>Acknowledgements and Thanks</vt:lpstr>
      <vt:lpstr>Acknowledgements and Thanks</vt:lpstr>
      <vt:lpstr>Affiliated Fairs</vt:lpstr>
      <vt:lpstr>Modifications due to COVID-19</vt:lpstr>
      <vt:lpstr>Special Awards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Category Awards</vt:lpstr>
      <vt:lpstr>Animal Sciences</vt:lpstr>
      <vt:lpstr>Behavioral and Biomedical Sciences</vt:lpstr>
      <vt:lpstr>Cellular and Molecular Biology</vt:lpstr>
      <vt:lpstr>Chemistry</vt:lpstr>
      <vt:lpstr>Environmental Engineering</vt:lpstr>
      <vt:lpstr>Engineering Mechanics</vt:lpstr>
      <vt:lpstr>Earth and Environmental Sciences</vt:lpstr>
      <vt:lpstr>Materials Science / Physics</vt:lpstr>
      <vt:lpstr>Microbiology</vt:lpstr>
      <vt:lpstr>Plant Sciences</vt:lpstr>
      <vt:lpstr>Systems Software</vt:lpstr>
      <vt:lpstr>Grand Awards</vt:lpstr>
      <vt:lpstr>Alternate Grand Award Winners</vt:lpstr>
      <vt:lpstr>Grand Award Winners These projects qualify for the International Science and Engineering Fair</vt:lpstr>
      <vt:lpstr>Congratulations to the Award Winners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Virginia Regional Science Fair Awards</dc:title>
  <dc:creator>Mark A. Levy</dc:creator>
  <cp:lastModifiedBy>Mark A. Levy</cp:lastModifiedBy>
  <cp:revision>26</cp:revision>
  <dcterms:created xsi:type="dcterms:W3CDTF">2020-03-22T02:29:49Z</dcterms:created>
  <dcterms:modified xsi:type="dcterms:W3CDTF">2020-03-26T16:21:51Z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0x010100B74C1AF0EBAC74489EA5B98B975A9E8D</vt:lpwstr>
  </property>
</Properties>
</file>