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9144000"/>
  <p:notesSz cx="6858000" cy="9144000"/>
  <p:embeddedFontLst>
    <p:embeddedFont>
      <p:font typeface="Anton"/>
      <p:regular r:id="rId20"/>
    </p:embeddedFont>
    <p:embeddedFont>
      <p:font typeface="Arial Black"/>
      <p:regular r:id="rId21"/>
    </p:embeddedFont>
    <p:embeddedFont>
      <p:font typeface="Lily Script On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11" Type="http://schemas.openxmlformats.org/officeDocument/2006/relationships/slide" Target="slides/slide7.xml"/><Relationship Id="rId22" Type="http://schemas.openxmlformats.org/officeDocument/2006/relationships/font" Target="fonts/LilyScriptOne-regular.fntdata"/><Relationship Id="rId10" Type="http://schemas.openxmlformats.org/officeDocument/2006/relationships/slide" Target="slides/slide6.xml"/><Relationship Id="rId21" Type="http://schemas.openxmlformats.org/officeDocument/2006/relationships/font" Target="fonts/ArialBlack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91" name="Shape 9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98" name="Shape 9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07" name="Shape 10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37" name="Shape 13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52" name="Shape 15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68" name="Shape 16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75" name="Shape 17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</a:p>
        </p:txBody>
      </p:sp>
      <p:sp>
        <p:nvSpPr>
          <p:cNvPr id="196" name="Shape 19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Shape 1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onten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idx="1" type="body"/>
          </p:nvPr>
        </p:nvSpPr>
        <p:spPr>
          <a:xfrm>
            <a:off x="457200" y="274637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ctrTitle"/>
          </p:nvPr>
        </p:nvSpPr>
        <p:spPr>
          <a:xfrm>
            <a:off x="0" y="50292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Lily Script One"/>
              <a:buNone/>
            </a:pPr>
            <a:r>
              <a:rPr b="0" i="1" lang="en-US" sz="6000" u="none" cap="none" strike="noStrike">
                <a:solidFill>
                  <a:schemeClr val="dk2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Science Rules</a:t>
            </a:r>
          </a:p>
        </p:txBody>
      </p:sp>
      <p:sp>
        <p:nvSpPr>
          <p:cNvPr id="95" name="Shape 95"/>
          <p:cNvSpPr txBox="1"/>
          <p:nvPr>
            <p:ph idx="1" type="subTitle"/>
          </p:nvPr>
        </p:nvSpPr>
        <p:spPr>
          <a:xfrm>
            <a:off x="0" y="9144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Welcome to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lang="en-US" sz="8000">
                <a:latin typeface="Anton"/>
                <a:ea typeface="Anton"/>
                <a:cs typeface="Anton"/>
                <a:sym typeface="Anton"/>
              </a:rPr>
              <a:t>STEM Fair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201</a:t>
            </a:r>
            <a:r>
              <a:rPr lang="en-US" sz="8000">
                <a:latin typeface="Anton"/>
                <a:ea typeface="Anton"/>
                <a:cs typeface="Anton"/>
                <a:sym typeface="Anton"/>
              </a:rPr>
              <a:t>6</a:t>
            </a: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-201</a:t>
            </a:r>
            <a:r>
              <a:rPr lang="en-US" sz="8000">
                <a:latin typeface="Anton"/>
                <a:ea typeface="Anton"/>
                <a:cs typeface="Anton"/>
                <a:sym typeface="Anton"/>
              </a:rPr>
              <a:t>7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0" y="0"/>
            <a:ext cx="9144000" cy="3124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nton"/>
              <a:buNone/>
            </a:pPr>
            <a:r>
              <a:rPr b="0" i="0" lang="en-US" sz="60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Thank you for attending this evening’s event.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0" y="3581400"/>
            <a:ext cx="9144000" cy="609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nton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YCIS Principal Michael Fisher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6350" y="4419600"/>
            <a:ext cx="9144000" cy="609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nton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Host Lisa Jacobs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0" y="5334000"/>
            <a:ext cx="915035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nton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Thanks-YCPTO Jodi Pellegrino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nton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Thanks-YCIS PTO Amie Luttrell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idx="1" type="body"/>
          </p:nvPr>
        </p:nvSpPr>
        <p:spPr>
          <a:xfrm>
            <a:off x="0" y="609600"/>
            <a:ext cx="8915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93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Goals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457200" y="4572000"/>
            <a:ext cx="3581399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0" y="1905000"/>
            <a:ext cx="9144000" cy="1163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1.  Encourage the love of </a:t>
            </a:r>
          </a:p>
          <a:p>
            <a:pPr indent="-4572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science in young people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0" y="3200400"/>
            <a:ext cx="9144000" cy="1747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2.  Provide students the </a:t>
            </a:r>
          </a:p>
          <a:p>
            <a:pPr indent="-4572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		opportunity to attend larger </a:t>
            </a:r>
          </a:p>
          <a:p>
            <a:pPr indent="-4572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		science events.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0" y="5029200"/>
            <a:ext cx="9144000" cy="1163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3.  Provide high school students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b="0" i="0" lang="en-US" sz="3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	scholarship opportunities.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idx="1" type="body"/>
          </p:nvPr>
        </p:nvSpPr>
        <p:spPr>
          <a:xfrm>
            <a:off x="0" y="609600"/>
            <a:ext cx="8763000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88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What’s next?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0" y="2057400"/>
            <a:ext cx="8915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in grades 5-8 receiving an </a:t>
            </a:r>
            <a:r>
              <a:rPr b="1" i="0"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Honorable Mention</a:t>
            </a:r>
            <a:r>
              <a:rPr b="0" i="0"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higher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will be invited to attend the Central Western Oregon Science Expo in Eugene, OR on Saturday, March </a:t>
            </a:r>
            <a:r>
              <a:rPr lang="en-US" sz="3600">
                <a:solidFill>
                  <a:schemeClr val="dk1"/>
                </a:solidFill>
              </a:rPr>
              <a:t>11th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idx="1" type="body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K-2 Honorable Mention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Kindergarten  </a:t>
            </a:r>
            <a:r>
              <a:rPr lang="en-US" sz="3200">
                <a:solidFill>
                  <a:schemeClr val="dk1"/>
                </a:solidFill>
              </a:rPr>
              <a:t>Gabriel Fousel</a:t>
            </a:r>
          </a:p>
          <a:p>
            <a:pPr indent="0" lvl="0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  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>
                <a:solidFill>
                  <a:schemeClr val="dk1"/>
                </a:solidFill>
              </a:rPr>
              <a:t>Dinosaurs Throughout Time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200">
                <a:solidFill>
                  <a:schemeClr val="dk1"/>
                </a:solidFill>
              </a:rPr>
              <a:t>Torsten Nordstrom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45720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>
                <a:solidFill>
                  <a:schemeClr val="dk1"/>
                </a:solidFill>
              </a:rPr>
              <a:t>Roller Coaster Engineering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2</a:t>
            </a:r>
            <a:r>
              <a:rPr baseline="30000" lang="en-US" sz="3200">
                <a:solidFill>
                  <a:schemeClr val="dk1"/>
                </a:solidFill>
              </a:rPr>
              <a:t>nd</a:t>
            </a:r>
            <a:r>
              <a:rPr lang="en-US" sz="3200">
                <a:solidFill>
                  <a:schemeClr val="dk1"/>
                </a:solidFill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	Bryson Hurley “</a:t>
            </a:r>
            <a:r>
              <a:rPr lang="en-US" sz="3200">
                <a:solidFill>
                  <a:schemeClr val="dk1"/>
                </a:solidFill>
              </a:rPr>
              <a:t>Sledding Sensation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0" y="0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85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K-2 Winners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6350" y="4876800"/>
            <a:ext cx="91440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Kinder</a:t>
            </a:r>
            <a:r>
              <a:rPr lang="en-US" sz="3200">
                <a:solidFill>
                  <a:schemeClr val="dk1"/>
                </a:solidFill>
              </a:rPr>
              <a:t> Henry Hudjohn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</a:t>
            </a:r>
            <a:r>
              <a:rPr lang="en-US" sz="3200">
                <a:solidFill>
                  <a:schemeClr val="dk1"/>
                </a:solidFill>
              </a:rPr>
              <a:t>Color Wheel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6350" y="3124200"/>
            <a:ext cx="9601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</a:t>
            </a:r>
            <a:r>
              <a:rPr lang="en-US" sz="3200">
                <a:solidFill>
                  <a:schemeClr val="dk1"/>
                </a:solidFill>
              </a:rPr>
              <a:t>2</a:t>
            </a:r>
            <a:r>
              <a:rPr baseline="30000" lang="en-US" sz="3200">
                <a:solidFill>
                  <a:schemeClr val="dk1"/>
                </a:solidFill>
              </a:rPr>
              <a:t>nd</a:t>
            </a:r>
            <a:r>
              <a:rPr lang="en-US" sz="3200">
                <a:solidFill>
                  <a:schemeClr val="dk1"/>
                </a:solidFill>
              </a:rPr>
              <a:t> Grade Briana and Nicholas Titular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    	“</a:t>
            </a:r>
            <a:r>
              <a:rPr lang="en-US" sz="3200">
                <a:solidFill>
                  <a:schemeClr val="dk1"/>
                </a:solidFill>
              </a:rPr>
              <a:t>Which Color Will Absorb Into My</a:t>
            </a:r>
          </a:p>
          <a:p>
            <a:pPr indent="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Flower the Most?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	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0" y="167640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</a:t>
            </a:r>
            <a:r>
              <a:rPr lang="en-US" sz="3200">
                <a:solidFill>
                  <a:schemeClr val="dk1"/>
                </a:solidFill>
              </a:rPr>
              <a:t>1</a:t>
            </a:r>
            <a:r>
              <a:rPr baseline="30000" lang="en-US" sz="3200">
                <a:solidFill>
                  <a:schemeClr val="dk1"/>
                </a:solidFill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 Braddie Stillmas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 “</a:t>
            </a:r>
            <a:r>
              <a:rPr lang="en-US" sz="3200">
                <a:solidFill>
                  <a:schemeClr val="dk1"/>
                </a:solidFill>
              </a:rPr>
              <a:t>Solid as a Rock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	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0" y="4572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3-4 Honorable Mention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0" y="1600200"/>
            <a:ext cx="9144000" cy="5257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</a:t>
            </a:r>
            <a:r>
              <a:rPr lang="en-US" sz="3200">
                <a:solidFill>
                  <a:schemeClr val="dk1"/>
                </a:solidFill>
              </a:rPr>
              <a:t>Addison Tuning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“</a:t>
            </a:r>
            <a:r>
              <a:rPr lang="en-US" sz="3200">
                <a:solidFill>
                  <a:schemeClr val="dk1"/>
                </a:solidFill>
              </a:rPr>
              <a:t>An Eggcellent Lab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3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0" y="-26986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85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3-4 Winners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14286" y="502920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US" sz="3000">
                <a:solidFill>
                  <a:schemeClr val="dk1"/>
                </a:solidFill>
              </a:rPr>
              <a:t>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</a:t>
            </a:r>
            <a:r>
              <a:rPr lang="en-US" sz="2800">
                <a:solidFill>
                  <a:schemeClr val="dk1"/>
                </a:solidFill>
              </a:rPr>
              <a:t>Summer Dandy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        “</a:t>
            </a:r>
            <a:r>
              <a:rPr lang="en-US" sz="2800">
                <a:solidFill>
                  <a:schemeClr val="dk1"/>
                </a:solidFill>
              </a:rPr>
              <a:t>Growing Crystals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0" y="3429000"/>
            <a:ext cx="9601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 4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Mad</a:t>
            </a:r>
            <a:r>
              <a:rPr lang="en-US" sz="3200">
                <a:solidFill>
                  <a:schemeClr val="dk1"/>
                </a:solidFill>
              </a:rPr>
              <a:t>ison Gregor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</a:t>
            </a:r>
            <a:r>
              <a:rPr lang="en-US" sz="3200">
                <a:solidFill>
                  <a:schemeClr val="dk1"/>
                </a:solidFill>
              </a:rPr>
              <a:t>Balloon Blow Up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14286" y="16764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</a:t>
            </a:r>
            <a:r>
              <a:rPr lang="en-US" sz="3200">
                <a:solidFill>
                  <a:schemeClr val="dk1"/>
                </a:solidFill>
              </a:rPr>
              <a:t>4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200">
                <a:solidFill>
                  <a:schemeClr val="dk1"/>
                </a:solidFill>
              </a:rPr>
              <a:t>Jeremy Turner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</a:t>
            </a:r>
            <a:r>
              <a:rPr lang="en-US" sz="3200">
                <a:solidFill>
                  <a:schemeClr val="dk1"/>
                </a:solidFill>
              </a:rPr>
              <a:t>Tasty Treats Taste Test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1" type="body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5-6 Honorable Mention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0" baseline="30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000">
                <a:solidFill>
                  <a:schemeClr val="dk1"/>
                </a:solidFill>
              </a:rPr>
              <a:t>Adelle Petraitis and Katelyn Jacobs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45720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000">
                <a:solidFill>
                  <a:schemeClr val="dk1"/>
                </a:solidFill>
              </a:rPr>
              <a:t>Cushion Contraption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b="0" baseline="30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000">
                <a:solidFill>
                  <a:schemeClr val="dk1"/>
                </a:solidFill>
              </a:rPr>
              <a:t>Nora Liesegang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3000">
                <a:solidFill>
                  <a:schemeClr val="dk1"/>
                </a:solidFill>
              </a:rPr>
              <a:t>Cellular Fun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b="0" baseline="30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000">
                <a:solidFill>
                  <a:schemeClr val="dk1"/>
                </a:solidFill>
              </a:rPr>
              <a:t>Jordan Clements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“Sa</a:t>
            </a:r>
            <a:r>
              <a:rPr lang="en-US" sz="3000">
                <a:solidFill>
                  <a:schemeClr val="dk1"/>
                </a:solidFill>
              </a:rPr>
              <a:t>lty Battery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</a:p>
          <a:p>
            <a:pPr indent="0" lvl="0" marL="0" marR="0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3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idx="1" type="body"/>
          </p:nvPr>
        </p:nvSpPr>
        <p:spPr>
          <a:xfrm>
            <a:off x="0" y="6350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85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5-6 Winners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0" y="4357687"/>
            <a:ext cx="9144000" cy="2500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 6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 </a:t>
            </a:r>
            <a:r>
              <a:rPr lang="en-US" sz="3200">
                <a:solidFill>
                  <a:schemeClr val="dk1"/>
                </a:solidFill>
              </a:rPr>
              <a:t>Claire Vanhorn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“Gravity and Gr</a:t>
            </a:r>
            <a:r>
              <a:rPr lang="en-US" sz="3200">
                <a:solidFill>
                  <a:schemeClr val="dk1"/>
                </a:solidFill>
              </a:rPr>
              <a:t>owth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-41275" y="3062286"/>
            <a:ext cx="9601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6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200">
                <a:solidFill>
                  <a:schemeClr val="dk1"/>
                </a:solidFill>
              </a:rPr>
              <a:t>Aiden Gomes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“Who Has a Dirty Mouth?”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Shape 165"/>
          <p:cNvSpPr txBox="1"/>
          <p:nvPr/>
        </p:nvSpPr>
        <p:spPr>
          <a:xfrm>
            <a:off x="-34925" y="1766886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6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r>
              <a:rPr lang="en-US" sz="3200">
                <a:solidFill>
                  <a:schemeClr val="dk1"/>
                </a:solidFill>
              </a:rPr>
              <a:t> Kaden Stehr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</a:t>
            </a:r>
            <a:r>
              <a:rPr lang="en-US" sz="3200">
                <a:solidFill>
                  <a:schemeClr val="dk1"/>
                </a:solidFill>
              </a:rPr>
              <a:t>Dirty Water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	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>
            <p:ph idx="1" type="body"/>
          </p:nvPr>
        </p:nvSpPr>
        <p:spPr>
          <a:xfrm>
            <a:off x="-14286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7 Honorable Mention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7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Levi Durrell and Tiger Reimann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“Basketball?”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7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Mikayla Barnett and Kaydence Vertner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“Compacted Hooves”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</a:rPr>
              <a:t>Engineering: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7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Kathryn Slater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“Pine Derby Cars”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7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Sean Prine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“The Bridge Battle”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7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Cheyanna Kelly and Olivia Southard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“Weight Distribution”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idx="1" type="body"/>
          </p:nvPr>
        </p:nvSpPr>
        <p:spPr>
          <a:xfrm>
            <a:off x="-14287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8 Honorable Mention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0" y="986775"/>
            <a:ext cx="9144000" cy="58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Claire Padberg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   “Temperature Effects on a Tuned Flute”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Harley Patterson and Colin Olson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“Electric Fruit”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200">
                <a:solidFill>
                  <a:schemeClr val="dk1"/>
                </a:solidFill>
              </a:rPr>
              <a:t>Morgan Padberg</a:t>
            </a:r>
          </a:p>
          <a:p>
            <a:pPr indent="45720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>
                <a:solidFill>
                  <a:schemeClr val="dk1"/>
                </a:solidFill>
              </a:rPr>
              <a:t>Cyborg Cockroaches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Sadie Cook</a:t>
            </a:r>
          </a:p>
          <a:p>
            <a:pPr indent="45720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“Derivatives and the Power Rule”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	</a:t>
            </a:r>
            <a:r>
              <a:rPr lang="en-US" sz="3200">
                <a:solidFill>
                  <a:schemeClr val="dk1"/>
                </a:solidFill>
              </a:rPr>
              <a:t>Cristin Brethower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>
                <a:solidFill>
                  <a:schemeClr val="dk1"/>
                </a:solidFill>
              </a:rPr>
              <a:t>Golden Faces”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Engineering: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</a:t>
            </a:r>
            <a:r>
              <a:rPr lang="en-US" sz="3200">
                <a:solidFill>
                  <a:schemeClr val="dk1"/>
                </a:solidFill>
              </a:rPr>
              <a:t>Kierra Knapp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3200">
                <a:solidFill>
                  <a:schemeClr val="dk1"/>
                </a:solidFill>
              </a:rPr>
              <a:t>Record Breaker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	Brycen Williams “FTC Robots”</a:t>
            </a:r>
          </a:p>
          <a:p>
            <a:pPr indent="457200" lvl="0" marL="137160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idx="1" type="body"/>
          </p:nvPr>
        </p:nvSpPr>
        <p:spPr>
          <a:xfrm>
            <a:off x="-6350" y="0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85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7-8 Winners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0" y="5647500"/>
            <a:ext cx="9144000" cy="12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</a:t>
            </a: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	Ryle Hurley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“Tricolorablility in Pretzel Knots”		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-14275" y="3200400"/>
            <a:ext cx="9144000" cy="23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</a:t>
            </a:r>
            <a:r>
              <a:rPr lang="en-US" sz="3200">
                <a:solidFill>
                  <a:schemeClr val="dk1"/>
                </a:solidFill>
              </a:rPr>
              <a:t>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Trinity Ellis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“Underwater R.O.V.”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2</a:t>
            </a:r>
            <a:r>
              <a:rPr baseline="30000" lang="en-US" sz="3200">
                <a:solidFill>
                  <a:schemeClr val="dk1"/>
                </a:solidFill>
              </a:rPr>
              <a:t>nd</a:t>
            </a:r>
            <a:r>
              <a:rPr lang="en-US" sz="3200">
                <a:solidFill>
                  <a:schemeClr val="dk1"/>
                </a:solidFill>
              </a:rPr>
              <a:t> Place	8</a:t>
            </a:r>
            <a:r>
              <a:rPr baseline="30000" lang="en-US" sz="3200">
                <a:solidFill>
                  <a:schemeClr val="dk1"/>
                </a:solidFill>
              </a:rPr>
              <a:t>th</a:t>
            </a:r>
            <a:r>
              <a:rPr lang="en-US" sz="3200">
                <a:solidFill>
                  <a:schemeClr val="dk1"/>
                </a:solidFill>
              </a:rPr>
              <a:t> Grade 	Osian Leahy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				“Properties of the Julia Sets”		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-6350" y="1752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Place	8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 </a:t>
            </a:r>
            <a:r>
              <a:rPr lang="en-US" sz="3200">
                <a:solidFill>
                  <a:schemeClr val="dk1"/>
                </a:solidFill>
              </a:rPr>
              <a:t>Megan Gallagher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“</a:t>
            </a:r>
            <a:r>
              <a:rPr lang="en-US" sz="3200">
                <a:solidFill>
                  <a:schemeClr val="dk1"/>
                </a:solidFill>
              </a:rPr>
              <a:t>Red Blood Cell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x="20636" y="304800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nton"/>
              <a:buChar char="•"/>
            </a:pPr>
            <a:r>
              <a:rPr b="0" i="0" lang="en-US" sz="93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Best in Fair</a:t>
            </a:r>
          </a:p>
          <a:p>
            <a:pPr indent="-342900" lvl="0" marL="342900" marR="0" rtl="0" algn="l">
              <a:spcBef>
                <a:spcPts val="18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9300" u="none" cap="none" strike="noStrike">
              <a:solidFill>
                <a:schemeClr val="dk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6350" y="2074949"/>
            <a:ext cx="9144000" cy="44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lang="en-US" sz="6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Absorption of Radiant Energy by Different Colors</a:t>
            </a:r>
          </a:p>
          <a:p>
            <a:pPr indent="-342900" lvl="0" marL="3429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0" i="0" lang="en-US" sz="6000" u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7</a:t>
            </a:r>
            <a:r>
              <a:rPr b="0" baseline="30000" i="0" lang="en-US" sz="6000" u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th</a:t>
            </a:r>
            <a:r>
              <a:rPr b="0" i="0" lang="en-US" sz="6000" u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Grade</a:t>
            </a: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lang="en-US" sz="6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Hannah Conn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type="title"/>
          </p:nvPr>
        </p:nvSpPr>
        <p:spPr>
          <a:xfrm>
            <a:off x="0" y="5105400"/>
            <a:ext cx="9296399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nton"/>
              <a:buNone/>
            </a:pPr>
            <a:r>
              <a:rPr b="0" i="0" lang="en-US" sz="6600" u="none" cap="none" strike="noStrik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See you next year!</a:t>
            </a:r>
          </a:p>
        </p:txBody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0" y="1371600"/>
            <a:ext cx="91440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YCSD</a:t>
            </a:r>
          </a:p>
          <a:p>
            <a:pPr indent="-342900" lvl="0" marL="342900" marR="0" rtl="0" algn="ctr">
              <a:lnSpc>
                <a:spcPct val="100000"/>
              </a:lnSpc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Science Fair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0" y="838200"/>
            <a:ext cx="7696199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nton"/>
              <a:buNone/>
            </a:pPr>
            <a:r>
              <a:rPr b="0" i="0" lang="en-US" sz="3600" u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Thank you for attending…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