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81" r:id="rId3"/>
    <p:sldId id="257" r:id="rId4"/>
    <p:sldId id="266" r:id="rId5"/>
    <p:sldId id="283" r:id="rId6"/>
    <p:sldId id="285" r:id="rId7"/>
    <p:sldId id="260" r:id="rId8"/>
    <p:sldId id="261" r:id="rId9"/>
    <p:sldId id="278" r:id="rId10"/>
    <p:sldId id="279" r:id="rId11"/>
    <p:sldId id="280" r:id="rId12"/>
    <p:sldId id="282" r:id="rId13"/>
    <p:sldId id="262" r:id="rId14"/>
    <p:sldId id="284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3" autoAdjust="0"/>
    <p:restoredTop sz="94660"/>
  </p:normalViewPr>
  <p:slideViewPr>
    <p:cSldViewPr>
      <p:cViewPr>
        <p:scale>
          <a:sx n="94" d="100"/>
          <a:sy n="94" d="100"/>
        </p:scale>
        <p:origin x="-8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83316-EF50-4C73-9C25-23CCA82DDEB2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A5DEC-08A0-442C-A141-6C5BC9731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64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9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7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4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0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0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2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790C0-4DC7-4CF9-80E7-651280EBD80B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AF14A-04FA-4596-B07F-367C8CD65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223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Science Research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Robert J. Wankmuller</a:t>
            </a:r>
          </a:p>
          <a:p>
            <a:r>
              <a:rPr lang="en-US" dirty="0" smtClean="0"/>
              <a:t> Director of Science, Technology, and Research</a:t>
            </a:r>
          </a:p>
          <a:p>
            <a:r>
              <a:rPr lang="en-US" dirty="0" smtClean="0"/>
              <a:t>Jocelyn Handley-Pendleton</a:t>
            </a:r>
          </a:p>
          <a:p>
            <a:r>
              <a:rPr lang="en-US" dirty="0" smtClean="0"/>
              <a:t>Science Research Teacher</a:t>
            </a:r>
          </a:p>
          <a:p>
            <a:r>
              <a:rPr lang="en-US" dirty="0" smtClean="0"/>
              <a:t>April 29,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4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Research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</a:t>
            </a:r>
            <a:r>
              <a:rPr lang="en-US" dirty="0" smtClean="0"/>
              <a:t>xisted for 16 years</a:t>
            </a:r>
          </a:p>
          <a:p>
            <a:r>
              <a:rPr lang="en-US" dirty="0" smtClean="0"/>
              <a:t>Affiliated with the University of Albany</a:t>
            </a:r>
          </a:p>
          <a:p>
            <a:r>
              <a:rPr lang="en-US" dirty="0" smtClean="0"/>
              <a:t>Science research teacher, Mrs. Jocelyn Handley-Pendleton</a:t>
            </a:r>
          </a:p>
        </p:txBody>
      </p:sp>
    </p:spTree>
    <p:extLst>
      <p:ext uri="{BB962C8B-B14F-4D97-AF65-F5344CB8AC3E}">
        <p14:creationId xmlns:p14="http://schemas.microsoft.com/office/powerpoint/2010/main" val="8699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Enrollment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2011-2012 class was changed from an everyday course to an every other day course</a:t>
            </a:r>
          </a:p>
          <a:p>
            <a:r>
              <a:rPr lang="en-US" dirty="0" smtClean="0"/>
              <a:t>In 2012-2013 all seniors were required to submit to Intel and/or Siemens Math, Science, and Technology Competitions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808523"/>
              </p:ext>
            </p:extLst>
          </p:nvPr>
        </p:nvGraphicFramePr>
        <p:xfrm>
          <a:off x="1524000" y="1397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School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Number of Students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2011-2012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2012-2013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2013-2014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1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 Receiving College Credit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Mentors are required for students to receive college credit</a:t>
            </a:r>
          </a:p>
          <a:p>
            <a:r>
              <a:rPr lang="en-US" dirty="0" smtClean="0"/>
              <a:t>Mentors are usually professors or researchers from local universities or research facilities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080267"/>
              </p:ext>
            </p:extLst>
          </p:nvPr>
        </p:nvGraphicFramePr>
        <p:xfrm>
          <a:off x="1524000" y="1828800"/>
          <a:ext cx="5867400" cy="1630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700"/>
                <a:gridCol w="2933700"/>
              </a:tblGrid>
              <a:tr h="53340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School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Number of students</a:t>
                      </a:r>
                      <a:endParaRPr lang="en-US" dirty="0"/>
                    </a:p>
                  </a:txBody>
                  <a:tcPr/>
                </a:tc>
              </a:tr>
              <a:tr h="2794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2011-2012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794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2012-2013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</a:t>
                      </a:r>
                      <a:endParaRPr lang="en-US" dirty="0"/>
                    </a:p>
                  </a:txBody>
                  <a:tcPr/>
                </a:tc>
              </a:tr>
              <a:tr h="2794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2013-2014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0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Participation in Science Competitions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810695"/>
              </p:ext>
            </p:extLst>
          </p:nvPr>
        </p:nvGraphicFramePr>
        <p:xfrm>
          <a:off x="457200" y="1132840"/>
          <a:ext cx="8229600" cy="54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Competitions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2011-2012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2012-2013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2013-2014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DuPont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Exploravision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Long</a:t>
                      </a:r>
                      <a:r>
                        <a:rPr lang="en-US" baseline="0" dirty="0" smtClean="0"/>
                        <a:t> Island Science  &amp; Engineering Fair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Sci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Junior</a:t>
                      </a:r>
                      <a:r>
                        <a:rPr lang="en-US" baseline="0" dirty="0" smtClean="0"/>
                        <a:t> Science &amp; Humanities Symposium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Science</a:t>
                      </a:r>
                      <a:r>
                        <a:rPr lang="en-US" baseline="0" dirty="0" smtClean="0"/>
                        <a:t> Congress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NYS Science</a:t>
                      </a:r>
                      <a:r>
                        <a:rPr lang="en-US" baseline="0" dirty="0" smtClean="0"/>
                        <a:t> Congress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TBD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Siemens</a:t>
                      </a:r>
                      <a:r>
                        <a:rPr lang="en-US" baseline="0" dirty="0" smtClean="0"/>
                        <a:t> Math, Science &amp; Tech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Young</a:t>
                      </a:r>
                      <a:r>
                        <a:rPr lang="en-US" baseline="0" dirty="0" smtClean="0"/>
                        <a:t> Naturalists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Google</a:t>
                      </a:r>
                      <a:r>
                        <a:rPr lang="en-US" baseline="0" dirty="0" smtClean="0"/>
                        <a:t> Science Fair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9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Awards for 2013-2014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Semi-finalist to Siemens Math, Science &amp; Technology Competition</a:t>
            </a:r>
          </a:p>
          <a:p>
            <a:r>
              <a:rPr lang="en-US" dirty="0" smtClean="0"/>
              <a:t>Semi-finalist in the Intel Science Talent Search</a:t>
            </a:r>
          </a:p>
          <a:p>
            <a:r>
              <a:rPr lang="en-US" dirty="0" smtClean="0"/>
              <a:t>Third place in the Junior Science and Humanities Symposium</a:t>
            </a:r>
          </a:p>
          <a:p>
            <a:r>
              <a:rPr lang="en-US" dirty="0" smtClean="0"/>
              <a:t>Second place at Long Island Science and Engineering Fair (LISEF)</a:t>
            </a:r>
          </a:p>
          <a:p>
            <a:r>
              <a:rPr lang="en-US" dirty="0" smtClean="0"/>
              <a:t>First place at LISEF</a:t>
            </a:r>
          </a:p>
          <a:p>
            <a:r>
              <a:rPr lang="en-US" dirty="0" smtClean="0"/>
              <a:t>Students competing in International Science &amp; Engineering Fair</a:t>
            </a:r>
          </a:p>
          <a:p>
            <a:r>
              <a:rPr lang="en-US" dirty="0" smtClean="0"/>
              <a:t>Two merit, 2 honorable mention and 6 to be announced awards for the Long Island Science Congress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0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University in the High School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Students can earn a total of 12 credits through the University at Albany</a:t>
            </a:r>
          </a:p>
          <a:p>
            <a:r>
              <a:rPr lang="en-US" dirty="0"/>
              <a:t>2</a:t>
            </a:r>
            <a:r>
              <a:rPr lang="en-US" dirty="0" smtClean="0"/>
              <a:t> credits during the summer before their junior year</a:t>
            </a:r>
          </a:p>
          <a:p>
            <a:r>
              <a:rPr lang="en-US" dirty="0"/>
              <a:t>4</a:t>
            </a:r>
            <a:r>
              <a:rPr lang="en-US" dirty="0" smtClean="0"/>
              <a:t> credits during junior year</a:t>
            </a:r>
          </a:p>
          <a:p>
            <a:r>
              <a:rPr lang="en-US" dirty="0" smtClean="0"/>
              <a:t>2 credits during the summer between junior and senior year</a:t>
            </a:r>
          </a:p>
          <a:p>
            <a:r>
              <a:rPr lang="en-US" dirty="0" smtClean="0"/>
              <a:t>4 credits during senior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1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Symposium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May, the students present their research at the Science Symposium</a:t>
            </a:r>
          </a:p>
          <a:p>
            <a:r>
              <a:rPr lang="en-US" dirty="0" smtClean="0"/>
              <a:t>A guest speaker is invited to provide the keynote presentation (Stony Brook faculty, researchers from BNL, Hauppauge alumni)</a:t>
            </a:r>
          </a:p>
          <a:p>
            <a:r>
              <a:rPr lang="en-US" dirty="0" smtClean="0"/>
              <a:t>The seniors give a PowerPoint Presentation on their research</a:t>
            </a:r>
          </a:p>
          <a:p>
            <a:r>
              <a:rPr lang="en-US" dirty="0" smtClean="0"/>
              <a:t>This year’s symposium will be on May 28 at 6:30</a:t>
            </a:r>
          </a:p>
        </p:txBody>
      </p:sp>
    </p:spTree>
    <p:extLst>
      <p:ext uri="{BB962C8B-B14F-4D97-AF65-F5344CB8AC3E}">
        <p14:creationId xmlns:p14="http://schemas.microsoft.com/office/powerpoint/2010/main" val="37015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Course Expectations For Sophomores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Keep a demonstrable log of </a:t>
            </a:r>
            <a:r>
              <a:rPr lang="en-US" dirty="0" smtClean="0"/>
              <a:t>time on research</a:t>
            </a:r>
            <a:endParaRPr lang="en-US" dirty="0"/>
          </a:p>
          <a:p>
            <a:pPr lvl="0"/>
            <a:r>
              <a:rPr lang="en-US" dirty="0" smtClean="0"/>
              <a:t>Read </a:t>
            </a:r>
            <a:r>
              <a:rPr lang="en-US" dirty="0"/>
              <a:t>peer reviewed journal articles by mid-winter of the Sophomore </a:t>
            </a:r>
            <a:r>
              <a:rPr lang="en-US" dirty="0" smtClean="0"/>
              <a:t>year</a:t>
            </a:r>
            <a:endParaRPr lang="en-US" dirty="0"/>
          </a:p>
          <a:p>
            <a:pPr lvl="0"/>
            <a:r>
              <a:rPr lang="en-US" dirty="0"/>
              <a:t>Present </a:t>
            </a:r>
            <a:r>
              <a:rPr lang="en-US" dirty="0" smtClean="0"/>
              <a:t>a </a:t>
            </a:r>
            <a:r>
              <a:rPr lang="en-US" dirty="0"/>
              <a:t>peer reviewed research paper to their classmates and </a:t>
            </a:r>
            <a:r>
              <a:rPr lang="en-US" dirty="0" smtClean="0"/>
              <a:t>teacher</a:t>
            </a:r>
            <a:endParaRPr lang="en-US" dirty="0"/>
          </a:p>
          <a:p>
            <a:pPr lvl="0"/>
            <a:r>
              <a:rPr lang="en-US" dirty="0"/>
              <a:t>Conduct a</a:t>
            </a:r>
            <a:r>
              <a:rPr lang="en-US" dirty="0" smtClean="0"/>
              <a:t> </a:t>
            </a:r>
            <a:r>
              <a:rPr lang="en-US" dirty="0"/>
              <a:t>literature </a:t>
            </a:r>
            <a:r>
              <a:rPr lang="en-US" dirty="0" smtClean="0"/>
              <a:t>search </a:t>
            </a:r>
            <a:r>
              <a:rPr lang="en-US" dirty="0"/>
              <a:t>on </a:t>
            </a:r>
            <a:r>
              <a:rPr lang="en-US" dirty="0" smtClean="0"/>
              <a:t>chosen topic</a:t>
            </a:r>
            <a:endParaRPr lang="en-US" dirty="0"/>
          </a:p>
          <a:p>
            <a:pPr lvl="0"/>
            <a:r>
              <a:rPr lang="en-US" dirty="0"/>
              <a:t>O</a:t>
            </a:r>
            <a:r>
              <a:rPr lang="en-US" dirty="0" smtClean="0"/>
              <a:t>btain </a:t>
            </a:r>
            <a:r>
              <a:rPr lang="en-US" dirty="0"/>
              <a:t>a </a:t>
            </a:r>
            <a:r>
              <a:rPr lang="en-US" dirty="0" smtClean="0"/>
              <a:t>mentor</a:t>
            </a:r>
            <a:endParaRPr lang="en-US" dirty="0"/>
          </a:p>
          <a:p>
            <a:pPr lvl="0"/>
            <a:r>
              <a:rPr lang="en-US" dirty="0"/>
              <a:t>Collaborate with the </a:t>
            </a:r>
            <a:r>
              <a:rPr lang="en-US" dirty="0" smtClean="0"/>
              <a:t>mentor </a:t>
            </a:r>
            <a:r>
              <a:rPr lang="en-US" dirty="0"/>
              <a:t>on a hypothesis and begin writing a research </a:t>
            </a:r>
            <a:r>
              <a:rPr lang="en-US" dirty="0" smtClean="0"/>
              <a:t>plan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8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Expectations for Juniors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Begin </a:t>
            </a:r>
            <a:r>
              <a:rPr lang="en-US" dirty="0"/>
              <a:t>experimentation and data </a:t>
            </a:r>
            <a:r>
              <a:rPr lang="en-US" dirty="0" smtClean="0"/>
              <a:t>gathering</a:t>
            </a:r>
            <a:endParaRPr lang="en-US" dirty="0"/>
          </a:p>
          <a:p>
            <a:pPr lvl="0"/>
            <a:r>
              <a:rPr lang="en-US" dirty="0"/>
              <a:t>Enter venues for competition as deemed appropriate by the </a:t>
            </a:r>
            <a:r>
              <a:rPr lang="en-US" dirty="0" smtClean="0"/>
              <a:t>instructor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Expectations for Seniors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sz="5100" dirty="0"/>
              <a:t>Present their research findings at their local school symposium and at least one other non-competitive venue (school board meeting, PTO, faculty meeting, civic organization, etc</a:t>
            </a:r>
            <a:r>
              <a:rPr lang="en-US" sz="5100" dirty="0" smtClean="0"/>
              <a:t>.)</a:t>
            </a:r>
            <a:endParaRPr lang="en-US" sz="5100" dirty="0"/>
          </a:p>
          <a:p>
            <a:pPr lvl="0"/>
            <a:r>
              <a:rPr lang="en-US" sz="5100" dirty="0"/>
              <a:t>Write a scientific paper of their finished </a:t>
            </a:r>
            <a:r>
              <a:rPr lang="en-US" sz="5100" dirty="0" smtClean="0"/>
              <a:t>research</a:t>
            </a:r>
            <a:endParaRPr lang="en-US" sz="5100" dirty="0"/>
          </a:p>
          <a:p>
            <a:pPr lvl="0"/>
            <a:r>
              <a:rPr lang="en-US" sz="5100" dirty="0"/>
              <a:t>Enter </a:t>
            </a:r>
            <a:r>
              <a:rPr lang="en-US" sz="5100" dirty="0" smtClean="0"/>
              <a:t>the Siemens Math, Science &amp; Technology Competition and/or Intel</a:t>
            </a:r>
            <a:endParaRPr lang="en-US" sz="5100" dirty="0"/>
          </a:p>
          <a:p>
            <a:pPr lvl="0"/>
            <a:r>
              <a:rPr lang="en-US" sz="5100" dirty="0"/>
              <a:t>It is strongly suggested that they make a serious attempt to publish their </a:t>
            </a:r>
            <a:r>
              <a:rPr lang="en-US" sz="5100" dirty="0" smtClean="0"/>
              <a:t>work </a:t>
            </a:r>
          </a:p>
          <a:p>
            <a:pPr lvl="0"/>
            <a:endParaRPr lang="en-US" sz="5100" i="1" dirty="0"/>
          </a:p>
        </p:txBody>
      </p:sp>
    </p:spTree>
    <p:extLst>
      <p:ext uri="{BB962C8B-B14F-4D97-AF65-F5344CB8AC3E}">
        <p14:creationId xmlns:p14="http://schemas.microsoft.com/office/powerpoint/2010/main" val="395376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Experiences Following </a:t>
            </a:r>
            <a:r>
              <a:rPr lang="en-US" dirty="0"/>
              <a:t>O</a:t>
            </a:r>
            <a:r>
              <a:rPr lang="en-US" dirty="0" smtClean="0"/>
              <a:t>ur Research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Garcia Center for Polymers at Engineered Interfaces at Stony Brook University</a:t>
            </a:r>
          </a:p>
          <a:p>
            <a:r>
              <a:rPr lang="en-US" dirty="0" smtClean="0"/>
              <a:t>Simons Summer Research Program at Stony Brook University</a:t>
            </a:r>
          </a:p>
          <a:p>
            <a:r>
              <a:rPr lang="en-US" dirty="0" smtClean="0"/>
              <a:t>Partners for Education at Cold Spring Harbor Laboratory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2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Andromeda- 10</a:t>
            </a:r>
            <a:r>
              <a:rPr lang="en-US" baseline="30000" dirty="0" smtClean="0"/>
              <a:t>th</a:t>
            </a:r>
            <a:r>
              <a:rPr lang="en-US" dirty="0" smtClean="0"/>
              <a:t> and 11</a:t>
            </a:r>
            <a:r>
              <a:rPr lang="en-US" baseline="30000" dirty="0" smtClean="0"/>
              <a:t>th</a:t>
            </a:r>
            <a:r>
              <a:rPr lang="en-US" dirty="0" smtClean="0"/>
              <a:t> graders can compete at the New York State Science and Engineering Fair</a:t>
            </a:r>
          </a:p>
          <a:p>
            <a:r>
              <a:rPr lang="en-US" dirty="0" smtClean="0"/>
              <a:t>JV-LISEF 10</a:t>
            </a:r>
            <a:r>
              <a:rPr lang="en-US" baseline="30000" dirty="0" smtClean="0"/>
              <a:t>th</a:t>
            </a:r>
            <a:r>
              <a:rPr lang="en-US" dirty="0" smtClean="0"/>
              <a:t> and 11</a:t>
            </a:r>
            <a:r>
              <a:rPr lang="en-US" baseline="30000" dirty="0" smtClean="0"/>
              <a:t>th</a:t>
            </a:r>
            <a:r>
              <a:rPr lang="en-US" dirty="0" smtClean="0"/>
              <a:t> graders can prepare for LISEF by participating in the JV fair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817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23720</TotalTime>
  <Words>586</Words>
  <Application>Microsoft Office PowerPoint</Application>
  <PresentationFormat>On-screen Show (4:3)</PresentationFormat>
  <Paragraphs>129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Science Research Program</vt:lpstr>
      <vt:lpstr>History of the Research Program</vt:lpstr>
      <vt:lpstr>Enrollment </vt:lpstr>
      <vt:lpstr>Students  Receiving College Credit </vt:lpstr>
      <vt:lpstr>Participation in Science Competitions</vt:lpstr>
      <vt:lpstr>Awards for 2013-2014</vt:lpstr>
      <vt:lpstr>University in the High School Program</vt:lpstr>
      <vt:lpstr>Science Symposium</vt:lpstr>
      <vt:lpstr>Course Expectations For Sophomores</vt:lpstr>
      <vt:lpstr>Course Expectations for Juniors</vt:lpstr>
      <vt:lpstr>Course Expectations for Seniors</vt:lpstr>
      <vt:lpstr>Related Experiences Following Our Research Program</vt:lpstr>
      <vt:lpstr>Next Steps</vt:lpstr>
      <vt:lpstr>Questions/Comments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Research</dc:title>
  <dc:creator>Wankmuller, Robert</dc:creator>
  <cp:lastModifiedBy>Kerimian, Celeste</cp:lastModifiedBy>
  <cp:revision>36</cp:revision>
  <cp:lastPrinted>2014-04-30T01:03:46Z</cp:lastPrinted>
  <dcterms:created xsi:type="dcterms:W3CDTF">2014-02-18T16:26:05Z</dcterms:created>
  <dcterms:modified xsi:type="dcterms:W3CDTF">2014-04-30T17:35:40Z</dcterms:modified>
</cp:coreProperties>
</file>