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# of Bites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>
              <a:outerShdw blurRad="50800" dist="50800" dir="5400000" algn="ctr" rotWithShape="0">
                <a:srgbClr val="002060"/>
              </a:outerShdw>
            </a:effectLst>
          </c:spPr>
          <c:dPt>
            <c:idx val="0"/>
            <c:spPr>
              <a:solidFill>
                <a:srgbClr val="002060"/>
              </a:solidFill>
              <a:effectLst>
                <a:outerShdw blurRad="50800" dist="50800" dir="5400000" algn="ctr" rotWithShape="0">
                  <a:srgbClr val="002060"/>
                </a:outerShdw>
              </a:effectLst>
            </c:spPr>
          </c:dPt>
          <c:dPt>
            <c:idx val="1"/>
            <c:spPr>
              <a:solidFill>
                <a:srgbClr val="002060"/>
              </a:solidFill>
              <a:effectLst>
                <a:outerShdw blurRad="50800" dist="50800" dir="5400000" algn="ctr" rotWithShape="0">
                  <a:srgbClr val="002060"/>
                </a:outerShdw>
              </a:effectLst>
            </c:spPr>
          </c:dPt>
          <c:dPt>
            <c:idx val="2"/>
            <c:spPr>
              <a:solidFill>
                <a:srgbClr val="002060"/>
              </a:solidFill>
              <a:effectLst>
                <a:outerShdw blurRad="50800" dist="50800" dir="5400000" algn="ctr" rotWithShape="0">
                  <a:srgbClr val="002060"/>
                </a:outerShdw>
              </a:effectLst>
            </c:spPr>
          </c:dPt>
          <c:dPt>
            <c:idx val="3"/>
            <c:spPr>
              <a:solidFill>
                <a:srgbClr val="002060"/>
              </a:solidFill>
              <a:effectLst>
                <a:outerShdw blurRad="50800" dist="50800" dir="5400000" algn="ctr" rotWithShape="0">
                  <a:srgbClr val="002060"/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Off</c:v>
                </c:pt>
                <c:pt idx="1">
                  <c:v>Avon</c:v>
                </c:pt>
                <c:pt idx="2">
                  <c:v>Cutter</c:v>
                </c:pt>
                <c:pt idx="3">
                  <c:v>None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18</c:v>
                </c:pt>
                <c:pt idx="2">
                  <c:v>10</c:v>
                </c:pt>
                <c:pt idx="3">
                  <c:v>28</c:v>
                </c:pt>
              </c:numCache>
            </c:numRef>
          </c:val>
        </c:ser>
        <c:axId val="102318848"/>
        <c:axId val="103704448"/>
      </c:barChart>
      <c:catAx>
        <c:axId val="102318848"/>
        <c:scaling>
          <c:orientation val="minMax"/>
        </c:scaling>
        <c:axPos val="b"/>
        <c:tickLblPos val="nextTo"/>
        <c:crossAx val="103704448"/>
        <c:crosses val="autoZero"/>
        <c:auto val="1"/>
        <c:lblAlgn val="ctr"/>
        <c:lblOffset val="100"/>
      </c:catAx>
      <c:valAx>
        <c:axId val="103704448"/>
        <c:scaling>
          <c:orientation val="minMax"/>
        </c:scaling>
        <c:axPos val="l"/>
        <c:majorGridlines/>
        <c:numFmt formatCode="General" sourceLinked="1"/>
        <c:tickLblPos val="nextTo"/>
        <c:crossAx val="1023188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Shirt Color</c:v>
                </c:pt>
              </c:strCache>
            </c:strRef>
          </c:tx>
          <c:dPt>
            <c:idx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206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008000"/>
              </a:solidFill>
            </c:spPr>
          </c:dPt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Blue</c:v>
                </c:pt>
                <c:pt idx="2">
                  <c:v>Red 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</c:v>
                </c:pt>
                <c:pt idx="1">
                  <c:v>0.25</c:v>
                </c:pt>
                <c:pt idx="2">
                  <c:v>0.15</c:v>
                </c:pt>
                <c:pt idx="3">
                  <c:v>0.1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Color M&amp;M’s in Bag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Color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Red</c:v>
                </c:pt>
                <c:pt idx="1">
                  <c:v>Blue</c:v>
                </c:pt>
                <c:pt idx="2">
                  <c:v>Yellow</c:v>
                </c:pt>
                <c:pt idx="3">
                  <c:v>Green</c:v>
                </c:pt>
                <c:pt idx="4">
                  <c:v>Brown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11</c:v>
                </c:pt>
                <c:pt idx="3">
                  <c:v>8</c:v>
                </c:pt>
                <c:pt idx="4">
                  <c:v>15</c:v>
                </c:pt>
              </c:numCache>
            </c:numRef>
          </c:val>
        </c:ser>
        <c:axId val="60147200"/>
        <c:axId val="60782464"/>
      </c:barChart>
      <c:catAx>
        <c:axId val="60147200"/>
        <c:scaling>
          <c:orientation val="minMax"/>
        </c:scaling>
        <c:axPos val="b"/>
        <c:tickLblPos val="nextTo"/>
        <c:crossAx val="60782464"/>
        <c:crosses val="autoZero"/>
        <c:auto val="1"/>
        <c:lblAlgn val="ctr"/>
        <c:lblOffset val="100"/>
      </c:catAx>
      <c:valAx>
        <c:axId val="60782464"/>
        <c:scaling>
          <c:orientation val="minMax"/>
        </c:scaling>
        <c:axPos val="l"/>
        <c:majorGridlines/>
        <c:numFmt formatCode="General" sourceLinked="1"/>
        <c:tickLblPos val="nextTo"/>
        <c:crossAx val="601472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Water being heated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100</c:v>
                </c:pt>
                <c:pt idx="5">
                  <c:v>110</c:v>
                </c:pt>
              </c:numCache>
            </c:numRef>
          </c:val>
        </c:ser>
        <c:marker val="1"/>
        <c:axId val="61053184"/>
        <c:axId val="66347776"/>
      </c:lineChart>
      <c:catAx>
        <c:axId val="61053184"/>
        <c:scaling>
          <c:orientation val="minMax"/>
        </c:scaling>
        <c:axPos val="b"/>
        <c:numFmt formatCode="General" sourceLinked="1"/>
        <c:tickLblPos val="nextTo"/>
        <c:crossAx val="66347776"/>
        <c:crossesAt val="0"/>
        <c:auto val="1"/>
        <c:lblAlgn val="ctr"/>
        <c:lblOffset val="100"/>
      </c:catAx>
      <c:valAx>
        <c:axId val="66347776"/>
        <c:scaling>
          <c:orientation val="minMax"/>
        </c:scaling>
        <c:axPos val="l"/>
        <c:majorGridlines/>
        <c:numFmt formatCode="General" sourceLinked="1"/>
        <c:tickLblPos val="nextTo"/>
        <c:crossAx val="610531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EB0CA09-F0E0-46C1-9EC4-75B97EE40466}" type="datetimeFigureOut">
              <a:rPr lang="en-US" smtClean="0"/>
              <a:pPr/>
              <a:t>8/25/2010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D03EAF3-E0E5-4159-8E62-65C5138FF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Physical Science Basics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Physical Science Unit 1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Science Terms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Pure Science: studying the world or learning new things about it </a:t>
            </a:r>
          </a:p>
          <a:p>
            <a:pPr lvl="1"/>
            <a:r>
              <a:rPr lang="en-US" dirty="0" smtClean="0"/>
              <a:t>Ex. finding a new plant</a:t>
            </a:r>
          </a:p>
          <a:p>
            <a:r>
              <a:rPr lang="en-US" dirty="0" smtClean="0"/>
              <a:t>Technology, or applied science: using science to improve someone’s life</a:t>
            </a:r>
          </a:p>
          <a:p>
            <a:pPr lvl="1"/>
            <a:r>
              <a:rPr lang="en-US" dirty="0" smtClean="0"/>
              <a:t>Ex. Using plants to make medicine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Branches of Science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Life Science: study of living things…biology</a:t>
            </a:r>
          </a:p>
          <a:p>
            <a:pPr marL="514350" indent="-514350">
              <a:buAutoNum type="arabicPeriod"/>
            </a:pPr>
            <a:r>
              <a:rPr lang="en-US" dirty="0" smtClean="0"/>
              <a:t>Earth Science: study of Earth formations and how we “fit” in the universe</a:t>
            </a:r>
          </a:p>
          <a:p>
            <a:pPr marL="514350" indent="-514350">
              <a:buAutoNum type="arabicPeriod"/>
            </a:pPr>
            <a:r>
              <a:rPr lang="en-US" dirty="0" smtClean="0"/>
              <a:t>Physical Science: study of matter and energy</a:t>
            </a:r>
          </a:p>
          <a:p>
            <a:pPr marL="788670" lvl="1" indent="-514350">
              <a:buAutoNum type="alphaLcPeriod"/>
            </a:pPr>
            <a:r>
              <a:rPr lang="en-US" dirty="0" smtClean="0"/>
              <a:t>Matter: anything that has mass and takes up space </a:t>
            </a:r>
          </a:p>
          <a:p>
            <a:pPr marL="1062990" lvl="2" indent="-514350">
              <a:buAutoNum type="alphaLcPeriod"/>
            </a:pPr>
            <a:r>
              <a:rPr lang="en-US" dirty="0" smtClean="0"/>
              <a:t>Any solid, liquid, or gas</a:t>
            </a:r>
          </a:p>
          <a:p>
            <a:pPr marL="788670" lvl="1" indent="-514350">
              <a:buAutoNum type="alphaLcPeriod" startAt="2"/>
            </a:pPr>
            <a:r>
              <a:rPr lang="en-US" dirty="0" smtClean="0"/>
              <a:t>Energy: the ability to cause change </a:t>
            </a:r>
          </a:p>
          <a:p>
            <a:pPr marL="1062990" lvl="2" indent="-514350">
              <a:buAutoNum type="alphaLcPeriod" startAt="2"/>
            </a:pPr>
            <a:r>
              <a:rPr lang="en-US" dirty="0" smtClean="0"/>
              <a:t>Motion, sound, light, heat</a:t>
            </a:r>
          </a:p>
          <a:p>
            <a:pPr marL="788670" lvl="1" indent="-514350">
              <a:buNone/>
            </a:pPr>
            <a:r>
              <a:rPr lang="en-US" dirty="0" smtClean="0"/>
              <a:t>		</a:t>
            </a:r>
          </a:p>
          <a:p>
            <a:pPr marL="788670" lvl="1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969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The Scientific Method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7724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 the way scientists collect information and test ideas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Problem/Question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Observations</a:t>
            </a:r>
          </a:p>
          <a:p>
            <a:pPr marL="1051560" lvl="2" indent="-457200">
              <a:buAutoNum type="arabicPeriod"/>
            </a:pPr>
            <a:r>
              <a:rPr lang="en-US" b="1" dirty="0" smtClean="0"/>
              <a:t>Gather information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Hypothesis</a:t>
            </a:r>
          </a:p>
          <a:p>
            <a:pPr marL="1051560" lvl="2" indent="-457200">
              <a:buAutoNum type="arabicPeriod"/>
            </a:pPr>
            <a:r>
              <a:rPr lang="en-US" b="1" dirty="0" smtClean="0"/>
              <a:t>Proposed solution (testable)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Experiment</a:t>
            </a:r>
          </a:p>
          <a:p>
            <a:pPr marL="1051560" lvl="2" indent="-457200">
              <a:buAutoNum type="arabicPeriod"/>
            </a:pPr>
            <a:r>
              <a:rPr lang="en-US" b="1" dirty="0" smtClean="0"/>
              <a:t>Test with organized procedure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Record and Analyze Data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Conclusion</a:t>
            </a:r>
          </a:p>
          <a:p>
            <a:pPr marL="1051560" lvl="2" indent="-457200">
              <a:buAutoNum type="arabicPeriod"/>
            </a:pPr>
            <a:r>
              <a:rPr lang="en-US" b="1" dirty="0" smtClean="0"/>
              <a:t>Answer question from step 1</a:t>
            </a:r>
          </a:p>
          <a:p>
            <a:pPr marL="777240" lvl="1" indent="-457200">
              <a:buAutoNum type="arabicPeriod"/>
            </a:pPr>
            <a:r>
              <a:rPr lang="en-US" b="1" dirty="0" smtClean="0"/>
              <a:t>Repeat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Law vs. Theory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b="1" u="sng" dirty="0" smtClean="0"/>
              <a:t>Scientific Law</a:t>
            </a:r>
            <a:r>
              <a:rPr lang="en-US" dirty="0" smtClean="0"/>
              <a:t>: describes something's behavior and has been proven by many experiments</a:t>
            </a:r>
          </a:p>
          <a:p>
            <a:pPr lvl="1"/>
            <a:r>
              <a:rPr lang="en-US" dirty="0" smtClean="0"/>
              <a:t>Ex. When you release an object into the air, it falls to the ground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b="1" u="sng" dirty="0" smtClean="0"/>
              <a:t>Scientific Theory</a:t>
            </a:r>
            <a:r>
              <a:rPr lang="en-US" sz="2800" dirty="0" smtClean="0"/>
              <a:t>: </a:t>
            </a:r>
            <a:r>
              <a:rPr lang="en-US" dirty="0" smtClean="0"/>
              <a:t>explains </a:t>
            </a:r>
            <a:r>
              <a:rPr lang="en-US" b="1" dirty="0" smtClean="0"/>
              <a:t>WHY</a:t>
            </a:r>
            <a:r>
              <a:rPr lang="en-US" dirty="0" smtClean="0"/>
              <a:t> something behaves the way it does</a:t>
            </a:r>
          </a:p>
          <a:p>
            <a:r>
              <a:rPr lang="en-US" dirty="0" smtClean="0"/>
              <a:t>Ex. The object falls to the ground </a:t>
            </a:r>
            <a:r>
              <a:rPr lang="en-US" b="1" dirty="0" smtClean="0"/>
              <a:t>because</a:t>
            </a:r>
            <a:r>
              <a:rPr lang="en-US" dirty="0" smtClean="0"/>
              <a:t> </a:t>
            </a:r>
            <a:r>
              <a:rPr lang="en-US" b="1" dirty="0" smtClean="0"/>
              <a:t>of</a:t>
            </a:r>
            <a:r>
              <a:rPr lang="en-US" dirty="0" smtClean="0"/>
              <a:t> Earth’s gravity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Good Experiment has several parts: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/>
              <a:t>Control</a:t>
            </a:r>
            <a:r>
              <a:rPr lang="en-US" dirty="0" smtClean="0"/>
              <a:t>: something to compare your results to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Constants</a:t>
            </a:r>
            <a:r>
              <a:rPr lang="en-US" dirty="0" smtClean="0"/>
              <a:t>: parts that do not change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Independent Variable: </a:t>
            </a:r>
            <a:r>
              <a:rPr lang="en-US" dirty="0" smtClean="0"/>
              <a:t>part that the scientist changes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Dependent Variable</a:t>
            </a:r>
            <a:r>
              <a:rPr lang="en-US" dirty="0" smtClean="0"/>
              <a:t>: part that changes because of the independent variable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Example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Ms. </a:t>
            </a:r>
            <a:r>
              <a:rPr lang="en-US" b="1" dirty="0" err="1" smtClean="0"/>
              <a:t>Rhoney</a:t>
            </a:r>
            <a:r>
              <a:rPr lang="en-US" b="1" dirty="0" smtClean="0"/>
              <a:t> wants to find out which bug spray works best: Off, Avon, or Cutter.  Four students help her. These are her results:</a:t>
            </a:r>
          </a:p>
          <a:p>
            <a:r>
              <a:rPr lang="en-US" sz="3200" b="1" dirty="0" smtClean="0"/>
              <a:t>Group 1 (OFF): 4 mosquito bites</a:t>
            </a:r>
          </a:p>
          <a:p>
            <a:r>
              <a:rPr lang="en-US" sz="3200" b="1" dirty="0" smtClean="0"/>
              <a:t>Group </a:t>
            </a:r>
            <a:r>
              <a:rPr lang="en-US" sz="3200" b="1" dirty="0" smtClean="0"/>
              <a:t>2 (Avon): 18 mosquito bites</a:t>
            </a:r>
          </a:p>
          <a:p>
            <a:r>
              <a:rPr lang="en-US" sz="3200" b="1" dirty="0" smtClean="0"/>
              <a:t>Group </a:t>
            </a:r>
            <a:r>
              <a:rPr lang="en-US" sz="3200" b="1" dirty="0" smtClean="0"/>
              <a:t>3 (Cutter): 10 mosquito bites</a:t>
            </a:r>
          </a:p>
          <a:p>
            <a:r>
              <a:rPr lang="en-US" sz="3200" b="1" dirty="0" smtClean="0"/>
              <a:t>Group </a:t>
            </a:r>
            <a:r>
              <a:rPr lang="en-US" sz="3200" b="1" dirty="0" smtClean="0"/>
              <a:t>4 (none): 28 mosquito </a:t>
            </a:r>
            <a:r>
              <a:rPr lang="en-US" sz="3200" b="1" dirty="0" smtClean="0"/>
              <a:t>bites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sz="quarter" idx="1"/>
          </p:nvPr>
        </p:nvSpPr>
        <p:spPr>
          <a:xfrm>
            <a:off x="914400" y="533400"/>
            <a:ext cx="7772400" cy="5486400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should be the control? (How do we know the sprays work at all</a:t>
            </a:r>
            <a:r>
              <a:rPr lang="en-US" b="1" dirty="0" smtClean="0"/>
              <a:t>?)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What </a:t>
            </a:r>
            <a:r>
              <a:rPr lang="en-US" b="1" dirty="0" smtClean="0"/>
              <a:t>should have been kept constant</a:t>
            </a:r>
            <a:r>
              <a:rPr lang="en-US" b="1" dirty="0" smtClean="0"/>
              <a:t>?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What </a:t>
            </a:r>
            <a:r>
              <a:rPr lang="en-US" b="1" dirty="0" smtClean="0"/>
              <a:t>is the independent variable? (what did she change each time</a:t>
            </a:r>
            <a:r>
              <a:rPr lang="en-US" b="1" dirty="0" smtClean="0"/>
              <a:t>?)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 </a:t>
            </a:r>
            <a:r>
              <a:rPr lang="en-US" b="1" dirty="0" smtClean="0"/>
              <a:t>What </a:t>
            </a:r>
            <a:r>
              <a:rPr lang="en-US" b="1" dirty="0" smtClean="0"/>
              <a:t>is the dependent variable? (what changed because of the type of spray used</a:t>
            </a:r>
            <a:r>
              <a:rPr lang="en-US" b="1" dirty="0" smtClean="0"/>
              <a:t>?)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 </a:t>
            </a:r>
            <a:r>
              <a:rPr lang="en-US" b="1" dirty="0" smtClean="0"/>
              <a:t>What </a:t>
            </a:r>
            <a:r>
              <a:rPr lang="en-US" b="1" dirty="0" smtClean="0"/>
              <a:t>should be her conclusion?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Graph of Bug Spray Data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85800" y="14478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2438400"/>
            <a:ext cx="553998" cy="23083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b="1" dirty="0" smtClean="0"/>
              <a:t># of bug bites</a:t>
            </a:r>
            <a:endParaRPr lang="en-US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Graphing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A </a:t>
            </a:r>
            <a:r>
              <a:rPr lang="en-US" sz="6600" b="1" u="sng" dirty="0" smtClean="0"/>
              <a:t>Graph</a:t>
            </a:r>
            <a:r>
              <a:rPr lang="en-US" sz="6600" dirty="0" smtClean="0"/>
              <a:t> is a visual display of data</a:t>
            </a:r>
            <a:endParaRPr lang="en-US" sz="6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Circle Graph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4114800" cy="4495800"/>
          </a:xfrm>
        </p:spPr>
        <p:txBody>
          <a:bodyPr>
            <a:normAutofit/>
          </a:bodyPr>
          <a:lstStyle/>
          <a:p>
            <a:r>
              <a:rPr lang="en-US" sz="4400" b="1" u="sng" dirty="0" smtClean="0"/>
              <a:t>Circle Graphs</a:t>
            </a:r>
            <a:r>
              <a:rPr lang="en-US" sz="4400" dirty="0" smtClean="0"/>
              <a:t>, or pie graphs show </a:t>
            </a:r>
            <a:r>
              <a:rPr lang="en-US" sz="4400" dirty="0" smtClean="0"/>
              <a:t>how something is broken down into parts</a:t>
            </a:r>
            <a:r>
              <a:rPr lang="en-US" sz="4400" dirty="0" smtClean="0"/>
              <a:t>.(usually %)</a:t>
            </a:r>
          </a:p>
          <a:p>
            <a:endParaRPr lang="en-US" sz="4400" dirty="0" smtClean="0"/>
          </a:p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4"/>
          </p:nvPr>
        </p:nvGraphicFramePr>
        <p:xfrm>
          <a:off x="4572000" y="1143000"/>
          <a:ext cx="4114800" cy="499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Bar Graph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3749040" cy="2590800"/>
          </a:xfrm>
        </p:spPr>
        <p:txBody>
          <a:bodyPr>
            <a:normAutofit fontScale="92500"/>
          </a:bodyPr>
          <a:lstStyle/>
          <a:p>
            <a:r>
              <a:rPr lang="en-US" sz="4300" b="1" u="sng" dirty="0" smtClean="0"/>
              <a:t>Bar Graphs </a:t>
            </a:r>
            <a:r>
              <a:rPr lang="en-US" sz="4300" dirty="0" smtClean="0"/>
              <a:t>show </a:t>
            </a:r>
            <a:r>
              <a:rPr lang="en-US" sz="4300" dirty="0" smtClean="0"/>
              <a:t>information that has been counted.</a:t>
            </a: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2"/>
          </p:nvPr>
        </p:nvGraphicFramePr>
        <p:xfrm>
          <a:off x="3810000" y="1524000"/>
          <a:ext cx="510222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3200400" y="2819400"/>
            <a:ext cx="685800" cy="2743200"/>
          </a:xfrm>
          <a:prstGeom prst="rect">
            <a:avLst/>
          </a:prstGeom>
        </p:spPr>
        <p:txBody>
          <a:bodyPr vert="vert270" wrap="square" rtlCol="0" anchor="ctr" anchorCtr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# M&amp;M’s</a:t>
            </a:r>
            <a:endParaRPr lang="en-US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400" b="1" dirty="0" smtClean="0">
                <a:solidFill>
                  <a:schemeClr val="tx1"/>
                </a:solidFill>
              </a:rPr>
              <a:t>Line Graphs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4114800" cy="45720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Line Graphs </a:t>
            </a:r>
            <a:r>
              <a:rPr lang="en-US" sz="3200" dirty="0" smtClean="0"/>
              <a:t>are </a:t>
            </a:r>
            <a:r>
              <a:rPr lang="en-US" sz="3200" dirty="0" smtClean="0"/>
              <a:t>used to show trends of how data changes over time.  The </a:t>
            </a:r>
            <a:r>
              <a:rPr lang="en-US" sz="3200" b="1" dirty="0" smtClean="0"/>
              <a:t>Independent Variable </a:t>
            </a:r>
            <a:r>
              <a:rPr lang="en-US" sz="3200" dirty="0" smtClean="0"/>
              <a:t>is </a:t>
            </a:r>
            <a:r>
              <a:rPr lang="en-US" sz="3200" dirty="0" smtClean="0"/>
              <a:t>on the x-axis and the </a:t>
            </a:r>
            <a:r>
              <a:rPr lang="en-US" sz="3200" b="1" u="sng" dirty="0" smtClean="0"/>
              <a:t>Dependent Variable </a:t>
            </a:r>
            <a:r>
              <a:rPr lang="en-US" sz="3200" dirty="0" smtClean="0"/>
              <a:t>is </a:t>
            </a:r>
            <a:r>
              <a:rPr lang="en-US" sz="3200" dirty="0" smtClean="0"/>
              <a:t>on the y-axis.</a:t>
            </a:r>
          </a:p>
          <a:p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2"/>
          </p:nvPr>
        </p:nvGraphicFramePr>
        <p:xfrm>
          <a:off x="4648200" y="1524000"/>
          <a:ext cx="4495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38800" y="59436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Time (minutes)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2667000"/>
            <a:ext cx="461665" cy="2031325"/>
          </a:xfrm>
          <a:prstGeom prst="rect">
            <a:avLst/>
          </a:prstGeom>
          <a:noFill/>
        </p:spPr>
        <p:txBody>
          <a:bodyPr vert="vert270" wrap="square" rtlCol="0" anchor="ctr" anchorCtr="1">
            <a:spAutoFit/>
          </a:bodyPr>
          <a:lstStyle/>
          <a:p>
            <a:r>
              <a:rPr lang="en-US" b="1" dirty="0" smtClean="0"/>
              <a:t>Temperature C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Interpolate and </a:t>
            </a:r>
            <a:r>
              <a:rPr lang="en-US" b="1" dirty="0" smtClean="0">
                <a:solidFill>
                  <a:schemeClr val="tx1"/>
                </a:solidFill>
              </a:rPr>
              <a:t>Extrapolate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93</TotalTime>
  <Words>444</Words>
  <Application>Microsoft Office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Physical Science Unit 1</vt:lpstr>
      <vt:lpstr>Science Terms</vt:lpstr>
      <vt:lpstr>Branches of Science</vt:lpstr>
      <vt:lpstr>The Scientific Method</vt:lpstr>
      <vt:lpstr>Law vs. Theory</vt:lpstr>
      <vt:lpstr>Good Experiment has several parts:</vt:lpstr>
      <vt:lpstr>Example</vt:lpstr>
      <vt:lpstr>Slide 8</vt:lpstr>
      <vt:lpstr>Graph of Bug Spray Data</vt:lpstr>
      <vt:lpstr>Graphing</vt:lpstr>
      <vt:lpstr>Circle Graph</vt:lpstr>
      <vt:lpstr>Bar Graph</vt:lpstr>
      <vt:lpstr> Line Graphs</vt:lpstr>
      <vt:lpstr>  Interpolate and Extrapolate: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 Unit 1</dc:title>
  <dc:creator>Carolyn</dc:creator>
  <cp:lastModifiedBy>Carolyn</cp:lastModifiedBy>
  <cp:revision>11</cp:revision>
  <dcterms:created xsi:type="dcterms:W3CDTF">2010-08-24T20:59:35Z</dcterms:created>
  <dcterms:modified xsi:type="dcterms:W3CDTF">2010-08-25T22:57:02Z</dcterms:modified>
</cp:coreProperties>
</file>