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3" r:id="rId9"/>
    <p:sldId id="276" r:id="rId10"/>
    <p:sldId id="277" r:id="rId11"/>
    <p:sldId id="278" r:id="rId12"/>
    <p:sldId id="279" r:id="rId13"/>
    <p:sldId id="280" r:id="rId14"/>
    <p:sldId id="286" r:id="rId15"/>
    <p:sldId id="281" r:id="rId16"/>
    <p:sldId id="262" r:id="rId17"/>
    <p:sldId id="264" r:id="rId18"/>
    <p:sldId id="265" r:id="rId19"/>
    <p:sldId id="266" r:id="rId20"/>
    <p:sldId id="282" r:id="rId21"/>
    <p:sldId id="283" r:id="rId22"/>
    <p:sldId id="284" r:id="rId23"/>
    <p:sldId id="285" r:id="rId24"/>
    <p:sldId id="267" r:id="rId25"/>
    <p:sldId id="268" r:id="rId26"/>
    <p:sldId id="269" r:id="rId27"/>
    <p:sldId id="271" r:id="rId28"/>
    <p:sldId id="288" r:id="rId29"/>
    <p:sldId id="289" r:id="rId30"/>
    <p:sldId id="290" r:id="rId31"/>
    <p:sldId id="291" r:id="rId32"/>
    <p:sldId id="292" r:id="rId33"/>
    <p:sldId id="270" r:id="rId34"/>
    <p:sldId id="272" r:id="rId35"/>
    <p:sldId id="27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1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6DEA48D-DAA9-4F00-A700-4D23B05EC553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8AFC837A-8255-48E8-9B63-76A183BBB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05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A265BEEF-54A3-4ABC-9D3B-F4B67143D4BA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A3A6201-8469-4484-9CCE-42EA430C0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05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A6201-8469-4484-9CCE-42EA430C08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24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1 -</a:t>
            </a:r>
            <a:r>
              <a:rPr lang="en-US" baseline="0" dirty="0" smtClean="0"/>
              <a:t> </a:t>
            </a:r>
            <a:r>
              <a:rPr lang="en-US" dirty="0" smtClean="0"/>
              <a:t>speed = distance/</a:t>
            </a:r>
            <a:r>
              <a:rPr lang="en-US" baseline="0" dirty="0" smtClean="0"/>
              <a:t>time</a:t>
            </a:r>
          </a:p>
          <a:p>
            <a:r>
              <a:rPr lang="en-US" baseline="0" dirty="0" smtClean="0"/>
              <a:t>2 – speed = 1760 meters/8 seconds</a:t>
            </a:r>
          </a:p>
          <a:p>
            <a:r>
              <a:rPr lang="en-US" baseline="0" dirty="0" smtClean="0"/>
              <a:t>3 – speed = 220 meters/second or 220 m/s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A6201-8469-4484-9CCE-42EA430C08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88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– acceleration = (final</a:t>
            </a:r>
            <a:r>
              <a:rPr lang="en-US" baseline="0" dirty="0" smtClean="0"/>
              <a:t> velocity – original velocity)/time</a:t>
            </a:r>
          </a:p>
          <a:p>
            <a:r>
              <a:rPr lang="en-US" baseline="0" dirty="0" smtClean="0"/>
              <a:t>2 – acceleration = (26m/s – 10m/s)/2s</a:t>
            </a:r>
          </a:p>
          <a:p>
            <a:r>
              <a:rPr lang="en-US" baseline="0" dirty="0" smtClean="0"/>
              <a:t>3 – acceleration = 16m/s/2s = 8 m/s/s = 8 m/s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A6201-8469-4484-9CCE-42EA430C08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D54668-494B-4C1A-8AF3-3CF89E47F266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5A2D04C-FE06-4082-85F0-0BF38B5087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7200" b="1" dirty="0" smtClean="0"/>
              <a:t>Motion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Chapter</a:t>
            </a:r>
            <a:r>
              <a:rPr lang="en-US" dirty="0" smtClean="0"/>
              <a:t> </a:t>
            </a:r>
            <a:r>
              <a:rPr lang="en-US" sz="2800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8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/>
              <a:t>12-1 Frames of Reference 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I can explain why all motion is relative.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547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077200" cy="5410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When describing something that is moving, you are comparing it with something that is assumed to be </a:t>
            </a:r>
            <a:r>
              <a:rPr lang="en-US" sz="2800" b="1" dirty="0" smtClean="0">
                <a:solidFill>
                  <a:srgbClr val="3C1EAA"/>
                </a:solidFill>
              </a:rPr>
              <a:t>stationary</a:t>
            </a:r>
            <a:r>
              <a:rPr lang="en-US" sz="2800" dirty="0" smtClean="0"/>
              <a:t> (not moving).</a:t>
            </a:r>
          </a:p>
          <a:p>
            <a:endParaRPr lang="en-US" sz="2800" dirty="0"/>
          </a:p>
          <a:p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rgbClr val="3C1EAA"/>
                </a:solidFill>
              </a:rPr>
              <a:t>frame of reference </a:t>
            </a:r>
            <a:r>
              <a:rPr lang="en-US" sz="2800" dirty="0" smtClean="0"/>
              <a:t>is the background or object that is used for comparison.</a:t>
            </a:r>
          </a:p>
          <a:p>
            <a:endParaRPr lang="en-US" sz="2800" dirty="0"/>
          </a:p>
          <a:p>
            <a:r>
              <a:rPr lang="en-US" sz="2800" dirty="0" smtClean="0"/>
              <a:t>Ex: You are on a train that just left the platform.</a:t>
            </a:r>
          </a:p>
          <a:p>
            <a:pPr lvl="1"/>
            <a:r>
              <a:rPr lang="en-US" sz="2400" dirty="0" smtClean="0"/>
              <a:t>The people standing on the platform see you moving away.  (</a:t>
            </a:r>
            <a:r>
              <a:rPr lang="en-US" sz="2400" b="1" dirty="0" smtClean="0">
                <a:solidFill>
                  <a:srgbClr val="3C1EAA"/>
                </a:solidFill>
              </a:rPr>
              <a:t>earth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The person sitting next to you does not see you moving. (</a:t>
            </a:r>
            <a:r>
              <a:rPr lang="en-US" sz="2400" b="1" dirty="0" smtClean="0">
                <a:solidFill>
                  <a:srgbClr val="3C1EAA"/>
                </a:solidFill>
              </a:rPr>
              <a:t>train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220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848600" cy="5562600"/>
          </a:xfrm>
        </p:spPr>
        <p:txBody>
          <a:bodyPr>
            <a:noAutofit/>
          </a:bodyPr>
          <a:lstStyle/>
          <a:p>
            <a:r>
              <a:rPr lang="en-US" sz="2500" dirty="0" smtClean="0"/>
              <a:t>Frame of reference depends on the type of </a:t>
            </a:r>
            <a:r>
              <a:rPr lang="en-US" sz="2500" b="1" dirty="0" smtClean="0">
                <a:solidFill>
                  <a:srgbClr val="3C1EAA"/>
                </a:solidFill>
              </a:rPr>
              <a:t>movement</a:t>
            </a:r>
            <a:r>
              <a:rPr lang="en-US" sz="2500" dirty="0" smtClean="0"/>
              <a:t> and </a:t>
            </a:r>
            <a:r>
              <a:rPr lang="en-US" sz="2500" b="1" dirty="0" smtClean="0">
                <a:solidFill>
                  <a:srgbClr val="3C1EAA"/>
                </a:solidFill>
              </a:rPr>
              <a:t>position</a:t>
            </a:r>
            <a:r>
              <a:rPr lang="en-US" sz="2500" dirty="0" smtClean="0"/>
              <a:t> from which you are observing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sz="2500" dirty="0" smtClean="0"/>
              <a:t>An actor may be standing still and the background is moving, but to us we think the actor is going somewhere</a:t>
            </a:r>
            <a:r>
              <a:rPr lang="en-US" dirty="0" smtClean="0"/>
              <a:t>.</a:t>
            </a:r>
          </a:p>
          <a:p>
            <a:pPr lvl="1"/>
            <a:r>
              <a:rPr lang="en-US" sz="2300" dirty="0" smtClean="0"/>
              <a:t>We assume the </a:t>
            </a:r>
            <a:r>
              <a:rPr lang="en-US" sz="2300" b="1" dirty="0" smtClean="0">
                <a:solidFill>
                  <a:srgbClr val="3C1EAA"/>
                </a:solidFill>
              </a:rPr>
              <a:t>background </a:t>
            </a:r>
          </a:p>
          <a:p>
            <a:pPr marL="365760" lvl="1" indent="0">
              <a:buNone/>
            </a:pPr>
            <a:r>
              <a:rPr lang="en-US" sz="2300" dirty="0" smtClean="0"/>
              <a:t>    is stationary</a:t>
            </a:r>
            <a:r>
              <a:rPr lang="en-US" sz="2000" dirty="0" smtClean="0"/>
              <a:t>.</a:t>
            </a:r>
          </a:p>
          <a:p>
            <a:pPr lvl="1"/>
            <a:endParaRPr lang="en-US" sz="2000" dirty="0"/>
          </a:p>
          <a:p>
            <a:r>
              <a:rPr lang="en-US" sz="2500" b="1" dirty="0" smtClean="0">
                <a:solidFill>
                  <a:srgbClr val="3C1EAA"/>
                </a:solidFill>
              </a:rPr>
              <a:t>Earth</a:t>
            </a:r>
            <a:r>
              <a:rPr lang="en-US" sz="2500" dirty="0" smtClean="0"/>
              <a:t> is the most commonly</a:t>
            </a:r>
          </a:p>
          <a:p>
            <a:pPr marL="68580" indent="0">
              <a:buNone/>
            </a:pPr>
            <a:r>
              <a:rPr lang="en-US" sz="2500" dirty="0" smtClean="0"/>
              <a:t> used frame of reference.</a:t>
            </a:r>
            <a:endParaRPr lang="en-US" sz="2500" dirty="0"/>
          </a:p>
        </p:txBody>
      </p:sp>
      <p:pic>
        <p:nvPicPr>
          <p:cNvPr id="1026" name="Picture 2" descr="http://www.solstation.com/stars/ea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9000"/>
            <a:ext cx="2895599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8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/>
              <a:t>12-1 Frames of Reference 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I can explain why all motion is relative.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74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/>
              <a:t>Book Work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12.1 Section Review</a:t>
            </a:r>
          </a:p>
          <a:p>
            <a:pPr lvl="1"/>
            <a:r>
              <a:rPr lang="en-US" sz="3200" dirty="0" smtClean="0"/>
              <a:t>Page 301</a:t>
            </a:r>
          </a:p>
          <a:p>
            <a:pPr lvl="1"/>
            <a:r>
              <a:rPr lang="en-US" sz="3200" dirty="0" smtClean="0"/>
              <a:t># 1-4</a:t>
            </a:r>
            <a:endParaRPr lang="en-US" dirty="0" smtClean="0"/>
          </a:p>
          <a:p>
            <a:pPr lvl="1"/>
            <a:endParaRPr lang="en-US" sz="3200" dirty="0"/>
          </a:p>
          <a:p>
            <a:pPr lvl="1"/>
            <a:r>
              <a:rPr lang="en-US" sz="3200" dirty="0" smtClean="0"/>
              <a:t>Vocabulary: Frame of Reference</a:t>
            </a:r>
          </a:p>
          <a:p>
            <a:pPr lvl="1"/>
            <a:r>
              <a:rPr lang="en-US" sz="3200" dirty="0" smtClean="0"/>
              <a:t>12.1 WS</a:t>
            </a:r>
          </a:p>
        </p:txBody>
      </p:sp>
    </p:spTree>
    <p:extLst>
      <p:ext uri="{BB962C8B-B14F-4D97-AF65-F5344CB8AC3E}">
        <p14:creationId xmlns:p14="http://schemas.microsoft.com/office/powerpoint/2010/main" val="15435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744" cy="990600"/>
          </a:xfrm>
        </p:spPr>
        <p:txBody>
          <a:bodyPr/>
          <a:lstStyle/>
          <a:p>
            <a:r>
              <a:rPr lang="en-US" u="sng" dirty="0" smtClean="0"/>
              <a:t>12.2 Measuring Motion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550" dirty="0" smtClean="0"/>
              <a:t>I can define motion and speed.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calculate speed, using the formula speed = distance/time.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distinguish between constant speed and average speed.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represent speed graphically as distance/time.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distinguish between speed and velocity.</a:t>
            </a:r>
            <a:endParaRPr lang="en-US" sz="2550" dirty="0"/>
          </a:p>
        </p:txBody>
      </p:sp>
    </p:spTree>
    <p:extLst>
      <p:ext uri="{BB962C8B-B14F-4D97-AF65-F5344CB8AC3E}">
        <p14:creationId xmlns:p14="http://schemas.microsoft.com/office/powerpoint/2010/main" val="6453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29736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Motion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57508" cy="400094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3C1EAA"/>
                </a:solidFill>
              </a:rPr>
              <a:t>Motion</a:t>
            </a:r>
            <a:r>
              <a:rPr lang="en-US" sz="2800" dirty="0" smtClean="0"/>
              <a:t> is a change in position in a certain amount of time.</a:t>
            </a:r>
          </a:p>
          <a:p>
            <a:endParaRPr lang="en-US" sz="2800" dirty="0"/>
          </a:p>
          <a:p>
            <a:r>
              <a:rPr lang="en-US" sz="2800" dirty="0" smtClean="0"/>
              <a:t>When you say that something has </a:t>
            </a:r>
            <a:r>
              <a:rPr lang="en-US" sz="2800" b="1" dirty="0" smtClean="0">
                <a:solidFill>
                  <a:srgbClr val="3C1EAA"/>
                </a:solidFill>
              </a:rPr>
              <a:t>moved</a:t>
            </a:r>
            <a:r>
              <a:rPr lang="en-US" sz="2800" dirty="0" smtClean="0"/>
              <a:t>, you are describing motion.</a:t>
            </a:r>
          </a:p>
          <a:p>
            <a:endParaRPr lang="en-US" sz="2800" dirty="0"/>
          </a:p>
          <a:p>
            <a:r>
              <a:rPr lang="en-US" sz="2800" dirty="0" smtClean="0"/>
              <a:t>In describing motion, you are comparing it with some </a:t>
            </a:r>
            <a:r>
              <a:rPr lang="en-US" sz="2800" b="1" dirty="0" smtClean="0">
                <a:solidFill>
                  <a:srgbClr val="3C1EAA"/>
                </a:solidFill>
              </a:rPr>
              <a:t>frame of reference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61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u="sng" dirty="0" smtClean="0"/>
              <a:t>Speed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467600" cy="40386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In a race, the runners had to move or change </a:t>
            </a:r>
            <a:r>
              <a:rPr lang="en-US" sz="3200" b="1" dirty="0" smtClean="0">
                <a:solidFill>
                  <a:srgbClr val="3C1EAA"/>
                </a:solidFill>
              </a:rPr>
              <a:t>positions</a:t>
            </a:r>
            <a:r>
              <a:rPr lang="en-US" sz="3200" dirty="0" smtClean="0"/>
              <a:t> to get to the finish line in a certain amount of </a:t>
            </a:r>
            <a:r>
              <a:rPr lang="en-US" sz="3200" b="1" dirty="0" smtClean="0">
                <a:solidFill>
                  <a:srgbClr val="3C1EAA"/>
                </a:solidFill>
              </a:rPr>
              <a:t>time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dirty="0" smtClean="0"/>
              <a:t>To describe motion you need to know:</a:t>
            </a:r>
            <a:endParaRPr lang="en-US" sz="3200" dirty="0"/>
          </a:p>
          <a:p>
            <a:pPr lvl="1"/>
            <a:r>
              <a:rPr lang="en-US" sz="2800" b="1" dirty="0">
                <a:solidFill>
                  <a:srgbClr val="3C1EAA"/>
                </a:solidFill>
              </a:rPr>
              <a:t>d</a:t>
            </a:r>
            <a:r>
              <a:rPr lang="en-US" sz="2800" b="1" dirty="0" smtClean="0">
                <a:solidFill>
                  <a:srgbClr val="3C1EAA"/>
                </a:solidFill>
              </a:rPr>
              <a:t>istance</a:t>
            </a:r>
            <a:r>
              <a:rPr lang="en-US" sz="2800" dirty="0" smtClean="0"/>
              <a:t> traveled (meters – m)</a:t>
            </a:r>
          </a:p>
          <a:p>
            <a:pPr lvl="1"/>
            <a:r>
              <a:rPr lang="en-US" sz="2800" dirty="0"/>
              <a:t>h</a:t>
            </a:r>
            <a:r>
              <a:rPr lang="en-US" sz="2800" dirty="0" smtClean="0"/>
              <a:t>ow </a:t>
            </a:r>
            <a:r>
              <a:rPr lang="en-US" sz="2800" b="1" dirty="0" smtClean="0">
                <a:solidFill>
                  <a:srgbClr val="3C1EAA"/>
                </a:solidFill>
              </a:rPr>
              <a:t>long</a:t>
            </a:r>
            <a:r>
              <a:rPr lang="en-US" sz="2800" dirty="0" smtClean="0"/>
              <a:t> it took to go that distance (seconds – s)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49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29736"/>
          </a:xfrm>
        </p:spPr>
        <p:txBody>
          <a:bodyPr/>
          <a:lstStyle/>
          <a:p>
            <a:r>
              <a:rPr lang="en-US" u="sng" dirty="0" smtClean="0"/>
              <a:t>Speed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7772400" cy="4191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Speed is the rate at which an </a:t>
            </a:r>
            <a:r>
              <a:rPr lang="en-US" sz="2800" b="1" dirty="0" smtClean="0">
                <a:solidFill>
                  <a:srgbClr val="3C1EAA"/>
                </a:solidFill>
              </a:rPr>
              <a:t>object</a:t>
            </a:r>
            <a:r>
              <a:rPr lang="en-US" sz="2800" dirty="0" smtClean="0"/>
              <a:t> moves.</a:t>
            </a:r>
          </a:p>
          <a:p>
            <a:endParaRPr lang="en-US" sz="2800" dirty="0"/>
          </a:p>
          <a:p>
            <a:r>
              <a:rPr lang="en-US" sz="2800" dirty="0" smtClean="0"/>
              <a:t>The faster a runner’s rate of motion, the </a:t>
            </a:r>
            <a:r>
              <a:rPr lang="en-US" sz="2800" b="1" dirty="0" smtClean="0">
                <a:solidFill>
                  <a:srgbClr val="3C1EAA"/>
                </a:solidFill>
              </a:rPr>
              <a:t>faster</a:t>
            </a:r>
            <a:r>
              <a:rPr lang="en-US" sz="2800" dirty="0" smtClean="0"/>
              <a:t> the runner’s speed.</a:t>
            </a:r>
          </a:p>
          <a:p>
            <a:endParaRPr lang="en-US" sz="2800" dirty="0"/>
          </a:p>
          <a:p>
            <a:r>
              <a:rPr lang="en-US" sz="2800" b="1" dirty="0" smtClean="0">
                <a:solidFill>
                  <a:srgbClr val="3C1EAA"/>
                </a:solidFill>
              </a:rPr>
              <a:t>Speed</a:t>
            </a:r>
            <a:r>
              <a:rPr lang="en-US" sz="2800" dirty="0" smtClean="0"/>
              <a:t> = distance/time</a:t>
            </a:r>
          </a:p>
          <a:p>
            <a:endParaRPr lang="en-US" sz="2800" dirty="0"/>
          </a:p>
          <a:p>
            <a:r>
              <a:rPr lang="en-US" sz="2800" dirty="0" smtClean="0"/>
              <a:t>Units = </a:t>
            </a:r>
            <a:r>
              <a:rPr lang="en-US" sz="2800" b="1" dirty="0" smtClean="0">
                <a:solidFill>
                  <a:srgbClr val="3C1EAA"/>
                </a:solidFill>
              </a:rPr>
              <a:t>m/s</a:t>
            </a:r>
            <a:endParaRPr lang="en-US" sz="2800" b="1" dirty="0">
              <a:solidFill>
                <a:srgbClr val="3C1E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1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801136"/>
          </a:xfrm>
        </p:spPr>
        <p:txBody>
          <a:bodyPr/>
          <a:lstStyle/>
          <a:p>
            <a:r>
              <a:rPr lang="en-US" u="sng" dirty="0" smtClean="0"/>
              <a:t>Constant Speed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47122"/>
            <a:ext cx="7772400" cy="3352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Objects in motion that their speed </a:t>
            </a:r>
            <a:r>
              <a:rPr lang="en-US" sz="2800" b="1" dirty="0" smtClean="0">
                <a:solidFill>
                  <a:srgbClr val="3C1EAA"/>
                </a:solidFill>
              </a:rPr>
              <a:t>does not </a:t>
            </a:r>
            <a:r>
              <a:rPr lang="en-US" sz="2800" dirty="0" smtClean="0"/>
              <a:t>change is moving at a constant speed.</a:t>
            </a:r>
          </a:p>
          <a:p>
            <a:endParaRPr lang="en-US" sz="2000" dirty="0" smtClean="0"/>
          </a:p>
          <a:p>
            <a:r>
              <a:rPr lang="en-US" sz="2800" dirty="0" smtClean="0"/>
              <a:t>Total </a:t>
            </a:r>
            <a:r>
              <a:rPr lang="en-US" sz="2800" b="1" dirty="0" smtClean="0">
                <a:solidFill>
                  <a:srgbClr val="3C1EAA"/>
                </a:solidFill>
              </a:rPr>
              <a:t>distance</a:t>
            </a:r>
            <a:r>
              <a:rPr lang="en-US" sz="2800" dirty="0" smtClean="0"/>
              <a:t> divided by total </a:t>
            </a:r>
            <a:r>
              <a:rPr lang="en-US" sz="2800" b="1" dirty="0" smtClean="0">
                <a:solidFill>
                  <a:srgbClr val="3C1EAA"/>
                </a:solidFill>
              </a:rPr>
              <a:t>time</a:t>
            </a:r>
            <a:r>
              <a:rPr lang="en-US" sz="2800" dirty="0" smtClean="0"/>
              <a:t> give speed at any point in time.</a:t>
            </a:r>
          </a:p>
          <a:p>
            <a:endParaRPr lang="en-US" sz="2000" dirty="0"/>
          </a:p>
          <a:p>
            <a:r>
              <a:rPr lang="en-US" sz="2800" dirty="0" smtClean="0"/>
              <a:t>Graph is a straight </a:t>
            </a:r>
          </a:p>
          <a:p>
            <a:pPr marL="68580" indent="0">
              <a:buNone/>
            </a:pPr>
            <a:r>
              <a:rPr lang="en-US" sz="2800" dirty="0" smtClean="0"/>
              <a:t>line for </a:t>
            </a:r>
            <a:r>
              <a:rPr lang="en-US" sz="2800" b="1" dirty="0" smtClean="0">
                <a:solidFill>
                  <a:srgbClr val="3C1EAA"/>
                </a:solidFill>
              </a:rPr>
              <a:t>constant</a:t>
            </a:r>
            <a:r>
              <a:rPr lang="en-US" sz="2800" dirty="0" smtClean="0"/>
              <a:t> speed.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http://t3.gstatic.com/images?q=tbn:ANd9GcQtJ1kxaH11vwTzGYk4NcIHYmd1KyGI9NJNktGr7_0wdE7l0n3mI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0"/>
            <a:ext cx="3502172" cy="257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6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Problem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033708" cy="384854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800" dirty="0" smtClean="0"/>
              <a:t>At what speed did a plane fly if it traveled 1760 meters in 8 seconds?</a:t>
            </a:r>
          </a:p>
          <a:p>
            <a:endParaRPr lang="en-US" sz="2800" dirty="0"/>
          </a:p>
          <a:p>
            <a:r>
              <a:rPr lang="en-US" sz="2800" dirty="0" smtClean="0"/>
              <a:t>Steps: </a:t>
            </a:r>
          </a:p>
          <a:p>
            <a:pPr lvl="1"/>
            <a:r>
              <a:rPr lang="en-US" sz="2400" dirty="0" smtClean="0"/>
              <a:t>1 – Write a formula</a:t>
            </a:r>
          </a:p>
          <a:p>
            <a:pPr lvl="1"/>
            <a:r>
              <a:rPr lang="en-US" sz="2400" dirty="0" smtClean="0"/>
              <a:t>2 – Substitute given numbers and units</a:t>
            </a:r>
          </a:p>
          <a:p>
            <a:pPr lvl="1"/>
            <a:r>
              <a:rPr lang="en-US" sz="2400" dirty="0" smtClean="0"/>
              <a:t>3 – Solve for the unknown</a:t>
            </a:r>
          </a:p>
        </p:txBody>
      </p:sp>
    </p:spTree>
    <p:extLst>
      <p:ext uri="{BB962C8B-B14F-4D97-AF65-F5344CB8AC3E}">
        <p14:creationId xmlns:p14="http://schemas.microsoft.com/office/powerpoint/2010/main" val="299288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u="sng" dirty="0" smtClean="0"/>
              <a:t>Average Speed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696200" cy="4191000"/>
          </a:xfrm>
        </p:spPr>
        <p:txBody>
          <a:bodyPr/>
          <a:lstStyle/>
          <a:p>
            <a:r>
              <a:rPr lang="en-US" dirty="0" smtClean="0"/>
              <a:t>Not all objects move at </a:t>
            </a:r>
            <a:r>
              <a:rPr lang="en-US" b="1" dirty="0" smtClean="0">
                <a:solidFill>
                  <a:srgbClr val="3C1EAA"/>
                </a:solidFill>
              </a:rPr>
              <a:t>constant</a:t>
            </a:r>
            <a:r>
              <a:rPr lang="en-US" dirty="0" smtClean="0"/>
              <a:t> speeds.</a:t>
            </a:r>
          </a:p>
          <a:p>
            <a:endParaRPr lang="en-US" sz="1600" dirty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3C1EAA"/>
                </a:solidFill>
              </a:rPr>
              <a:t>average</a:t>
            </a:r>
            <a:r>
              <a:rPr lang="en-US" dirty="0" smtClean="0"/>
              <a:t> speed also uses the formula speed = total distance/ total time</a:t>
            </a:r>
          </a:p>
          <a:p>
            <a:endParaRPr lang="en-US" sz="1600" dirty="0" smtClean="0"/>
          </a:p>
          <a:p>
            <a:r>
              <a:rPr lang="en-US" dirty="0" smtClean="0"/>
              <a:t>Going to Columbus, you </a:t>
            </a:r>
          </a:p>
          <a:p>
            <a:pPr marL="68580" indent="0">
              <a:buNone/>
            </a:pPr>
            <a:r>
              <a:rPr lang="en-US" b="1" dirty="0" smtClean="0">
                <a:solidFill>
                  <a:srgbClr val="3C1EAA"/>
                </a:solidFill>
              </a:rPr>
              <a:t>change</a:t>
            </a:r>
            <a:r>
              <a:rPr lang="en-US" dirty="0" smtClean="0"/>
              <a:t> speeds during the </a:t>
            </a:r>
          </a:p>
          <a:p>
            <a:pPr marL="68580" indent="0">
              <a:buNone/>
            </a:pPr>
            <a:r>
              <a:rPr lang="en-US" dirty="0" smtClean="0"/>
              <a:t>drive many times. So over </a:t>
            </a:r>
          </a:p>
          <a:p>
            <a:pPr marL="68580" indent="0">
              <a:buNone/>
            </a:pPr>
            <a:r>
              <a:rPr lang="en-US" dirty="0" smtClean="0"/>
              <a:t>all you travel at an </a:t>
            </a:r>
            <a:r>
              <a:rPr lang="en-US" b="1" dirty="0" smtClean="0">
                <a:solidFill>
                  <a:srgbClr val="3C1EAA"/>
                </a:solidFill>
              </a:rPr>
              <a:t>average</a:t>
            </a:r>
            <a:r>
              <a:rPr lang="en-US" dirty="0" smtClean="0"/>
              <a:t> </a:t>
            </a:r>
          </a:p>
          <a:p>
            <a:pPr marL="68580" indent="0">
              <a:buNone/>
            </a:pPr>
            <a:r>
              <a:rPr lang="en-US" dirty="0" smtClean="0"/>
              <a:t>speed.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www.beginnerphysics.net/images/Fig3.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3429000"/>
            <a:ext cx="395143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4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smtClean="0"/>
              <a:t>Motion</a:t>
            </a:r>
          </a:p>
          <a:p>
            <a:r>
              <a:rPr lang="en-US" dirty="0" smtClean="0"/>
              <a:t>#1.  800m, 60s       13.3 m/s</a:t>
            </a:r>
          </a:p>
          <a:p>
            <a:r>
              <a:rPr lang="en-US" dirty="0" smtClean="0"/>
              <a:t>#2.  472m, 15s       31.45 m/s</a:t>
            </a:r>
          </a:p>
          <a:p>
            <a:r>
              <a:rPr lang="en-US" dirty="0" smtClean="0"/>
              <a:t>#3.  2500m, 110s   22.72 m/s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29736"/>
          </a:xfrm>
        </p:spPr>
        <p:txBody>
          <a:bodyPr/>
          <a:lstStyle/>
          <a:p>
            <a:r>
              <a:rPr lang="en-US" u="sng" dirty="0" smtClean="0"/>
              <a:t>Velocity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7696200" cy="4191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Velocity is speed in a given </a:t>
            </a:r>
            <a:r>
              <a:rPr lang="en-US" sz="2800" b="1" dirty="0" smtClean="0">
                <a:solidFill>
                  <a:srgbClr val="3C1EAA"/>
                </a:solidFill>
              </a:rPr>
              <a:t>direction</a:t>
            </a:r>
            <a:r>
              <a:rPr lang="en-US" sz="2800" dirty="0" smtClean="0"/>
              <a:t>. </a:t>
            </a:r>
            <a:r>
              <a:rPr lang="en-US" sz="2800" dirty="0"/>
              <a:t> </a:t>
            </a:r>
            <a:r>
              <a:rPr lang="en-US" sz="2800" dirty="0" smtClean="0"/>
              <a:t>It is also determined by using the distance from the </a:t>
            </a:r>
            <a:r>
              <a:rPr lang="en-US" sz="2800" b="1" dirty="0" smtClean="0">
                <a:solidFill>
                  <a:srgbClr val="3C1EAA"/>
                </a:solidFill>
              </a:rPr>
              <a:t>starting</a:t>
            </a:r>
            <a:r>
              <a:rPr lang="en-US" sz="2800" dirty="0" smtClean="0"/>
              <a:t> position to the ending position, rather than the distance of the path taken.</a:t>
            </a:r>
          </a:p>
          <a:p>
            <a:endParaRPr lang="en-US" sz="2000" dirty="0"/>
          </a:p>
          <a:p>
            <a:r>
              <a:rPr lang="en-US" sz="2800" dirty="0" smtClean="0"/>
              <a:t>A runner moves eastward at 10m/s. </a:t>
            </a:r>
          </a:p>
          <a:p>
            <a:pPr lvl="1"/>
            <a:r>
              <a:rPr lang="en-US" sz="2400" b="1" dirty="0" smtClean="0">
                <a:solidFill>
                  <a:srgbClr val="3C1EAA"/>
                </a:solidFill>
              </a:rPr>
              <a:t>speed</a:t>
            </a:r>
            <a:r>
              <a:rPr lang="en-US" sz="2400" dirty="0" smtClean="0"/>
              <a:t> is 10m/s</a:t>
            </a:r>
          </a:p>
          <a:p>
            <a:pPr lvl="1"/>
            <a:r>
              <a:rPr lang="en-US" sz="2400" b="1" dirty="0">
                <a:solidFill>
                  <a:srgbClr val="3C1EAA"/>
                </a:solidFill>
              </a:rPr>
              <a:t>v</a:t>
            </a:r>
            <a:r>
              <a:rPr lang="en-US" sz="2400" b="1" dirty="0" smtClean="0">
                <a:solidFill>
                  <a:srgbClr val="3C1EAA"/>
                </a:solidFill>
              </a:rPr>
              <a:t>elocity</a:t>
            </a:r>
            <a:r>
              <a:rPr lang="en-US" sz="2400" dirty="0" smtClean="0"/>
              <a:t> is 10m/s east</a:t>
            </a:r>
          </a:p>
          <a:p>
            <a:pPr lvl="1"/>
            <a:endParaRPr lang="en-US" sz="2000" dirty="0"/>
          </a:p>
          <a:p>
            <a:r>
              <a:rPr lang="en-US" sz="2800" dirty="0" smtClean="0"/>
              <a:t>Velocity is very important for airplane </a:t>
            </a:r>
            <a:r>
              <a:rPr lang="en-US" sz="2800" b="1" dirty="0" smtClean="0">
                <a:solidFill>
                  <a:srgbClr val="3C1EAA"/>
                </a:solidFill>
              </a:rPr>
              <a:t>pilots</a:t>
            </a:r>
            <a:r>
              <a:rPr lang="en-US" sz="2800" dirty="0" smtClean="0"/>
              <a:t>, weather forecasters and </a:t>
            </a:r>
            <a:r>
              <a:rPr lang="en-US" sz="2800" b="1" dirty="0" smtClean="0">
                <a:solidFill>
                  <a:srgbClr val="3C1EAA"/>
                </a:solidFill>
              </a:rPr>
              <a:t>anyone</a:t>
            </a:r>
            <a:r>
              <a:rPr lang="en-US" sz="2800" dirty="0" smtClean="0"/>
              <a:t> driving from one place to another.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98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744" cy="990600"/>
          </a:xfrm>
        </p:spPr>
        <p:txBody>
          <a:bodyPr/>
          <a:lstStyle/>
          <a:p>
            <a:r>
              <a:rPr lang="en-US" u="sng" dirty="0" smtClean="0"/>
              <a:t>12.2 Measuring Motion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550" dirty="0" smtClean="0"/>
              <a:t>I can define motion and speed.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calculate speed, using the formula speed = distance/time.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distinguish between constant speed and average speed.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represent speed graphically as distance/time.</a:t>
            </a:r>
          </a:p>
          <a:p>
            <a:pPr>
              <a:lnSpc>
                <a:spcPct val="150000"/>
              </a:lnSpc>
            </a:pPr>
            <a:r>
              <a:rPr lang="en-US" sz="2550" dirty="0" smtClean="0"/>
              <a:t>I can distinguish between speed and velocity.</a:t>
            </a:r>
            <a:endParaRPr lang="en-US" sz="2550" dirty="0"/>
          </a:p>
        </p:txBody>
      </p:sp>
    </p:spTree>
    <p:extLst>
      <p:ext uri="{BB962C8B-B14F-4D97-AF65-F5344CB8AC3E}">
        <p14:creationId xmlns:p14="http://schemas.microsoft.com/office/powerpoint/2010/main" val="107795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53536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Book Work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6200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12.2 Section Review</a:t>
            </a:r>
          </a:p>
          <a:p>
            <a:pPr lvl="1"/>
            <a:r>
              <a:rPr lang="en-US" sz="3200" dirty="0" smtClean="0"/>
              <a:t>Page 308</a:t>
            </a:r>
          </a:p>
          <a:p>
            <a:pPr lvl="1"/>
            <a:r>
              <a:rPr lang="en-US" sz="3200" dirty="0" smtClean="0"/>
              <a:t># 1-4</a:t>
            </a:r>
          </a:p>
          <a:p>
            <a:endParaRPr lang="en-US" sz="3400" dirty="0"/>
          </a:p>
          <a:p>
            <a:r>
              <a:rPr lang="en-US" sz="3500" u="sng" dirty="0" smtClean="0"/>
              <a:t>Vocabulary</a:t>
            </a:r>
            <a:r>
              <a:rPr lang="en-US" sz="3400" dirty="0" smtClean="0"/>
              <a:t>: motion, speed, velocity</a:t>
            </a:r>
          </a:p>
          <a:p>
            <a:pPr lvl="1"/>
            <a:endParaRPr lang="en-US" sz="3200" dirty="0"/>
          </a:p>
          <a:p>
            <a:r>
              <a:rPr lang="en-US" sz="3400" dirty="0" smtClean="0"/>
              <a:t>Worksheet:  12.2 Review</a:t>
            </a:r>
          </a:p>
          <a:p>
            <a:r>
              <a:rPr lang="en-US" sz="3400" dirty="0" smtClean="0"/>
              <a:t>Lab</a:t>
            </a:r>
          </a:p>
          <a:p>
            <a:pPr marL="36576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0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u="sng" dirty="0" smtClean="0"/>
              <a:t>12.3 Changes in Velocity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620000" cy="4495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 can define acceleration and deceleration.</a:t>
            </a:r>
          </a:p>
          <a:p>
            <a:endParaRPr lang="en-US" sz="2800" dirty="0"/>
          </a:p>
          <a:p>
            <a:r>
              <a:rPr lang="en-US" sz="2800" dirty="0" smtClean="0"/>
              <a:t>I can calculate acceleration and deceleration using the given formula.</a:t>
            </a:r>
          </a:p>
          <a:p>
            <a:endParaRPr lang="en-US" sz="2800" dirty="0"/>
          </a:p>
          <a:p>
            <a:r>
              <a:rPr lang="en-US" sz="2800" dirty="0" smtClean="0"/>
              <a:t>I can interpret the distance/time graph for acceleration.</a:t>
            </a:r>
          </a:p>
          <a:p>
            <a:endParaRPr lang="en-US" sz="2800" dirty="0"/>
          </a:p>
          <a:p>
            <a:r>
              <a:rPr lang="en-US" sz="2800" dirty="0" smtClean="0"/>
              <a:t>I can describe circular motion.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60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Acceleration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23652"/>
            <a:ext cx="7391400" cy="384854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rate of change in velocity is known as </a:t>
            </a:r>
            <a:r>
              <a:rPr lang="en-US" sz="2800" b="1" dirty="0" smtClean="0">
                <a:solidFill>
                  <a:srgbClr val="3C1EAA"/>
                </a:solidFill>
              </a:rPr>
              <a:t>acceleration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If something is accelerating, it is doing one of the following:</a:t>
            </a:r>
          </a:p>
          <a:p>
            <a:pPr lvl="1"/>
            <a:r>
              <a:rPr lang="en-US" sz="2400" b="1" dirty="0">
                <a:solidFill>
                  <a:srgbClr val="3C1EAA"/>
                </a:solidFill>
              </a:rPr>
              <a:t>s</a:t>
            </a:r>
            <a:r>
              <a:rPr lang="en-US" sz="2400" b="1" dirty="0" smtClean="0">
                <a:solidFill>
                  <a:srgbClr val="3C1EAA"/>
                </a:solidFill>
              </a:rPr>
              <a:t>peeding up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lowing down</a:t>
            </a:r>
          </a:p>
          <a:p>
            <a:pPr lvl="1"/>
            <a:r>
              <a:rPr lang="en-US" sz="2400" dirty="0"/>
              <a:t>c</a:t>
            </a:r>
            <a:r>
              <a:rPr lang="en-US" sz="2400" dirty="0" smtClean="0"/>
              <a:t>hanging </a:t>
            </a:r>
            <a:r>
              <a:rPr lang="en-US" sz="2400" b="1" dirty="0" smtClean="0">
                <a:solidFill>
                  <a:srgbClr val="3C1EAA"/>
                </a:solidFill>
              </a:rPr>
              <a:t>directions</a:t>
            </a:r>
            <a:endParaRPr lang="en-US" sz="2400" b="1" dirty="0">
              <a:solidFill>
                <a:srgbClr val="3C1E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29736"/>
          </a:xfrm>
        </p:spPr>
        <p:txBody>
          <a:bodyPr/>
          <a:lstStyle/>
          <a:p>
            <a:r>
              <a:rPr lang="en-US" u="sng" dirty="0" smtClean="0"/>
              <a:t>Acceleration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323652"/>
                <a:ext cx="7924800" cy="4077148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𝒂𝒄𝒄𝒆𝒍𝒆𝒓𝒂𝒕𝒊𝒐𝒏</m:t>
                    </m:r>
                    <m:r>
                      <a:rPr lang="en-US" sz="2800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</a:rPr>
                          <m:t>𝒇𝒊𝒏𝒂𝒍</m:t>
                        </m:r>
                        <m:r>
                          <a:rPr lang="en-US" sz="2800" b="1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𝒗𝒆𝒍𝒐𝒄𝒊𝒕𝒚</m:t>
                        </m:r>
                        <m:r>
                          <a:rPr lang="en-US" sz="2800" b="1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𝒐𝒓𝒊𝒈𝒊𝒏𝒂𝒍</m:t>
                        </m:r>
                        <m:r>
                          <a:rPr lang="en-US" sz="2800" b="1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𝒗𝒆𝒍𝒐𝒄𝒊𝒕𝒚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</a:rPr>
                          <m:t>𝒕𝒊𝒎𝒆</m:t>
                        </m:r>
                      </m:den>
                    </m:f>
                  </m:oMath>
                </a14:m>
                <a:endParaRPr lang="en-US" b="1" dirty="0" smtClean="0"/>
              </a:p>
              <a:p>
                <a:endParaRPr lang="en-US" b="1" dirty="0"/>
              </a:p>
              <a:p>
                <a:r>
                  <a:rPr lang="en-US" sz="2800" dirty="0" smtClean="0"/>
                  <a:t>Final = </a:t>
                </a:r>
                <a:r>
                  <a:rPr lang="en-US" sz="2800" b="1" dirty="0" smtClean="0">
                    <a:solidFill>
                      <a:srgbClr val="3C1EAA"/>
                    </a:solidFill>
                  </a:rPr>
                  <a:t>ending</a:t>
                </a:r>
                <a:r>
                  <a:rPr lang="en-US" sz="2800" dirty="0" smtClean="0"/>
                  <a:t> velocity</a:t>
                </a:r>
              </a:p>
              <a:p>
                <a:r>
                  <a:rPr lang="en-US" sz="2800" dirty="0" smtClean="0"/>
                  <a:t>Original = </a:t>
                </a:r>
                <a:r>
                  <a:rPr lang="en-US" sz="2800" b="1" dirty="0" smtClean="0">
                    <a:solidFill>
                      <a:srgbClr val="3C1EAA"/>
                    </a:solidFill>
                  </a:rPr>
                  <a:t>starting</a:t>
                </a:r>
                <a:r>
                  <a:rPr lang="en-US" sz="2800" dirty="0" smtClean="0"/>
                  <a:t> velocity</a:t>
                </a:r>
              </a:p>
              <a:p>
                <a:endParaRPr lang="en-US" sz="2800" dirty="0" smtClean="0"/>
              </a:p>
              <a:p>
                <a:r>
                  <a:rPr lang="en-US" sz="2800" dirty="0" smtClean="0"/>
                  <a:t>It tells how fast something is moving and gives direction.</a:t>
                </a:r>
              </a:p>
              <a:p>
                <a:endParaRPr lang="en-US" sz="2800" b="1" dirty="0"/>
              </a:p>
              <a:p>
                <a:r>
                  <a:rPr lang="en-US" sz="2800" dirty="0" smtClean="0"/>
                  <a:t>Used when there are changes in </a:t>
                </a:r>
                <a:r>
                  <a:rPr lang="en-US" sz="2800" b="1" dirty="0" smtClean="0">
                    <a:solidFill>
                      <a:srgbClr val="3C1EAA"/>
                    </a:solidFill>
                  </a:rPr>
                  <a:t>velocity</a:t>
                </a:r>
                <a:r>
                  <a:rPr lang="en-US" sz="2800" dirty="0" smtClean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323652"/>
                <a:ext cx="7924800" cy="4077148"/>
              </a:xfrm>
              <a:blipFill rotWithShape="1">
                <a:blip r:embed="rId2"/>
                <a:stretch>
                  <a:fillRect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07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u="sng" dirty="0" smtClean="0"/>
              <a:t>Problem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267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roller coaster’s velocity at the top of a hill is 10m/s. Two seconds later it reaches the bottom of the hill with a velocity of 26m/s. What is the acceleration of the roller coaster?</a:t>
            </a:r>
          </a:p>
          <a:p>
            <a:endParaRPr lang="en-US" sz="2800" dirty="0"/>
          </a:p>
          <a:p>
            <a:r>
              <a:rPr lang="en-US" sz="2800" dirty="0" smtClean="0"/>
              <a:t>Steps:</a:t>
            </a:r>
          </a:p>
          <a:p>
            <a:pPr lvl="1"/>
            <a:r>
              <a:rPr lang="en-US" sz="2400" dirty="0" smtClean="0"/>
              <a:t>1 – write the formula</a:t>
            </a:r>
          </a:p>
          <a:p>
            <a:pPr lvl="1"/>
            <a:r>
              <a:rPr lang="en-US" sz="2400" dirty="0" smtClean="0"/>
              <a:t>2 – substitute given numbers and units</a:t>
            </a:r>
          </a:p>
          <a:p>
            <a:pPr lvl="1"/>
            <a:r>
              <a:rPr lang="en-US" sz="2400" dirty="0" smtClean="0"/>
              <a:t>3 – solve for the unknown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89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u="sng" dirty="0" smtClean="0"/>
              <a:t>Deceleration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620000" cy="3927629"/>
          </a:xfrm>
        </p:spPr>
        <p:txBody>
          <a:bodyPr/>
          <a:lstStyle/>
          <a:p>
            <a:r>
              <a:rPr lang="en-US" dirty="0" smtClean="0"/>
              <a:t>When there is a </a:t>
            </a:r>
            <a:r>
              <a:rPr lang="en-US" b="1" dirty="0" smtClean="0">
                <a:solidFill>
                  <a:srgbClr val="3C1EAA"/>
                </a:solidFill>
              </a:rPr>
              <a:t>decrease</a:t>
            </a:r>
            <a:r>
              <a:rPr lang="en-US" dirty="0" smtClean="0"/>
              <a:t> in velocity, the value of acceleration is </a:t>
            </a:r>
            <a:r>
              <a:rPr lang="en-US" b="1" dirty="0" smtClean="0">
                <a:solidFill>
                  <a:srgbClr val="3C1EAA"/>
                </a:solidFill>
              </a:rPr>
              <a:t>negative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Negative acceleration = </a:t>
            </a:r>
            <a:r>
              <a:rPr lang="en-US" b="1" dirty="0" smtClean="0">
                <a:solidFill>
                  <a:srgbClr val="3C1EAA"/>
                </a:solidFill>
              </a:rPr>
              <a:t>deceleration</a:t>
            </a:r>
          </a:p>
          <a:p>
            <a:endParaRPr lang="en-US" dirty="0"/>
          </a:p>
          <a:p>
            <a:r>
              <a:rPr lang="en-US" dirty="0" smtClean="0"/>
              <a:t>Distance – time graphs </a:t>
            </a:r>
          </a:p>
          <a:p>
            <a:pPr marL="68580" indent="0">
              <a:buNone/>
            </a:pPr>
            <a:r>
              <a:rPr lang="en-US" dirty="0" smtClean="0"/>
              <a:t>for acceleration is always </a:t>
            </a:r>
          </a:p>
          <a:p>
            <a:pPr marL="68580" indent="0">
              <a:buNone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3C1EAA"/>
                </a:solidFill>
              </a:rPr>
              <a:t>curve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098" name="Picture 2" descr="http://www.bbc.co.uk/schools/gcsebitesize/science/images/addgateway_graphdt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5861" r="19786" b="5741"/>
          <a:stretch/>
        </p:blipFill>
        <p:spPr bwMode="auto">
          <a:xfrm>
            <a:off x="4953000" y="3552497"/>
            <a:ext cx="3096491" cy="288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5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u="sng" dirty="0" smtClean="0"/>
              <a:t>Circular Motion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924800" cy="41910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 circular motion, the velocity is continuously </a:t>
            </a:r>
            <a:r>
              <a:rPr lang="en-US" sz="2600" b="1" dirty="0" smtClean="0">
                <a:solidFill>
                  <a:srgbClr val="3C1EAA"/>
                </a:solidFill>
              </a:rPr>
              <a:t>changing</a:t>
            </a:r>
            <a:r>
              <a:rPr lang="en-US" sz="2600" dirty="0" smtClean="0"/>
              <a:t> because </a:t>
            </a:r>
            <a:r>
              <a:rPr lang="en-US" sz="2600" b="1" dirty="0" smtClean="0">
                <a:solidFill>
                  <a:srgbClr val="3C1EAA"/>
                </a:solidFill>
              </a:rPr>
              <a:t>direction</a:t>
            </a:r>
            <a:r>
              <a:rPr lang="en-US" sz="2600" dirty="0" smtClean="0"/>
              <a:t> is continuously changing.</a:t>
            </a:r>
          </a:p>
          <a:p>
            <a:endParaRPr lang="en-US" sz="2600" dirty="0"/>
          </a:p>
          <a:p>
            <a:r>
              <a:rPr lang="en-US" sz="2600" dirty="0" smtClean="0"/>
              <a:t>An object in circular motion is accelerating even though its speed may be </a:t>
            </a:r>
            <a:r>
              <a:rPr lang="en-US" sz="2600" b="1" dirty="0" smtClean="0">
                <a:solidFill>
                  <a:srgbClr val="3C1EAA"/>
                </a:solidFill>
              </a:rPr>
              <a:t>constant</a:t>
            </a:r>
            <a:r>
              <a:rPr lang="en-US" sz="2600" dirty="0" smtClean="0"/>
              <a:t>.</a:t>
            </a:r>
          </a:p>
          <a:p>
            <a:endParaRPr lang="en-US" sz="2600" dirty="0"/>
          </a:p>
          <a:p>
            <a:r>
              <a:rPr lang="en-US" sz="2600" dirty="0" smtClean="0"/>
              <a:t>Ex: </a:t>
            </a:r>
            <a:r>
              <a:rPr lang="en-US" sz="2600" dirty="0"/>
              <a:t>F</a:t>
            </a:r>
            <a:r>
              <a:rPr lang="en-US" sz="2600" dirty="0" smtClean="0"/>
              <a:t>erris wheel, traveling in a car turning a corner, or even as you </a:t>
            </a:r>
            <a:r>
              <a:rPr lang="en-US" sz="2600" b="1" dirty="0" smtClean="0">
                <a:solidFill>
                  <a:srgbClr val="3C1EAA"/>
                </a:solidFill>
              </a:rPr>
              <a:t>sleep</a:t>
            </a:r>
            <a:r>
              <a:rPr lang="en-US" sz="2600" dirty="0" smtClean="0"/>
              <a:t> (the earth is continuously rotating)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3476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u="sng" dirty="0" smtClean="0"/>
              <a:t>12.3 Changes in Velocity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620000" cy="4495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 can define acceleration and deceleration.</a:t>
            </a:r>
          </a:p>
          <a:p>
            <a:endParaRPr lang="en-US" sz="2800" dirty="0"/>
          </a:p>
          <a:p>
            <a:r>
              <a:rPr lang="en-US" sz="2800" dirty="0" smtClean="0"/>
              <a:t>I can calculate acceleration and deceleration using the given formula.</a:t>
            </a:r>
          </a:p>
          <a:p>
            <a:endParaRPr lang="en-US" sz="2800" dirty="0"/>
          </a:p>
          <a:p>
            <a:r>
              <a:rPr lang="en-US" sz="2800" dirty="0" smtClean="0"/>
              <a:t>I can interpret the distance/time graph for acceleration.</a:t>
            </a:r>
          </a:p>
          <a:p>
            <a:endParaRPr lang="en-US" sz="2800" dirty="0"/>
          </a:p>
          <a:p>
            <a:r>
              <a:rPr lang="en-US" sz="2800" dirty="0" smtClean="0"/>
              <a:t>I can describe circular motion.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629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53536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Book Work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6200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Calculating Acceleration Worksheet </a:t>
            </a:r>
          </a:p>
          <a:p>
            <a:endParaRPr lang="en-US" sz="3600" dirty="0"/>
          </a:p>
          <a:p>
            <a:r>
              <a:rPr lang="en-US" sz="3600" dirty="0" smtClean="0"/>
              <a:t>12.3 Section Review</a:t>
            </a:r>
          </a:p>
          <a:p>
            <a:pPr lvl="1"/>
            <a:r>
              <a:rPr lang="en-US" sz="3200" dirty="0" smtClean="0"/>
              <a:t>Page 313</a:t>
            </a:r>
          </a:p>
          <a:p>
            <a:pPr lvl="1"/>
            <a:r>
              <a:rPr lang="en-US" sz="3200" dirty="0" smtClean="0"/>
              <a:t># 1-5</a:t>
            </a:r>
          </a:p>
          <a:p>
            <a:endParaRPr lang="en-US" sz="3400" dirty="0"/>
          </a:p>
          <a:p>
            <a:r>
              <a:rPr lang="en-US" sz="3500" u="sng" dirty="0" smtClean="0"/>
              <a:t>Vocabulary</a:t>
            </a:r>
            <a:r>
              <a:rPr lang="en-US" sz="3400" dirty="0" smtClean="0"/>
              <a:t>: acceleration</a:t>
            </a:r>
          </a:p>
          <a:p>
            <a:endParaRPr lang="en-US" sz="3400" dirty="0"/>
          </a:p>
          <a:p>
            <a:r>
              <a:rPr lang="en-US" sz="3400" dirty="0" smtClean="0"/>
              <a:t>12.3 review worksheet</a:t>
            </a:r>
          </a:p>
          <a:p>
            <a:endParaRPr lang="en-US" sz="3400" dirty="0"/>
          </a:p>
          <a:p>
            <a:endParaRPr lang="en-US" sz="3400" dirty="0" smtClean="0"/>
          </a:p>
          <a:p>
            <a:endParaRPr lang="en-US" sz="3400" dirty="0" smtClean="0"/>
          </a:p>
          <a:p>
            <a:pPr marL="36576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6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12.4 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262308" cy="3924748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I can define momentum.</a:t>
            </a:r>
          </a:p>
          <a:p>
            <a:endParaRPr lang="en-US" sz="3200" dirty="0"/>
          </a:p>
          <a:p>
            <a:r>
              <a:rPr lang="en-US" sz="3200" dirty="0" smtClean="0"/>
              <a:t>I can calculate momentum, using the equation momentum = mass X velocity.</a:t>
            </a:r>
          </a:p>
          <a:p>
            <a:endParaRPr lang="en-US" sz="3200" dirty="0"/>
          </a:p>
          <a:p>
            <a:r>
              <a:rPr lang="en-US" sz="3200" dirty="0" smtClean="0"/>
              <a:t>I can explain the law of conservation of momentum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78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53536"/>
          </a:xfrm>
        </p:spPr>
        <p:txBody>
          <a:bodyPr/>
          <a:lstStyle/>
          <a:p>
            <a:r>
              <a:rPr lang="en-US" u="sng" dirty="0" smtClean="0"/>
              <a:t>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100kg</a:t>
            </a:r>
            <a:r>
              <a:rPr lang="en-US" b="1" dirty="0" smtClean="0">
                <a:solidFill>
                  <a:srgbClr val="3C1EAA"/>
                </a:solidFill>
              </a:rPr>
              <a:t> fullback </a:t>
            </a:r>
            <a:r>
              <a:rPr lang="en-US" dirty="0" smtClean="0"/>
              <a:t>runs up the middle of the football field and collides with a 75kg </a:t>
            </a:r>
            <a:r>
              <a:rPr lang="en-US" b="1" dirty="0" smtClean="0">
                <a:solidFill>
                  <a:srgbClr val="3C1EAA"/>
                </a:solidFill>
              </a:rPr>
              <a:t>defensive</a:t>
            </a:r>
            <a:r>
              <a:rPr lang="en-US" dirty="0" smtClean="0"/>
              <a:t> back running towards him.</a:t>
            </a:r>
          </a:p>
          <a:p>
            <a:endParaRPr lang="en-US" dirty="0"/>
          </a:p>
          <a:p>
            <a:r>
              <a:rPr lang="en-US" dirty="0" smtClean="0"/>
              <a:t>The more massive </a:t>
            </a:r>
            <a:r>
              <a:rPr lang="en-US" b="1" dirty="0" smtClean="0">
                <a:solidFill>
                  <a:srgbClr val="3C1EAA"/>
                </a:solidFill>
              </a:rPr>
              <a:t>fullback</a:t>
            </a:r>
            <a:r>
              <a:rPr lang="en-US" dirty="0" smtClean="0"/>
              <a:t> is thrown back 2 meters.</a:t>
            </a:r>
          </a:p>
          <a:p>
            <a:endParaRPr lang="en-US" dirty="0"/>
          </a:p>
          <a:p>
            <a:r>
              <a:rPr lang="en-US" dirty="0" smtClean="0"/>
              <a:t>How can a 75kg defensive back stop a 100kg fullback?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30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6962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- The </a:t>
            </a:r>
            <a:r>
              <a:rPr lang="en-US" sz="3200" b="1" dirty="0" smtClean="0">
                <a:solidFill>
                  <a:srgbClr val="3C1EAA"/>
                </a:solidFill>
              </a:rPr>
              <a:t>defensive back </a:t>
            </a:r>
            <a:r>
              <a:rPr lang="en-US" sz="3200" dirty="0" smtClean="0"/>
              <a:t>has more momentum.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4191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All </a:t>
            </a:r>
            <a:r>
              <a:rPr lang="en-US" sz="2800" b="1" dirty="0" smtClean="0">
                <a:solidFill>
                  <a:srgbClr val="3C1EAA"/>
                </a:solidFill>
              </a:rPr>
              <a:t>moving</a:t>
            </a:r>
            <a:r>
              <a:rPr lang="en-US" sz="2800" dirty="0" smtClean="0"/>
              <a:t> objects have momentum</a:t>
            </a:r>
            <a:r>
              <a:rPr lang="en-US" dirty="0" smtClean="0"/>
              <a:t>.</a:t>
            </a:r>
          </a:p>
          <a:p>
            <a:pPr lvl="1"/>
            <a:r>
              <a:rPr lang="en-US" sz="2400" dirty="0" smtClean="0"/>
              <a:t>The more momentum, the harder to stop the object</a:t>
            </a:r>
            <a:r>
              <a:rPr lang="en-US" sz="2000" dirty="0" smtClean="0"/>
              <a:t>.</a:t>
            </a:r>
          </a:p>
          <a:p>
            <a:pPr lvl="1"/>
            <a:endParaRPr lang="en-US" sz="1800" dirty="0"/>
          </a:p>
          <a:p>
            <a:r>
              <a:rPr lang="en-US" sz="2600" dirty="0" smtClean="0"/>
              <a:t>Momentum depends on the </a:t>
            </a:r>
            <a:r>
              <a:rPr lang="en-US" sz="2600" b="1" dirty="0" smtClean="0">
                <a:solidFill>
                  <a:srgbClr val="3C1EAA"/>
                </a:solidFill>
              </a:rPr>
              <a:t>mass</a:t>
            </a:r>
            <a:r>
              <a:rPr lang="en-US" sz="2600" dirty="0" smtClean="0"/>
              <a:t> of the object and the </a:t>
            </a:r>
            <a:r>
              <a:rPr lang="en-US" sz="2600" b="1" dirty="0" smtClean="0">
                <a:solidFill>
                  <a:srgbClr val="3C1EAA"/>
                </a:solidFill>
              </a:rPr>
              <a:t>velocity</a:t>
            </a:r>
            <a:r>
              <a:rPr lang="en-US" sz="2600" dirty="0" smtClean="0"/>
              <a:t> with which it is traveling.</a:t>
            </a:r>
          </a:p>
          <a:p>
            <a:endParaRPr lang="en-US" dirty="0"/>
          </a:p>
          <a:p>
            <a:r>
              <a:rPr lang="en-US" sz="2600" b="1" dirty="0" smtClean="0">
                <a:solidFill>
                  <a:srgbClr val="3C1EAA"/>
                </a:solidFill>
              </a:rPr>
              <a:t>Momentum</a:t>
            </a:r>
            <a:r>
              <a:rPr lang="en-US" sz="2600" dirty="0" smtClean="0"/>
              <a:t> = mass x velocity</a:t>
            </a:r>
          </a:p>
          <a:p>
            <a:endParaRPr lang="en-US" sz="2000" dirty="0"/>
          </a:p>
          <a:p>
            <a:r>
              <a:rPr lang="en-US" sz="2600" dirty="0" smtClean="0"/>
              <a:t>Units = </a:t>
            </a:r>
            <a:r>
              <a:rPr lang="en-US" sz="2600" b="1" dirty="0" smtClean="0">
                <a:solidFill>
                  <a:srgbClr val="3C1EAA"/>
                </a:solidFill>
              </a:rPr>
              <a:t>kg-m/s</a:t>
            </a:r>
          </a:p>
        </p:txBody>
      </p:sp>
    </p:spTree>
    <p:extLst>
      <p:ext uri="{BB962C8B-B14F-4D97-AF65-F5344CB8AC3E}">
        <p14:creationId xmlns:p14="http://schemas.microsoft.com/office/powerpoint/2010/main" val="323464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514600"/>
            <a:ext cx="6777317" cy="331802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Train has large momentum because of it’s </a:t>
            </a:r>
            <a:r>
              <a:rPr lang="en-US" sz="2800" b="1" dirty="0" smtClean="0">
                <a:solidFill>
                  <a:srgbClr val="3C1EAA"/>
                </a:solidFill>
              </a:rPr>
              <a:t>mass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A bullet fired from a rifle also has </a:t>
            </a:r>
            <a:r>
              <a:rPr lang="en-US" sz="2800" b="1" dirty="0" smtClean="0">
                <a:solidFill>
                  <a:srgbClr val="3C1EAA"/>
                </a:solidFill>
              </a:rPr>
              <a:t>large</a:t>
            </a:r>
            <a:r>
              <a:rPr lang="en-US" sz="2800" dirty="0" smtClean="0"/>
              <a:t> momentum but because of it’s very high </a:t>
            </a:r>
            <a:r>
              <a:rPr lang="en-US" sz="2800" b="1" dirty="0" smtClean="0">
                <a:solidFill>
                  <a:srgbClr val="3C1EAA"/>
                </a:solidFill>
              </a:rPr>
              <a:t>velocity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01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u="sng" dirty="0" smtClean="0"/>
              <a:t>Conservation of 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848600" cy="449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</a:t>
            </a:r>
            <a:r>
              <a:rPr lang="en-US" sz="2800" b="1" dirty="0" smtClean="0">
                <a:solidFill>
                  <a:srgbClr val="3C1EAA"/>
                </a:solidFill>
              </a:rPr>
              <a:t> total </a:t>
            </a:r>
            <a:r>
              <a:rPr lang="en-US" sz="2800" dirty="0" smtClean="0"/>
              <a:t>momentum of any group of objects remains the same unless outside</a:t>
            </a:r>
            <a:r>
              <a:rPr lang="en-US" sz="2800" b="1" dirty="0" smtClean="0">
                <a:solidFill>
                  <a:srgbClr val="3C1EAA"/>
                </a:solidFill>
              </a:rPr>
              <a:t> forces </a:t>
            </a:r>
            <a:r>
              <a:rPr lang="en-US" sz="2800" dirty="0" smtClean="0"/>
              <a:t>act on the objects.</a:t>
            </a:r>
          </a:p>
          <a:p>
            <a:endParaRPr lang="en-US" sz="2800" dirty="0"/>
          </a:p>
          <a:p>
            <a:r>
              <a:rPr lang="en-US" sz="2800" dirty="0" smtClean="0"/>
              <a:t>If one object loses momentum then another object must </a:t>
            </a:r>
            <a:r>
              <a:rPr lang="en-US" sz="2800" b="1" dirty="0" smtClean="0">
                <a:solidFill>
                  <a:srgbClr val="3C1EAA"/>
                </a:solidFill>
              </a:rPr>
              <a:t>gain</a:t>
            </a:r>
            <a:r>
              <a:rPr lang="en-US" sz="2800" dirty="0" smtClean="0"/>
              <a:t> momentum. </a:t>
            </a:r>
          </a:p>
          <a:p>
            <a:endParaRPr lang="en-US" sz="2800" dirty="0"/>
          </a:p>
          <a:p>
            <a:r>
              <a:rPr lang="en-US" sz="2800" dirty="0" smtClean="0"/>
              <a:t>Momentum is always </a:t>
            </a:r>
            <a:r>
              <a:rPr lang="en-US" sz="2800" b="1" dirty="0" smtClean="0">
                <a:solidFill>
                  <a:srgbClr val="3C1EAA"/>
                </a:solidFill>
              </a:rPr>
              <a:t>conserved.</a:t>
            </a:r>
            <a:endParaRPr lang="en-US" sz="2800" b="1" dirty="0">
              <a:solidFill>
                <a:srgbClr val="3C1E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1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990600"/>
            <a:ext cx="7024744" cy="838200"/>
          </a:xfrm>
        </p:spPr>
        <p:txBody>
          <a:bodyPr/>
          <a:lstStyle/>
          <a:p>
            <a:r>
              <a:rPr lang="en-US" u="sng" dirty="0" smtClean="0"/>
              <a:t>Conservation of 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Total </a:t>
            </a:r>
            <a:r>
              <a:rPr lang="en-US" sz="2800" b="1" dirty="0" smtClean="0">
                <a:solidFill>
                  <a:srgbClr val="3C1EAA"/>
                </a:solidFill>
              </a:rPr>
              <a:t>momentum</a:t>
            </a:r>
            <a:r>
              <a:rPr lang="en-US" sz="2800" dirty="0" smtClean="0"/>
              <a:t> of two billiard balls before they hit and after they hit must be the same. </a:t>
            </a:r>
          </a:p>
          <a:p>
            <a:endParaRPr lang="en-US" sz="2800" dirty="0"/>
          </a:p>
          <a:p>
            <a:r>
              <a:rPr lang="en-US" sz="2800" dirty="0" smtClean="0"/>
              <a:t>Individual momentum can </a:t>
            </a:r>
            <a:r>
              <a:rPr lang="en-US" sz="2800" b="1" dirty="0" smtClean="0">
                <a:solidFill>
                  <a:srgbClr val="3C1EAA"/>
                </a:solidFill>
              </a:rPr>
              <a:t>change</a:t>
            </a:r>
            <a:r>
              <a:rPr lang="en-US" sz="2800" dirty="0" smtClean="0"/>
              <a:t> even though total momentum remains.</a:t>
            </a:r>
          </a:p>
          <a:p>
            <a:endParaRPr lang="en-US" sz="2800" dirty="0"/>
          </a:p>
          <a:p>
            <a:r>
              <a:rPr lang="en-US" sz="2800" dirty="0" smtClean="0"/>
              <a:t>Ex: if one ball speeds up after they hit, the other must </a:t>
            </a:r>
            <a:r>
              <a:rPr lang="en-US" sz="2800" b="1" dirty="0" smtClean="0">
                <a:solidFill>
                  <a:srgbClr val="3C1EAA"/>
                </a:solidFill>
              </a:rPr>
              <a:t>slow</a:t>
            </a:r>
            <a:r>
              <a:rPr lang="en-US" sz="2800" dirty="0" smtClean="0"/>
              <a:t> down.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16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r>
              <a:rPr lang="en-US" u="sng" dirty="0" smtClean="0"/>
              <a:t>Examples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924800" cy="434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momentum of a baseball bat is </a:t>
            </a:r>
            <a:r>
              <a:rPr lang="en-US" sz="2800" b="1" dirty="0" smtClean="0">
                <a:solidFill>
                  <a:srgbClr val="3C1EAA"/>
                </a:solidFill>
              </a:rPr>
              <a:t>transferred</a:t>
            </a:r>
            <a:r>
              <a:rPr lang="en-US" sz="2800" dirty="0" smtClean="0"/>
              <a:t> to the ball when the bat and the ball meet.</a:t>
            </a:r>
          </a:p>
          <a:p>
            <a:endParaRPr lang="en-US" sz="2800" dirty="0"/>
          </a:p>
          <a:p>
            <a:r>
              <a:rPr lang="en-US" sz="2800" dirty="0" smtClean="0"/>
              <a:t>The act of throwing an object off a boat causes the boat to move in the </a:t>
            </a:r>
            <a:r>
              <a:rPr lang="en-US" sz="2800" b="1" dirty="0" smtClean="0">
                <a:solidFill>
                  <a:srgbClr val="3C1EAA"/>
                </a:solidFill>
              </a:rPr>
              <a:t>opposite</a:t>
            </a:r>
            <a:r>
              <a:rPr lang="en-US" sz="2800" dirty="0" smtClean="0"/>
              <a:t> direction. The more </a:t>
            </a:r>
            <a:r>
              <a:rPr lang="en-US" sz="2800" b="1" dirty="0" smtClean="0">
                <a:solidFill>
                  <a:srgbClr val="3C1EAA"/>
                </a:solidFill>
              </a:rPr>
              <a:t>massive</a:t>
            </a:r>
            <a:r>
              <a:rPr lang="en-US" sz="2800" dirty="0" smtClean="0"/>
              <a:t> the object and the faster it is thrown, the faster the boat will move away.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28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12.4 Momentum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262308" cy="3924748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I can define momentum.</a:t>
            </a:r>
          </a:p>
          <a:p>
            <a:endParaRPr lang="en-US" sz="3200" dirty="0"/>
          </a:p>
          <a:p>
            <a:r>
              <a:rPr lang="en-US" sz="3200" dirty="0" smtClean="0"/>
              <a:t>I can calculate momentum, using the equation momentum = mass X velocity.</a:t>
            </a:r>
          </a:p>
          <a:p>
            <a:endParaRPr lang="en-US" sz="3200" dirty="0"/>
          </a:p>
          <a:p>
            <a:r>
              <a:rPr lang="en-US" sz="3200" dirty="0" smtClean="0"/>
              <a:t>I can explain the law of conservation of momentum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53536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Book Work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620000" cy="41148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12.4 Section Review</a:t>
            </a:r>
          </a:p>
          <a:p>
            <a:pPr lvl="1"/>
            <a:r>
              <a:rPr lang="en-US" sz="3200" dirty="0" smtClean="0"/>
              <a:t>Page 316</a:t>
            </a:r>
          </a:p>
          <a:p>
            <a:pPr lvl="1"/>
            <a:r>
              <a:rPr lang="en-US" sz="3200" dirty="0" smtClean="0"/>
              <a:t># 1-5</a:t>
            </a:r>
          </a:p>
          <a:p>
            <a:endParaRPr lang="en-US" sz="3400" dirty="0"/>
          </a:p>
          <a:p>
            <a:r>
              <a:rPr lang="en-US" sz="3500" u="sng" dirty="0" smtClean="0"/>
              <a:t>Vocabulary</a:t>
            </a:r>
            <a:r>
              <a:rPr lang="en-US" sz="3400" dirty="0" smtClean="0"/>
              <a:t>: momentum</a:t>
            </a:r>
          </a:p>
          <a:p>
            <a:pPr lvl="1"/>
            <a:endParaRPr lang="en-US" sz="3200" dirty="0"/>
          </a:p>
          <a:p>
            <a:r>
              <a:rPr lang="en-US" sz="3400" dirty="0" smtClean="0"/>
              <a:t>Worksheet</a:t>
            </a:r>
          </a:p>
          <a:p>
            <a:pPr marL="68580" indent="0">
              <a:buNone/>
            </a:pPr>
            <a:endParaRPr lang="en-US" sz="3400" dirty="0" smtClean="0"/>
          </a:p>
          <a:p>
            <a:pPr marL="36576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Chapter Review – Page 320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00948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Multiple Choice</a:t>
            </a:r>
          </a:p>
          <a:p>
            <a:pPr lvl="1"/>
            <a:r>
              <a:rPr lang="en-US" sz="2400" dirty="0" smtClean="0"/>
              <a:t># 1-5, 7-10</a:t>
            </a:r>
          </a:p>
          <a:p>
            <a:pPr lvl="1"/>
            <a:endParaRPr lang="en-US" sz="2400" dirty="0"/>
          </a:p>
          <a:p>
            <a:r>
              <a:rPr lang="en-US" sz="2800" dirty="0" smtClean="0"/>
              <a:t>True/False – Correct the false</a:t>
            </a:r>
          </a:p>
          <a:p>
            <a:pPr lvl="1"/>
            <a:r>
              <a:rPr lang="en-US" sz="2400" dirty="0" smtClean="0"/>
              <a:t># 1-5, 7, 8</a:t>
            </a:r>
          </a:p>
          <a:p>
            <a:pPr lvl="1"/>
            <a:endParaRPr lang="en-US" sz="2400" dirty="0" smtClean="0"/>
          </a:p>
          <a:p>
            <a:r>
              <a:rPr lang="en-US" sz="2600" dirty="0" smtClean="0"/>
              <a:t>Concept Master</a:t>
            </a:r>
          </a:p>
          <a:p>
            <a:pPr lvl="1"/>
            <a:r>
              <a:rPr lang="en-US" dirty="0" smtClean="0"/>
              <a:t># 3</a:t>
            </a:r>
          </a:p>
          <a:p>
            <a:pPr lvl="1"/>
            <a:endParaRPr lang="en-US" dirty="0" smtClean="0"/>
          </a:p>
          <a:p>
            <a:r>
              <a:rPr lang="en-US" sz="2600" dirty="0" smtClean="0"/>
              <a:t>Critical Thinking </a:t>
            </a:r>
          </a:p>
          <a:p>
            <a:pPr lvl="1"/>
            <a:r>
              <a:rPr lang="en-US" dirty="0" smtClean="0"/>
              <a:t># 1</a:t>
            </a:r>
          </a:p>
          <a:p>
            <a:endParaRPr lang="en-US" sz="2600" dirty="0" smtClean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27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975</TotalTime>
  <Words>1391</Words>
  <Application>Microsoft Office PowerPoint</Application>
  <PresentationFormat>On-screen Show (4:3)</PresentationFormat>
  <Paragraphs>251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Austin</vt:lpstr>
      <vt:lpstr>Motion</vt:lpstr>
      <vt:lpstr>12-1 Frames of Reference </vt:lpstr>
      <vt:lpstr>PowerPoint Presentation</vt:lpstr>
      <vt:lpstr>PowerPoint Presentation</vt:lpstr>
      <vt:lpstr>12-1 Frames of Reference </vt:lpstr>
      <vt:lpstr>Book Work</vt:lpstr>
      <vt:lpstr>12.2 Measuring Motion</vt:lpstr>
      <vt:lpstr>Motion</vt:lpstr>
      <vt:lpstr>Speed</vt:lpstr>
      <vt:lpstr>Speed</vt:lpstr>
      <vt:lpstr>Constant Speed</vt:lpstr>
      <vt:lpstr>Problem</vt:lpstr>
      <vt:lpstr>Average Speed</vt:lpstr>
      <vt:lpstr>Let’s Practice</vt:lpstr>
      <vt:lpstr>Velocity</vt:lpstr>
      <vt:lpstr>12.2 Measuring Motion</vt:lpstr>
      <vt:lpstr>Book Work</vt:lpstr>
      <vt:lpstr>12.3 Changes in Velocity</vt:lpstr>
      <vt:lpstr>Acceleration</vt:lpstr>
      <vt:lpstr>Acceleration</vt:lpstr>
      <vt:lpstr>Problem</vt:lpstr>
      <vt:lpstr>Deceleration</vt:lpstr>
      <vt:lpstr>Circular Motion</vt:lpstr>
      <vt:lpstr>12.3 Changes in Velocity</vt:lpstr>
      <vt:lpstr>Book Work</vt:lpstr>
      <vt:lpstr>12.4 Momentum</vt:lpstr>
      <vt:lpstr>Momentum</vt:lpstr>
      <vt:lpstr>- The defensive back has more momentum.</vt:lpstr>
      <vt:lpstr>Momentum</vt:lpstr>
      <vt:lpstr>Conservation of Momentum</vt:lpstr>
      <vt:lpstr>Conservation of Momentum</vt:lpstr>
      <vt:lpstr>Examples</vt:lpstr>
      <vt:lpstr>12.4 Momentum</vt:lpstr>
      <vt:lpstr>Book Work</vt:lpstr>
      <vt:lpstr>Chapter Review – Page 320</vt:lpstr>
    </vt:vector>
  </TitlesOfParts>
  <Company>West Muskingum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MIRANDA KETCHAM</cp:lastModifiedBy>
  <cp:revision>39</cp:revision>
  <cp:lastPrinted>2012-12-14T13:10:57Z</cp:lastPrinted>
  <dcterms:created xsi:type="dcterms:W3CDTF">2011-01-02T16:39:35Z</dcterms:created>
  <dcterms:modified xsi:type="dcterms:W3CDTF">2014-01-10T17:23:50Z</dcterms:modified>
</cp:coreProperties>
</file>