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67" r:id="rId2"/>
    <p:sldId id="268" r:id="rId3"/>
    <p:sldId id="271" r:id="rId4"/>
    <p:sldId id="272" r:id="rId5"/>
    <p:sldId id="269" r:id="rId6"/>
    <p:sldId id="273" r:id="rId7"/>
    <p:sldId id="270" r:id="rId8"/>
    <p:sldId id="274" r:id="rId9"/>
    <p:sldId id="256" r:id="rId10"/>
    <p:sldId id="257" r:id="rId11"/>
    <p:sldId id="275" r:id="rId12"/>
    <p:sldId id="265" r:id="rId13"/>
    <p:sldId id="266" r:id="rId14"/>
    <p:sldId id="258" r:id="rId15"/>
    <p:sldId id="259" r:id="rId16"/>
    <p:sldId id="261" r:id="rId17"/>
    <p:sldId id="262" r:id="rId18"/>
    <p:sldId id="263" r:id="rId19"/>
    <p:sldId id="264" r:id="rId20"/>
    <p:sldId id="260"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92" autoAdjust="0"/>
  </p:normalViewPr>
  <p:slideViewPr>
    <p:cSldViewPr>
      <p:cViewPr>
        <p:scale>
          <a:sx n="130" d="100"/>
          <a:sy n="130" d="100"/>
        </p:scale>
        <p:origin x="-13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F08400B-3EEE-423F-94F4-AFD752E64B4B}" type="datetimeFigureOut">
              <a:rPr lang="en-US" smtClean="0"/>
              <a:t>8/20/2015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9056C8B-2120-4639-A1C3-0ACF2EEF8C79}" type="slidenum">
              <a:rPr lang="en-US" smtClean="0"/>
              <a:t>‹#›</a:t>
            </a:fld>
            <a:endParaRPr lang="en-US"/>
          </a:p>
        </p:txBody>
      </p:sp>
    </p:spTree>
    <p:extLst>
      <p:ext uri="{BB962C8B-B14F-4D97-AF65-F5344CB8AC3E}">
        <p14:creationId xmlns:p14="http://schemas.microsoft.com/office/powerpoint/2010/main" val="122662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4EAB325-DE8A-43A4-B667-CE819375C50B}" type="datetimeFigureOut">
              <a:rPr lang="en-US" smtClean="0"/>
              <a:t>8/20/2015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DBA1C58-8ADD-419C-BEC8-61CF4F5DCD33}" type="slidenum">
              <a:rPr lang="en-US" smtClean="0"/>
              <a:t>‹#›</a:t>
            </a:fld>
            <a:endParaRPr lang="en-US"/>
          </a:p>
        </p:txBody>
      </p:sp>
    </p:spTree>
    <p:extLst>
      <p:ext uri="{BB962C8B-B14F-4D97-AF65-F5344CB8AC3E}">
        <p14:creationId xmlns:p14="http://schemas.microsoft.com/office/powerpoint/2010/main" val="3986132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 for:  examining patterns/trends in data</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3</a:t>
            </a:fld>
            <a:endParaRPr lang="en-US"/>
          </a:p>
        </p:txBody>
      </p:sp>
    </p:spTree>
    <p:extLst>
      <p:ext uri="{BB962C8B-B14F-4D97-AF65-F5344CB8AC3E}">
        <p14:creationId xmlns:p14="http://schemas.microsoft.com/office/powerpoint/2010/main" val="1014605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 for:  comparing side-by-side data</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5</a:t>
            </a:fld>
            <a:endParaRPr lang="en-US"/>
          </a:p>
        </p:txBody>
      </p:sp>
    </p:spTree>
    <p:extLst>
      <p:ext uri="{BB962C8B-B14F-4D97-AF65-F5344CB8AC3E}">
        <p14:creationId xmlns:p14="http://schemas.microsoft.com/office/powerpoint/2010/main" val="3510021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 for: </a:t>
            </a:r>
            <a:r>
              <a:rPr lang="en-US" baseline="0" dirty="0" smtClean="0"/>
              <a:t> looking at percentages/parts of a whole</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7</a:t>
            </a:fld>
            <a:endParaRPr lang="en-US"/>
          </a:p>
        </p:txBody>
      </p:sp>
    </p:spTree>
    <p:extLst>
      <p:ext uri="{BB962C8B-B14F-4D97-AF65-F5344CB8AC3E}">
        <p14:creationId xmlns:p14="http://schemas.microsoft.com/office/powerpoint/2010/main" val="1442951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honors</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10</a:t>
            </a:fld>
            <a:endParaRPr lang="en-US"/>
          </a:p>
        </p:txBody>
      </p:sp>
    </p:spTree>
    <p:extLst>
      <p:ext uri="{BB962C8B-B14F-4D97-AF65-F5344CB8AC3E}">
        <p14:creationId xmlns:p14="http://schemas.microsoft.com/office/powerpoint/2010/main" val="3495502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honors</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15</a:t>
            </a:fld>
            <a:endParaRPr lang="en-US"/>
          </a:p>
        </p:txBody>
      </p:sp>
    </p:spTree>
    <p:extLst>
      <p:ext uri="{BB962C8B-B14F-4D97-AF65-F5344CB8AC3E}">
        <p14:creationId xmlns:p14="http://schemas.microsoft.com/office/powerpoint/2010/main" val="3099026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honors</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18</a:t>
            </a:fld>
            <a:endParaRPr lang="en-US"/>
          </a:p>
        </p:txBody>
      </p:sp>
    </p:spTree>
    <p:extLst>
      <p:ext uri="{BB962C8B-B14F-4D97-AF65-F5344CB8AC3E}">
        <p14:creationId xmlns:p14="http://schemas.microsoft.com/office/powerpoint/2010/main" val="3019629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honors</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19</a:t>
            </a:fld>
            <a:endParaRPr lang="en-US"/>
          </a:p>
        </p:txBody>
      </p:sp>
    </p:spTree>
    <p:extLst>
      <p:ext uri="{BB962C8B-B14F-4D97-AF65-F5344CB8AC3E}">
        <p14:creationId xmlns:p14="http://schemas.microsoft.com/office/powerpoint/2010/main" val="2530459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honors</a:t>
            </a:r>
            <a:endParaRPr lang="en-US" dirty="0"/>
          </a:p>
        </p:txBody>
      </p:sp>
      <p:sp>
        <p:nvSpPr>
          <p:cNvPr id="4" name="Slide Number Placeholder 3"/>
          <p:cNvSpPr>
            <a:spLocks noGrp="1"/>
          </p:cNvSpPr>
          <p:nvPr>
            <p:ph type="sldNum" sz="quarter" idx="10"/>
          </p:nvPr>
        </p:nvSpPr>
        <p:spPr/>
        <p:txBody>
          <a:bodyPr/>
          <a:lstStyle/>
          <a:p>
            <a:fld id="{1DBA1C58-8ADD-419C-BEC8-61CF4F5DCD33}" type="slidenum">
              <a:rPr lang="en-US" smtClean="0"/>
              <a:t>20</a:t>
            </a:fld>
            <a:endParaRPr lang="en-US"/>
          </a:p>
        </p:txBody>
      </p:sp>
    </p:spTree>
    <p:extLst>
      <p:ext uri="{BB962C8B-B14F-4D97-AF65-F5344CB8AC3E}">
        <p14:creationId xmlns:p14="http://schemas.microsoft.com/office/powerpoint/2010/main" val="1889767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21D46F-2774-48CD-A350-99C59CBD7A1D}"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856162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1D46F-2774-48CD-A350-99C59CBD7A1D}"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10387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1D46F-2774-48CD-A350-99C59CBD7A1D}"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3686376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21D46F-2774-48CD-A350-99C59CBD7A1D}"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720917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21D46F-2774-48CD-A350-99C59CBD7A1D}" type="datetimeFigureOut">
              <a:rPr lang="en-US" smtClean="0"/>
              <a:t>8/20/2015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1700324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21D46F-2774-48CD-A350-99C59CBD7A1D}" type="datetimeFigureOut">
              <a:rPr lang="en-US" smtClean="0"/>
              <a:t>8/20/2015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131133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1D46F-2774-48CD-A350-99C59CBD7A1D}" type="datetimeFigureOut">
              <a:rPr lang="en-US" smtClean="0"/>
              <a:t>8/20/2015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1821828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1D46F-2774-48CD-A350-99C59CBD7A1D}"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1052507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1D46F-2774-48CD-A350-99C59CBD7A1D}"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140465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1D46F-2774-48CD-A350-99C59CBD7A1D}"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2277369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1D46F-2774-48CD-A350-99C59CBD7A1D}"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80DA7-E149-4844-95EF-AA82FFE3F49F}" type="slidenum">
              <a:rPr lang="en-US" smtClean="0"/>
              <a:t>‹#›</a:t>
            </a:fld>
            <a:endParaRPr lang="en-US"/>
          </a:p>
        </p:txBody>
      </p:sp>
    </p:spTree>
    <p:extLst>
      <p:ext uri="{BB962C8B-B14F-4D97-AF65-F5344CB8AC3E}">
        <p14:creationId xmlns:p14="http://schemas.microsoft.com/office/powerpoint/2010/main" val="3319814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1D46F-2774-48CD-A350-99C59CBD7A1D}" type="datetimeFigureOut">
              <a:rPr lang="en-US" smtClean="0"/>
              <a:t>8/20/2015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80DA7-E149-4844-95EF-AA82FFE3F49F}" type="slidenum">
              <a:rPr lang="en-US" smtClean="0"/>
              <a:t>‹#›</a:t>
            </a:fld>
            <a:endParaRPr lang="en-US"/>
          </a:p>
        </p:txBody>
      </p:sp>
    </p:spTree>
    <p:extLst>
      <p:ext uri="{BB962C8B-B14F-4D97-AF65-F5344CB8AC3E}">
        <p14:creationId xmlns:p14="http://schemas.microsoft.com/office/powerpoint/2010/main" val="275650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b="1" dirty="0" smtClean="0"/>
              <a:t>Graphing</a:t>
            </a:r>
            <a:endParaRPr lang="en-US" sz="72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233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graphs</a:t>
            </a:r>
            <a:endParaRPr lang="en-US" dirty="0"/>
          </a:p>
        </p:txBody>
      </p:sp>
      <p:sp>
        <p:nvSpPr>
          <p:cNvPr id="3" name="Content Placeholder 2"/>
          <p:cNvSpPr>
            <a:spLocks noGrp="1"/>
          </p:cNvSpPr>
          <p:nvPr>
            <p:ph idx="1"/>
          </p:nvPr>
        </p:nvSpPr>
        <p:spPr/>
        <p:txBody>
          <a:bodyPr>
            <a:normAutofit/>
          </a:bodyPr>
          <a:lstStyle/>
          <a:p>
            <a:r>
              <a:rPr lang="en-US" sz="3600" dirty="0" smtClean="0"/>
              <a:t>There are many different types of graphs, and each one shows information a little differently.</a:t>
            </a:r>
          </a:p>
          <a:p>
            <a:r>
              <a:rPr lang="en-US" sz="3600" dirty="0" smtClean="0"/>
              <a:t>Three of the most common types of graphs are </a:t>
            </a:r>
            <a:r>
              <a:rPr lang="en-US" sz="3600" b="1" dirty="0" smtClean="0">
                <a:solidFill>
                  <a:srgbClr val="FF0000"/>
                </a:solidFill>
              </a:rPr>
              <a:t>BAR</a:t>
            </a:r>
            <a:r>
              <a:rPr lang="en-US" sz="3600" dirty="0" smtClean="0"/>
              <a:t>, </a:t>
            </a:r>
            <a:r>
              <a:rPr lang="en-US" sz="3600" b="1" dirty="0" smtClean="0">
                <a:solidFill>
                  <a:srgbClr val="FF0000"/>
                </a:solidFill>
              </a:rPr>
              <a:t>LINE</a:t>
            </a:r>
            <a:r>
              <a:rPr lang="en-US" sz="3600" dirty="0" smtClean="0"/>
              <a:t>, and </a:t>
            </a:r>
            <a:r>
              <a:rPr lang="en-US" sz="3600" b="1" dirty="0" smtClean="0">
                <a:solidFill>
                  <a:srgbClr val="FF0000"/>
                </a:solidFill>
              </a:rPr>
              <a:t>PIE</a:t>
            </a:r>
            <a:r>
              <a:rPr lang="en-US" sz="3600" dirty="0" smtClean="0"/>
              <a:t>.</a:t>
            </a:r>
            <a:endParaRPr lang="en-US" sz="3600" dirty="0"/>
          </a:p>
          <a:p>
            <a:endParaRPr lang="en-US" dirty="0" smtClean="0"/>
          </a:p>
          <a:p>
            <a:endParaRPr lang="en-US" dirty="0"/>
          </a:p>
        </p:txBody>
      </p:sp>
    </p:spTree>
    <p:extLst>
      <p:ext uri="{BB962C8B-B14F-4D97-AF65-F5344CB8AC3E}">
        <p14:creationId xmlns:p14="http://schemas.microsoft.com/office/powerpoint/2010/main" val="13249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 graphs</a:t>
            </a:r>
            <a:endParaRPr lang="en-US" dirty="0"/>
          </a:p>
        </p:txBody>
      </p:sp>
      <p:sp>
        <p:nvSpPr>
          <p:cNvPr id="3" name="Content Placeholder 2"/>
          <p:cNvSpPr>
            <a:spLocks noGrp="1"/>
          </p:cNvSpPr>
          <p:nvPr>
            <p:ph idx="1"/>
          </p:nvPr>
        </p:nvSpPr>
        <p:spPr/>
        <p:txBody>
          <a:bodyPr/>
          <a:lstStyle/>
          <a:p>
            <a:r>
              <a:rPr lang="en-US" dirty="0" smtClean="0"/>
              <a:t>Used for:</a:t>
            </a:r>
          </a:p>
          <a:p>
            <a:r>
              <a:rPr lang="en-US" dirty="0" smtClean="0"/>
              <a:t>Need:</a:t>
            </a:r>
          </a:p>
          <a:p>
            <a:pPr marL="457200" lvl="1" indent="0">
              <a:buNone/>
            </a:pPr>
            <a:r>
              <a:rPr lang="en-US" dirty="0" smtClean="0"/>
              <a:t>_______________</a:t>
            </a:r>
            <a:r>
              <a:rPr lang="en-US" dirty="0"/>
              <a:t>	</a:t>
            </a:r>
            <a:r>
              <a:rPr lang="en-US" dirty="0" smtClean="0"/>
              <a:t>________________</a:t>
            </a:r>
            <a:endParaRPr lang="en-US" dirty="0"/>
          </a:p>
          <a:p>
            <a:pPr marL="457200" lvl="1" indent="0">
              <a:buNone/>
            </a:pPr>
            <a:r>
              <a:rPr lang="en-US" dirty="0" smtClean="0"/>
              <a:t>_______________</a:t>
            </a:r>
            <a:r>
              <a:rPr lang="en-US" dirty="0"/>
              <a:t>	</a:t>
            </a:r>
            <a:r>
              <a:rPr lang="en-US" dirty="0" smtClean="0"/>
              <a:t>________________</a:t>
            </a:r>
            <a:endParaRPr lang="en-US" dirty="0"/>
          </a:p>
          <a:p>
            <a:pPr marL="457200" lvl="1" indent="0">
              <a:buNone/>
            </a:pPr>
            <a:r>
              <a:rPr lang="en-US" dirty="0" smtClean="0"/>
              <a:t>_______________</a:t>
            </a:r>
            <a:r>
              <a:rPr lang="en-US" dirty="0"/>
              <a:t>	</a:t>
            </a:r>
            <a:r>
              <a:rPr lang="en-US" dirty="0" smtClean="0"/>
              <a:t>________________</a:t>
            </a:r>
            <a:endParaRPr lang="en-US" dirty="0"/>
          </a:p>
          <a:p>
            <a:pPr marL="457200" lvl="1" indent="0">
              <a:buNone/>
            </a:pPr>
            <a:r>
              <a:rPr lang="en-US" dirty="0" smtClean="0"/>
              <a:t>_______________</a:t>
            </a:r>
            <a:r>
              <a:rPr lang="en-US" dirty="0"/>
              <a:t>	</a:t>
            </a:r>
            <a:r>
              <a:rPr lang="en-US" dirty="0" smtClean="0"/>
              <a:t>________________</a:t>
            </a:r>
            <a:endParaRPr lang="en-US" dirty="0"/>
          </a:p>
          <a:p>
            <a:pPr marL="457200" lvl="1" indent="0">
              <a:buNone/>
            </a:pPr>
            <a:r>
              <a:rPr lang="en-US" dirty="0" smtClean="0"/>
              <a:t>_______________</a:t>
            </a:r>
            <a:endParaRPr lang="en-US" dirty="0"/>
          </a:p>
          <a:p>
            <a:pPr marL="457200" lvl="1" indent="0">
              <a:buNone/>
            </a:pP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52400"/>
            <a:ext cx="1676400" cy="1458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5163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314990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 Graphs</a:t>
            </a:r>
            <a:endParaRPr lang="en-US" dirty="0"/>
          </a:p>
        </p:txBody>
      </p:sp>
      <p:sp>
        <p:nvSpPr>
          <p:cNvPr id="3" name="Content Placeholder 2"/>
          <p:cNvSpPr>
            <a:spLocks noGrp="1"/>
          </p:cNvSpPr>
          <p:nvPr>
            <p:ph idx="1"/>
          </p:nvPr>
        </p:nvSpPr>
        <p:spPr/>
        <p:txBody>
          <a:bodyPr/>
          <a:lstStyle/>
          <a:p>
            <a:r>
              <a:rPr lang="en-US" dirty="0"/>
              <a:t>Used for:</a:t>
            </a:r>
          </a:p>
          <a:p>
            <a:r>
              <a:rPr lang="en-US" dirty="0"/>
              <a:t>Need:</a:t>
            </a:r>
          </a:p>
          <a:p>
            <a:pPr marL="457200" lvl="1" indent="0">
              <a:buNone/>
            </a:pPr>
            <a:r>
              <a:rPr lang="en-US" dirty="0"/>
              <a:t>_______________	________________</a:t>
            </a:r>
          </a:p>
          <a:p>
            <a:pPr marL="457200" lvl="1" indent="0">
              <a:buNone/>
            </a:pPr>
            <a:r>
              <a:rPr lang="en-US" dirty="0"/>
              <a:t>_______________	________________</a:t>
            </a:r>
          </a:p>
          <a:p>
            <a:pPr marL="457200" lvl="1" indent="0">
              <a:buNone/>
            </a:pPr>
            <a:r>
              <a:rPr lang="en-US" dirty="0"/>
              <a:t>_______________	________________</a:t>
            </a:r>
          </a:p>
          <a:p>
            <a:pPr marL="457200" lvl="1" indent="0">
              <a:buNone/>
            </a:pPr>
            <a:r>
              <a:rPr lang="en-US" dirty="0"/>
              <a:t>_______________	________________</a:t>
            </a:r>
          </a:p>
          <a:p>
            <a:pPr marL="457200" lvl="1" indent="0">
              <a:buNone/>
            </a:pPr>
            <a:r>
              <a:rPr lang="en-US" dirty="0"/>
              <a:t>_______________</a:t>
            </a:r>
          </a:p>
          <a:p>
            <a:pPr marL="457200" lvl="1" indent="0">
              <a:buNone/>
            </a:pPr>
            <a:endParaRPr lang="en-US" dirty="0" smtClean="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304800"/>
            <a:ext cx="1734426"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6111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41776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Circle Graphs</a:t>
            </a:r>
            <a:endParaRPr lang="en-US" dirty="0"/>
          </a:p>
        </p:txBody>
      </p:sp>
      <p:sp>
        <p:nvSpPr>
          <p:cNvPr id="3" name="Content Placeholder 2"/>
          <p:cNvSpPr>
            <a:spLocks noGrp="1"/>
          </p:cNvSpPr>
          <p:nvPr>
            <p:ph idx="1"/>
          </p:nvPr>
        </p:nvSpPr>
        <p:spPr/>
        <p:txBody>
          <a:bodyPr/>
          <a:lstStyle/>
          <a:p>
            <a:r>
              <a:rPr lang="en-US" dirty="0" smtClean="0"/>
              <a:t>Used for:</a:t>
            </a:r>
          </a:p>
          <a:p>
            <a:r>
              <a:rPr lang="en-US" dirty="0" smtClean="0"/>
              <a:t>Need:</a:t>
            </a:r>
          </a:p>
          <a:p>
            <a:pPr marL="457200" lvl="1" indent="0">
              <a:buNone/>
            </a:pPr>
            <a:r>
              <a:rPr lang="en-US" dirty="0" smtClean="0"/>
              <a:t>Title</a:t>
            </a:r>
          </a:p>
          <a:p>
            <a:pPr marL="457200" lvl="1" indent="0">
              <a:buNone/>
            </a:pPr>
            <a:r>
              <a:rPr lang="en-US" dirty="0" smtClean="0"/>
              <a:t>Key for different sections</a:t>
            </a:r>
          </a:p>
          <a:p>
            <a:pPr marL="457200" lvl="1" indent="0">
              <a:buNone/>
            </a:pPr>
            <a:r>
              <a:rPr lang="en-US" dirty="0" smtClean="0"/>
              <a:t>Different colors/patterns</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1" y="228600"/>
            <a:ext cx="1676400" cy="1328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608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09460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02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778000" y="5257799"/>
            <a:ext cx="6034344" cy="1200329"/>
          </a:xfrm>
          <a:prstGeom prst="rect">
            <a:avLst/>
          </a:prstGeom>
          <a:noFill/>
        </p:spPr>
        <p:txBody>
          <a:bodyPr wrap="none" rtlCol="0">
            <a:spAutoFit/>
          </a:bodyPr>
          <a:lstStyle/>
          <a:p>
            <a:r>
              <a:rPr lang="en-US" sz="2400" b="1" dirty="0" smtClean="0"/>
              <a:t>Identify the main characteristics of this graph.</a:t>
            </a:r>
          </a:p>
          <a:p>
            <a:endParaRPr lang="en-US" sz="2400" b="1" dirty="0"/>
          </a:p>
          <a:p>
            <a:r>
              <a:rPr lang="en-US" sz="2400" b="1" dirty="0" smtClean="0"/>
              <a:t>Is there anything missing/confusing about it?</a:t>
            </a:r>
          </a:p>
        </p:txBody>
      </p:sp>
    </p:spTree>
    <p:extLst>
      <p:ext uri="{BB962C8B-B14F-4D97-AF65-F5344CB8AC3E}">
        <p14:creationId xmlns:p14="http://schemas.microsoft.com/office/powerpoint/2010/main" val="181689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Mathews Science Class\scanned graphs\Untitled.png"/>
          <p:cNvPicPr>
            <a:picLocks noChangeAspect="1" noChangeArrowheads="1"/>
          </p:cNvPicPr>
          <p:nvPr/>
        </p:nvPicPr>
        <p:blipFill rotWithShape="1">
          <a:blip r:embed="rId3">
            <a:extLst>
              <a:ext uri="{28A0092B-C50C-407E-A947-70E740481C1C}">
                <a14:useLocalDpi xmlns:a14="http://schemas.microsoft.com/office/drawing/2010/main" val="0"/>
              </a:ext>
            </a:extLst>
          </a:blip>
          <a:srcRect l="2361" r="2049"/>
          <a:stretch/>
        </p:blipFill>
        <p:spPr bwMode="auto">
          <a:xfrm>
            <a:off x="0" y="0"/>
            <a:ext cx="9144000" cy="29912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0035" y="3352800"/>
            <a:ext cx="8840094" cy="1015663"/>
          </a:xfrm>
          <a:prstGeom prst="rect">
            <a:avLst/>
          </a:prstGeom>
          <a:noFill/>
        </p:spPr>
        <p:txBody>
          <a:bodyPr wrap="square" rtlCol="0">
            <a:spAutoFit/>
          </a:bodyPr>
          <a:lstStyle/>
          <a:p>
            <a:r>
              <a:rPr lang="en-US" sz="2000" dirty="0" smtClean="0">
                <a:latin typeface="Times New Roman" pitchFamily="18" charset="0"/>
                <a:cs typeface="Times New Roman" pitchFamily="18" charset="0"/>
              </a:rPr>
              <a:t>Smith, Koch, Burke, Greiner, and Velasquez all work for the same real estate company.  Each year the president of the company gives an “Employee of the Year” award.  One of the criteria for the award is the amount of sales.</a:t>
            </a:r>
            <a:endParaRPr lang="en-US" sz="2000" dirty="0">
              <a:latin typeface="Times New Roman" pitchFamily="18" charset="0"/>
              <a:cs typeface="Times New Roman" pitchFamily="18" charset="0"/>
            </a:endParaRPr>
          </a:p>
        </p:txBody>
      </p:sp>
      <p:sp>
        <p:nvSpPr>
          <p:cNvPr id="3" name="TextBox 2"/>
          <p:cNvSpPr txBox="1"/>
          <p:nvPr/>
        </p:nvSpPr>
        <p:spPr>
          <a:xfrm>
            <a:off x="123365" y="4805560"/>
            <a:ext cx="8813433" cy="1015663"/>
          </a:xfrm>
          <a:prstGeom prst="rect">
            <a:avLst/>
          </a:prstGeom>
          <a:noFill/>
        </p:spPr>
        <p:txBody>
          <a:bodyPr wrap="square" rtlCol="0">
            <a:spAutoFit/>
          </a:bodyPr>
          <a:lstStyle/>
          <a:p>
            <a:r>
              <a:rPr lang="en-US" sz="2000" dirty="0" smtClean="0">
                <a:latin typeface="Times New Roman" pitchFamily="18" charset="0"/>
                <a:cs typeface="Times New Roman" pitchFamily="18" charset="0"/>
              </a:rPr>
              <a:t>These 3 graphs were made by 3 of the employees to convince the president that the award should go to them.  Speculate on which employee made each graph.  Justify your reasoning</a:t>
            </a:r>
            <a:r>
              <a:rPr lang="en-US" sz="16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168023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477000" cy="5262979"/>
          </a:xfrm>
          <a:prstGeom prst="rect">
            <a:avLst/>
          </a:prstGeom>
          <a:noFill/>
        </p:spPr>
        <p:txBody>
          <a:bodyPr wrap="square" rtlCol="0">
            <a:spAutoFit/>
          </a:bodyPr>
          <a:lstStyle/>
          <a:p>
            <a:pPr algn="ctr"/>
            <a:r>
              <a:rPr lang="en-US" sz="4800" b="1" dirty="0" smtClean="0"/>
              <a:t>Bias – what is it?</a:t>
            </a:r>
          </a:p>
          <a:p>
            <a:endParaRPr lang="en-US" sz="3200" dirty="0"/>
          </a:p>
          <a:p>
            <a:pPr algn="ctr"/>
            <a:r>
              <a:rPr lang="en-US" sz="3200" dirty="0" smtClean="0"/>
              <a:t>Bias is a distortion in the way data is presented in the graph, sometimes to persuade the viewer to think a certain way.</a:t>
            </a:r>
          </a:p>
          <a:p>
            <a:pPr algn="ctr"/>
            <a:endParaRPr lang="en-US" sz="3200" dirty="0"/>
          </a:p>
          <a:p>
            <a:pPr algn="ctr"/>
            <a:r>
              <a:rPr lang="en-US" sz="3200" dirty="0" smtClean="0"/>
              <a:t>In the following graphs, think about how the author might have wanted you to view the information.</a:t>
            </a:r>
          </a:p>
        </p:txBody>
      </p:sp>
    </p:spTree>
    <p:extLst>
      <p:ext uri="{BB962C8B-B14F-4D97-AF65-F5344CB8AC3E}">
        <p14:creationId xmlns:p14="http://schemas.microsoft.com/office/powerpoint/2010/main" val="4093581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209" r="13916"/>
          <a:stretch/>
        </p:blipFill>
        <p:spPr bwMode="auto">
          <a:xfrm>
            <a:off x="1778110" y="0"/>
            <a:ext cx="5696104" cy="392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295400" y="4114740"/>
            <a:ext cx="6371744" cy="400110"/>
          </a:xfrm>
          <a:prstGeom prst="rect">
            <a:avLst/>
          </a:prstGeom>
          <a:noFill/>
        </p:spPr>
        <p:txBody>
          <a:bodyPr wrap="none" rtlCol="0">
            <a:spAutoFit/>
          </a:bodyPr>
          <a:lstStyle/>
          <a:p>
            <a:r>
              <a:rPr lang="en-US" sz="2000" dirty="0" smtClean="0"/>
              <a:t>1.  Grade the Graph as a 7</a:t>
            </a:r>
            <a:r>
              <a:rPr lang="en-US" sz="2000" baseline="30000" dirty="0" smtClean="0"/>
              <a:t>th</a:t>
            </a:r>
            <a:r>
              <a:rPr lang="en-US" sz="2000" dirty="0" smtClean="0"/>
              <a:t> grade teacher.  What’s missing?</a:t>
            </a:r>
            <a:endParaRPr lang="en-US" sz="2000" dirty="0"/>
          </a:p>
        </p:txBody>
      </p:sp>
      <p:sp>
        <p:nvSpPr>
          <p:cNvPr id="4" name="TextBox 3"/>
          <p:cNvSpPr txBox="1"/>
          <p:nvPr/>
        </p:nvSpPr>
        <p:spPr>
          <a:xfrm>
            <a:off x="457200" y="4514850"/>
            <a:ext cx="8337924" cy="400110"/>
          </a:xfrm>
          <a:prstGeom prst="rect">
            <a:avLst/>
          </a:prstGeom>
          <a:noFill/>
        </p:spPr>
        <p:txBody>
          <a:bodyPr wrap="none" rtlCol="0">
            <a:spAutoFit/>
          </a:bodyPr>
          <a:lstStyle/>
          <a:p>
            <a:r>
              <a:rPr lang="en-US" sz="2000" dirty="0" smtClean="0"/>
              <a:t>2.  Does it LOOK LIKE writing uses twice as many calories as playing ping pong?</a:t>
            </a:r>
            <a:endParaRPr lang="en-US" sz="2000" dirty="0"/>
          </a:p>
        </p:txBody>
      </p:sp>
      <p:sp>
        <p:nvSpPr>
          <p:cNvPr id="6" name="TextBox 5"/>
          <p:cNvSpPr txBox="1"/>
          <p:nvPr/>
        </p:nvSpPr>
        <p:spPr>
          <a:xfrm>
            <a:off x="866775" y="4924485"/>
            <a:ext cx="7391767" cy="400110"/>
          </a:xfrm>
          <a:prstGeom prst="rect">
            <a:avLst/>
          </a:prstGeom>
          <a:noFill/>
        </p:spPr>
        <p:txBody>
          <a:bodyPr wrap="none" rtlCol="0">
            <a:spAutoFit/>
          </a:bodyPr>
          <a:lstStyle/>
          <a:p>
            <a:r>
              <a:rPr lang="en-US" sz="2000" dirty="0" smtClean="0"/>
              <a:t>Does writing REALLY use twice as many calories as playing ping pong?</a:t>
            </a:r>
            <a:endParaRPr lang="en-US" sz="2000" dirty="0"/>
          </a:p>
        </p:txBody>
      </p:sp>
      <p:sp>
        <p:nvSpPr>
          <p:cNvPr id="7" name="TextBox 6"/>
          <p:cNvSpPr txBox="1"/>
          <p:nvPr/>
        </p:nvSpPr>
        <p:spPr>
          <a:xfrm>
            <a:off x="334904" y="5562600"/>
            <a:ext cx="8597097" cy="707886"/>
          </a:xfrm>
          <a:prstGeom prst="rect">
            <a:avLst/>
          </a:prstGeom>
          <a:noFill/>
        </p:spPr>
        <p:txBody>
          <a:bodyPr wrap="none" rtlCol="0">
            <a:spAutoFit/>
          </a:bodyPr>
          <a:lstStyle/>
          <a:p>
            <a:pPr marL="457200" indent="-457200">
              <a:buAutoNum type="arabicPeriod" startAt="3"/>
            </a:pPr>
            <a:r>
              <a:rPr lang="en-US" sz="2000" dirty="0" smtClean="0"/>
              <a:t>What should be done to this graph so it is interpreted correctly?  Why would</a:t>
            </a:r>
          </a:p>
          <a:p>
            <a:r>
              <a:rPr lang="en-US" sz="2000" dirty="0" smtClean="0"/>
              <a:t>this be important?</a:t>
            </a:r>
            <a:endParaRPr lang="en-US" sz="2000" dirty="0"/>
          </a:p>
        </p:txBody>
      </p:sp>
    </p:spTree>
    <p:extLst>
      <p:ext uri="{BB962C8B-B14F-4D97-AF65-F5344CB8AC3E}">
        <p14:creationId xmlns:p14="http://schemas.microsoft.com/office/powerpoint/2010/main" val="167740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996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17662" y="4031032"/>
            <a:ext cx="8153400" cy="707886"/>
          </a:xfrm>
          <a:prstGeom prst="rect">
            <a:avLst/>
          </a:prstGeom>
          <a:noFill/>
        </p:spPr>
        <p:txBody>
          <a:bodyPr wrap="square" rtlCol="0">
            <a:spAutoFit/>
          </a:bodyPr>
          <a:lstStyle/>
          <a:p>
            <a:r>
              <a:rPr lang="en-US" sz="2000" dirty="0" smtClean="0"/>
              <a:t>Just looking at the lines on Graph 2a and Graph 2b, does it LOOK LIKE the recommended weight is higher for a man OR woman who is 1.6m tall?</a:t>
            </a:r>
            <a:endParaRPr lang="en-US" sz="2000" dirty="0"/>
          </a:p>
        </p:txBody>
      </p:sp>
      <p:sp>
        <p:nvSpPr>
          <p:cNvPr id="3" name="TextBox 2"/>
          <p:cNvSpPr txBox="1"/>
          <p:nvPr/>
        </p:nvSpPr>
        <p:spPr>
          <a:xfrm>
            <a:off x="671589" y="4894636"/>
            <a:ext cx="7845546" cy="707886"/>
          </a:xfrm>
          <a:prstGeom prst="rect">
            <a:avLst/>
          </a:prstGeom>
          <a:noFill/>
        </p:spPr>
        <p:txBody>
          <a:bodyPr wrap="none" rtlCol="0">
            <a:spAutoFit/>
          </a:bodyPr>
          <a:lstStyle/>
          <a:p>
            <a:r>
              <a:rPr lang="en-US" sz="2000" dirty="0" smtClean="0"/>
              <a:t>Is the recommended weight REALLY higher for a man OR a woman who is </a:t>
            </a:r>
          </a:p>
          <a:p>
            <a:r>
              <a:rPr lang="en-US" sz="2000" dirty="0" smtClean="0"/>
              <a:t>1.6m tall?</a:t>
            </a:r>
            <a:endParaRPr lang="en-US" sz="2000" dirty="0"/>
          </a:p>
        </p:txBody>
      </p:sp>
      <p:sp>
        <p:nvSpPr>
          <p:cNvPr id="4" name="TextBox 3"/>
          <p:cNvSpPr txBox="1"/>
          <p:nvPr/>
        </p:nvSpPr>
        <p:spPr>
          <a:xfrm>
            <a:off x="624105" y="5791200"/>
            <a:ext cx="8216095" cy="707886"/>
          </a:xfrm>
          <a:prstGeom prst="rect">
            <a:avLst/>
          </a:prstGeom>
          <a:noFill/>
        </p:spPr>
        <p:txBody>
          <a:bodyPr wrap="none" rtlCol="0">
            <a:spAutoFit/>
          </a:bodyPr>
          <a:lstStyle/>
          <a:p>
            <a:pPr marL="457200" indent="-457200">
              <a:buAutoNum type="arabicPeriod"/>
            </a:pPr>
            <a:r>
              <a:rPr lang="en-US" sz="2000" dirty="0" smtClean="0"/>
              <a:t>What should be done to these graphs so they are interpreted correctly?  </a:t>
            </a:r>
          </a:p>
          <a:p>
            <a:r>
              <a:rPr lang="en-US" sz="2000" dirty="0" smtClean="0"/>
              <a:t>Why would this be important?</a:t>
            </a:r>
            <a:endParaRPr lang="en-US" sz="2000" dirty="0"/>
          </a:p>
        </p:txBody>
      </p:sp>
    </p:spTree>
    <p:extLst>
      <p:ext uri="{BB962C8B-B14F-4D97-AF65-F5344CB8AC3E}">
        <p14:creationId xmlns:p14="http://schemas.microsoft.com/office/powerpoint/2010/main" val="341428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 y="808620"/>
            <a:ext cx="9179560" cy="4939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36741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15839" y="183118"/>
            <a:ext cx="1905393" cy="369332"/>
          </a:xfrm>
          <a:prstGeom prst="rect">
            <a:avLst/>
          </a:prstGeom>
          <a:noFill/>
        </p:spPr>
        <p:txBody>
          <a:bodyPr wrap="none" rtlCol="0">
            <a:spAutoFit/>
          </a:bodyPr>
          <a:lstStyle/>
          <a:p>
            <a:pPr algn="ctr"/>
            <a:r>
              <a:rPr lang="en-US" b="1" dirty="0" smtClean="0">
                <a:latin typeface="Times New Roman" pitchFamily="18" charset="0"/>
                <a:cs typeface="Times New Roman" pitchFamily="18" charset="0"/>
              </a:rPr>
              <a:t>A Matter of Scale</a:t>
            </a:r>
            <a:endParaRPr lang="en-US" b="1" dirty="0">
              <a:latin typeface="Times New Roman" pitchFamily="18" charset="0"/>
              <a:cs typeface="Times New Roman" pitchFamily="18" charset="0"/>
            </a:endParaRPr>
          </a:p>
        </p:txBody>
      </p:sp>
      <p:sp>
        <p:nvSpPr>
          <p:cNvPr id="3" name="TextBox 2"/>
          <p:cNvSpPr txBox="1"/>
          <p:nvPr/>
        </p:nvSpPr>
        <p:spPr>
          <a:xfrm>
            <a:off x="218149" y="609600"/>
            <a:ext cx="8773451" cy="923330"/>
          </a:xfrm>
          <a:prstGeom prst="rect">
            <a:avLst/>
          </a:prstGeom>
          <a:noFill/>
        </p:spPr>
        <p:txBody>
          <a:bodyPr wrap="square" rtlCol="0">
            <a:spAutoFit/>
          </a:bodyPr>
          <a:lstStyle/>
          <a:p>
            <a:r>
              <a:rPr lang="en-US" dirty="0" smtClean="0">
                <a:latin typeface="Times New Roman" pitchFamily="18" charset="0"/>
                <a:cs typeface="Times New Roman" pitchFamily="18" charset="0"/>
              </a:rPr>
              <a:t>In an experiment, seven students tried to mix a solution of salt water so that its </a:t>
            </a:r>
          </a:p>
          <a:p>
            <a:r>
              <a:rPr lang="en-US" dirty="0" smtClean="0">
                <a:latin typeface="Times New Roman" pitchFamily="18" charset="0"/>
                <a:cs typeface="Times New Roman" pitchFamily="18" charset="0"/>
              </a:rPr>
              <a:t>concentration would be exactly 7.00%.  When the teacher tested the concentration of their solutions, she got the following results:</a:t>
            </a:r>
            <a:endParaRPr lang="en-US" dirty="0">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41860"/>
            <a:ext cx="7696200" cy="128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50" y="3352800"/>
            <a:ext cx="4846320" cy="2423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0075" y="3340250"/>
            <a:ext cx="4846320" cy="2435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04800" y="2895600"/>
            <a:ext cx="6618030" cy="369332"/>
          </a:xfrm>
          <a:prstGeom prst="rect">
            <a:avLst/>
          </a:prstGeom>
          <a:noFill/>
        </p:spPr>
        <p:txBody>
          <a:bodyPr wrap="none" rtlCol="0">
            <a:spAutoFit/>
          </a:bodyPr>
          <a:lstStyle/>
          <a:p>
            <a:r>
              <a:rPr lang="en-US" dirty="0" smtClean="0">
                <a:latin typeface="Times New Roman" pitchFamily="18" charset="0"/>
                <a:cs typeface="Times New Roman" pitchFamily="18" charset="0"/>
              </a:rPr>
              <a:t>The teacher created the following graphs to show the students’ results:</a:t>
            </a:r>
            <a:endParaRPr lang="en-US" dirty="0">
              <a:latin typeface="Times New Roman" pitchFamily="18" charset="0"/>
              <a:cs typeface="Times New Roman" pitchFamily="18" charset="0"/>
            </a:endParaRPr>
          </a:p>
        </p:txBody>
      </p:sp>
      <p:sp>
        <p:nvSpPr>
          <p:cNvPr id="5" name="TextBox 4"/>
          <p:cNvSpPr txBox="1"/>
          <p:nvPr/>
        </p:nvSpPr>
        <p:spPr>
          <a:xfrm>
            <a:off x="198173" y="5775960"/>
            <a:ext cx="8793427" cy="923330"/>
          </a:xfrm>
          <a:prstGeom prst="rect">
            <a:avLst/>
          </a:prstGeom>
          <a:noFill/>
        </p:spPr>
        <p:txBody>
          <a:bodyPr wrap="square" rtlCol="0">
            <a:spAutoFit/>
          </a:bodyPr>
          <a:lstStyle/>
          <a:p>
            <a:pPr marL="342900" indent="-342900">
              <a:buAutoNum type="arabicPeriod"/>
            </a:pPr>
            <a:r>
              <a:rPr lang="en-US" dirty="0" smtClean="0">
                <a:latin typeface="Times New Roman" pitchFamily="18" charset="0"/>
                <a:cs typeface="Times New Roman" pitchFamily="18" charset="0"/>
              </a:rPr>
              <a:t>Compare &amp; contrast the graphs.  </a:t>
            </a:r>
          </a:p>
          <a:p>
            <a:pPr marL="342900" indent="-342900">
              <a:buAutoNum type="arabicPeriod"/>
            </a:pPr>
            <a:r>
              <a:rPr lang="en-US" dirty="0" smtClean="0">
                <a:latin typeface="Times New Roman" pitchFamily="18" charset="0"/>
                <a:cs typeface="Times New Roman" pitchFamily="18" charset="0"/>
              </a:rPr>
              <a:t>Which graph makes it easier to see the small differences between the students’ solutions?  Why?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6861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512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762000"/>
            <a:ext cx="4846320" cy="319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81000" y="4276725"/>
            <a:ext cx="8012514" cy="707886"/>
          </a:xfrm>
          <a:prstGeom prst="rect">
            <a:avLst/>
          </a:prstGeom>
          <a:noFill/>
        </p:spPr>
        <p:txBody>
          <a:bodyPr wrap="none" rtlCol="0">
            <a:spAutoFit/>
          </a:bodyPr>
          <a:lstStyle/>
          <a:p>
            <a:r>
              <a:rPr lang="en-US" sz="2000" dirty="0" smtClean="0">
                <a:latin typeface="Times New Roman" pitchFamily="18" charset="0"/>
                <a:cs typeface="Times New Roman" pitchFamily="18" charset="0"/>
              </a:rPr>
              <a:t>1.  This graph shows that test plant D grew much larger than the other plants.</a:t>
            </a:r>
          </a:p>
          <a:p>
            <a:r>
              <a:rPr lang="en-US" sz="2000" dirty="0" smtClean="0">
                <a:latin typeface="Times New Roman" pitchFamily="18" charset="0"/>
                <a:cs typeface="Times New Roman" pitchFamily="18" charset="0"/>
              </a:rPr>
              <a:t>     How is this information misleading?</a:t>
            </a:r>
            <a:endParaRPr lang="en-US" sz="2000" dirty="0">
              <a:latin typeface="Times New Roman" pitchFamily="18" charset="0"/>
              <a:cs typeface="Times New Roman" pitchFamily="18" charset="0"/>
            </a:endParaRPr>
          </a:p>
        </p:txBody>
      </p:sp>
      <p:sp>
        <p:nvSpPr>
          <p:cNvPr id="4" name="TextBox 3"/>
          <p:cNvSpPr txBox="1"/>
          <p:nvPr/>
        </p:nvSpPr>
        <p:spPr>
          <a:xfrm>
            <a:off x="381000" y="5181600"/>
            <a:ext cx="8553945" cy="707886"/>
          </a:xfrm>
          <a:prstGeom prst="rect">
            <a:avLst/>
          </a:prstGeom>
          <a:noFill/>
        </p:spPr>
        <p:txBody>
          <a:bodyPr wrap="none" rtlCol="0">
            <a:spAutoFit/>
          </a:bodyPr>
          <a:lstStyle/>
          <a:p>
            <a:r>
              <a:rPr lang="en-US" sz="2000" dirty="0" smtClean="0">
                <a:latin typeface="Times New Roman" pitchFamily="18" charset="0"/>
                <a:cs typeface="Times New Roman" pitchFamily="18" charset="0"/>
              </a:rPr>
              <a:t>2.  Speculate on who might want this data presented in a graph like this.  Justify    </a:t>
            </a:r>
          </a:p>
          <a:p>
            <a:r>
              <a:rPr lang="en-US" sz="2000" dirty="0" smtClean="0">
                <a:latin typeface="Times New Roman" pitchFamily="18" charset="0"/>
                <a:cs typeface="Times New Roman" pitchFamily="18" charset="0"/>
              </a:rPr>
              <a:t>     your reasoning.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5021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609600"/>
            <a:ext cx="5577840" cy="4024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38200" y="5029200"/>
            <a:ext cx="7436844" cy="707886"/>
          </a:xfrm>
          <a:prstGeom prst="rect">
            <a:avLst/>
          </a:prstGeom>
          <a:noFill/>
        </p:spPr>
        <p:txBody>
          <a:bodyPr wrap="none" rtlCol="0">
            <a:spAutoFit/>
          </a:bodyPr>
          <a:lstStyle/>
          <a:p>
            <a:r>
              <a:rPr lang="en-US" sz="2000" dirty="0" smtClean="0">
                <a:latin typeface="Times New Roman" pitchFamily="18" charset="0"/>
                <a:cs typeface="Times New Roman" pitchFamily="18" charset="0"/>
              </a:rPr>
              <a:t>Do you think what appears to be such a large drop in her science grade</a:t>
            </a:r>
          </a:p>
          <a:p>
            <a:r>
              <a:rPr lang="en-US" sz="2000" dirty="0" smtClean="0">
                <a:latin typeface="Times New Roman" pitchFamily="18" charset="0"/>
                <a:cs typeface="Times New Roman" pitchFamily="18" charset="0"/>
              </a:rPr>
              <a:t>should worry Kendra?  Justify your reasoning.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60983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0"/>
            <a:ext cx="7964681" cy="1631216"/>
          </a:xfrm>
          <a:prstGeom prst="rect">
            <a:avLst/>
          </a:prstGeom>
          <a:noFill/>
        </p:spPr>
        <p:txBody>
          <a:bodyPr wrap="none" rtlCol="0">
            <a:spAutoFit/>
          </a:bodyPr>
          <a:lstStyle/>
          <a:p>
            <a:r>
              <a:rPr lang="en-US" sz="2000" dirty="0" smtClean="0">
                <a:latin typeface="Times New Roman" pitchFamily="18" charset="0"/>
                <a:cs typeface="Times New Roman" pitchFamily="18" charset="0"/>
              </a:rPr>
              <a:t>Vitamin A is an important nutrient.  It is used to make rhodopsin, </a:t>
            </a:r>
          </a:p>
          <a:p>
            <a:r>
              <a:rPr lang="en-US" sz="2000" dirty="0" smtClean="0">
                <a:latin typeface="Times New Roman" pitchFamily="18" charset="0"/>
                <a:cs typeface="Times New Roman" pitchFamily="18" charset="0"/>
              </a:rPr>
              <a:t>a pigment in our eyes.  Thus, Vitamin A is necessary for healthy</a:t>
            </a:r>
          </a:p>
          <a:p>
            <a:r>
              <a:rPr lang="en-US" sz="2000" dirty="0" smtClean="0">
                <a:latin typeface="Times New Roman" pitchFamily="18" charset="0"/>
                <a:cs typeface="Times New Roman" pitchFamily="18" charset="0"/>
              </a:rPr>
              <a:t>vision.  People can develop night blindness if they do not get enough of it.  </a:t>
            </a:r>
          </a:p>
          <a:p>
            <a:r>
              <a:rPr lang="en-US" sz="2000" dirty="0" smtClean="0">
                <a:latin typeface="Times New Roman" pitchFamily="18" charset="0"/>
                <a:cs typeface="Times New Roman" pitchFamily="18" charset="0"/>
              </a:rPr>
              <a:t>Carrots are an excellent source of Vitamin A.  Carrots should be a </a:t>
            </a:r>
          </a:p>
          <a:p>
            <a:r>
              <a:rPr lang="en-US" sz="2000" dirty="0" smtClean="0">
                <a:latin typeface="Times New Roman" pitchFamily="18" charset="0"/>
                <a:cs typeface="Times New Roman" pitchFamily="18" charset="0"/>
              </a:rPr>
              <a:t>part of your daily diet.</a:t>
            </a:r>
            <a:endParaRPr lang="en-US" sz="2000" dirty="0">
              <a:latin typeface="Times New Roman" pitchFamily="18" charset="0"/>
              <a:cs typeface="Times New Roman" pitchFamily="18" charset="0"/>
            </a:endParaRPr>
          </a:p>
        </p:txBody>
      </p:sp>
      <p:pic>
        <p:nvPicPr>
          <p:cNvPr id="9218" name="Picture 2" descr="http://t2.gstatic.com/images?q=tbn:ANd9GcRdRzzV_OLNOU1Ud2cvsEtwiSoZXgDW-grRS1xsahJdjdLlInJd:kripalu.org/blog/thrive/media/2013/05/Kripalu_Carro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533400"/>
            <a:ext cx="3629985" cy="16002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8131" y="2514600"/>
            <a:ext cx="6345135" cy="369332"/>
          </a:xfrm>
          <a:prstGeom prst="rect">
            <a:avLst/>
          </a:prstGeom>
          <a:noFill/>
        </p:spPr>
        <p:txBody>
          <a:bodyPr wrap="none" rtlCol="0">
            <a:spAutoFit/>
          </a:bodyPr>
          <a:lstStyle/>
          <a:p>
            <a:r>
              <a:rPr lang="en-US" dirty="0" smtClean="0"/>
              <a:t>Suppose that while researching nutrition, you find this paragraph:</a:t>
            </a:r>
            <a:endParaRPr lang="en-US" dirty="0"/>
          </a:p>
        </p:txBody>
      </p:sp>
      <p:sp>
        <p:nvSpPr>
          <p:cNvPr id="5" name="TextBox 4"/>
          <p:cNvSpPr txBox="1"/>
          <p:nvPr/>
        </p:nvSpPr>
        <p:spPr>
          <a:xfrm>
            <a:off x="718131" y="4953000"/>
            <a:ext cx="7415941" cy="400110"/>
          </a:xfrm>
          <a:prstGeom prst="rect">
            <a:avLst/>
          </a:prstGeom>
          <a:noFill/>
        </p:spPr>
        <p:txBody>
          <a:bodyPr wrap="none" rtlCol="0">
            <a:spAutoFit/>
          </a:bodyPr>
          <a:lstStyle/>
          <a:p>
            <a:r>
              <a:rPr lang="en-US" sz="2000" dirty="0" smtClean="0"/>
              <a:t>This paragraph was written by people who grow carrots commercially.</a:t>
            </a:r>
            <a:endParaRPr lang="en-US" sz="2000" dirty="0"/>
          </a:p>
        </p:txBody>
      </p:sp>
      <p:sp>
        <p:nvSpPr>
          <p:cNvPr id="6" name="TextBox 5"/>
          <p:cNvSpPr txBox="1"/>
          <p:nvPr/>
        </p:nvSpPr>
        <p:spPr>
          <a:xfrm>
            <a:off x="381000" y="5353110"/>
            <a:ext cx="8226932" cy="923330"/>
          </a:xfrm>
          <a:prstGeom prst="rect">
            <a:avLst/>
          </a:prstGeom>
          <a:noFill/>
        </p:spPr>
        <p:txBody>
          <a:bodyPr wrap="none" rtlCol="0">
            <a:spAutoFit/>
          </a:bodyPr>
          <a:lstStyle/>
          <a:p>
            <a:r>
              <a:rPr lang="en-US" dirty="0" smtClean="0"/>
              <a:t>The writer does not mention that ingesting too much Vitamin A can make people sick.</a:t>
            </a:r>
          </a:p>
          <a:p>
            <a:r>
              <a:rPr lang="en-US" dirty="0" smtClean="0"/>
              <a:t>The writer also does not mention other great sources of Vitamin A—sweet potatoes,</a:t>
            </a:r>
          </a:p>
          <a:p>
            <a:r>
              <a:rPr lang="en-US" dirty="0" smtClean="0"/>
              <a:t>eggs, pumpkin, and kale.</a:t>
            </a:r>
            <a:endParaRPr lang="en-US" dirty="0"/>
          </a:p>
        </p:txBody>
      </p:sp>
    </p:spTree>
    <p:extLst>
      <p:ext uri="{BB962C8B-B14F-4D97-AF65-F5344CB8AC3E}">
        <p14:creationId xmlns:p14="http://schemas.microsoft.com/office/powerpoint/2010/main" val="154718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t0.gstatic.com/images?q=tbn:ANd9GcTrMwXY6QRgVDRLg26IVz1JS5j3DQSLjXEwHA7jcbeZINSKviqO:robcares.com/wp-content/uploads/2011/12/12.27-doc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09600"/>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4600" y="762000"/>
            <a:ext cx="5545108" cy="2585323"/>
          </a:xfrm>
          <a:prstGeom prst="rect">
            <a:avLst/>
          </a:prstGeom>
          <a:noFill/>
        </p:spPr>
        <p:txBody>
          <a:bodyPr wrap="none" rtlCol="0">
            <a:spAutoFit/>
          </a:bodyPr>
          <a:lstStyle/>
          <a:p>
            <a:r>
              <a:rPr lang="en-US" dirty="0" smtClean="0">
                <a:latin typeface="Times New Roman" pitchFamily="18" charset="0"/>
                <a:cs typeface="Times New Roman" pitchFamily="18" charset="0"/>
              </a:rPr>
              <a:t>Boulder, CO</a:t>
            </a:r>
          </a:p>
          <a:p>
            <a:r>
              <a:rPr lang="en-US" dirty="0" smtClean="0">
                <a:latin typeface="Times New Roman" pitchFamily="18" charset="0"/>
                <a:cs typeface="Times New Roman" pitchFamily="18" charset="0"/>
              </a:rPr>
              <a:t>At a press conference today, Dr. Seymour Profit, senior</a:t>
            </a:r>
          </a:p>
          <a:p>
            <a:r>
              <a:rPr lang="en-US" dirty="0" smtClean="0">
                <a:latin typeface="Times New Roman" pitchFamily="18" charset="0"/>
                <a:cs typeface="Times New Roman" pitchFamily="18" charset="0"/>
              </a:rPr>
              <a:t>scientist at Larry </a:t>
            </a:r>
            <a:r>
              <a:rPr lang="en-US" dirty="0" err="1" smtClean="0">
                <a:latin typeface="Times New Roman" pitchFamily="18" charset="0"/>
                <a:cs typeface="Times New Roman" pitchFamily="18" charset="0"/>
              </a:rPr>
              <a:t>Heartmore</a:t>
            </a:r>
            <a:r>
              <a:rPr lang="en-US" dirty="0" smtClean="0">
                <a:latin typeface="Times New Roman" pitchFamily="18" charset="0"/>
                <a:cs typeface="Times New Roman" pitchFamily="18" charset="0"/>
              </a:rPr>
              <a:t> Laboratories, announced a </a:t>
            </a:r>
          </a:p>
          <a:p>
            <a:r>
              <a:rPr lang="en-US" dirty="0" smtClean="0">
                <a:latin typeface="Times New Roman" pitchFamily="18" charset="0"/>
                <a:cs typeface="Times New Roman" pitchFamily="18" charset="0"/>
              </a:rPr>
              <a:t>breakthrough.  Dr. Profit was so excited by his findings</a:t>
            </a:r>
          </a:p>
          <a:p>
            <a:r>
              <a:rPr lang="en-US" dirty="0" smtClean="0">
                <a:latin typeface="Times New Roman" pitchFamily="18" charset="0"/>
                <a:cs typeface="Times New Roman" pitchFamily="18" charset="0"/>
              </a:rPr>
              <a:t>that he couldn’t wait for a science journal to report the </a:t>
            </a:r>
          </a:p>
          <a:p>
            <a:r>
              <a:rPr lang="en-US" dirty="0" smtClean="0">
                <a:latin typeface="Times New Roman" pitchFamily="18" charset="0"/>
                <a:cs typeface="Times New Roman" pitchFamily="18" charset="0"/>
              </a:rPr>
              <a:t>results.  </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In his study of an experimental blood-pressure medicine,</a:t>
            </a:r>
          </a:p>
          <a:p>
            <a:r>
              <a:rPr lang="en-US" dirty="0" smtClean="0">
                <a:latin typeface="Times New Roman" pitchFamily="18" charset="0"/>
                <a:cs typeface="Times New Roman" pitchFamily="18" charset="0"/>
              </a:rPr>
              <a:t>Dr. Profit found that the medicine lowered blood pressure</a:t>
            </a:r>
          </a:p>
          <a:p>
            <a:r>
              <a:rPr lang="en-US" dirty="0" smtClean="0">
                <a:latin typeface="Times New Roman" pitchFamily="18" charset="0"/>
                <a:cs typeface="Times New Roman" pitchFamily="18" charset="0"/>
              </a:rPr>
              <a:t>an average of ten percent in the 17 women he studied.  </a:t>
            </a:r>
            <a:endParaRPr lang="en-US" dirty="0">
              <a:latin typeface="Times New Roman" pitchFamily="18" charset="0"/>
              <a:cs typeface="Times New Roman" pitchFamily="18" charset="0"/>
            </a:endParaRPr>
          </a:p>
        </p:txBody>
      </p:sp>
      <p:sp>
        <p:nvSpPr>
          <p:cNvPr id="3" name="TextBox 2"/>
          <p:cNvSpPr txBox="1"/>
          <p:nvPr/>
        </p:nvSpPr>
        <p:spPr>
          <a:xfrm>
            <a:off x="152400" y="3505200"/>
            <a:ext cx="8603702" cy="2862322"/>
          </a:xfrm>
          <a:prstGeom prst="rect">
            <a:avLst/>
          </a:prstGeom>
          <a:noFill/>
        </p:spPr>
        <p:txBody>
          <a:bodyPr wrap="none" rtlCol="0">
            <a:spAutoFit/>
          </a:bodyPr>
          <a:lstStyle/>
          <a:p>
            <a:r>
              <a:rPr lang="en-US" dirty="0" smtClean="0">
                <a:latin typeface="Times New Roman" pitchFamily="18" charset="0"/>
                <a:cs typeface="Times New Roman" pitchFamily="18" charset="0"/>
              </a:rPr>
              <a:t>“Not only that, these drops happened in just one week,” Dr. Profit said.  (The</a:t>
            </a:r>
          </a:p>
          <a:p>
            <a:r>
              <a:rPr lang="en-US" dirty="0" smtClean="0">
                <a:latin typeface="Times New Roman" pitchFamily="18" charset="0"/>
                <a:cs typeface="Times New Roman" pitchFamily="18" charset="0"/>
              </a:rPr>
              <a:t>women were also placed on a reduced-salt diet, but according to Dr. Profit, the</a:t>
            </a:r>
          </a:p>
          <a:p>
            <a:r>
              <a:rPr lang="en-US" dirty="0" smtClean="0">
                <a:latin typeface="Times New Roman" pitchFamily="18" charset="0"/>
                <a:cs typeface="Times New Roman" pitchFamily="18" charset="0"/>
              </a:rPr>
              <a:t>diet alone only lowered blood pressure by five percent in a control group of six men and</a:t>
            </a:r>
          </a:p>
          <a:p>
            <a:r>
              <a:rPr lang="en-US" dirty="0">
                <a:latin typeface="Times New Roman" pitchFamily="18" charset="0"/>
                <a:cs typeface="Times New Roman" pitchFamily="18" charset="0"/>
              </a:rPr>
              <a:t>f</a:t>
            </a:r>
            <a:r>
              <a:rPr lang="en-US" dirty="0" smtClean="0">
                <a:latin typeface="Times New Roman" pitchFamily="18" charset="0"/>
                <a:cs typeface="Times New Roman" pitchFamily="18" charset="0"/>
              </a:rPr>
              <a:t>our </a:t>
            </a:r>
            <a:r>
              <a:rPr lang="en-US" smtClean="0">
                <a:latin typeface="Times New Roman" pitchFamily="18" charset="0"/>
                <a:cs typeface="Times New Roman" pitchFamily="18" charset="0"/>
              </a:rPr>
              <a:t>women.)</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Dr. Profit went on to say, “The effectiveness of the new drug has now been scientifically</a:t>
            </a:r>
          </a:p>
          <a:p>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roven, and once it becomes available to the public, it will surely save the lives of </a:t>
            </a:r>
          </a:p>
          <a:p>
            <a:r>
              <a:rPr lang="en-US" dirty="0">
                <a:latin typeface="Times New Roman" pitchFamily="18" charset="0"/>
                <a:cs typeface="Times New Roman" pitchFamily="18" charset="0"/>
              </a:rPr>
              <a:t>m</a:t>
            </a:r>
            <a:r>
              <a:rPr lang="en-US" dirty="0" smtClean="0">
                <a:latin typeface="Times New Roman" pitchFamily="18" charset="0"/>
                <a:cs typeface="Times New Roman" pitchFamily="18" charset="0"/>
              </a:rPr>
              <a:t>illions of men and women.”  Although the same company that invented the drug paid for </a:t>
            </a:r>
          </a:p>
          <a:p>
            <a:r>
              <a:rPr lang="en-US" dirty="0" smtClean="0">
                <a:latin typeface="Times New Roman" pitchFamily="18" charset="0"/>
                <a:cs typeface="Times New Roman" pitchFamily="18" charset="0"/>
              </a:rPr>
              <a:t>Dr. Profit’s study, he assured the reporters that the money in no way influenced the </a:t>
            </a:r>
          </a:p>
          <a:p>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esults.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8867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9144000" cy="1582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67675" y="468868"/>
            <a:ext cx="384861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Your Turn—Graphs with an Attitude</a:t>
            </a:r>
            <a:endParaRPr lang="en-US" b="1" dirty="0">
              <a:latin typeface="Times New Roman" pitchFamily="18" charset="0"/>
              <a:cs typeface="Times New Roman" pitchFamily="18" charset="0"/>
            </a:endParaRPr>
          </a:p>
        </p:txBody>
      </p:sp>
      <p:sp>
        <p:nvSpPr>
          <p:cNvPr id="3" name="TextBox 2"/>
          <p:cNvSpPr txBox="1"/>
          <p:nvPr/>
        </p:nvSpPr>
        <p:spPr>
          <a:xfrm>
            <a:off x="447675" y="990600"/>
            <a:ext cx="8218917" cy="646331"/>
          </a:xfrm>
          <a:prstGeom prst="rect">
            <a:avLst/>
          </a:prstGeom>
          <a:noFill/>
        </p:spPr>
        <p:txBody>
          <a:bodyPr wrap="none" rtlCol="0">
            <a:spAutoFit/>
          </a:bodyPr>
          <a:lstStyle/>
          <a:p>
            <a:r>
              <a:rPr lang="en-US" dirty="0" smtClean="0">
                <a:latin typeface="Times New Roman" pitchFamily="18" charset="0"/>
                <a:cs typeface="Times New Roman" pitchFamily="18" charset="0"/>
              </a:rPr>
              <a:t>The data in the chart below were recorded by a student measuring the thickness of four</a:t>
            </a:r>
          </a:p>
          <a:p>
            <a:r>
              <a:rPr lang="en-US" dirty="0" smtClean="0">
                <a:latin typeface="Times New Roman" pitchFamily="18" charset="0"/>
                <a:cs typeface="Times New Roman" pitchFamily="18" charset="0"/>
              </a:rPr>
              <a:t>rock layers.</a:t>
            </a:r>
            <a:endParaRPr lang="en-US" dirty="0">
              <a:latin typeface="Times New Roman" pitchFamily="18" charset="0"/>
              <a:cs typeface="Times New Roman" pitchFamily="18" charset="0"/>
            </a:endParaRPr>
          </a:p>
        </p:txBody>
      </p:sp>
      <p:sp>
        <p:nvSpPr>
          <p:cNvPr id="4" name="TextBox 3"/>
          <p:cNvSpPr txBox="1"/>
          <p:nvPr/>
        </p:nvSpPr>
        <p:spPr>
          <a:xfrm>
            <a:off x="381000" y="3733800"/>
            <a:ext cx="8153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Using the above data, create two bar graphs:</a:t>
            </a:r>
          </a:p>
          <a:p>
            <a:r>
              <a:rPr lang="en-US" dirty="0" smtClean="0">
                <a:latin typeface="Times New Roman" pitchFamily="18" charset="0"/>
                <a:cs typeface="Times New Roman" pitchFamily="18" charset="0"/>
              </a:rPr>
              <a:t>In Bar Graph #1 show how similar the measurements are.</a:t>
            </a:r>
          </a:p>
          <a:p>
            <a:r>
              <a:rPr lang="en-US" dirty="0" smtClean="0">
                <a:latin typeface="Times New Roman" pitchFamily="18" charset="0"/>
                <a:cs typeface="Times New Roman" pitchFamily="18" charset="0"/>
              </a:rPr>
              <a:t>In Bar Graph #2 emphasize the differences between the layers’ thicknesses.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4013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9069</TotalTime>
  <Words>917</Words>
  <Application>Microsoft Office PowerPoint</Application>
  <PresentationFormat>On-screen Show (4:3)</PresentationFormat>
  <Paragraphs>109</Paragraphs>
  <Slides>20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Office Theme</vt:lpstr>
      <vt:lpstr>Graphing</vt:lpstr>
      <vt:lpstr>Types of graphs</vt:lpstr>
      <vt:lpstr>Line graphs</vt:lpstr>
      <vt:lpstr>PowerPoint Presentation</vt:lpstr>
      <vt:lpstr>Bar Graphs</vt:lpstr>
      <vt:lpstr>PowerPoint Presentation</vt:lpstr>
      <vt:lpstr>Circle Graphs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Porter</dc:creator>
  <cp:lastModifiedBy>John Hibner</cp:lastModifiedBy>
  <cp:revision>60</cp:revision>
  <cp:lastPrinted>2015-08-19T10:36:50Z</cp:lastPrinted>
  <dcterms:created xsi:type="dcterms:W3CDTF">2013-07-24T14:44:53Z</dcterms:created>
  <dcterms:modified xsi:type="dcterms:W3CDTF">2015-08-26T02:14:39Z</dcterms:modified>
</cp:coreProperties>
</file>