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4D27-0095-4B2F-BB2F-EFE50416BE49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D3CE3-0666-4FB3-A776-3C5C9B210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4D27-0095-4B2F-BB2F-EFE50416BE49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D3CE3-0666-4FB3-A776-3C5C9B210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4D27-0095-4B2F-BB2F-EFE50416BE49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D3CE3-0666-4FB3-A776-3C5C9B210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4D27-0095-4B2F-BB2F-EFE50416BE49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D3CE3-0666-4FB3-A776-3C5C9B210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4D27-0095-4B2F-BB2F-EFE50416BE49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D3CE3-0666-4FB3-A776-3C5C9B210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4D27-0095-4B2F-BB2F-EFE50416BE49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D3CE3-0666-4FB3-A776-3C5C9B210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4D27-0095-4B2F-BB2F-EFE50416BE49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D3CE3-0666-4FB3-A776-3C5C9B210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4D27-0095-4B2F-BB2F-EFE50416BE49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D3CE3-0666-4FB3-A776-3C5C9B21015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4D27-0095-4B2F-BB2F-EFE50416BE49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D3CE3-0666-4FB3-A776-3C5C9B21015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4D27-0095-4B2F-BB2F-EFE50416BE49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D3CE3-0666-4FB3-A776-3C5C9B210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4D27-0095-4B2F-BB2F-EFE50416BE49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D3CE3-0666-4FB3-A776-3C5C9B210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A1D3CE3-0666-4FB3-A776-3C5C9B21015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2CC4D27-0095-4B2F-BB2F-EFE50416BE49}" type="datetimeFigureOut">
              <a:rPr lang="en-US" smtClean="0"/>
              <a:t>4/24/2012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AutoShape 4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7467600" cy="1219200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sz="3000" b="0" dirty="0" smtClean="0"/>
              <a:t>Chapter 8</a:t>
            </a:r>
            <a:r>
              <a:rPr lang="en-US" sz="3200" b="0" dirty="0" smtClean="0"/>
              <a:t>  </a:t>
            </a:r>
            <a:r>
              <a:rPr lang="en-US" sz="2700" i="1" dirty="0" smtClean="0">
                <a:solidFill>
                  <a:srgbClr val="000000"/>
                </a:solidFill>
              </a:rPr>
              <a:t>Blood and Blood Splatter</a:t>
            </a:r>
            <a:r>
              <a:rPr lang="en-US" sz="2700" i="1" dirty="0" smtClean="0">
                <a:solidFill>
                  <a:schemeClr val="tx1"/>
                </a:solidFill>
              </a:rPr>
              <a:t> </a:t>
            </a:r>
            <a:r>
              <a:rPr lang="en-US" sz="2700" b="0" dirty="0" smtClean="0">
                <a:solidFill>
                  <a:schemeClr val="tx1"/>
                </a:solidFill>
              </a:rPr>
              <a:t/>
            </a:r>
            <a:br>
              <a:rPr lang="en-US" sz="2700" b="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rgbClr val="53A753"/>
                </a:solidFill>
              </a:rPr>
              <a:t>By the end of this chapter you will be able to:</a:t>
            </a:r>
            <a:r>
              <a:rPr lang="en-US" sz="1800" dirty="0" smtClean="0"/>
              <a:t> 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idx="1"/>
          </p:nvPr>
        </p:nvSpPr>
        <p:spPr>
          <a:xfrm>
            <a:off x="160439" y="1752600"/>
            <a:ext cx="8077200" cy="410527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Explain the composition of blood </a:t>
            </a:r>
          </a:p>
          <a:p>
            <a:pPr eaLnBrk="1" hangingPunct="1"/>
            <a:r>
              <a:rPr lang="en-US" sz="3200" dirty="0" smtClean="0"/>
              <a:t>Describe the function of blood cells </a:t>
            </a:r>
          </a:p>
          <a:p>
            <a:pPr eaLnBrk="1" hangingPunct="1"/>
            <a:r>
              <a:rPr lang="en-US" sz="3200" dirty="0" smtClean="0"/>
              <a:t>Determine the blood type of a blood sample </a:t>
            </a:r>
          </a:p>
          <a:p>
            <a:pPr eaLnBrk="1" hangingPunct="1"/>
            <a:r>
              <a:rPr lang="en-US" sz="3200" dirty="0" smtClean="0"/>
              <a:t>Conduct a blood splatter analysis </a:t>
            </a:r>
          </a:p>
          <a:p>
            <a:pPr eaLnBrk="1" hangingPunct="1"/>
            <a:r>
              <a:rPr lang="en-US" sz="3200" dirty="0" smtClean="0"/>
              <a:t>Examine wounds and describe the nature of the weapon </a:t>
            </a:r>
          </a:p>
          <a:p>
            <a:pPr eaLnBrk="1" hangingPunct="1"/>
            <a:r>
              <a:rPr lang="en-US" sz="3200" dirty="0" smtClean="0"/>
              <a:t>Find and process blood evidence </a:t>
            </a:r>
          </a:p>
        </p:txBody>
      </p:sp>
      <p:sp>
        <p:nvSpPr>
          <p:cNvPr id="307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307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83BE6E8-1E62-42F2-9A41-BB3DB686C4B2}" type="slidenum">
              <a:rPr lang="en-US">
                <a:solidFill>
                  <a:schemeClr val="bg1"/>
                </a:solidFill>
              </a:rPr>
              <a:pPr/>
              <a:t>1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3078" name="Picture 7" descr="Cover3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304800"/>
            <a:ext cx="17684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Rectangle 8"/>
          <p:cNvSpPr>
            <a:spLocks noChangeArrowheads="1"/>
          </p:cNvSpPr>
          <p:nvPr/>
        </p:nvSpPr>
        <p:spPr bwMode="auto">
          <a:xfrm>
            <a:off x="1752600" y="6096000"/>
            <a:ext cx="579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400"/>
              <a:t>All Rights Reserved  South-Western / Cengage Learning © 2012, 2009</a:t>
            </a:r>
          </a:p>
        </p:txBody>
      </p:sp>
    </p:spTree>
    <p:extLst>
      <p:ext uri="{BB962C8B-B14F-4D97-AF65-F5344CB8AC3E}">
        <p14:creationId xmlns:p14="http://schemas.microsoft.com/office/powerpoint/2010/main" val="894354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79248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53A75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and History </a:t>
            </a:r>
            <a:endParaRPr lang="en-US" smtClean="0"/>
          </a:p>
        </p:txBody>
      </p:sp>
      <p:sp>
        <p:nvSpPr>
          <p:cNvPr id="410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362200"/>
            <a:ext cx="7924800" cy="3962400"/>
          </a:xfrm>
        </p:spPr>
        <p:txBody>
          <a:bodyPr/>
          <a:lstStyle/>
          <a:p>
            <a:pPr marL="533400" indent="-533400" eaLnBrk="1" hangingPunct="1">
              <a:spcBef>
                <a:spcPct val="0"/>
              </a:spcBef>
              <a:spcAft>
                <a:spcPct val="25000"/>
              </a:spcAft>
            </a:pPr>
            <a:r>
              <a:rPr lang="en-US" smtClean="0"/>
              <a:t>Blood typing provides class evidence </a:t>
            </a:r>
          </a:p>
          <a:p>
            <a:pPr marL="533400" indent="-533400" eaLnBrk="1" hangingPunct="1">
              <a:spcBef>
                <a:spcPct val="0"/>
              </a:spcBef>
              <a:spcAft>
                <a:spcPct val="25000"/>
              </a:spcAft>
            </a:pPr>
            <a:endParaRPr lang="en-US" smtClean="0"/>
          </a:p>
        </p:txBody>
      </p:sp>
      <p:sp>
        <p:nvSpPr>
          <p:cNvPr id="409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409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CCA51B5-3D7C-4F5B-973A-F93DF5E28C86}" type="slidenum">
              <a:rPr lang="en-US">
                <a:solidFill>
                  <a:schemeClr val="bg1"/>
                </a:solidFill>
              </a:rPr>
              <a:pPr/>
              <a:t>2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410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124200"/>
            <a:ext cx="445770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11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79248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53A75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and History </a:t>
            </a:r>
            <a:endParaRPr lang="en-US" smtClean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8728"/>
            <a:ext cx="7924800" cy="3962400"/>
          </a:xfrm>
        </p:spPr>
        <p:txBody>
          <a:bodyPr/>
          <a:lstStyle/>
          <a:p>
            <a:pPr marL="533400" indent="-533400" eaLnBrk="1" hangingPunct="1">
              <a:spcBef>
                <a:spcPct val="0"/>
              </a:spcBef>
              <a:spcAft>
                <a:spcPct val="25000"/>
              </a:spcAft>
            </a:pPr>
            <a:r>
              <a:rPr lang="en-US" sz="3200" dirty="0" smtClean="0"/>
              <a:t>DNA profiling provides individual evidence </a:t>
            </a:r>
          </a:p>
          <a:p>
            <a:pPr marL="533400" indent="-533400" eaLnBrk="1" hangingPunct="1">
              <a:spcBef>
                <a:spcPct val="0"/>
              </a:spcBef>
              <a:spcAft>
                <a:spcPct val="25000"/>
              </a:spcAft>
            </a:pPr>
            <a:endParaRPr lang="en-US" sz="3200" dirty="0" smtClean="0"/>
          </a:p>
          <a:p>
            <a:pPr marL="533400" indent="-533400" eaLnBrk="1" hangingPunct="1">
              <a:spcBef>
                <a:spcPct val="0"/>
              </a:spcBef>
              <a:spcAft>
                <a:spcPct val="25000"/>
              </a:spcAft>
            </a:pPr>
            <a:endParaRPr lang="en-US" dirty="0" smtClean="0"/>
          </a:p>
        </p:txBody>
      </p:sp>
      <p:sp>
        <p:nvSpPr>
          <p:cNvPr id="512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5B45525-277C-437A-8E9C-0ED4377EF35B}" type="slidenum">
              <a:rPr lang="en-US">
                <a:solidFill>
                  <a:schemeClr val="bg1"/>
                </a:solidFill>
              </a:rPr>
              <a:pPr/>
              <a:t>3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512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352800"/>
            <a:ext cx="3719513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756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79248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53A75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and History </a:t>
            </a:r>
            <a:endParaRPr lang="en-US" dirty="0" smtClean="0"/>
          </a:p>
        </p:txBody>
      </p:sp>
      <p:sp>
        <p:nvSpPr>
          <p:cNvPr id="614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95400"/>
            <a:ext cx="7924800" cy="3962400"/>
          </a:xfrm>
        </p:spPr>
        <p:txBody>
          <a:bodyPr>
            <a:normAutofit lnSpcReduction="10000"/>
          </a:bodyPr>
          <a:lstStyle/>
          <a:p>
            <a:pPr marL="533400" indent="-533400" eaLnBrk="1" hangingPunct="1">
              <a:spcBef>
                <a:spcPct val="0"/>
              </a:spcBef>
              <a:spcAft>
                <a:spcPct val="25000"/>
              </a:spcAft>
            </a:pPr>
            <a:r>
              <a:rPr lang="en-US" sz="3200" dirty="0" smtClean="0"/>
              <a:t>A blood splatter pattern provides information </a:t>
            </a:r>
          </a:p>
          <a:p>
            <a:pPr marL="914400" lvl="1" indent="-457200" eaLnBrk="1" hangingPunct="1">
              <a:spcBef>
                <a:spcPct val="0"/>
              </a:spcBef>
              <a:spcAft>
                <a:spcPct val="25000"/>
              </a:spcAft>
              <a:buSzPct val="90000"/>
            </a:pPr>
            <a:r>
              <a:rPr lang="en-US" sz="3200" dirty="0" smtClean="0"/>
              <a:t>the truthfulness of an account by a  witness or a suspect</a:t>
            </a:r>
          </a:p>
          <a:p>
            <a:pPr marL="914400" lvl="1" indent="-457200" eaLnBrk="1" hangingPunct="1">
              <a:spcBef>
                <a:spcPct val="0"/>
              </a:spcBef>
              <a:spcAft>
                <a:spcPct val="25000"/>
              </a:spcAft>
              <a:buSzPct val="90000"/>
            </a:pPr>
            <a:r>
              <a:rPr lang="en-US" sz="3200" dirty="0" smtClean="0"/>
              <a:t>the origin of the blood</a:t>
            </a:r>
          </a:p>
          <a:p>
            <a:pPr marL="914400" lvl="1" indent="-457200" eaLnBrk="1" hangingPunct="1">
              <a:spcBef>
                <a:spcPct val="0"/>
              </a:spcBef>
              <a:spcAft>
                <a:spcPct val="25000"/>
              </a:spcAft>
              <a:buSzPct val="90000"/>
            </a:pPr>
            <a:r>
              <a:rPr lang="en-US" sz="3200" dirty="0" smtClean="0"/>
              <a:t>the angle and velocity of impact </a:t>
            </a:r>
          </a:p>
          <a:p>
            <a:pPr marL="914400" lvl="1" indent="-457200" eaLnBrk="1" hangingPunct="1">
              <a:spcBef>
                <a:spcPct val="0"/>
              </a:spcBef>
              <a:spcAft>
                <a:spcPct val="25000"/>
              </a:spcAft>
              <a:buSzPct val="90000"/>
            </a:pPr>
            <a:r>
              <a:rPr lang="en-US" sz="3200" dirty="0" smtClean="0"/>
              <a:t>the type of weapon used</a:t>
            </a:r>
          </a:p>
          <a:p>
            <a:pPr marL="533400" indent="-533400" eaLnBrk="1" hangingPunct="1">
              <a:spcBef>
                <a:spcPct val="0"/>
              </a:spcBef>
              <a:spcAft>
                <a:spcPct val="25000"/>
              </a:spcAft>
            </a:pPr>
            <a:endParaRPr lang="en-US" dirty="0" smtClean="0"/>
          </a:p>
          <a:p>
            <a:pPr marL="533400" indent="-533400" eaLnBrk="1" hangingPunct="1">
              <a:spcBef>
                <a:spcPct val="0"/>
              </a:spcBef>
              <a:spcAft>
                <a:spcPct val="25000"/>
              </a:spcAft>
            </a:pPr>
            <a:endParaRPr lang="en-US" dirty="0" smtClean="0"/>
          </a:p>
        </p:txBody>
      </p:sp>
      <p:sp>
        <p:nvSpPr>
          <p:cNvPr id="614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DBF0C65-23E6-4293-8EAF-C4192BBED8D6}" type="slidenum">
              <a:rPr lang="en-US">
                <a:solidFill>
                  <a:schemeClr val="bg1"/>
                </a:solidFill>
              </a:rPr>
              <a:pPr/>
              <a:t>4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615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267200"/>
            <a:ext cx="199008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3120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AutoShape 2"/>
          <p:cNvSpPr>
            <a:spLocks noGrp="1" noChangeArrowheads="1"/>
          </p:cNvSpPr>
          <p:nvPr>
            <p:ph type="title"/>
          </p:nvPr>
        </p:nvSpPr>
        <p:spPr>
          <a:xfrm>
            <a:off x="838200" y="990600"/>
            <a:ext cx="60198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53A75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Composition of Blood  </a:t>
            </a:r>
          </a:p>
        </p:txBody>
      </p:sp>
      <p:sp>
        <p:nvSpPr>
          <p:cNvPr id="717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717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592198B-E772-48D9-866E-E7518F1F3899}" type="slidenum">
              <a:rPr lang="en-US">
                <a:solidFill>
                  <a:schemeClr val="bg1"/>
                </a:solidFill>
              </a:rPr>
              <a:pPr/>
              <a:t>5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7173" name="Picture 8" descr="45866_f08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05075"/>
            <a:ext cx="5638800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62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Composition of Blood</a:t>
            </a:r>
          </a:p>
        </p:txBody>
      </p:sp>
      <p:pic>
        <p:nvPicPr>
          <p:cNvPr id="8195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275" y="2767012"/>
            <a:ext cx="1847850" cy="2466975"/>
          </a:xfrm>
        </p:spPr>
      </p:pic>
      <p:sp>
        <p:nvSpPr>
          <p:cNvPr id="819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819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43C757E-6585-4560-94CF-C2D707FF00E2}" type="slidenum">
              <a:rPr lang="en-US">
                <a:solidFill>
                  <a:schemeClr val="bg1"/>
                </a:solidFill>
              </a:rPr>
              <a:pPr/>
              <a:t>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614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60198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53A75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Composition of Blood  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7543800" cy="3733800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Plasma</a:t>
            </a:r>
            <a:r>
              <a:rPr lang="en-US" sz="3200" dirty="0" smtClean="0"/>
              <a:t>—a liquid suspending other blood components</a:t>
            </a:r>
          </a:p>
          <a:p>
            <a:pPr eaLnBrk="1" hangingPunct="1"/>
            <a:endParaRPr lang="en-US" sz="2400" b="1" dirty="0" smtClean="0"/>
          </a:p>
        </p:txBody>
      </p:sp>
      <p:sp>
        <p:nvSpPr>
          <p:cNvPr id="921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921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6520FA0-E413-463D-A913-E20139042344}" type="slidenum">
              <a:rPr lang="en-US">
                <a:solidFill>
                  <a:schemeClr val="bg1"/>
                </a:solidFill>
              </a:rPr>
              <a:pPr/>
              <a:t>7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922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352800"/>
            <a:ext cx="43942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970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/>
      <p:bldP spid="880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53A75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Composition of Blood </a:t>
            </a:r>
            <a:endParaRPr lang="en-US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200" b="1" dirty="0" smtClean="0"/>
              <a:t>Red blood cells (</a:t>
            </a:r>
            <a:r>
              <a:rPr lang="en-US" sz="3200" b="1" dirty="0" err="1" smtClean="0"/>
              <a:t>Erthrocytes</a:t>
            </a:r>
            <a:r>
              <a:rPr lang="en-US" sz="3200" b="1" dirty="0" smtClean="0"/>
              <a:t>)</a:t>
            </a:r>
            <a:r>
              <a:rPr lang="en-US" sz="3200" dirty="0" smtClean="0"/>
              <a:t>—carries oxygen to the body’s cells and carbon dioxide away</a:t>
            </a:r>
          </a:p>
          <a:p>
            <a:pPr eaLnBrk="1" hangingPunct="1"/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454112D-25D7-47C0-8306-8734F224BADB}" type="slidenum">
              <a:rPr lang="en-US">
                <a:solidFill>
                  <a:schemeClr val="bg1"/>
                </a:solidFill>
              </a:rPr>
              <a:pPr/>
              <a:t>8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024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581400"/>
            <a:ext cx="260032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561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53A75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Composition of Blood </a:t>
            </a:r>
            <a:endParaRPr lang="en-US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200" b="1" dirty="0" smtClean="0"/>
              <a:t>White blood cells (Leukocytes)</a:t>
            </a:r>
            <a:r>
              <a:rPr lang="en-US" sz="3200" dirty="0" smtClean="0"/>
              <a:t>—fights disease and foreign invaders and, alone, contain cell nuclei</a:t>
            </a:r>
          </a:p>
          <a:p>
            <a:pPr eaLnBrk="1" hangingPunct="1"/>
            <a:endParaRPr lang="en-US" dirty="0" smtClean="0"/>
          </a:p>
        </p:txBody>
      </p:sp>
      <p:sp>
        <p:nvSpPr>
          <p:cNvPr id="1126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AB1A624-705B-4284-B28B-1E06E1F32A67}" type="slidenum">
              <a:rPr lang="en-US">
                <a:solidFill>
                  <a:schemeClr val="bg1"/>
                </a:solidFill>
              </a:rPr>
              <a:pPr/>
              <a:t>9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127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810000"/>
            <a:ext cx="3424238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3757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53A75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Composition of Blood </a:t>
            </a:r>
            <a:endParaRPr lang="en-US" dirty="0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b="1" dirty="0" smtClean="0"/>
              <a:t>Platelets</a:t>
            </a:r>
            <a:r>
              <a:rPr lang="en-US" sz="3200" dirty="0" smtClean="0"/>
              <a:t>—aids in blood clotting and the repair of damaged blood vessels</a:t>
            </a:r>
          </a:p>
        </p:txBody>
      </p:sp>
      <p:sp>
        <p:nvSpPr>
          <p:cNvPr id="1229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1229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1E79A98-22BD-4C2B-B807-0A25CD3E6B21}" type="slidenum">
              <a:rPr lang="en-US">
                <a:solidFill>
                  <a:schemeClr val="bg1"/>
                </a:solidFill>
              </a:rPr>
              <a:pPr/>
              <a:t>10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229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657600"/>
            <a:ext cx="3686175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921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53A75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Composition of Blood </a:t>
            </a:r>
            <a:endParaRPr lang="en-US" dirty="0" smtClean="0"/>
          </a:p>
        </p:txBody>
      </p:sp>
      <p:pic>
        <p:nvPicPr>
          <p:cNvPr id="13315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690" y="2895600"/>
            <a:ext cx="4933619" cy="3212177"/>
          </a:xfrm>
        </p:spPr>
      </p:pic>
      <p:sp>
        <p:nvSpPr>
          <p:cNvPr id="1331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1331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451DC51-3269-4598-9482-078EC3EC7F45}" type="slidenum">
              <a:rPr lang="en-US">
                <a:solidFill>
                  <a:schemeClr val="bg1"/>
                </a:solidFill>
              </a:rPr>
              <a:pPr/>
              <a:t>11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3318" name="TextBox 6"/>
          <p:cNvSpPr txBox="1">
            <a:spLocks noChangeArrowheads="1"/>
          </p:cNvSpPr>
          <p:nvPr/>
        </p:nvSpPr>
        <p:spPr bwMode="auto">
          <a:xfrm>
            <a:off x="1524000" y="1600200"/>
            <a:ext cx="5715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dirty="0"/>
              <a:t>Can you identify the different blood cells?</a:t>
            </a:r>
          </a:p>
        </p:txBody>
      </p:sp>
    </p:spTree>
    <p:extLst>
      <p:ext uri="{BB962C8B-B14F-4D97-AF65-F5344CB8AC3E}">
        <p14:creationId xmlns:p14="http://schemas.microsoft.com/office/powerpoint/2010/main" val="2974237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Blood Cells</a:t>
            </a:r>
          </a:p>
        </p:txBody>
      </p:sp>
      <p:sp>
        <p:nvSpPr>
          <p:cNvPr id="1433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1433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11E9D1F-0A29-4CAF-A36A-D013EC9F733F}" type="slidenum">
              <a:rPr lang="en-US">
                <a:solidFill>
                  <a:schemeClr val="bg1"/>
                </a:solidFill>
              </a:rPr>
              <a:pPr/>
              <a:t>12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4341" name="Picture 4" descr="45866_f08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438400"/>
            <a:ext cx="365125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83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9248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Cellular Components of Blood</a:t>
            </a:r>
          </a:p>
        </p:txBody>
      </p:sp>
      <p:sp>
        <p:nvSpPr>
          <p:cNvPr id="1536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1536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F334EFA-6F36-4A9B-99E9-206E0DD98C3D}" type="slidenum">
              <a:rPr lang="en-US">
                <a:solidFill>
                  <a:schemeClr val="bg1"/>
                </a:solidFill>
              </a:rPr>
              <a:pPr/>
              <a:t>13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5365" name="Picture 4" descr="45866_f08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42110"/>
            <a:ext cx="6400800" cy="4747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772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7848600" cy="914400"/>
          </a:xfrm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Blood Typing—Proteins 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153400" cy="2514600"/>
          </a:xfrm>
        </p:spPr>
        <p:txBody>
          <a:bodyPr/>
          <a:lstStyle/>
          <a:p>
            <a:pPr marL="533400" indent="-533400" eaLnBrk="1" hangingPunct="1"/>
            <a:r>
              <a:rPr lang="en-US" sz="3200" dirty="0" smtClean="0"/>
              <a:t>Discovered in 1900 by Karl Landsteiner</a:t>
            </a:r>
          </a:p>
          <a:p>
            <a:pPr marL="533400" indent="-533400" eaLnBrk="1" hangingPunct="1"/>
            <a:endParaRPr lang="en-US" dirty="0" smtClean="0"/>
          </a:p>
        </p:txBody>
      </p:sp>
      <p:sp>
        <p:nvSpPr>
          <p:cNvPr id="1638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1BF0B4E-22F5-47E1-BAE2-93EEB5EED1EE}" type="slidenum">
              <a:rPr lang="en-US">
                <a:solidFill>
                  <a:schemeClr val="bg1"/>
                </a:solidFill>
              </a:rPr>
              <a:pPr/>
              <a:t>14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639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971800"/>
            <a:ext cx="256222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700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AutoShap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914400"/>
          </a:xfrm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Blood Typing—Proteins </a:t>
            </a:r>
          </a:p>
        </p:txBody>
      </p:sp>
      <p:sp>
        <p:nvSpPr>
          <p:cNvPr id="1741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1741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E3B52C0-6EFE-44AB-8988-A7B759D52086}" type="slidenum">
              <a:rPr lang="en-US">
                <a:solidFill>
                  <a:schemeClr val="bg1"/>
                </a:solidFill>
              </a:rPr>
              <a:pPr/>
              <a:t>15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7413" name="Picture 4" descr="45866_f08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790575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Rectangle 5"/>
          <p:cNvSpPr>
            <a:spLocks noChangeArrowheads="1"/>
          </p:cNvSpPr>
          <p:nvPr/>
        </p:nvSpPr>
        <p:spPr bwMode="auto">
          <a:xfrm>
            <a:off x="1524000" y="4191000"/>
            <a:ext cx="65532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b="1">
                <a:solidFill>
                  <a:srgbClr val="CC3300"/>
                </a:solidFill>
              </a:rPr>
              <a:t>42%		12%		3%		43%</a:t>
            </a:r>
          </a:p>
          <a:p>
            <a:pPr algn="ctr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b="1"/>
              <a:t>of the population in the United States </a:t>
            </a:r>
          </a:p>
        </p:txBody>
      </p:sp>
    </p:spTree>
    <p:extLst>
      <p:ext uri="{BB962C8B-B14F-4D97-AF65-F5344CB8AC3E}">
        <p14:creationId xmlns:p14="http://schemas.microsoft.com/office/powerpoint/2010/main" val="914570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AutoShap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Rh Factor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2600" smtClean="0"/>
              <a:t>85% of the population has a protein called</a:t>
            </a:r>
            <a:br>
              <a:rPr lang="en-US" sz="2600" smtClean="0"/>
            </a:br>
            <a:r>
              <a:rPr lang="en-US" sz="2600" smtClean="0"/>
              <a:t>RH factor on their blood cells</a:t>
            </a:r>
            <a:endParaRPr lang="en-US" smtClean="0"/>
          </a:p>
        </p:txBody>
      </p:sp>
      <p:sp>
        <p:nvSpPr>
          <p:cNvPr id="1843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1F34469-3324-4EF6-8E24-94679A6AD573}" type="slidenum">
              <a:rPr lang="en-US">
                <a:solidFill>
                  <a:schemeClr val="bg1"/>
                </a:solidFill>
              </a:rPr>
              <a:pPr/>
              <a:t>16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8438" name="Picture 4" descr="45866_f08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505200"/>
            <a:ext cx="3581400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363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Blood compatibility</a:t>
            </a:r>
          </a:p>
        </p:txBody>
      </p:sp>
      <p:pic>
        <p:nvPicPr>
          <p:cNvPr id="19459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981200"/>
            <a:ext cx="4067175" cy="3925708"/>
          </a:xfrm>
        </p:spPr>
      </p:pic>
      <p:sp>
        <p:nvSpPr>
          <p:cNvPr id="1946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Forensic Science: Fundamentals &amp; Investigations, Chapter 8 </a:t>
            </a:r>
          </a:p>
        </p:txBody>
      </p:sp>
      <p:sp>
        <p:nvSpPr>
          <p:cNvPr id="1946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D25A41B-538A-465D-B726-1EFCF36D0C0C}" type="slidenum">
              <a:rPr lang="en-US">
                <a:solidFill>
                  <a:schemeClr val="bg1"/>
                </a:solidFill>
              </a:rPr>
              <a:pPr/>
              <a:t>17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404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</TotalTime>
  <Words>390</Words>
  <Application>Microsoft Office PowerPoint</Application>
  <PresentationFormat>On-screen Show (4:3)</PresentationFormat>
  <Paragraphs>74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Adjacency</vt:lpstr>
      <vt:lpstr>Chapter 8  Blood and Blood Splatter  By the end of this chapter you will be able to: </vt:lpstr>
      <vt:lpstr>Introduction and History </vt:lpstr>
      <vt:lpstr>Introduction and History </vt:lpstr>
      <vt:lpstr>Introduction and History </vt:lpstr>
      <vt:lpstr>Composition of Blood  </vt:lpstr>
      <vt:lpstr>Composition of Blood</vt:lpstr>
      <vt:lpstr>Composition of Blood  </vt:lpstr>
      <vt:lpstr>Composition of Blood </vt:lpstr>
      <vt:lpstr>Composition of Blood </vt:lpstr>
      <vt:lpstr>Composition of Blood </vt:lpstr>
      <vt:lpstr>Composition of Blood </vt:lpstr>
      <vt:lpstr>Types of Blood Cells</vt:lpstr>
      <vt:lpstr>Cellular Components of Blood</vt:lpstr>
      <vt:lpstr>Blood Typing—Proteins </vt:lpstr>
      <vt:lpstr>Blood Typing—Proteins </vt:lpstr>
      <vt:lpstr>Rh Factor</vt:lpstr>
      <vt:lpstr>Blood compatibility</vt:lpstr>
    </vt:vector>
  </TitlesOfParts>
  <Company>West Windsor-Plainsboro Regional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  Blood and Blood Splatter  By the end of this chapter you will be able to: </dc:title>
  <dc:creator>wwprsd</dc:creator>
  <cp:lastModifiedBy>wwprsd</cp:lastModifiedBy>
  <cp:revision>1</cp:revision>
  <dcterms:created xsi:type="dcterms:W3CDTF">2012-04-24T18:15:23Z</dcterms:created>
  <dcterms:modified xsi:type="dcterms:W3CDTF">2012-04-24T18:20:00Z</dcterms:modified>
</cp:coreProperties>
</file>