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62"/>
  </p:notesMasterIdLst>
  <p:sldIdLst>
    <p:sldId id="258" r:id="rId2"/>
    <p:sldId id="256" r:id="rId3"/>
    <p:sldId id="257"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4" r:id="rId39"/>
    <p:sldId id="293"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1B5DE3-0643-4987-934F-B88E583E80F3}" type="datetimeFigureOut">
              <a:rPr lang="en-US" smtClean="0"/>
              <a:pPr/>
              <a:t>8/28/2013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B4A1E8-B5B2-4A8F-A163-A5A06B1BD4A1}" type="slidenum">
              <a:rPr lang="en-US" smtClean="0"/>
              <a:pPr/>
              <a:t>‹#›</a:t>
            </a:fld>
            <a:endParaRPr lang="en-US"/>
          </a:p>
        </p:txBody>
      </p:sp>
    </p:spTree>
    <p:extLst>
      <p:ext uri="{BB962C8B-B14F-4D97-AF65-F5344CB8AC3E}">
        <p14:creationId xmlns:p14="http://schemas.microsoft.com/office/powerpoint/2010/main" xmlns="" val="2599103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B4A1E8-B5B2-4A8F-A163-A5A06B1BD4A1}" type="slidenum">
              <a:rPr lang="en-US" smtClean="0"/>
              <a:pPr/>
              <a:t>29</a:t>
            </a:fld>
            <a:endParaRPr lang="en-US"/>
          </a:p>
        </p:txBody>
      </p:sp>
    </p:spTree>
    <p:extLst>
      <p:ext uri="{BB962C8B-B14F-4D97-AF65-F5344CB8AC3E}">
        <p14:creationId xmlns:p14="http://schemas.microsoft.com/office/powerpoint/2010/main" xmlns="" val="27860604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7892E2E-00FC-44A1-AAAD-3ACEAA750276}" type="datetimeFigureOut">
              <a:rPr lang="en-US" smtClean="0"/>
              <a:pPr/>
              <a:t>8/28/2013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19C45E-3144-454B-A80D-34D6A790C0DE}" type="slidenum">
              <a:rPr lang="en-US" smtClean="0"/>
              <a:pPr/>
              <a:t>‹#›</a:t>
            </a:fld>
            <a:endParaRPr lang="en-US"/>
          </a:p>
        </p:txBody>
      </p:sp>
    </p:spTree>
    <p:extLst>
      <p:ext uri="{BB962C8B-B14F-4D97-AF65-F5344CB8AC3E}">
        <p14:creationId xmlns:p14="http://schemas.microsoft.com/office/powerpoint/2010/main" xmlns="" val="19708930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892E2E-00FC-44A1-AAAD-3ACEAA750276}" type="datetimeFigureOut">
              <a:rPr lang="en-US" smtClean="0"/>
              <a:pPr/>
              <a:t>8/28/2013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19C45E-3144-454B-A80D-34D6A790C0DE}" type="slidenum">
              <a:rPr lang="en-US" smtClean="0"/>
              <a:pPr/>
              <a:t>‹#›</a:t>
            </a:fld>
            <a:endParaRPr lang="en-US"/>
          </a:p>
        </p:txBody>
      </p:sp>
    </p:spTree>
    <p:extLst>
      <p:ext uri="{BB962C8B-B14F-4D97-AF65-F5344CB8AC3E}">
        <p14:creationId xmlns:p14="http://schemas.microsoft.com/office/powerpoint/2010/main" xmlns="" val="3746407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7892E2E-00FC-44A1-AAAD-3ACEAA750276}" type="datetimeFigureOut">
              <a:rPr lang="en-US" smtClean="0"/>
              <a:pPr/>
              <a:t>8/28/2013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19C45E-3144-454B-A80D-34D6A790C0DE}" type="slidenum">
              <a:rPr lang="en-US" smtClean="0"/>
              <a:pPr/>
              <a:t>‹#›</a:t>
            </a:fld>
            <a:endParaRPr lang="en-US"/>
          </a:p>
        </p:txBody>
      </p:sp>
    </p:spTree>
    <p:extLst>
      <p:ext uri="{BB962C8B-B14F-4D97-AF65-F5344CB8AC3E}">
        <p14:creationId xmlns:p14="http://schemas.microsoft.com/office/powerpoint/2010/main" xmlns="" val="40727402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7892E2E-00FC-44A1-AAAD-3ACEAA750276}" type="datetimeFigureOut">
              <a:rPr lang="en-US" smtClean="0"/>
              <a:pPr/>
              <a:t>8/28/2013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19C45E-3144-454B-A80D-34D6A790C0DE}" type="slidenum">
              <a:rPr lang="en-US" smtClean="0"/>
              <a:pPr/>
              <a:t>‹#›</a:t>
            </a:fld>
            <a:endParaRPr lang="en-US"/>
          </a:p>
        </p:txBody>
      </p:sp>
    </p:spTree>
    <p:extLst>
      <p:ext uri="{BB962C8B-B14F-4D97-AF65-F5344CB8AC3E}">
        <p14:creationId xmlns:p14="http://schemas.microsoft.com/office/powerpoint/2010/main" xmlns="" val="4098076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7892E2E-00FC-44A1-AAAD-3ACEAA750276}" type="datetimeFigureOut">
              <a:rPr lang="en-US" smtClean="0"/>
              <a:pPr/>
              <a:t>8/28/2013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19C45E-3144-454B-A80D-34D6A790C0DE}" type="slidenum">
              <a:rPr lang="en-US" smtClean="0"/>
              <a:pPr/>
              <a:t>‹#›</a:t>
            </a:fld>
            <a:endParaRPr lang="en-US"/>
          </a:p>
        </p:txBody>
      </p:sp>
    </p:spTree>
    <p:extLst>
      <p:ext uri="{BB962C8B-B14F-4D97-AF65-F5344CB8AC3E}">
        <p14:creationId xmlns:p14="http://schemas.microsoft.com/office/powerpoint/2010/main" xmlns="" val="2200961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7892E2E-00FC-44A1-AAAD-3ACEAA750276}" type="datetimeFigureOut">
              <a:rPr lang="en-US" smtClean="0"/>
              <a:pPr/>
              <a:t>8/28/2013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19C45E-3144-454B-A80D-34D6A790C0DE}" type="slidenum">
              <a:rPr lang="en-US" smtClean="0"/>
              <a:pPr/>
              <a:t>‹#›</a:t>
            </a:fld>
            <a:endParaRPr lang="en-US"/>
          </a:p>
        </p:txBody>
      </p:sp>
    </p:spTree>
    <p:extLst>
      <p:ext uri="{BB962C8B-B14F-4D97-AF65-F5344CB8AC3E}">
        <p14:creationId xmlns:p14="http://schemas.microsoft.com/office/powerpoint/2010/main" xmlns="" val="1083281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892E2E-00FC-44A1-AAAD-3ACEAA750276}" type="datetimeFigureOut">
              <a:rPr lang="en-US" smtClean="0"/>
              <a:pPr/>
              <a:t>8/28/2013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19C45E-3144-454B-A80D-34D6A790C0DE}" type="slidenum">
              <a:rPr lang="en-US" smtClean="0"/>
              <a:pPr/>
              <a:t>‹#›</a:t>
            </a:fld>
            <a:endParaRPr lang="en-US"/>
          </a:p>
        </p:txBody>
      </p:sp>
    </p:spTree>
    <p:extLst>
      <p:ext uri="{BB962C8B-B14F-4D97-AF65-F5344CB8AC3E}">
        <p14:creationId xmlns:p14="http://schemas.microsoft.com/office/powerpoint/2010/main" xmlns="" val="7908510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892E2E-00FC-44A1-AAAD-3ACEAA750276}" type="datetimeFigureOut">
              <a:rPr lang="en-US" smtClean="0"/>
              <a:pPr/>
              <a:t>8/28/2013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19C45E-3144-454B-A80D-34D6A790C0DE}" type="slidenum">
              <a:rPr lang="en-US" smtClean="0"/>
              <a:pPr/>
              <a:t>‹#›</a:t>
            </a:fld>
            <a:endParaRPr lang="en-US"/>
          </a:p>
        </p:txBody>
      </p:sp>
    </p:spTree>
    <p:extLst>
      <p:ext uri="{BB962C8B-B14F-4D97-AF65-F5344CB8AC3E}">
        <p14:creationId xmlns:p14="http://schemas.microsoft.com/office/powerpoint/2010/main" xmlns="" val="4020302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892E2E-00FC-44A1-AAAD-3ACEAA750276}" type="datetimeFigureOut">
              <a:rPr lang="en-US" smtClean="0"/>
              <a:pPr/>
              <a:t>8/28/2013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19C45E-3144-454B-A80D-34D6A790C0DE}" type="slidenum">
              <a:rPr lang="en-US" smtClean="0"/>
              <a:pPr/>
              <a:t>‹#›</a:t>
            </a:fld>
            <a:endParaRPr lang="en-US"/>
          </a:p>
        </p:txBody>
      </p:sp>
    </p:spTree>
    <p:extLst>
      <p:ext uri="{BB962C8B-B14F-4D97-AF65-F5344CB8AC3E}">
        <p14:creationId xmlns:p14="http://schemas.microsoft.com/office/powerpoint/2010/main" xmlns="" val="2024995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892E2E-00FC-44A1-AAAD-3ACEAA750276}" type="datetimeFigureOut">
              <a:rPr lang="en-US" smtClean="0"/>
              <a:pPr/>
              <a:t>8/28/2013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19C45E-3144-454B-A80D-34D6A790C0DE}" type="slidenum">
              <a:rPr lang="en-US" smtClean="0"/>
              <a:pPr/>
              <a:t>‹#›</a:t>
            </a:fld>
            <a:endParaRPr lang="en-US"/>
          </a:p>
        </p:txBody>
      </p:sp>
    </p:spTree>
    <p:extLst>
      <p:ext uri="{BB962C8B-B14F-4D97-AF65-F5344CB8AC3E}">
        <p14:creationId xmlns:p14="http://schemas.microsoft.com/office/powerpoint/2010/main" xmlns="" val="3720885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892E2E-00FC-44A1-AAAD-3ACEAA750276}" type="datetimeFigureOut">
              <a:rPr lang="en-US" smtClean="0"/>
              <a:pPr/>
              <a:t>8/28/2013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19C45E-3144-454B-A80D-34D6A790C0DE}" type="slidenum">
              <a:rPr lang="en-US" smtClean="0"/>
              <a:pPr/>
              <a:t>‹#›</a:t>
            </a:fld>
            <a:endParaRPr lang="en-US"/>
          </a:p>
        </p:txBody>
      </p:sp>
    </p:spTree>
    <p:extLst>
      <p:ext uri="{BB962C8B-B14F-4D97-AF65-F5344CB8AC3E}">
        <p14:creationId xmlns:p14="http://schemas.microsoft.com/office/powerpoint/2010/main" xmlns="" val="13577253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892E2E-00FC-44A1-AAAD-3ACEAA750276}" type="datetimeFigureOut">
              <a:rPr lang="en-US" smtClean="0"/>
              <a:pPr/>
              <a:t>8/28/2013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19C45E-3144-454B-A80D-34D6A790C0DE}" type="slidenum">
              <a:rPr lang="en-US" smtClean="0"/>
              <a:pPr/>
              <a:t>‹#›</a:t>
            </a:fld>
            <a:endParaRPr lang="en-US"/>
          </a:p>
        </p:txBody>
      </p:sp>
    </p:spTree>
    <p:extLst>
      <p:ext uri="{BB962C8B-B14F-4D97-AF65-F5344CB8AC3E}">
        <p14:creationId xmlns:p14="http://schemas.microsoft.com/office/powerpoint/2010/main" xmlns="" val="4076265604"/>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Classroom Catalyst</a:t>
            </a:r>
            <a:endParaRPr lang="en-US" dirty="0"/>
          </a:p>
        </p:txBody>
      </p:sp>
      <p:pic>
        <p:nvPicPr>
          <p:cNvPr id="5" name="Picture 3" descr="Screen shot 2012-04-12 at 12.02.47 PM.png"/>
          <p:cNvPicPr>
            <a:picLocks noGrp="1" noChangeAspect="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48624" y="1600200"/>
            <a:ext cx="7046752"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2029212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itchFamily="18" charset="0"/>
                <a:cs typeface="Times New Roman" pitchFamily="18" charset="0"/>
              </a:rPr>
              <a:t>Chapter 1 Science and the Environment</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p:txBody>
          <a:bodyPr>
            <a:normAutofit/>
          </a:bodyPr>
          <a:lstStyle/>
          <a:p>
            <a:pPr algn="l"/>
            <a:r>
              <a:rPr lang="en-US" sz="2400" dirty="0" smtClean="0">
                <a:latin typeface="Times New Roman" pitchFamily="18" charset="0"/>
                <a:cs typeface="Times New Roman" pitchFamily="18" charset="0"/>
              </a:rPr>
              <a:t>Section 1 – Understanding Our Environment</a:t>
            </a:r>
          </a:p>
          <a:p>
            <a:pPr algn="l"/>
            <a:r>
              <a:rPr lang="en-US" sz="2400" dirty="0" smtClean="0">
                <a:latin typeface="Times New Roman" pitchFamily="18" charset="0"/>
                <a:cs typeface="Times New Roman" pitchFamily="18" charset="0"/>
              </a:rPr>
              <a:t>Section 2 – The Environment and Society</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33149419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Understanding Our Environment</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20000"/>
          </a:bodyPr>
          <a:lstStyle/>
          <a:p>
            <a:pPr marL="0" indent="0">
              <a:buNone/>
            </a:pPr>
            <a:r>
              <a:rPr lang="en-US" dirty="0" smtClean="0">
                <a:latin typeface="Times New Roman" pitchFamily="18" charset="0"/>
                <a:cs typeface="Times New Roman" pitchFamily="18" charset="0"/>
              </a:rPr>
              <a:t>Objectives:</a:t>
            </a:r>
          </a:p>
          <a:p>
            <a:pPr marL="514350" indent="-514350">
              <a:buFont typeface="+mj-lt"/>
              <a:buAutoNum type="arabicPeriod"/>
            </a:pPr>
            <a:r>
              <a:rPr lang="en-US" dirty="0" smtClean="0">
                <a:latin typeface="Times New Roman" pitchFamily="18" charset="0"/>
                <a:cs typeface="Times New Roman" pitchFamily="18" charset="0"/>
              </a:rPr>
              <a:t>Define environmental science and compare environmental science with ecology.</a:t>
            </a:r>
          </a:p>
          <a:p>
            <a:pPr marL="514350" indent="-514350">
              <a:buFont typeface="+mj-lt"/>
              <a:buAutoNum type="arabicPeriod"/>
            </a:pPr>
            <a:r>
              <a:rPr lang="en-US" dirty="0" smtClean="0">
                <a:latin typeface="Times New Roman" pitchFamily="18" charset="0"/>
                <a:cs typeface="Times New Roman" pitchFamily="18" charset="0"/>
              </a:rPr>
              <a:t>List the five major fields of study that contribute to environmental science.</a:t>
            </a:r>
          </a:p>
          <a:p>
            <a:pPr marL="514350" indent="-514350">
              <a:buFont typeface="+mj-lt"/>
              <a:buAutoNum type="arabicPeriod"/>
            </a:pPr>
            <a:r>
              <a:rPr lang="en-US" dirty="0" smtClean="0">
                <a:latin typeface="Times New Roman" pitchFamily="18" charset="0"/>
                <a:cs typeface="Times New Roman" pitchFamily="18" charset="0"/>
              </a:rPr>
              <a:t>Describe the major environmental effects of hunter-gathers, the agricultural revolution, and the Industrial Revolution.</a:t>
            </a:r>
          </a:p>
          <a:p>
            <a:pPr marL="514350" indent="-514350">
              <a:buFont typeface="+mj-lt"/>
              <a:buAutoNum type="arabicPeriod"/>
            </a:pPr>
            <a:r>
              <a:rPr lang="en-US" dirty="0" smtClean="0">
                <a:latin typeface="Times New Roman" pitchFamily="18" charset="0"/>
                <a:cs typeface="Times New Roman" pitchFamily="18" charset="0"/>
              </a:rPr>
              <a:t>Distinguish between renewable and nonrenewable resources.</a:t>
            </a:r>
          </a:p>
          <a:p>
            <a:pPr marL="514350" indent="-514350">
              <a:buFont typeface="+mj-lt"/>
              <a:buAutoNum type="arabicPeriod"/>
            </a:pPr>
            <a:r>
              <a:rPr lang="en-US" dirty="0" smtClean="0">
                <a:latin typeface="Times New Roman" pitchFamily="18" charset="0"/>
                <a:cs typeface="Times New Roman" pitchFamily="18" charset="0"/>
              </a:rPr>
              <a:t>Classify environmental problems into three major categories.</a:t>
            </a:r>
          </a:p>
        </p:txBody>
      </p:sp>
    </p:spTree>
    <p:extLst>
      <p:ext uri="{BB962C8B-B14F-4D97-AF65-F5344CB8AC3E}">
        <p14:creationId xmlns:p14="http://schemas.microsoft.com/office/powerpoint/2010/main" xmlns="" val="13856050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Section 1</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What Is Environmental Science?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533400" y="1600200"/>
            <a:ext cx="8229600" cy="4525963"/>
          </a:xfrm>
        </p:spPr>
        <p:txBody>
          <a:bodyPr/>
          <a:lstStyle/>
          <a:p>
            <a:pPr>
              <a:buClr>
                <a:srgbClr val="FFFFFF"/>
              </a:buClr>
            </a:pPr>
            <a:r>
              <a:rPr lang="en-US" b="1" dirty="0" smtClean="0">
                <a:latin typeface="Times New Roman" pitchFamily="18" charset="0"/>
                <a:cs typeface="Times New Roman" pitchFamily="18" charset="0"/>
              </a:rPr>
              <a:t>Environmental Science </a:t>
            </a:r>
            <a:r>
              <a:rPr lang="en-US" dirty="0" smtClean="0">
                <a:latin typeface="Times New Roman" pitchFamily="18" charset="0"/>
                <a:cs typeface="Times New Roman" pitchFamily="18" charset="0"/>
              </a:rPr>
              <a:t>is the study of the air, water, and land surrounding an organism or a community, which ranges from a small area to Earth’s entire biosphere.</a:t>
            </a:r>
          </a:p>
          <a:p>
            <a:pPr>
              <a:buClr>
                <a:srgbClr val="FFFFFF"/>
              </a:buClr>
            </a:pPr>
            <a:r>
              <a:rPr lang="en-US" dirty="0" smtClean="0">
                <a:latin typeface="Times New Roman" pitchFamily="18" charset="0"/>
                <a:cs typeface="Times New Roman" pitchFamily="18" charset="0"/>
              </a:rPr>
              <a:t>It includes </a:t>
            </a:r>
            <a:r>
              <a:rPr lang="en-US" dirty="0" smtClean="0">
                <a:latin typeface="Times New Roman" pitchFamily="18" charset="0"/>
                <a:cs typeface="Times New Roman" pitchFamily="18" charset="0"/>
              </a:rPr>
              <a:t>the </a:t>
            </a:r>
            <a:r>
              <a:rPr lang="en-US" dirty="0" smtClean="0">
                <a:latin typeface="Times New Roman" pitchFamily="18" charset="0"/>
                <a:cs typeface="Times New Roman" pitchFamily="18" charset="0"/>
              </a:rPr>
              <a:t>study of the impact of humans on the environment and involves the physical, biological, and social sciences.</a:t>
            </a:r>
          </a:p>
          <a:p>
            <a:pPr marL="0" indent="0">
              <a:buNone/>
            </a:pPr>
            <a:endParaRPr lang="en-US" dirty="0"/>
          </a:p>
        </p:txBody>
      </p:sp>
    </p:spTree>
    <p:extLst>
      <p:ext uri="{BB962C8B-B14F-4D97-AF65-F5344CB8AC3E}">
        <p14:creationId xmlns:p14="http://schemas.microsoft.com/office/powerpoint/2010/main" xmlns="" val="7985719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The Goals of Environmental Science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marL="457200" indent="-457200">
              <a:buClr>
                <a:srgbClr val="FFFFFF"/>
              </a:buClr>
            </a:pPr>
            <a:r>
              <a:rPr lang="en-US" dirty="0" smtClean="0">
                <a:latin typeface="Times New Roman" pitchFamily="18" charset="0"/>
                <a:cs typeface="Times New Roman" pitchFamily="18" charset="0"/>
              </a:rPr>
              <a:t>A major goal of environmental science is to understand and solve environmental problems.</a:t>
            </a:r>
          </a:p>
          <a:p>
            <a:pPr marL="457200" indent="-457200">
              <a:buClr>
                <a:srgbClr val="FFFFFF"/>
              </a:buClr>
            </a:pPr>
            <a:r>
              <a:rPr lang="en-US" dirty="0" smtClean="0">
                <a:latin typeface="Times New Roman" pitchFamily="18" charset="0"/>
                <a:cs typeface="Times New Roman" pitchFamily="18" charset="0"/>
              </a:rPr>
              <a:t>To accomplish this goal, environmental scientists study two main types of interactions between humans and their environment:</a:t>
            </a:r>
          </a:p>
          <a:p>
            <a:pPr marL="914400" lvl="1" indent="-457200">
              <a:buClr>
                <a:srgbClr val="FFFFFF"/>
              </a:buClr>
              <a:buFont typeface="Times" charset="0"/>
              <a:buAutoNum type="arabicParenR"/>
            </a:pPr>
            <a:r>
              <a:rPr lang="en-US" dirty="0" smtClean="0">
                <a:latin typeface="Times New Roman" pitchFamily="18" charset="0"/>
                <a:cs typeface="Times New Roman" pitchFamily="18" charset="0"/>
              </a:rPr>
              <a:t>How our actions alter our environment.</a:t>
            </a:r>
          </a:p>
          <a:p>
            <a:pPr marL="914400" lvl="1" indent="-457200">
              <a:buClr>
                <a:srgbClr val="FFFFFF"/>
              </a:buClr>
              <a:buFont typeface="Times" charset="0"/>
              <a:buAutoNum type="arabicParenR"/>
            </a:pPr>
            <a:r>
              <a:rPr lang="en-US" dirty="0" smtClean="0">
                <a:latin typeface="Times New Roman" pitchFamily="18" charset="0"/>
                <a:cs typeface="Times New Roman" pitchFamily="18" charset="0"/>
              </a:rPr>
              <a:t>The use of natural resources.</a:t>
            </a:r>
          </a:p>
        </p:txBody>
      </p:sp>
    </p:spTree>
    <p:extLst>
      <p:ext uri="{BB962C8B-B14F-4D97-AF65-F5344CB8AC3E}">
        <p14:creationId xmlns:p14="http://schemas.microsoft.com/office/powerpoint/2010/main" xmlns="" val="18747242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Many Fields of Study</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Clr>
                <a:srgbClr val="FFFFFF"/>
              </a:buClr>
            </a:pPr>
            <a:r>
              <a:rPr lang="en-US" dirty="0" smtClean="0">
                <a:latin typeface="Times New Roman" pitchFamily="18" charset="0"/>
                <a:cs typeface="Times New Roman" pitchFamily="18" charset="0"/>
              </a:rPr>
              <a:t>Environmental science is an interdisciplinary science, which means that it involves many fields of study.</a:t>
            </a:r>
          </a:p>
          <a:p>
            <a:pPr>
              <a:buClr>
                <a:srgbClr val="FFFFFF"/>
              </a:buClr>
            </a:pPr>
            <a:r>
              <a:rPr lang="en-US" dirty="0" smtClean="0">
                <a:latin typeface="Times New Roman" pitchFamily="18" charset="0"/>
                <a:cs typeface="Times New Roman" pitchFamily="18" charset="0"/>
              </a:rPr>
              <a:t>Important to the foundation of environmental science is ecology.</a:t>
            </a:r>
          </a:p>
          <a:p>
            <a:pPr>
              <a:buClr>
                <a:srgbClr val="FFFFFF"/>
              </a:buClr>
            </a:pPr>
            <a:r>
              <a:rPr lang="en-US" b="1" dirty="0" smtClean="0">
                <a:solidFill>
                  <a:srgbClr val="FFCC00"/>
                </a:solidFill>
                <a:latin typeface="Times New Roman" pitchFamily="18" charset="0"/>
                <a:cs typeface="Times New Roman" pitchFamily="18" charset="0"/>
              </a:rPr>
              <a:t>Ecology</a:t>
            </a:r>
            <a:r>
              <a:rPr lang="en-US" dirty="0" smtClean="0">
                <a:latin typeface="Times New Roman" pitchFamily="18" charset="0"/>
                <a:cs typeface="Times New Roman" pitchFamily="18" charset="0"/>
              </a:rPr>
              <a:t> is they study of interactions of living organisms with one another and with their environment.</a:t>
            </a:r>
          </a:p>
          <a:p>
            <a:endParaRPr lang="en-US" dirty="0"/>
          </a:p>
        </p:txBody>
      </p:sp>
    </p:spTree>
    <p:extLst>
      <p:ext uri="{BB962C8B-B14F-4D97-AF65-F5344CB8AC3E}">
        <p14:creationId xmlns:p14="http://schemas.microsoft.com/office/powerpoint/2010/main" xmlns="" val="29569737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Many Fields of Study</a:t>
            </a:r>
            <a:endParaRPr lang="en-US" dirty="0">
              <a:latin typeface="Times New Roman" pitchFamily="18" charset="0"/>
              <a:cs typeface="Times New Roman" pitchFamily="18" charset="0"/>
            </a:endParaRPr>
          </a:p>
        </p:txBody>
      </p:sp>
      <p:pic>
        <p:nvPicPr>
          <p:cNvPr id="4" name="Picture 4" descr="Screen shot 2012-04-06 at 9.01.16 PM.png"/>
          <p:cNvPicPr>
            <a:picLocks noGrp="1" noChangeAspect="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708820" y="1600200"/>
            <a:ext cx="772636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728696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Scientists as Citizens, Citizens as Scientists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Clr>
                <a:srgbClr val="FFFFFF"/>
              </a:buClr>
            </a:pPr>
            <a:r>
              <a:rPr lang="en-US" dirty="0" smtClean="0">
                <a:latin typeface="Times New Roman" pitchFamily="18" charset="0"/>
                <a:cs typeface="Times New Roman" pitchFamily="18" charset="0"/>
              </a:rPr>
              <a:t>Governments, businesses, and cities recognize that studying our environment is vital to maintaining a healthy and productive society.</a:t>
            </a:r>
          </a:p>
          <a:p>
            <a:pPr>
              <a:buClr>
                <a:srgbClr val="FFFFFF"/>
              </a:buClr>
            </a:pPr>
            <a:r>
              <a:rPr lang="en-US" dirty="0" smtClean="0">
                <a:latin typeface="Times New Roman" pitchFamily="18" charset="0"/>
                <a:cs typeface="Times New Roman" pitchFamily="18" charset="0"/>
              </a:rPr>
              <a:t>Thus, environmental scientists are often asked to share their research with the world.</a:t>
            </a:r>
          </a:p>
          <a:p>
            <a:pPr>
              <a:buClr>
                <a:srgbClr val="FFFFFF"/>
              </a:buClr>
            </a:pPr>
            <a:r>
              <a:rPr lang="en-US" dirty="0" smtClean="0">
                <a:latin typeface="Times New Roman" pitchFamily="18" charset="0"/>
                <a:cs typeface="Times New Roman" pitchFamily="18" charset="0"/>
              </a:rPr>
              <a:t>However the observations of nonscientists are the first steps toward addressing an environmental problem.</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33912411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Our Environment Through Time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Clr>
                <a:srgbClr val="FFFFFF"/>
              </a:buClr>
            </a:pPr>
            <a:r>
              <a:rPr lang="en-US" dirty="0" smtClean="0">
                <a:latin typeface="Times New Roman" pitchFamily="18" charset="0"/>
                <a:cs typeface="Times New Roman" pitchFamily="18" charset="0"/>
              </a:rPr>
              <a:t>Wherever humans have hunted, grown food, or settled, they have changed the environment.</a:t>
            </a:r>
          </a:p>
          <a:p>
            <a:pPr>
              <a:buClr>
                <a:srgbClr val="FFFFFF"/>
              </a:buClr>
            </a:pPr>
            <a:r>
              <a:rPr lang="en-US" dirty="0" smtClean="0">
                <a:latin typeface="Times New Roman" pitchFamily="18" charset="0"/>
                <a:cs typeface="Times New Roman" pitchFamily="18" charset="0"/>
              </a:rPr>
              <a:t>For example, the environmental change that occurred on Manhattan Island over the past 300 years was immense, yet that period of time was just a “blink” in human history.</a:t>
            </a:r>
          </a:p>
          <a:p>
            <a:endParaRPr lang="en-US" dirty="0"/>
          </a:p>
        </p:txBody>
      </p:sp>
    </p:spTree>
    <p:extLst>
      <p:ext uri="{BB962C8B-B14F-4D97-AF65-F5344CB8AC3E}">
        <p14:creationId xmlns:p14="http://schemas.microsoft.com/office/powerpoint/2010/main" xmlns="" val="22108415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Hunter-Gatherers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457200" indent="-457200">
              <a:buClr>
                <a:srgbClr val="FFFFFF"/>
              </a:buClr>
            </a:pPr>
            <a:r>
              <a:rPr lang="en-US" dirty="0" smtClean="0">
                <a:latin typeface="Times New Roman" pitchFamily="18" charset="0"/>
                <a:cs typeface="Times New Roman" pitchFamily="18" charset="0"/>
              </a:rPr>
              <a:t>Hunter-gatherers are people who obtain food by collecting plants and by hunting wild animals or scavenging their remains.</a:t>
            </a:r>
          </a:p>
          <a:p>
            <a:pPr marL="457200" indent="-457200">
              <a:buClr>
                <a:srgbClr val="FFFFFF"/>
              </a:buClr>
            </a:pPr>
            <a:r>
              <a:rPr lang="en-US" dirty="0" smtClean="0">
                <a:latin typeface="Times New Roman" pitchFamily="18" charset="0"/>
                <a:cs typeface="Times New Roman" pitchFamily="18" charset="0"/>
              </a:rPr>
              <a:t>Hunter-gatherers affect their environment in many ways:</a:t>
            </a:r>
          </a:p>
          <a:p>
            <a:pPr marL="914400" lvl="1" indent="-457200">
              <a:buClr>
                <a:srgbClr val="FFFFFF"/>
              </a:buClr>
              <a:buFontTx/>
              <a:buAutoNum type="arabicParenR"/>
            </a:pPr>
            <a:r>
              <a:rPr lang="en-US" dirty="0" smtClean="0">
                <a:latin typeface="Times New Roman" pitchFamily="18" charset="0"/>
                <a:cs typeface="Times New Roman" pitchFamily="18" charset="0"/>
              </a:rPr>
              <a:t>Native American tribes hunted buffalo.</a:t>
            </a:r>
          </a:p>
          <a:p>
            <a:pPr marL="914400" lvl="1" indent="-457200">
              <a:buClr>
                <a:srgbClr val="FFFFFF"/>
              </a:buClr>
              <a:buFontTx/>
              <a:buAutoNum type="arabicParenR"/>
            </a:pPr>
            <a:r>
              <a:rPr lang="en-US" dirty="0" smtClean="0">
                <a:latin typeface="Times New Roman" pitchFamily="18" charset="0"/>
                <a:cs typeface="Times New Roman" pitchFamily="18" charset="0"/>
              </a:rPr>
              <a:t>The tribes also set fires to burn prairies and prevent the </a:t>
            </a:r>
            <a:r>
              <a:rPr lang="en-US" dirty="0" smtClean="0">
                <a:latin typeface="Times New Roman" pitchFamily="18" charset="0"/>
                <a:cs typeface="Times New Roman" pitchFamily="18" charset="0"/>
              </a:rPr>
              <a:t>growth </a:t>
            </a:r>
            <a:r>
              <a:rPr lang="en-US" dirty="0" smtClean="0">
                <a:latin typeface="Times New Roman" pitchFamily="18" charset="0"/>
                <a:cs typeface="Times New Roman" pitchFamily="18" charset="0"/>
              </a:rPr>
              <a:t>of trees. This left the prairie as an open grassland ideal for hunting bison.</a:t>
            </a:r>
          </a:p>
          <a:p>
            <a:endParaRPr lang="en-US" dirty="0"/>
          </a:p>
        </p:txBody>
      </p:sp>
    </p:spTree>
    <p:extLst>
      <p:ext uri="{BB962C8B-B14F-4D97-AF65-F5344CB8AC3E}">
        <p14:creationId xmlns:p14="http://schemas.microsoft.com/office/powerpoint/2010/main" xmlns="" val="17252128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Hunter-Gatherers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marL="457200" indent="-457200">
              <a:buClr>
                <a:srgbClr val="FFFFFF"/>
              </a:buClr>
            </a:pPr>
            <a:r>
              <a:rPr lang="en-US" dirty="0" smtClean="0">
                <a:latin typeface="Times New Roman" pitchFamily="18" charset="0"/>
                <a:cs typeface="Times New Roman" pitchFamily="18" charset="0"/>
              </a:rPr>
              <a:t>In North America, a combination of rapid climate changes and overhunting by hunter-gatherers may have led to the disappearance of some large mammal species, including:</a:t>
            </a:r>
          </a:p>
          <a:p>
            <a:pPr marL="914400" lvl="1" indent="-457200">
              <a:buClr>
                <a:srgbClr val="FFFFFF"/>
              </a:buClr>
              <a:buFontTx/>
              <a:buAutoNum type="arabicParenR"/>
            </a:pPr>
            <a:r>
              <a:rPr lang="en-US" dirty="0" smtClean="0">
                <a:latin typeface="Times New Roman" pitchFamily="18" charset="0"/>
                <a:cs typeface="Times New Roman" pitchFamily="18" charset="0"/>
              </a:rPr>
              <a:t>giant sloths</a:t>
            </a:r>
          </a:p>
          <a:p>
            <a:pPr marL="914400" lvl="1" indent="-457200">
              <a:buClr>
                <a:srgbClr val="FFFFFF"/>
              </a:buClr>
              <a:buFontTx/>
              <a:buAutoNum type="arabicParenR"/>
            </a:pPr>
            <a:r>
              <a:rPr lang="en-US" dirty="0" smtClean="0">
                <a:latin typeface="Times New Roman" pitchFamily="18" charset="0"/>
                <a:cs typeface="Times New Roman" pitchFamily="18" charset="0"/>
              </a:rPr>
              <a:t>giant bison</a:t>
            </a:r>
          </a:p>
          <a:p>
            <a:pPr marL="914400" lvl="1" indent="-457200">
              <a:buClr>
                <a:srgbClr val="FFFFFF"/>
              </a:buClr>
              <a:buFontTx/>
              <a:buAutoNum type="arabicParenR"/>
            </a:pPr>
            <a:r>
              <a:rPr lang="en-US" dirty="0" smtClean="0">
                <a:latin typeface="Times New Roman" pitchFamily="18" charset="0"/>
                <a:cs typeface="Times New Roman" pitchFamily="18" charset="0"/>
              </a:rPr>
              <a:t>mastodons</a:t>
            </a:r>
          </a:p>
          <a:p>
            <a:pPr marL="914400" lvl="1" indent="-457200">
              <a:buClr>
                <a:srgbClr val="FFFFFF"/>
              </a:buClr>
              <a:buFontTx/>
              <a:buAutoNum type="arabicParenR"/>
            </a:pPr>
            <a:r>
              <a:rPr lang="en-US" dirty="0" smtClean="0">
                <a:latin typeface="Times New Roman" pitchFamily="18" charset="0"/>
                <a:cs typeface="Times New Roman" pitchFamily="18" charset="0"/>
              </a:rPr>
              <a:t>cave bears</a:t>
            </a:r>
          </a:p>
          <a:p>
            <a:pPr marL="914400" lvl="1" indent="-457200">
              <a:buClr>
                <a:srgbClr val="FFFFFF"/>
              </a:buClr>
              <a:buFontTx/>
              <a:buAutoNum type="arabicParenR"/>
            </a:pPr>
            <a:r>
              <a:rPr lang="en-US" dirty="0" smtClean="0">
                <a:latin typeface="Times New Roman" pitchFamily="18" charset="0"/>
                <a:cs typeface="Times New Roman" pitchFamily="18" charset="0"/>
              </a:rPr>
              <a:t>saber-toothed cats</a:t>
            </a:r>
          </a:p>
          <a:p>
            <a:endParaRPr lang="en-US" dirty="0"/>
          </a:p>
        </p:txBody>
      </p:sp>
    </p:spTree>
    <p:extLst>
      <p:ext uri="{BB962C8B-B14F-4D97-AF65-F5344CB8AC3E}">
        <p14:creationId xmlns:p14="http://schemas.microsoft.com/office/powerpoint/2010/main" xmlns="" val="33193129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The Agricultural Revolution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buClr>
                <a:srgbClr val="FFFFFF"/>
              </a:buClr>
            </a:pPr>
            <a:r>
              <a:rPr lang="en-US" b="1" dirty="0" smtClean="0">
                <a:solidFill>
                  <a:srgbClr val="FFCC00"/>
                </a:solidFill>
                <a:latin typeface="Times New Roman" pitchFamily="18" charset="0"/>
                <a:cs typeface="Times New Roman" pitchFamily="18" charset="0"/>
              </a:rPr>
              <a:t>Agriculture</a:t>
            </a:r>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is the raising of crops and livestock for food or for other products that are useful to humans.</a:t>
            </a:r>
          </a:p>
          <a:p>
            <a:pPr>
              <a:buClr>
                <a:srgbClr val="FFFFFF"/>
              </a:buClr>
            </a:pPr>
            <a:r>
              <a:rPr lang="en-US" dirty="0" smtClean="0">
                <a:latin typeface="Times New Roman" pitchFamily="18" charset="0"/>
                <a:cs typeface="Times New Roman" pitchFamily="18" charset="0"/>
              </a:rPr>
              <a:t>The practice of agriculture started in many different parts of the world over 10,000 years ago.</a:t>
            </a:r>
          </a:p>
          <a:p>
            <a:pPr>
              <a:buClr>
                <a:srgbClr val="FFFFFF"/>
              </a:buClr>
            </a:pPr>
            <a:r>
              <a:rPr lang="en-US" dirty="0" smtClean="0">
                <a:latin typeface="Times New Roman" pitchFamily="18" charset="0"/>
                <a:cs typeface="Times New Roman" pitchFamily="18" charset="0"/>
              </a:rPr>
              <a:t>The change had such a dramatic impact on human societies and their environment that it is often called the agricultural revolution.</a:t>
            </a:r>
          </a:p>
          <a:p>
            <a:endParaRPr lang="en-US" dirty="0"/>
          </a:p>
        </p:txBody>
      </p:sp>
    </p:spTree>
    <p:extLst>
      <p:ext uri="{BB962C8B-B14F-4D97-AF65-F5344CB8AC3E}">
        <p14:creationId xmlns:p14="http://schemas.microsoft.com/office/powerpoint/2010/main" xmlns="" val="5675838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The Agricultural Revolution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Clr>
                <a:srgbClr val="FFFFFF"/>
              </a:buClr>
            </a:pPr>
            <a:r>
              <a:rPr lang="en-US" dirty="0" smtClean="0">
                <a:latin typeface="Times New Roman" pitchFamily="18" charset="0"/>
                <a:cs typeface="Times New Roman" pitchFamily="18" charset="0"/>
              </a:rPr>
              <a:t>The agricultural revolution allowed human populations to grow at an unprecedented rate.</a:t>
            </a:r>
          </a:p>
          <a:p>
            <a:pPr>
              <a:buClr>
                <a:srgbClr val="FFFFFF"/>
              </a:buClr>
            </a:pPr>
            <a:r>
              <a:rPr lang="en-US" dirty="0" smtClean="0">
                <a:latin typeface="Times New Roman" pitchFamily="18" charset="0"/>
                <a:cs typeface="Times New Roman" pitchFamily="18" charset="0"/>
              </a:rPr>
              <a:t>As populations grew, they began to concentrate in smaller areas placing increased pressure on the local environments.</a:t>
            </a:r>
          </a:p>
          <a:p>
            <a:endParaRPr lang="en-US" dirty="0"/>
          </a:p>
        </p:txBody>
      </p:sp>
    </p:spTree>
    <p:extLst>
      <p:ext uri="{BB962C8B-B14F-4D97-AF65-F5344CB8AC3E}">
        <p14:creationId xmlns:p14="http://schemas.microsoft.com/office/powerpoint/2010/main" xmlns="" val="1993405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The Agricultural Revolution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a:buClr>
                <a:srgbClr val="FFFFFF"/>
              </a:buClr>
            </a:pPr>
            <a:r>
              <a:rPr lang="en-US" dirty="0" smtClean="0"/>
              <a:t>The agricultural revolution changed the food we eat.</a:t>
            </a:r>
          </a:p>
          <a:p>
            <a:pPr>
              <a:buClr>
                <a:srgbClr val="FFFFFF"/>
              </a:buClr>
            </a:pPr>
            <a:r>
              <a:rPr lang="en-US" dirty="0" smtClean="0"/>
              <a:t>The plants we grow and eat today are descended from wild plants.</a:t>
            </a:r>
          </a:p>
          <a:p>
            <a:pPr>
              <a:buClr>
                <a:srgbClr val="FFFFFF"/>
              </a:buClr>
            </a:pPr>
            <a:r>
              <a:rPr lang="en-US" dirty="0" smtClean="0"/>
              <a:t>However, during harvest season farmers collected seeds from plants that exhibited the qualities they desired, such as large kernels.</a:t>
            </a:r>
          </a:p>
          <a:p>
            <a:pPr>
              <a:buClr>
                <a:srgbClr val="FFFFFF"/>
              </a:buClr>
            </a:pPr>
            <a:r>
              <a:rPr lang="en-US" dirty="0" smtClean="0"/>
              <a:t>These seeds were then planted and harvested again. Overtime, the domesticated plants became very different from their wild ancestors.</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24295296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The Agricultural Revolution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Clr>
                <a:srgbClr val="FFFFFF"/>
              </a:buClr>
            </a:pPr>
            <a:r>
              <a:rPr lang="en-US" dirty="0" smtClean="0">
                <a:latin typeface="Times New Roman" pitchFamily="18" charset="0"/>
                <a:cs typeface="Times New Roman" pitchFamily="18" charset="0"/>
              </a:rPr>
              <a:t>Many habitats were destroyed as grasslands, forests, and wetlands were replaced with farmland.</a:t>
            </a:r>
          </a:p>
          <a:p>
            <a:pPr>
              <a:buClr>
                <a:srgbClr val="FFFFFF"/>
              </a:buClr>
            </a:pPr>
            <a:r>
              <a:rPr lang="en-US" dirty="0" smtClean="0">
                <a:latin typeface="Times New Roman" pitchFamily="18" charset="0"/>
                <a:cs typeface="Times New Roman" pitchFamily="18" charset="0"/>
              </a:rPr>
              <a:t>Replacing forest with farmland on a large scale can cause soil loss, floods, and water shortages.</a:t>
            </a:r>
          </a:p>
          <a:p>
            <a:endParaRPr lang="en-US" dirty="0"/>
          </a:p>
        </p:txBody>
      </p:sp>
    </p:spTree>
    <p:extLst>
      <p:ext uri="{BB962C8B-B14F-4D97-AF65-F5344CB8AC3E}">
        <p14:creationId xmlns:p14="http://schemas.microsoft.com/office/powerpoint/2010/main" xmlns="" val="13286935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The Agricultural Revolution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Clr>
                <a:srgbClr val="FFFFFF"/>
              </a:buClr>
            </a:pPr>
            <a:r>
              <a:rPr lang="en-US" dirty="0" smtClean="0">
                <a:latin typeface="Times New Roman" pitchFamily="18" charset="0"/>
                <a:cs typeface="Times New Roman" pitchFamily="18" charset="0"/>
              </a:rPr>
              <a:t>The slash-and-burn technique was one of the earliest ways that land was converted to farmland.</a:t>
            </a:r>
          </a:p>
          <a:p>
            <a:pPr>
              <a:buClr>
                <a:srgbClr val="FFFFFF"/>
              </a:buClr>
            </a:pPr>
            <a:r>
              <a:rPr lang="en-US" dirty="0" smtClean="0">
                <a:latin typeface="Times New Roman" pitchFamily="18" charset="0"/>
                <a:cs typeface="Times New Roman" pitchFamily="18" charset="0"/>
              </a:rPr>
              <a:t>Much of this converted land was poorly farmed and is no longer fertile.</a:t>
            </a:r>
          </a:p>
          <a:p>
            <a:endParaRPr lang="en-US" dirty="0"/>
          </a:p>
        </p:txBody>
      </p:sp>
    </p:spTree>
    <p:extLst>
      <p:ext uri="{BB962C8B-B14F-4D97-AF65-F5344CB8AC3E}">
        <p14:creationId xmlns:p14="http://schemas.microsoft.com/office/powerpoint/2010/main" xmlns="" val="8064021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The Industrial Revolution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a:bodyPr>
          <a:lstStyle/>
          <a:p>
            <a:pPr>
              <a:buClr>
                <a:srgbClr val="FFFFFF"/>
              </a:buClr>
            </a:pPr>
            <a:r>
              <a:rPr lang="en-US" dirty="0" smtClean="0">
                <a:latin typeface="Times New Roman" pitchFamily="18" charset="0"/>
                <a:cs typeface="Times New Roman" pitchFamily="18" charset="0"/>
              </a:rPr>
              <a:t>The Industrial Revolution involved a shift from energy sources such as animals and running water to fossil fuels such as coal and oil.</a:t>
            </a:r>
          </a:p>
          <a:p>
            <a:pPr>
              <a:buClr>
                <a:srgbClr val="FFFFFF"/>
              </a:buClr>
            </a:pPr>
            <a:r>
              <a:rPr lang="en-US" dirty="0" smtClean="0">
                <a:latin typeface="Times New Roman" pitchFamily="18" charset="0"/>
                <a:cs typeface="Times New Roman" pitchFamily="18" charset="0"/>
              </a:rPr>
              <a:t>This increased use of fossil fuels changed society and greatly increased the efficiency of agriculture, industry, and transportation.</a:t>
            </a:r>
          </a:p>
          <a:p>
            <a:pPr>
              <a:buClr>
                <a:srgbClr val="FFFFFF"/>
              </a:buClr>
            </a:pPr>
            <a:r>
              <a:rPr lang="en-US" dirty="0" smtClean="0">
                <a:latin typeface="Times New Roman" pitchFamily="18" charset="0"/>
                <a:cs typeface="Times New Roman" pitchFamily="18" charset="0"/>
              </a:rPr>
              <a:t>For example, motorized vehicles allowed food to be transported cheaply across greater distances.</a:t>
            </a:r>
          </a:p>
          <a:p>
            <a:endParaRPr lang="en-US" dirty="0"/>
          </a:p>
        </p:txBody>
      </p:sp>
    </p:spTree>
    <p:extLst>
      <p:ext uri="{BB962C8B-B14F-4D97-AF65-F5344CB8AC3E}">
        <p14:creationId xmlns:p14="http://schemas.microsoft.com/office/powerpoint/2010/main" xmlns="" val="25683320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The Industrial Revolution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Clr>
                <a:srgbClr val="FFFFFF"/>
              </a:buClr>
            </a:pPr>
            <a:r>
              <a:rPr lang="en-US" dirty="0" smtClean="0">
                <a:latin typeface="Times New Roman" pitchFamily="18" charset="0"/>
                <a:cs typeface="Times New Roman" pitchFamily="18" charset="0"/>
              </a:rPr>
              <a:t>In factories, the large-scale production of goods became less expensive than the local production of handmade goods.</a:t>
            </a:r>
          </a:p>
          <a:p>
            <a:pPr>
              <a:buClr>
                <a:srgbClr val="FFFFFF"/>
              </a:buClr>
            </a:pPr>
            <a:r>
              <a:rPr lang="en-US" dirty="0" smtClean="0">
                <a:latin typeface="Times New Roman" pitchFamily="18" charset="0"/>
                <a:cs typeface="Times New Roman" pitchFamily="18" charset="0"/>
              </a:rPr>
              <a:t>On the farm, machinery reduced the amount of land and human labor needed to produce food.</a:t>
            </a:r>
          </a:p>
          <a:p>
            <a:pPr>
              <a:buClr>
                <a:srgbClr val="FFFFFF"/>
              </a:buClr>
            </a:pPr>
            <a:r>
              <a:rPr lang="en-US" dirty="0" smtClean="0">
                <a:latin typeface="Times New Roman" pitchFamily="18" charset="0"/>
                <a:cs typeface="Times New Roman" pitchFamily="18" charset="0"/>
              </a:rPr>
              <a:t>With fewer people producing their own food, the populations in urban areas steadily grew.</a:t>
            </a:r>
          </a:p>
          <a:p>
            <a:endParaRPr lang="en-US" dirty="0"/>
          </a:p>
        </p:txBody>
      </p:sp>
    </p:spTree>
    <p:extLst>
      <p:ext uri="{BB962C8B-B14F-4D97-AF65-F5344CB8AC3E}">
        <p14:creationId xmlns:p14="http://schemas.microsoft.com/office/powerpoint/2010/main" xmlns="" val="33789185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Improving the Quality of Life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Clr>
                <a:srgbClr val="FFFFFF"/>
              </a:buClr>
            </a:pPr>
            <a:r>
              <a:rPr lang="en-US" dirty="0" smtClean="0">
                <a:latin typeface="Times New Roman" pitchFamily="18" charset="0"/>
                <a:cs typeface="Times New Roman" pitchFamily="18" charset="0"/>
              </a:rPr>
              <a:t>The industrial Revolution introduced many positive changes such as the light bulb.</a:t>
            </a:r>
          </a:p>
          <a:p>
            <a:pPr>
              <a:buClr>
                <a:srgbClr val="FFFFFF"/>
              </a:buClr>
            </a:pPr>
            <a:r>
              <a:rPr lang="en-US" dirty="0" smtClean="0">
                <a:latin typeface="Times New Roman" pitchFamily="18" charset="0"/>
                <a:cs typeface="Times New Roman" pitchFamily="18" charset="0"/>
              </a:rPr>
              <a:t>Agricultural productivity increased, and sanitation, nutrition, and medical care vastly improved.</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32887621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Improving the Quality of Life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Clr>
                <a:srgbClr val="FFFFFF"/>
              </a:buClr>
            </a:pPr>
            <a:r>
              <a:rPr lang="en-US" dirty="0" smtClean="0">
                <a:latin typeface="Times New Roman" pitchFamily="18" charset="0"/>
                <a:cs typeface="Times New Roman" pitchFamily="18" charset="0"/>
              </a:rPr>
              <a:t>However, the Industrial Revolution also introduced many new environmental problems such as pollution and habitat loss.</a:t>
            </a:r>
          </a:p>
          <a:p>
            <a:pPr>
              <a:buClr>
                <a:srgbClr val="FFFFFF"/>
              </a:buClr>
            </a:pPr>
            <a:r>
              <a:rPr lang="en-US" dirty="0" smtClean="0">
                <a:latin typeface="Times New Roman" pitchFamily="18" charset="0"/>
                <a:cs typeface="Times New Roman" pitchFamily="18" charset="0"/>
              </a:rPr>
              <a:t>In the 1900s, modern societies began to use artificial substances in place of raw animals and plant products. </a:t>
            </a:r>
          </a:p>
          <a:p>
            <a:pPr>
              <a:buClr>
                <a:srgbClr val="FFFFFF"/>
              </a:buClr>
            </a:pPr>
            <a:r>
              <a:rPr lang="en-US" dirty="0" smtClean="0">
                <a:latin typeface="Times New Roman" pitchFamily="18" charset="0"/>
                <a:cs typeface="Times New Roman" pitchFamily="18" charset="0"/>
              </a:rPr>
              <a:t>As a result, we know have materials such as plastics, artificial pesticides, and fertilizers.</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8324566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Improving the Quality of Life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Clr>
                <a:srgbClr val="FFFFFF"/>
              </a:buClr>
            </a:pPr>
            <a:r>
              <a:rPr lang="en-US" dirty="0" smtClean="0">
                <a:latin typeface="Times New Roman" pitchFamily="18" charset="0"/>
                <a:cs typeface="Times New Roman" pitchFamily="18" charset="0"/>
              </a:rPr>
              <a:t>Many of these products make life easier, but we are now beginning to understand some of the environmental problems they present.</a:t>
            </a:r>
          </a:p>
          <a:p>
            <a:pPr>
              <a:buClr>
                <a:srgbClr val="FFFFFF"/>
              </a:buClr>
            </a:pPr>
            <a:r>
              <a:rPr lang="en-US" dirty="0" smtClean="0">
                <a:latin typeface="Times New Roman" pitchFamily="18" charset="0"/>
                <a:cs typeface="Times New Roman" pitchFamily="18" charset="0"/>
              </a:rPr>
              <a:t>In fact, much of environmental science is concerned with the problems associated with the Industrial Revolution.</a:t>
            </a:r>
          </a:p>
          <a:p>
            <a:pPr>
              <a:buClr>
                <a:srgbClr val="FFFFFF"/>
              </a:buClr>
            </a:pPr>
            <a:endParaRPr lang="en-US" dirty="0" smtClean="0"/>
          </a:p>
          <a:p>
            <a:endParaRPr lang="en-US" dirty="0"/>
          </a:p>
        </p:txBody>
      </p:sp>
    </p:spTree>
    <p:extLst>
      <p:ext uri="{BB962C8B-B14F-4D97-AF65-F5344CB8AC3E}">
        <p14:creationId xmlns:p14="http://schemas.microsoft.com/office/powerpoint/2010/main" xmlns="" val="1832768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Spaceship Earth</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Clr>
                <a:srgbClr val="FFFFFF"/>
              </a:buClr>
            </a:pPr>
            <a:r>
              <a:rPr lang="en-US" dirty="0" smtClean="0">
                <a:latin typeface="Times New Roman" pitchFamily="18" charset="0"/>
                <a:cs typeface="Times New Roman" pitchFamily="18" charset="0"/>
              </a:rPr>
              <a:t>Earth can be compared to a spaceship traveling through space as it cannot dispose of its waste or take on new supplies.</a:t>
            </a:r>
          </a:p>
          <a:p>
            <a:pPr>
              <a:buClr>
                <a:srgbClr val="FFFFFF"/>
              </a:buClr>
            </a:pPr>
            <a:r>
              <a:rPr lang="en-US" dirty="0" smtClean="0">
                <a:latin typeface="Times New Roman" pitchFamily="18" charset="0"/>
                <a:cs typeface="Times New Roman" pitchFamily="18" charset="0"/>
              </a:rPr>
              <a:t>Earth is essentially a closed system.</a:t>
            </a:r>
          </a:p>
          <a:p>
            <a:pPr>
              <a:buClr>
                <a:srgbClr val="FFFFFF"/>
              </a:buClr>
            </a:pPr>
            <a:r>
              <a:rPr lang="en-US" dirty="0" smtClean="0">
                <a:latin typeface="Times New Roman" pitchFamily="18" charset="0"/>
                <a:cs typeface="Times New Roman" pitchFamily="18" charset="0"/>
              </a:rPr>
              <a:t>This means that the only thing that enters the Earth’s atmosphere in large amounts is energy from the sun, and the only thing that leaves in large amounts is heat.</a:t>
            </a:r>
          </a:p>
          <a:p>
            <a:endParaRPr lang="en-US" dirty="0"/>
          </a:p>
        </p:txBody>
      </p:sp>
    </p:spTree>
    <p:extLst>
      <p:ext uri="{BB962C8B-B14F-4D97-AF65-F5344CB8AC3E}">
        <p14:creationId xmlns:p14="http://schemas.microsoft.com/office/powerpoint/2010/main" xmlns="" val="29108756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Spaceship Earth</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Clr>
                <a:srgbClr val="FFFFFF"/>
              </a:buClr>
            </a:pPr>
            <a:r>
              <a:rPr lang="en-US" dirty="0" smtClean="0">
                <a:latin typeface="Times New Roman" pitchFamily="18" charset="0"/>
                <a:cs typeface="Times New Roman" pitchFamily="18" charset="0"/>
              </a:rPr>
              <a:t>This type of closed system has some potential problems.</a:t>
            </a:r>
          </a:p>
          <a:p>
            <a:pPr>
              <a:buClr>
                <a:srgbClr val="FFFFFF"/>
              </a:buClr>
            </a:pPr>
            <a:r>
              <a:rPr lang="en-US" dirty="0" smtClean="0">
                <a:latin typeface="Times New Roman" pitchFamily="18" charset="0"/>
                <a:cs typeface="Times New Roman" pitchFamily="18" charset="0"/>
              </a:rPr>
              <a:t>Some resources are limited and as the population grows the resources will be used more rapidly.</a:t>
            </a:r>
          </a:p>
          <a:p>
            <a:pPr>
              <a:buClr>
                <a:srgbClr val="FFFFFF"/>
              </a:buClr>
            </a:pPr>
            <a:r>
              <a:rPr lang="en-US" dirty="0" smtClean="0">
                <a:latin typeface="Times New Roman" pitchFamily="18" charset="0"/>
                <a:cs typeface="Times New Roman" pitchFamily="18" charset="0"/>
              </a:rPr>
              <a:t>There is also the possibility that we will produce wastes more quickly than we can dispose of them. </a:t>
            </a:r>
          </a:p>
          <a:p>
            <a:endParaRPr lang="en-US" dirty="0"/>
          </a:p>
        </p:txBody>
      </p:sp>
    </p:spTree>
    <p:extLst>
      <p:ext uri="{BB962C8B-B14F-4D97-AF65-F5344CB8AC3E}">
        <p14:creationId xmlns:p14="http://schemas.microsoft.com/office/powerpoint/2010/main" xmlns="" val="11490971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Spaceship Earth</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Clr>
                <a:srgbClr val="FFFFFF"/>
              </a:buClr>
            </a:pPr>
            <a:r>
              <a:rPr lang="en-US" dirty="0" smtClean="0">
                <a:latin typeface="Times New Roman" pitchFamily="18" charset="0"/>
                <a:cs typeface="Times New Roman" pitchFamily="18" charset="0"/>
              </a:rPr>
              <a:t>Environmental problems can occur on different scales: local, regional, or global.</a:t>
            </a:r>
          </a:p>
          <a:p>
            <a:pPr lvl="1">
              <a:buClr>
                <a:srgbClr val="FFFFFF"/>
              </a:buClr>
              <a:buFontTx/>
              <a:buChar char="•"/>
            </a:pPr>
            <a:r>
              <a:rPr lang="en-US" dirty="0" smtClean="0">
                <a:latin typeface="Times New Roman" pitchFamily="18" charset="0"/>
                <a:cs typeface="Times New Roman" pitchFamily="18" charset="0"/>
              </a:rPr>
              <a:t>A local example would be your community discussing where to build a new landfill.</a:t>
            </a:r>
          </a:p>
          <a:p>
            <a:pPr lvl="1">
              <a:buClr>
                <a:srgbClr val="FFFFFF"/>
              </a:buClr>
              <a:buFontTx/>
              <a:buChar char="•"/>
            </a:pPr>
            <a:r>
              <a:rPr lang="en-US" dirty="0" smtClean="0">
                <a:latin typeface="Times New Roman" pitchFamily="18" charset="0"/>
                <a:cs typeface="Times New Roman" pitchFamily="18" charset="0"/>
              </a:rPr>
              <a:t>A regional example would be a polluted river 1,000 miles away affecting the region’s water.</a:t>
            </a:r>
          </a:p>
          <a:p>
            <a:pPr lvl="1">
              <a:buClr>
                <a:srgbClr val="FFFFFF"/>
              </a:buClr>
              <a:buFontTx/>
              <a:buChar char="•"/>
            </a:pPr>
            <a:r>
              <a:rPr lang="en-US" dirty="0" smtClean="0">
                <a:latin typeface="Times New Roman" pitchFamily="18" charset="0"/>
                <a:cs typeface="Times New Roman" pitchFamily="18" charset="0"/>
              </a:rPr>
              <a:t>A global example would be the depletion of the ozone layer.</a:t>
            </a:r>
          </a:p>
          <a:p>
            <a:endParaRPr lang="en-US" dirty="0"/>
          </a:p>
        </p:txBody>
      </p:sp>
    </p:spTree>
    <p:extLst>
      <p:ext uri="{BB962C8B-B14F-4D97-AF65-F5344CB8AC3E}">
        <p14:creationId xmlns:p14="http://schemas.microsoft.com/office/powerpoint/2010/main" xmlns="" val="25991356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Population Growth</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The Industrial Revolution, modern medicine, and sanitation all allowed the human population to grow faster than it ever had before.</a:t>
            </a:r>
          </a:p>
          <a:p>
            <a:endParaRPr lang="en-US" dirty="0">
              <a:latin typeface="Times New Roman" pitchFamily="18" charset="0"/>
              <a:cs typeface="Times New Roman" pitchFamily="18" charset="0"/>
            </a:endParaRPr>
          </a:p>
        </p:txBody>
      </p:sp>
      <p:pic>
        <p:nvPicPr>
          <p:cNvPr id="4" name="Picture 4" descr="Screen shot 2012-04-06 at 9.04.33 PM.png"/>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00400" y="3622964"/>
            <a:ext cx="2979738" cy="309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1985964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Population Growth</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Clr>
                <a:srgbClr val="FFFFFF"/>
              </a:buClr>
            </a:pPr>
            <a:r>
              <a:rPr lang="en-US" dirty="0" smtClean="0">
                <a:latin typeface="Times New Roman" pitchFamily="18" charset="0"/>
                <a:cs typeface="Times New Roman" pitchFamily="18" charset="0"/>
              </a:rPr>
              <a:t>In the past 50 years, nations have used vast amounts of resources to meet the worlds need for food.</a:t>
            </a:r>
          </a:p>
          <a:p>
            <a:pPr>
              <a:buClr>
                <a:srgbClr val="FFFFFF"/>
              </a:buClr>
            </a:pPr>
            <a:r>
              <a:rPr lang="en-US" dirty="0" smtClean="0">
                <a:latin typeface="Times New Roman" pitchFamily="18" charset="0"/>
                <a:cs typeface="Times New Roman" pitchFamily="18" charset="0"/>
              </a:rPr>
              <a:t>Producing enough food for large populations has environmental consequences such as habitat destruction and pesticide pollution.</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11857152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Population Growth</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Clr>
                <a:srgbClr val="FFFFFF"/>
              </a:buClr>
            </a:pPr>
            <a:r>
              <a:rPr lang="en-US" dirty="0" smtClean="0">
                <a:latin typeface="Times New Roman" pitchFamily="18" charset="0"/>
                <a:cs typeface="Times New Roman" pitchFamily="18" charset="0"/>
              </a:rPr>
              <a:t>Scientists think that the human population will almost double in the 21st century before it begins to stabilize.</a:t>
            </a:r>
          </a:p>
          <a:p>
            <a:pPr>
              <a:buClr>
                <a:srgbClr val="FFFFFF"/>
              </a:buClr>
            </a:pPr>
            <a:r>
              <a:rPr lang="en-US" dirty="0" smtClean="0">
                <a:latin typeface="Times New Roman" pitchFamily="18" charset="0"/>
                <a:cs typeface="Times New Roman" pitchFamily="18" charset="0"/>
              </a:rPr>
              <a:t>Because of these predictions, we can expect the pressure on the environment will continue to increase and the human population and its need for food and resources </a:t>
            </a:r>
            <a:r>
              <a:rPr lang="en-US" dirty="0" smtClean="0"/>
              <a:t>grow.</a:t>
            </a:r>
          </a:p>
          <a:p>
            <a:endParaRPr lang="en-US" dirty="0"/>
          </a:p>
        </p:txBody>
      </p:sp>
    </p:spTree>
    <p:extLst>
      <p:ext uri="{BB962C8B-B14F-4D97-AF65-F5344CB8AC3E}">
        <p14:creationId xmlns:p14="http://schemas.microsoft.com/office/powerpoint/2010/main" xmlns="" val="8059392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What are our Main Environmental Problems?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457200" indent="-457200">
              <a:buClr>
                <a:srgbClr val="FFFFFF"/>
              </a:buClr>
            </a:pPr>
            <a:r>
              <a:rPr lang="en-US" dirty="0" smtClean="0">
                <a:latin typeface="Times New Roman" pitchFamily="18" charset="0"/>
                <a:cs typeface="Times New Roman" pitchFamily="18" charset="0"/>
              </a:rPr>
              <a:t>Environmental problems can generally be grouped into three categories:</a:t>
            </a:r>
          </a:p>
          <a:p>
            <a:pPr marL="914400" lvl="1" indent="-457200">
              <a:spcBef>
                <a:spcPct val="50000"/>
              </a:spcBef>
              <a:buClr>
                <a:srgbClr val="FFFFFF"/>
              </a:buClr>
              <a:buFontTx/>
              <a:buAutoNum type="arabicParenR"/>
            </a:pPr>
            <a:r>
              <a:rPr lang="en-US" dirty="0" smtClean="0">
                <a:latin typeface="Times New Roman" pitchFamily="18" charset="0"/>
                <a:cs typeface="Times New Roman" pitchFamily="18" charset="0"/>
              </a:rPr>
              <a:t>Resource Depletion</a:t>
            </a:r>
          </a:p>
          <a:p>
            <a:pPr marL="914400" lvl="1" indent="-457200">
              <a:buClr>
                <a:srgbClr val="FFFFFF"/>
              </a:buClr>
              <a:buFontTx/>
              <a:buAutoNum type="arabicParenR"/>
            </a:pPr>
            <a:r>
              <a:rPr lang="en-US" dirty="0" smtClean="0">
                <a:latin typeface="Times New Roman" pitchFamily="18" charset="0"/>
                <a:cs typeface="Times New Roman" pitchFamily="18" charset="0"/>
              </a:rPr>
              <a:t>Pollution</a:t>
            </a:r>
          </a:p>
          <a:p>
            <a:pPr marL="914400" lvl="1" indent="-457200">
              <a:buClr>
                <a:srgbClr val="FFFFFF"/>
              </a:buClr>
              <a:buFontTx/>
              <a:buAutoNum type="arabicParenR"/>
            </a:pPr>
            <a:r>
              <a:rPr lang="en-US" dirty="0" smtClean="0">
                <a:latin typeface="Times New Roman" pitchFamily="18" charset="0"/>
                <a:cs typeface="Times New Roman" pitchFamily="18" charset="0"/>
              </a:rPr>
              <a:t>Loss of Biodiversity</a:t>
            </a:r>
          </a:p>
          <a:p>
            <a:endParaRPr lang="en-US" dirty="0"/>
          </a:p>
        </p:txBody>
      </p:sp>
    </p:spTree>
    <p:extLst>
      <p:ext uri="{BB962C8B-B14F-4D97-AF65-F5344CB8AC3E}">
        <p14:creationId xmlns:p14="http://schemas.microsoft.com/office/powerpoint/2010/main" xmlns="" val="36216137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Resource Depletion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Clr>
                <a:srgbClr val="FFFFFF"/>
              </a:buClr>
            </a:pPr>
            <a:r>
              <a:rPr lang="en-US" b="1" dirty="0" smtClean="0">
                <a:solidFill>
                  <a:srgbClr val="FFCC00"/>
                </a:solidFill>
                <a:latin typeface="Times New Roman" pitchFamily="18" charset="0"/>
                <a:cs typeface="Times New Roman" pitchFamily="18" charset="0"/>
              </a:rPr>
              <a:t>Natural Resources</a:t>
            </a:r>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are any natural materials that are used by humans, such as, water, petroleum, minerals, forests, and animals.</a:t>
            </a:r>
            <a:endParaRPr lang="en-US" b="1" dirty="0" smtClean="0">
              <a:latin typeface="Times New Roman" pitchFamily="18" charset="0"/>
              <a:cs typeface="Times New Roman" pitchFamily="18" charset="0"/>
            </a:endParaRPr>
          </a:p>
          <a:p>
            <a:pPr>
              <a:buClr>
                <a:srgbClr val="FFFFFF"/>
              </a:buClr>
            </a:pPr>
            <a:r>
              <a:rPr lang="en-US" dirty="0" smtClean="0">
                <a:latin typeface="Times New Roman" pitchFamily="18" charset="0"/>
                <a:cs typeface="Times New Roman" pitchFamily="18" charset="0"/>
              </a:rPr>
              <a:t>Natural resources are classified as either a renewable resources or a nonrenewable resource.</a:t>
            </a:r>
            <a:endParaRPr lang="en-US" b="1" dirty="0" smtClean="0">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xmlns="" val="15728998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Resource Depletion</a:t>
            </a:r>
            <a:endParaRPr lang="en-US" dirty="0">
              <a:latin typeface="Times New Roman" pitchFamily="18" charset="0"/>
              <a:cs typeface="Times New Roman" pitchFamily="18" charset="0"/>
            </a:endParaRPr>
          </a:p>
        </p:txBody>
      </p:sp>
      <p:sp>
        <p:nvSpPr>
          <p:cNvPr id="4" name="Content Placeholder 3"/>
          <p:cNvSpPr>
            <a:spLocks noGrp="1"/>
          </p:cNvSpPr>
          <p:nvPr>
            <p:ph sz="half" idx="1"/>
          </p:nvPr>
        </p:nvSpPr>
        <p:spPr/>
        <p:txBody>
          <a:bodyPr/>
          <a:lstStyle/>
          <a:p>
            <a:pPr>
              <a:buClr>
                <a:srgbClr val="FFFFFF"/>
              </a:buClr>
            </a:pPr>
            <a:r>
              <a:rPr lang="en-US" dirty="0" smtClean="0">
                <a:latin typeface="Times New Roman" pitchFamily="18" charset="0"/>
                <a:cs typeface="Times New Roman" pitchFamily="18" charset="0"/>
              </a:rPr>
              <a:t>Renewable resources can be replaced relatively quickly by natural process.</a:t>
            </a:r>
          </a:p>
          <a:p>
            <a:pPr>
              <a:buClr>
                <a:srgbClr val="FFFFFF"/>
              </a:buClr>
            </a:pPr>
            <a:r>
              <a:rPr lang="en-US" dirty="0" smtClean="0">
                <a:latin typeface="Times New Roman" pitchFamily="18" charset="0"/>
                <a:cs typeface="Times New Roman" pitchFamily="18" charset="0"/>
              </a:rPr>
              <a:t>Nonrenewable resources form at a much slower rate than they are consumed.</a:t>
            </a:r>
          </a:p>
          <a:p>
            <a:endParaRPr lang="en-US" dirty="0"/>
          </a:p>
        </p:txBody>
      </p:sp>
      <p:pic>
        <p:nvPicPr>
          <p:cNvPr id="6" name="Picture 4" descr="Screen shot 2012-04-06 at 9.05.59 PM.png"/>
          <p:cNvPicPr>
            <a:picLocks noGrp="1" noChangeAspect="1"/>
          </p:cNvPicPr>
          <p:nvPr>
            <p:ph sz="half" idx="2"/>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48200" y="1824950"/>
            <a:ext cx="4038600" cy="4076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8368559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Resource Depletion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Clr>
                <a:srgbClr val="FFFFFF"/>
              </a:buClr>
            </a:pPr>
            <a:r>
              <a:rPr lang="en-US" dirty="0" smtClean="0">
                <a:latin typeface="Times New Roman" pitchFamily="18" charset="0"/>
                <a:cs typeface="Times New Roman" pitchFamily="18" charset="0"/>
              </a:rPr>
              <a:t>Resources are said to be depleted when a large fraction of the resource has been used up.</a:t>
            </a:r>
          </a:p>
          <a:p>
            <a:pPr>
              <a:buClr>
                <a:srgbClr val="FFFFFF"/>
              </a:buClr>
            </a:pPr>
            <a:r>
              <a:rPr lang="en-US" dirty="0" smtClean="0">
                <a:latin typeface="Times New Roman" pitchFamily="18" charset="0"/>
                <a:cs typeface="Times New Roman" pitchFamily="18" charset="0"/>
              </a:rPr>
              <a:t>Once the supply of a nonrenewable resource has been used up, it may take millions of years to replenish it.</a:t>
            </a:r>
          </a:p>
          <a:p>
            <a:pPr>
              <a:buClr>
                <a:srgbClr val="FFFFFF"/>
              </a:buClr>
            </a:pPr>
            <a:r>
              <a:rPr lang="en-US" dirty="0" smtClean="0">
                <a:latin typeface="Times New Roman" pitchFamily="18" charset="0"/>
                <a:cs typeface="Times New Roman" pitchFamily="18" charset="0"/>
              </a:rPr>
              <a:t>Renewable resources, such as trees, may also be depleted causing deforestation in some areas.</a:t>
            </a:r>
          </a:p>
          <a:p>
            <a:endParaRPr lang="en-US" dirty="0"/>
          </a:p>
        </p:txBody>
      </p:sp>
    </p:spTree>
    <p:extLst>
      <p:ext uri="{BB962C8B-B14F-4D97-AF65-F5344CB8AC3E}">
        <p14:creationId xmlns:p14="http://schemas.microsoft.com/office/powerpoint/2010/main" xmlns="" val="42063615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Pollution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Clr>
                <a:srgbClr val="FFFFFF"/>
              </a:buClr>
            </a:pPr>
            <a:r>
              <a:rPr lang="en-US" b="1" dirty="0" smtClean="0">
                <a:solidFill>
                  <a:srgbClr val="FFCC00"/>
                </a:solidFill>
                <a:latin typeface="Times New Roman" pitchFamily="18" charset="0"/>
                <a:cs typeface="Times New Roman" pitchFamily="18" charset="0"/>
              </a:rPr>
              <a:t>Pollution</a:t>
            </a:r>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is an undesirable change in the natural environment that is caused by the introduction of substances that are harmful to living organisms or by excessive wastes, heat, noise, or radiation</a:t>
            </a:r>
            <a:endParaRPr lang="en-US" b="1" dirty="0" smtClean="0">
              <a:latin typeface="Times New Roman" pitchFamily="18" charset="0"/>
              <a:cs typeface="Times New Roman" pitchFamily="18" charset="0"/>
            </a:endParaRPr>
          </a:p>
          <a:p>
            <a:pPr>
              <a:buClr>
                <a:srgbClr val="FFFFFF"/>
              </a:buClr>
            </a:pPr>
            <a:r>
              <a:rPr lang="en-US" dirty="0" smtClean="0">
                <a:latin typeface="Times New Roman" pitchFamily="18" charset="0"/>
                <a:cs typeface="Times New Roman" pitchFamily="18" charset="0"/>
              </a:rPr>
              <a:t>Much of the pollution that troubles us today is produced by human activities and the accumulation of wastes.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4212718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Pollution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Clr>
                <a:srgbClr val="FFFFFF"/>
              </a:buClr>
            </a:pPr>
            <a:r>
              <a:rPr lang="en-US" dirty="0" smtClean="0">
                <a:latin typeface="Times New Roman" pitchFamily="18" charset="0"/>
                <a:cs typeface="Times New Roman" pitchFamily="18" charset="0"/>
              </a:rPr>
              <a:t>There are two main types of pollutants:</a:t>
            </a:r>
          </a:p>
          <a:p>
            <a:pPr lvl="1">
              <a:buClr>
                <a:srgbClr val="FFFFFF"/>
              </a:buClr>
              <a:buFontTx/>
              <a:buChar char="•"/>
            </a:pPr>
            <a:r>
              <a:rPr lang="en-US" dirty="0" smtClean="0">
                <a:latin typeface="Times New Roman" pitchFamily="18" charset="0"/>
                <a:cs typeface="Times New Roman" pitchFamily="18" charset="0"/>
              </a:rPr>
              <a:t>Biodegradable pollutants, which can be broken down by natural processes and include materials such as newspaper.</a:t>
            </a:r>
          </a:p>
          <a:p>
            <a:pPr lvl="1">
              <a:buClr>
                <a:srgbClr val="FFFFFF"/>
              </a:buClr>
              <a:buFontTx/>
              <a:buChar char="•"/>
            </a:pPr>
            <a:r>
              <a:rPr lang="en-US" dirty="0" err="1" smtClean="0">
                <a:latin typeface="Times New Roman" pitchFamily="18" charset="0"/>
                <a:cs typeface="Times New Roman" pitchFamily="18" charset="0"/>
              </a:rPr>
              <a:t>Nondegradable</a:t>
            </a:r>
            <a:r>
              <a:rPr lang="en-US" dirty="0" smtClean="0">
                <a:latin typeface="Times New Roman" pitchFamily="18" charset="0"/>
                <a:cs typeface="Times New Roman" pitchFamily="18" charset="0"/>
              </a:rPr>
              <a:t> pollutants, which cannot be broken down by natural processes and include materials such as mercury.</a:t>
            </a:r>
          </a:p>
          <a:p>
            <a:endParaRPr lang="en-US" dirty="0"/>
          </a:p>
        </p:txBody>
      </p:sp>
    </p:spTree>
    <p:extLst>
      <p:ext uri="{BB962C8B-B14F-4D97-AF65-F5344CB8AC3E}">
        <p14:creationId xmlns:p14="http://schemas.microsoft.com/office/powerpoint/2010/main" xmlns="" val="39722901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Pollution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Clr>
                <a:srgbClr val="FFFFFF"/>
              </a:buClr>
            </a:pPr>
            <a:r>
              <a:rPr lang="en-US" dirty="0" smtClean="0">
                <a:latin typeface="Times New Roman" pitchFamily="18" charset="0"/>
                <a:cs typeface="Times New Roman" pitchFamily="18" charset="0"/>
              </a:rPr>
              <a:t>Degradable pollutants are a problem only when they accumulate faster than they can be broken down.</a:t>
            </a:r>
          </a:p>
          <a:p>
            <a:pPr>
              <a:buClr>
                <a:srgbClr val="FFFFFF"/>
              </a:buClr>
            </a:pPr>
            <a:r>
              <a:rPr lang="en-US" dirty="0" smtClean="0">
                <a:latin typeface="Times New Roman" pitchFamily="18" charset="0"/>
                <a:cs typeface="Times New Roman" pitchFamily="18" charset="0"/>
              </a:rPr>
              <a:t>However, because </a:t>
            </a:r>
            <a:r>
              <a:rPr lang="en-US" dirty="0" err="1" smtClean="0">
                <a:latin typeface="Times New Roman" pitchFamily="18" charset="0"/>
                <a:cs typeface="Times New Roman" pitchFamily="18" charset="0"/>
              </a:rPr>
              <a:t>nondegradable</a:t>
            </a:r>
            <a:r>
              <a:rPr lang="en-US" dirty="0" smtClean="0">
                <a:latin typeface="Times New Roman" pitchFamily="18" charset="0"/>
                <a:cs typeface="Times New Roman" pitchFamily="18" charset="0"/>
              </a:rPr>
              <a:t> pollutants do not break down easily, they can build up to dangerous levels in the environment</a:t>
            </a:r>
            <a:r>
              <a:rPr lang="en-US" dirty="0" smtClean="0"/>
              <a:t>.</a:t>
            </a:r>
          </a:p>
          <a:p>
            <a:endParaRPr lang="en-US" dirty="0"/>
          </a:p>
        </p:txBody>
      </p:sp>
    </p:spTree>
    <p:extLst>
      <p:ext uri="{BB962C8B-B14F-4D97-AF65-F5344CB8AC3E}">
        <p14:creationId xmlns:p14="http://schemas.microsoft.com/office/powerpoint/2010/main" xmlns="" val="8919408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Loss of Biodiversity</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buClr>
                <a:srgbClr val="FFFFFF"/>
              </a:buClr>
            </a:pPr>
            <a:r>
              <a:rPr lang="en-US" dirty="0" smtClean="0">
                <a:latin typeface="Times New Roman" pitchFamily="18" charset="0"/>
                <a:cs typeface="Times New Roman" pitchFamily="18" charset="0"/>
              </a:rPr>
              <a:t>Biodiversity is the variety of organisms in a given area, the genetic variation within a population, the variety of species in a community, or the variety of communities in an ecosystem.</a:t>
            </a:r>
          </a:p>
          <a:p>
            <a:pPr>
              <a:buClr>
                <a:srgbClr val="FFFFFF"/>
              </a:buClr>
            </a:pPr>
            <a:r>
              <a:rPr lang="en-US" dirty="0" smtClean="0">
                <a:latin typeface="Times New Roman" pitchFamily="18" charset="0"/>
                <a:cs typeface="Times New Roman" pitchFamily="18" charset="0"/>
              </a:rPr>
              <a:t>The organisms that share the world with us can be considered natural resources.</a:t>
            </a:r>
          </a:p>
          <a:p>
            <a:pPr>
              <a:buClr>
                <a:srgbClr val="FFFFFF"/>
              </a:buClr>
            </a:pPr>
            <a:r>
              <a:rPr lang="en-US" dirty="0" smtClean="0">
                <a:latin typeface="Times New Roman" pitchFamily="18" charset="0"/>
                <a:cs typeface="Times New Roman" pitchFamily="18" charset="0"/>
              </a:rPr>
              <a:t>We depend on them for food, the oxygen we breathe, and for many other things.</a:t>
            </a:r>
          </a:p>
          <a:p>
            <a:endParaRPr lang="en-US" dirty="0"/>
          </a:p>
        </p:txBody>
      </p:sp>
    </p:spTree>
    <p:extLst>
      <p:ext uri="{BB962C8B-B14F-4D97-AF65-F5344CB8AC3E}">
        <p14:creationId xmlns:p14="http://schemas.microsoft.com/office/powerpoint/2010/main" xmlns="" val="12009416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Loss of Biodiversity</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a:buClr>
                <a:srgbClr val="FFFFFF"/>
              </a:buClr>
            </a:pPr>
            <a:r>
              <a:rPr lang="en-US" dirty="0" smtClean="0">
                <a:latin typeface="Times New Roman" pitchFamily="18" charset="0"/>
                <a:cs typeface="Times New Roman" pitchFamily="18" charset="0"/>
              </a:rPr>
              <a:t>Yet, only a fraction of all the species that once roamed the Earth are alive today, and many are extinct.</a:t>
            </a:r>
          </a:p>
          <a:p>
            <a:pPr>
              <a:buClr>
                <a:srgbClr val="FFFFFF"/>
              </a:buClr>
            </a:pPr>
            <a:r>
              <a:rPr lang="en-US" dirty="0" smtClean="0">
                <a:latin typeface="Times New Roman" pitchFamily="18" charset="0"/>
                <a:cs typeface="Times New Roman" pitchFamily="18" charset="0"/>
              </a:rPr>
              <a:t>Scientists think that if the current extinction rates continue, it may cause problems for the human population.</a:t>
            </a:r>
          </a:p>
          <a:p>
            <a:pPr>
              <a:buClr>
                <a:srgbClr val="FFFFFF"/>
              </a:buClr>
            </a:pPr>
            <a:r>
              <a:rPr lang="en-US" dirty="0" smtClean="0">
                <a:latin typeface="Times New Roman" pitchFamily="18" charset="0"/>
                <a:cs typeface="Times New Roman" pitchFamily="18" charset="0"/>
              </a:rPr>
              <a:t>Many people also argue that all species have potential economic, scientific, aesthetics, and recreational value, so it is important to preserve them.</a:t>
            </a:r>
          </a:p>
        </p:txBody>
      </p:sp>
    </p:spTree>
    <p:extLst>
      <p:ext uri="{BB962C8B-B14F-4D97-AF65-F5344CB8AC3E}">
        <p14:creationId xmlns:p14="http://schemas.microsoft.com/office/powerpoint/2010/main" xmlns="" val="33765734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Section Review Questions-Homework</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70000" lnSpcReduction="20000"/>
          </a:bodyPr>
          <a:lstStyle/>
          <a:p>
            <a:pPr marL="514350" indent="-514350">
              <a:buFont typeface="+mj-lt"/>
              <a:buAutoNum type="arabicPeriod"/>
            </a:pPr>
            <a:r>
              <a:rPr lang="en-US" dirty="0" smtClean="0">
                <a:latin typeface="Times New Roman" pitchFamily="18" charset="0"/>
                <a:cs typeface="Times New Roman" pitchFamily="18" charset="0"/>
              </a:rPr>
              <a:t>Describe the two main types of interactions that environmental scientists study.  Give an example of each.</a:t>
            </a:r>
          </a:p>
          <a:p>
            <a:pPr marL="514350" indent="-514350">
              <a:buFont typeface="+mj-lt"/>
              <a:buAutoNum type="arabicPeriod"/>
            </a:pPr>
            <a:r>
              <a:rPr lang="en-US" dirty="0" smtClean="0">
                <a:latin typeface="Times New Roman" pitchFamily="18" charset="0"/>
                <a:cs typeface="Times New Roman" pitchFamily="18" charset="0"/>
              </a:rPr>
              <a:t>Describe the major environmental effects of the agricultural revolution and the Industrial revolution.</a:t>
            </a:r>
          </a:p>
          <a:p>
            <a:pPr marL="514350" indent="-514350">
              <a:buFont typeface="+mj-lt"/>
              <a:buAutoNum type="arabicPeriod"/>
            </a:pPr>
            <a:r>
              <a:rPr lang="en-US" dirty="0" smtClean="0">
                <a:latin typeface="Times New Roman" pitchFamily="18" charset="0"/>
                <a:cs typeface="Times New Roman" pitchFamily="18" charset="0"/>
              </a:rPr>
              <a:t>Explain how environmental problems can be local, regional, or global. Give one example of each.</a:t>
            </a:r>
          </a:p>
          <a:p>
            <a:pPr marL="514350" indent="-514350">
              <a:buFont typeface="+mj-lt"/>
              <a:buAutoNum type="arabicPeriod"/>
            </a:pPr>
            <a:r>
              <a:rPr lang="en-US" dirty="0" smtClean="0">
                <a:latin typeface="Times New Roman" pitchFamily="18" charset="0"/>
                <a:cs typeface="Times New Roman" pitchFamily="18" charset="0"/>
              </a:rPr>
              <a:t>Explain why environmental science is an interdisciplinary science.</a:t>
            </a:r>
          </a:p>
          <a:p>
            <a:pPr marL="514350" indent="-514350">
              <a:buFont typeface="+mj-lt"/>
              <a:buAutoNum type="arabicPeriod"/>
            </a:pPr>
            <a:r>
              <a:rPr lang="en-US" dirty="0" smtClean="0">
                <a:latin typeface="Times New Roman" pitchFamily="18" charset="0"/>
                <a:cs typeface="Times New Roman" pitchFamily="18" charset="0"/>
              </a:rPr>
              <a:t>What is the difference between environmental science and ecology?</a:t>
            </a:r>
          </a:p>
          <a:p>
            <a:pPr marL="514350" indent="-514350">
              <a:buFont typeface="+mj-lt"/>
              <a:buAutoNum type="arabicPeriod"/>
            </a:pPr>
            <a:r>
              <a:rPr lang="en-US" dirty="0" smtClean="0">
                <a:latin typeface="Times New Roman" pitchFamily="18" charset="0"/>
                <a:cs typeface="Times New Roman" pitchFamily="18" charset="0"/>
              </a:rPr>
              <a:t>Fossil fuels are said to be nonrenewable resources, yet they are produced by the Earth over millions of years.  By what time frame are they considered nonrenewable?  Write a short paragraph that explains your answer.</a:t>
            </a:r>
          </a:p>
        </p:txBody>
      </p:sp>
    </p:spTree>
    <p:extLst>
      <p:ext uri="{BB962C8B-B14F-4D97-AF65-F5344CB8AC3E}">
        <p14:creationId xmlns:p14="http://schemas.microsoft.com/office/powerpoint/2010/main" xmlns="" val="316751045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Classroom Catalyst</a:t>
            </a:r>
            <a:endParaRPr lang="en-US" dirty="0">
              <a:latin typeface="Times New Roman" pitchFamily="18" charset="0"/>
              <a:cs typeface="Times New Roman" pitchFamily="18" charset="0"/>
            </a:endParaRPr>
          </a:p>
        </p:txBody>
      </p:sp>
      <p:pic>
        <p:nvPicPr>
          <p:cNvPr id="4" name="Content Placeholder 3" descr="Screen shot 2012-04-12 at 12.06.57 PM.png"/>
          <p:cNvPicPr>
            <a:picLocks noGrp="1" noChangeAspect="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09425" y="1600200"/>
            <a:ext cx="5725149"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65308769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Section 2</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The Environment and Society</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0" indent="0">
              <a:buNone/>
            </a:pPr>
            <a:r>
              <a:rPr lang="en-US" dirty="0" smtClean="0">
                <a:latin typeface="Times New Roman" pitchFamily="18" charset="0"/>
                <a:cs typeface="Times New Roman" pitchFamily="18" charset="0"/>
              </a:rPr>
              <a:t>Objectives:</a:t>
            </a:r>
          </a:p>
          <a:p>
            <a:pPr marL="514350" indent="-514350">
              <a:buFont typeface="+mj-lt"/>
              <a:buAutoNum type="arabicPeriod"/>
            </a:pPr>
            <a:r>
              <a:rPr lang="en-US" dirty="0" smtClean="0">
                <a:latin typeface="Times New Roman" pitchFamily="18" charset="0"/>
                <a:cs typeface="Times New Roman" pitchFamily="18" charset="0"/>
              </a:rPr>
              <a:t>Describe “The Tragedy of the Commons.”</a:t>
            </a:r>
          </a:p>
          <a:p>
            <a:pPr marL="514350" indent="-514350">
              <a:buFont typeface="+mj-lt"/>
              <a:buAutoNum type="arabicPeriod"/>
            </a:pPr>
            <a:r>
              <a:rPr lang="en-US" dirty="0" smtClean="0">
                <a:latin typeface="Times New Roman" pitchFamily="18" charset="0"/>
                <a:cs typeface="Times New Roman" pitchFamily="18" charset="0"/>
              </a:rPr>
              <a:t>Explain the law of supply and demand.</a:t>
            </a:r>
          </a:p>
          <a:p>
            <a:pPr marL="514350" indent="-514350">
              <a:buFont typeface="+mj-lt"/>
              <a:buAutoNum type="arabicPeriod"/>
            </a:pPr>
            <a:r>
              <a:rPr lang="en-US" dirty="0" smtClean="0">
                <a:latin typeface="Times New Roman" pitchFamily="18" charset="0"/>
                <a:cs typeface="Times New Roman" pitchFamily="18" charset="0"/>
              </a:rPr>
              <a:t>List three difference between developed and developing countries.</a:t>
            </a:r>
          </a:p>
          <a:p>
            <a:pPr marL="514350" indent="-514350">
              <a:buFont typeface="+mj-lt"/>
              <a:buAutoNum type="arabicPeriod"/>
            </a:pPr>
            <a:r>
              <a:rPr lang="en-US" dirty="0" smtClean="0">
                <a:latin typeface="Times New Roman" pitchFamily="18" charset="0"/>
                <a:cs typeface="Times New Roman" pitchFamily="18" charset="0"/>
              </a:rPr>
              <a:t>Explain what sustainability is, and describe why it is a goal of environmental science.</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95049251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“The Tragedy of the Commons”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buClr>
                <a:srgbClr val="FFFFFF"/>
              </a:buClr>
            </a:pPr>
            <a:r>
              <a:rPr lang="en-US" dirty="0" smtClean="0">
                <a:latin typeface="Times New Roman" pitchFamily="18" charset="0"/>
                <a:cs typeface="Times New Roman" pitchFamily="18" charset="0"/>
              </a:rPr>
              <a:t>In his essay, ecologist Garrett Hardin argued that the main difficulty in solving environmental problems is the conflict between the short-term interests of the individual and the long-term welfare of society.</a:t>
            </a:r>
          </a:p>
          <a:p>
            <a:pPr>
              <a:buClr>
                <a:srgbClr val="FFFFFF"/>
              </a:buClr>
            </a:pPr>
            <a:r>
              <a:rPr lang="en-US" dirty="0" smtClean="0">
                <a:latin typeface="Times New Roman" pitchFamily="18" charset="0"/>
                <a:cs typeface="Times New Roman" pitchFamily="18" charset="0"/>
              </a:rPr>
              <a:t>The example he used was the commons, or the areas of land that belonged to the whole village.</a:t>
            </a:r>
          </a:p>
          <a:p>
            <a:endParaRPr lang="en-US" dirty="0"/>
          </a:p>
        </p:txBody>
      </p:sp>
    </p:spTree>
    <p:extLst>
      <p:ext uri="{BB962C8B-B14F-4D97-AF65-F5344CB8AC3E}">
        <p14:creationId xmlns:p14="http://schemas.microsoft.com/office/powerpoint/2010/main" xmlns="" val="310261736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“The Tragedy of the Commons”</a:t>
            </a:r>
            <a:endParaRPr lang="en-US" dirty="0"/>
          </a:p>
        </p:txBody>
      </p:sp>
      <p:sp>
        <p:nvSpPr>
          <p:cNvPr id="3" name="Content Placeholder 2"/>
          <p:cNvSpPr>
            <a:spLocks noGrp="1"/>
          </p:cNvSpPr>
          <p:nvPr>
            <p:ph idx="1"/>
          </p:nvPr>
        </p:nvSpPr>
        <p:spPr/>
        <p:txBody>
          <a:bodyPr/>
          <a:lstStyle/>
          <a:p>
            <a:pPr>
              <a:buClr>
                <a:srgbClr val="FFFFFF"/>
              </a:buClr>
            </a:pPr>
            <a:r>
              <a:rPr lang="en-US" dirty="0" smtClean="0">
                <a:latin typeface="Times New Roman" pitchFamily="18" charset="0"/>
                <a:cs typeface="Times New Roman" pitchFamily="18" charset="0"/>
              </a:rPr>
              <a:t>It was in the best interest of the individual to put as many animals in the commons as possible.</a:t>
            </a:r>
          </a:p>
          <a:p>
            <a:pPr>
              <a:buClr>
                <a:srgbClr val="FFFFFF"/>
              </a:buClr>
            </a:pPr>
            <a:r>
              <a:rPr lang="en-US" dirty="0" smtClean="0">
                <a:latin typeface="Times New Roman" pitchFamily="18" charset="0"/>
                <a:cs typeface="Times New Roman" pitchFamily="18" charset="0"/>
              </a:rPr>
              <a:t>However, if too many animals grazed on the commons, they destroyed the grass.</a:t>
            </a:r>
          </a:p>
          <a:p>
            <a:pPr>
              <a:buClr>
                <a:srgbClr val="FFFFFF"/>
              </a:buClr>
            </a:pPr>
            <a:r>
              <a:rPr lang="en-US" dirty="0" smtClean="0">
                <a:latin typeface="Times New Roman" pitchFamily="18" charset="0"/>
                <a:cs typeface="Times New Roman" pitchFamily="18" charset="0"/>
              </a:rPr>
              <a:t>Once the grass was destroyed, everyone suffered because no one could raise animals on the commons.</a:t>
            </a:r>
          </a:p>
          <a:p>
            <a:endParaRPr lang="en-US" dirty="0"/>
          </a:p>
        </p:txBody>
      </p:sp>
    </p:spTree>
    <p:extLst>
      <p:ext uri="{BB962C8B-B14F-4D97-AF65-F5344CB8AC3E}">
        <p14:creationId xmlns:p14="http://schemas.microsoft.com/office/powerpoint/2010/main" xmlns="" val="111714112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“The Tragedy of the Commons”</a:t>
            </a:r>
            <a:endParaRPr lang="en-US" dirty="0"/>
          </a:p>
        </p:txBody>
      </p:sp>
      <p:sp>
        <p:nvSpPr>
          <p:cNvPr id="3" name="Content Placeholder 2"/>
          <p:cNvSpPr>
            <a:spLocks noGrp="1"/>
          </p:cNvSpPr>
          <p:nvPr>
            <p:ph idx="1"/>
          </p:nvPr>
        </p:nvSpPr>
        <p:spPr/>
        <p:txBody>
          <a:bodyPr>
            <a:normAutofit lnSpcReduction="10000"/>
          </a:bodyPr>
          <a:lstStyle/>
          <a:p>
            <a:pPr>
              <a:buClr>
                <a:srgbClr val="FFFFFF"/>
              </a:buClr>
            </a:pPr>
            <a:r>
              <a:rPr lang="en-US" dirty="0" smtClean="0">
                <a:latin typeface="Times New Roman" pitchFamily="18" charset="0"/>
                <a:cs typeface="Times New Roman" pitchFamily="18" charset="0"/>
              </a:rPr>
              <a:t>The commons were eventually replaced by closed fields owned by individuals. </a:t>
            </a:r>
          </a:p>
          <a:p>
            <a:pPr>
              <a:buClr>
                <a:srgbClr val="FFFFFF"/>
              </a:buClr>
            </a:pPr>
            <a:r>
              <a:rPr lang="en-US" dirty="0" smtClean="0">
                <a:latin typeface="Times New Roman" pitchFamily="18" charset="0"/>
                <a:cs typeface="Times New Roman" pitchFamily="18" charset="0"/>
              </a:rPr>
              <a:t>Owners were now careful not to put too many animals on their land, because overgrazing wouldn’t allow them to raise as many animals next year.</a:t>
            </a:r>
          </a:p>
          <a:p>
            <a:pPr>
              <a:buClr>
                <a:srgbClr val="FFFFFF"/>
              </a:buClr>
            </a:pPr>
            <a:r>
              <a:rPr lang="en-US" dirty="0" smtClean="0">
                <a:latin typeface="Times New Roman" pitchFamily="18" charset="0"/>
                <a:cs typeface="Times New Roman" pitchFamily="18" charset="0"/>
              </a:rPr>
              <a:t>Hardin’s point being that someone or some group must take responsibility for maintaining a resource or it  will become depleted.</a:t>
            </a:r>
          </a:p>
        </p:txBody>
      </p:sp>
    </p:spTree>
    <p:extLst>
      <p:ext uri="{BB962C8B-B14F-4D97-AF65-F5344CB8AC3E}">
        <p14:creationId xmlns:p14="http://schemas.microsoft.com/office/powerpoint/2010/main" xmlns="" val="33711044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“The Tragedy of the Commons”</a:t>
            </a:r>
            <a:endParaRPr lang="en-US" dirty="0"/>
          </a:p>
        </p:txBody>
      </p:sp>
      <p:sp>
        <p:nvSpPr>
          <p:cNvPr id="3" name="Content Placeholder 2"/>
          <p:cNvSpPr>
            <a:spLocks noGrp="1"/>
          </p:cNvSpPr>
          <p:nvPr>
            <p:ph idx="1"/>
          </p:nvPr>
        </p:nvSpPr>
        <p:spPr/>
        <p:txBody>
          <a:bodyPr>
            <a:normAutofit lnSpcReduction="10000"/>
          </a:bodyPr>
          <a:lstStyle/>
          <a:p>
            <a:pPr>
              <a:buClr>
                <a:srgbClr val="FFFFFF"/>
              </a:buClr>
            </a:pPr>
            <a:r>
              <a:rPr lang="en-US" dirty="0" smtClean="0">
                <a:latin typeface="Times New Roman" pitchFamily="18" charset="0"/>
                <a:cs typeface="Times New Roman" pitchFamily="18" charset="0"/>
              </a:rPr>
              <a:t>Hardin’s point can be applied to our modern commons, natural resources.</a:t>
            </a:r>
          </a:p>
          <a:p>
            <a:pPr>
              <a:buClr>
                <a:srgbClr val="FFFFFF"/>
              </a:buClr>
            </a:pPr>
            <a:r>
              <a:rPr lang="en-US" dirty="0" smtClean="0">
                <a:latin typeface="Times New Roman" pitchFamily="18" charset="0"/>
                <a:cs typeface="Times New Roman" pitchFamily="18" charset="0"/>
              </a:rPr>
              <a:t>Humans live in societies, and in societies, we can solve environmental problems by planning, organizing, considering the scientific evidence, and proposing a solution.</a:t>
            </a:r>
          </a:p>
          <a:p>
            <a:pPr>
              <a:buClr>
                <a:srgbClr val="FFFFFF"/>
              </a:buClr>
            </a:pPr>
            <a:r>
              <a:rPr lang="en-US" dirty="0" smtClean="0">
                <a:latin typeface="Times New Roman" pitchFamily="18" charset="0"/>
                <a:cs typeface="Times New Roman" pitchFamily="18" charset="0"/>
              </a:rPr>
              <a:t>The solution may be to override the short-term interests of the individual and improve the environment for everyone in the long run.</a:t>
            </a:r>
          </a:p>
        </p:txBody>
      </p:sp>
    </p:spTree>
    <p:extLst>
      <p:ext uri="{BB962C8B-B14F-4D97-AF65-F5344CB8AC3E}">
        <p14:creationId xmlns:p14="http://schemas.microsoft.com/office/powerpoint/2010/main" xmlns="" val="188024566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latin typeface="Times New Roman" pitchFamily="18" charset="0"/>
                <a:cs typeface="Times New Roman" pitchFamily="18" charset="0"/>
              </a:rPr>
              <a:t>Supply and Demand</a:t>
            </a:r>
            <a:endParaRPr lang="en-US" dirty="0">
              <a:latin typeface="Times New Roman" pitchFamily="18" charset="0"/>
              <a:cs typeface="Times New Roman" pitchFamily="18" charset="0"/>
            </a:endParaRPr>
          </a:p>
        </p:txBody>
      </p:sp>
      <p:sp>
        <p:nvSpPr>
          <p:cNvPr id="5" name="Content Placeholder 4"/>
          <p:cNvSpPr>
            <a:spLocks noGrp="1"/>
          </p:cNvSpPr>
          <p:nvPr>
            <p:ph sz="half" idx="1"/>
          </p:nvPr>
        </p:nvSpPr>
        <p:spPr/>
        <p:txBody>
          <a:bodyPr/>
          <a:lstStyle/>
          <a:p>
            <a:pPr>
              <a:buClr>
                <a:srgbClr val="FFFFFF"/>
              </a:buClr>
            </a:pPr>
            <a:r>
              <a:rPr lang="en-US" b="1" dirty="0" smtClean="0">
                <a:solidFill>
                  <a:srgbClr val="FFCC00"/>
                </a:solidFill>
                <a:latin typeface="Times New Roman" pitchFamily="18" charset="0"/>
                <a:cs typeface="Times New Roman" pitchFamily="18" charset="0"/>
              </a:rPr>
              <a:t>The Law of Supply and Demand</a:t>
            </a:r>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is a law of economics that states as the demand for a good or service increases, the value or the food or service also increases.</a:t>
            </a:r>
            <a:endParaRPr lang="en-US" b="1" dirty="0" smtClean="0">
              <a:latin typeface="Times New Roman" pitchFamily="18" charset="0"/>
              <a:cs typeface="Times New Roman" pitchFamily="18" charset="0"/>
            </a:endParaRPr>
          </a:p>
          <a:p>
            <a:pPr>
              <a:buClr>
                <a:srgbClr val="FFFFFF"/>
              </a:buClr>
            </a:pPr>
            <a:r>
              <a:rPr lang="en-US" dirty="0" smtClean="0">
                <a:latin typeface="Times New Roman" pitchFamily="18" charset="0"/>
                <a:cs typeface="Times New Roman" pitchFamily="18" charset="0"/>
              </a:rPr>
              <a:t>An example is the world copper production.</a:t>
            </a:r>
          </a:p>
          <a:p>
            <a:endParaRPr lang="en-US" dirty="0"/>
          </a:p>
        </p:txBody>
      </p:sp>
      <p:pic>
        <p:nvPicPr>
          <p:cNvPr id="7" name="Picture 4" descr="Screen shot 2012-04-06 at 8.54.15 PM.png"/>
          <p:cNvPicPr>
            <a:picLocks noGrp="1" noChangeAspect="1"/>
          </p:cNvPicPr>
          <p:nvPr>
            <p:ph sz="half" idx="2"/>
          </p:nvPr>
        </p:nvPicPr>
        <p:blipFill>
          <a:blip r:embed="rId2" cstate="print">
            <a:extLst>
              <a:ext uri="{28A0092B-C50C-407E-A947-70E740481C1C}">
                <a14:useLocalDpi xmlns:a14="http://schemas.microsoft.com/office/drawing/2010/main" xmlns="" val="0"/>
              </a:ext>
            </a:extLst>
          </a:blip>
          <a:srcRect/>
          <a:stretch>
            <a:fillRect/>
          </a:stretch>
        </p:blipFill>
        <p:spPr bwMode="auto">
          <a:xfrm>
            <a:off x="4845289" y="1600200"/>
            <a:ext cx="3644421"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57717313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latin typeface="Times New Roman" pitchFamily="18" charset="0"/>
                <a:cs typeface="Times New Roman" pitchFamily="18" charset="0"/>
              </a:rPr>
              <a:t>Costs and Benefits</a:t>
            </a:r>
            <a:endParaRPr lang="en-US" dirty="0">
              <a:latin typeface="Times New Roman" pitchFamily="18" charset="0"/>
              <a:cs typeface="Times New Roman" pitchFamily="18" charset="0"/>
            </a:endParaRPr>
          </a:p>
        </p:txBody>
      </p:sp>
      <p:sp>
        <p:nvSpPr>
          <p:cNvPr id="6" name="Content Placeholder 5"/>
          <p:cNvSpPr>
            <a:spLocks noGrp="1"/>
          </p:cNvSpPr>
          <p:nvPr>
            <p:ph idx="1"/>
          </p:nvPr>
        </p:nvSpPr>
        <p:spPr/>
        <p:txBody>
          <a:bodyPr>
            <a:normAutofit fontScale="92500"/>
          </a:bodyPr>
          <a:lstStyle/>
          <a:p>
            <a:pPr>
              <a:buClr>
                <a:srgbClr val="FFFFFF"/>
              </a:buClr>
            </a:pPr>
            <a:r>
              <a:rPr lang="en-US" dirty="0" smtClean="0">
                <a:latin typeface="Times New Roman" pitchFamily="18" charset="0"/>
                <a:cs typeface="Times New Roman" pitchFamily="18" charset="0"/>
              </a:rPr>
              <a:t>The cost of environmental solutions can be high.</a:t>
            </a:r>
          </a:p>
          <a:p>
            <a:pPr>
              <a:buClr>
                <a:srgbClr val="FFFFFF"/>
              </a:buClr>
            </a:pPr>
            <a:r>
              <a:rPr lang="en-US" dirty="0" smtClean="0">
                <a:latin typeface="Times New Roman" pitchFamily="18" charset="0"/>
                <a:cs typeface="Times New Roman" pitchFamily="18" charset="0"/>
              </a:rPr>
              <a:t>A cost-benefit analysis balances the cost of the action against the benefits one expects from it.</a:t>
            </a:r>
          </a:p>
          <a:p>
            <a:pPr>
              <a:buClr>
                <a:srgbClr val="FFFFFF"/>
              </a:buClr>
            </a:pPr>
            <a:r>
              <a:rPr lang="en-US" dirty="0" smtClean="0">
                <a:latin typeface="Times New Roman" pitchFamily="18" charset="0"/>
                <a:cs typeface="Times New Roman" pitchFamily="18" charset="0"/>
              </a:rPr>
              <a:t>The results depend on who is doing the analysis. For example, pollution control may be too costly to an industry, but to a nearby community, the price may well be worth it.</a:t>
            </a:r>
          </a:p>
          <a:p>
            <a:pPr>
              <a:buClr>
                <a:srgbClr val="FFFFFF"/>
              </a:buClr>
            </a:pPr>
            <a:r>
              <a:rPr lang="en-US" dirty="0" smtClean="0">
                <a:latin typeface="Times New Roman" pitchFamily="18" charset="0"/>
                <a:cs typeface="Times New Roman" pitchFamily="18" charset="0"/>
              </a:rPr>
              <a:t>Often, environmental regulations are passed on to the consumer or taxpayer.</a:t>
            </a:r>
          </a:p>
          <a:p>
            <a:endParaRPr lang="en-US" dirty="0"/>
          </a:p>
        </p:txBody>
      </p:sp>
    </p:spTree>
    <p:extLst>
      <p:ext uri="{BB962C8B-B14F-4D97-AF65-F5344CB8AC3E}">
        <p14:creationId xmlns:p14="http://schemas.microsoft.com/office/powerpoint/2010/main" xmlns="" val="278597373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Risk Assessment</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Clr>
                <a:srgbClr val="FFFFFF"/>
              </a:buClr>
            </a:pPr>
            <a:r>
              <a:rPr lang="en-US" dirty="0" smtClean="0"/>
              <a:t>One of the costs of any action is the risk of an undesirable outcome.</a:t>
            </a:r>
          </a:p>
          <a:p>
            <a:pPr>
              <a:buClr>
                <a:srgbClr val="FFFFFF"/>
              </a:buClr>
            </a:pPr>
            <a:r>
              <a:rPr lang="en-US" dirty="0" smtClean="0">
                <a:latin typeface="Times New Roman" pitchFamily="18" charset="0"/>
                <a:cs typeface="Times New Roman" pitchFamily="18" charset="0"/>
              </a:rPr>
              <a:t>Risk assessment is a tool that helps us create cost effective ways to protect our health and environment.</a:t>
            </a:r>
          </a:p>
          <a:p>
            <a:pPr>
              <a:buClr>
                <a:srgbClr val="FFFFFF"/>
              </a:buClr>
            </a:pPr>
            <a:r>
              <a:rPr lang="en-US" dirty="0" smtClean="0">
                <a:latin typeface="Times New Roman" pitchFamily="18" charset="0"/>
                <a:cs typeface="Times New Roman" pitchFamily="18" charset="0"/>
              </a:rPr>
              <a:t>To come up with an effective solution to an environmental problem, the public must perceive the risk accurately</a:t>
            </a:r>
            <a:r>
              <a:rPr lang="en-US" dirty="0" smtClean="0"/>
              <a:t>.</a:t>
            </a:r>
          </a:p>
        </p:txBody>
      </p:sp>
    </p:spTree>
    <p:extLst>
      <p:ext uri="{BB962C8B-B14F-4D97-AF65-F5344CB8AC3E}">
        <p14:creationId xmlns:p14="http://schemas.microsoft.com/office/powerpoint/2010/main" xmlns="" val="390611477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Developed and Developing Countries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a:bodyPr>
          <a:lstStyle/>
          <a:p>
            <a:pPr>
              <a:buClr>
                <a:srgbClr val="FFFFFF"/>
              </a:buClr>
            </a:pPr>
            <a:r>
              <a:rPr lang="en-US" dirty="0" smtClean="0">
                <a:latin typeface="Times New Roman" pitchFamily="18" charset="0"/>
                <a:cs typeface="Times New Roman" pitchFamily="18" charset="0"/>
              </a:rPr>
              <a:t>The unequal distribution of wealth and resources around the world influence the environmental problems and solutions a society can make.</a:t>
            </a:r>
          </a:p>
          <a:p>
            <a:pPr>
              <a:buClr>
                <a:srgbClr val="FFFFFF"/>
              </a:buClr>
            </a:pPr>
            <a:r>
              <a:rPr lang="en-US" dirty="0" smtClean="0">
                <a:latin typeface="Times New Roman" pitchFamily="18" charset="0"/>
                <a:cs typeface="Times New Roman" pitchFamily="18" charset="0"/>
              </a:rPr>
              <a:t>Developed countries have higher incomes, slower population growth, diverse industrial economies, and stronger social support.</a:t>
            </a:r>
          </a:p>
          <a:p>
            <a:pPr>
              <a:buClr>
                <a:srgbClr val="FFFFFF"/>
              </a:buClr>
            </a:pPr>
            <a:r>
              <a:rPr lang="en-US" dirty="0" smtClean="0">
                <a:latin typeface="Times New Roman" pitchFamily="18" charset="0"/>
                <a:cs typeface="Times New Roman" pitchFamily="18" charset="0"/>
              </a:rPr>
              <a:t>Developing countries have lower average incomes, simple agriculture-based communities, and rapid population growth.</a:t>
            </a:r>
          </a:p>
          <a:p>
            <a:endParaRPr lang="en-US" dirty="0"/>
          </a:p>
        </p:txBody>
      </p:sp>
    </p:spTree>
    <p:extLst>
      <p:ext uri="{BB962C8B-B14F-4D97-AF65-F5344CB8AC3E}">
        <p14:creationId xmlns:p14="http://schemas.microsoft.com/office/powerpoint/2010/main" xmlns="" val="272656598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Population and Consumption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457200" indent="-457200">
              <a:buClr>
                <a:srgbClr val="FFFFFF"/>
              </a:buClr>
            </a:pPr>
            <a:r>
              <a:rPr lang="en-US" dirty="0" smtClean="0">
                <a:latin typeface="Times New Roman" pitchFamily="18" charset="0"/>
                <a:cs typeface="Times New Roman" pitchFamily="18" charset="0"/>
              </a:rPr>
              <a:t>Almost all environmental problems can be traced back to two root causes:</a:t>
            </a:r>
          </a:p>
          <a:p>
            <a:pPr marL="914400" lvl="1" indent="-457200">
              <a:buClr>
                <a:srgbClr val="FFFFFF"/>
              </a:buClr>
              <a:buFontTx/>
              <a:buChar char="•"/>
            </a:pPr>
            <a:r>
              <a:rPr lang="en-US" dirty="0" smtClean="0">
                <a:latin typeface="Times New Roman" pitchFamily="18" charset="0"/>
                <a:cs typeface="Times New Roman" pitchFamily="18" charset="0"/>
              </a:rPr>
              <a:t>The human population in some areas is growing too quickly for the local environment to support.</a:t>
            </a:r>
          </a:p>
          <a:p>
            <a:pPr marL="914400" lvl="1" indent="-457200">
              <a:buClr>
                <a:srgbClr val="FFFFFF"/>
              </a:buClr>
              <a:buFontTx/>
              <a:buChar char="•"/>
            </a:pPr>
            <a:r>
              <a:rPr lang="en-US" dirty="0" smtClean="0">
                <a:latin typeface="Times New Roman" pitchFamily="18" charset="0"/>
                <a:cs typeface="Times New Roman" pitchFamily="18" charset="0"/>
              </a:rPr>
              <a:t>People are using up, wasting, or polluting many natural resources faster than they can be renewed, replaced, or cleaned up.</a:t>
            </a:r>
          </a:p>
          <a:p>
            <a:endParaRPr lang="en-US" dirty="0"/>
          </a:p>
        </p:txBody>
      </p:sp>
    </p:spTree>
    <p:extLst>
      <p:ext uri="{BB962C8B-B14F-4D97-AF65-F5344CB8AC3E}">
        <p14:creationId xmlns:p14="http://schemas.microsoft.com/office/powerpoint/2010/main" xmlns="" val="35578931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Local Population Pressures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Clr>
                <a:srgbClr val="FFFFFF"/>
              </a:buClr>
            </a:pPr>
            <a:r>
              <a:rPr lang="en-US" dirty="0" smtClean="0">
                <a:latin typeface="Times New Roman" pitchFamily="18" charset="0"/>
                <a:cs typeface="Times New Roman" pitchFamily="18" charset="0"/>
              </a:rPr>
              <a:t>When the population in an area grows rapidly, there may not be enough natural resources for </a:t>
            </a:r>
            <a:r>
              <a:rPr lang="en-US" dirty="0" smtClean="0">
                <a:latin typeface="Times New Roman" pitchFamily="18" charset="0"/>
                <a:cs typeface="Times New Roman" pitchFamily="18" charset="0"/>
              </a:rPr>
              <a:t>everyone </a:t>
            </a:r>
            <a:r>
              <a:rPr lang="en-US" dirty="0" smtClean="0">
                <a:latin typeface="Times New Roman" pitchFamily="18" charset="0"/>
                <a:cs typeface="Times New Roman" pitchFamily="18" charset="0"/>
              </a:rPr>
              <a:t>to live a healthy, productive life.</a:t>
            </a:r>
          </a:p>
          <a:p>
            <a:pPr>
              <a:buClr>
                <a:srgbClr val="FFFFFF"/>
              </a:buClr>
            </a:pPr>
            <a:r>
              <a:rPr lang="en-US" dirty="0" smtClean="0">
                <a:latin typeface="Times New Roman" pitchFamily="18" charset="0"/>
                <a:cs typeface="Times New Roman" pitchFamily="18" charset="0"/>
              </a:rPr>
              <a:t>In severely overpopulated regions, forests are stripped bare, topsoil is exhausted, and animals are driven to extinction.</a:t>
            </a:r>
          </a:p>
          <a:p>
            <a:pPr>
              <a:buClr>
                <a:srgbClr val="FFFFFF"/>
              </a:buClr>
            </a:pPr>
            <a:r>
              <a:rPr lang="en-US" dirty="0" smtClean="0">
                <a:latin typeface="Times New Roman" pitchFamily="18" charset="0"/>
                <a:cs typeface="Times New Roman" pitchFamily="18" charset="0"/>
              </a:rPr>
              <a:t>In these areas, malnutrition, starvation, and disease can be constant threats.</a:t>
            </a:r>
          </a:p>
          <a:p>
            <a:endParaRPr lang="en-US" dirty="0"/>
          </a:p>
        </p:txBody>
      </p:sp>
    </p:spTree>
    <p:extLst>
      <p:ext uri="{BB962C8B-B14F-4D97-AF65-F5344CB8AC3E}">
        <p14:creationId xmlns:p14="http://schemas.microsoft.com/office/powerpoint/2010/main" xmlns="" val="121516353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Local Population Pressures</a:t>
            </a:r>
            <a:endParaRPr lang="en-US" dirty="0"/>
          </a:p>
        </p:txBody>
      </p:sp>
      <p:sp>
        <p:nvSpPr>
          <p:cNvPr id="3" name="Content Placeholder 2"/>
          <p:cNvSpPr>
            <a:spLocks noGrp="1"/>
          </p:cNvSpPr>
          <p:nvPr>
            <p:ph idx="1"/>
          </p:nvPr>
        </p:nvSpPr>
        <p:spPr/>
        <p:txBody>
          <a:bodyPr/>
          <a:lstStyle/>
          <a:p>
            <a:pPr>
              <a:buClr>
                <a:srgbClr val="FFFFFF"/>
              </a:buClr>
            </a:pPr>
            <a:r>
              <a:rPr lang="en-US" dirty="0" smtClean="0">
                <a:latin typeface="Times New Roman" pitchFamily="18" charset="0"/>
                <a:cs typeface="Times New Roman" pitchFamily="18" charset="0"/>
              </a:rPr>
              <a:t>In developing countries, millions of people are starving.</a:t>
            </a:r>
          </a:p>
          <a:p>
            <a:pPr>
              <a:buClr>
                <a:srgbClr val="FFFFFF"/>
              </a:buClr>
            </a:pPr>
            <a:r>
              <a:rPr lang="en-US" dirty="0" smtClean="0">
                <a:latin typeface="Times New Roman" pitchFamily="18" charset="0"/>
                <a:cs typeface="Times New Roman" pitchFamily="18" charset="0"/>
              </a:rPr>
              <a:t>Yet these human populations tend </a:t>
            </a:r>
            <a:r>
              <a:rPr lang="en-US" smtClean="0">
                <a:latin typeface="Times New Roman" pitchFamily="18" charset="0"/>
                <a:cs typeface="Times New Roman" pitchFamily="18" charset="0"/>
              </a:rPr>
              <a:t>to </a:t>
            </a:r>
            <a:r>
              <a:rPr lang="en-US" smtClean="0">
                <a:latin typeface="Times New Roman" pitchFamily="18" charset="0"/>
                <a:cs typeface="Times New Roman" pitchFamily="18" charset="0"/>
              </a:rPr>
              <a:t>grow </a:t>
            </a:r>
            <a:r>
              <a:rPr lang="en-US" dirty="0" smtClean="0">
                <a:latin typeface="Times New Roman" pitchFamily="18" charset="0"/>
                <a:cs typeface="Times New Roman" pitchFamily="18" charset="0"/>
              </a:rPr>
              <a:t>the fastest.</a:t>
            </a:r>
          </a:p>
          <a:p>
            <a:pPr>
              <a:buClr>
                <a:srgbClr val="FFFFFF"/>
              </a:buClr>
            </a:pPr>
            <a:r>
              <a:rPr lang="en-US" dirty="0" smtClean="0">
                <a:latin typeface="Times New Roman" pitchFamily="18" charset="0"/>
                <a:cs typeface="Times New Roman" pitchFamily="18" charset="0"/>
              </a:rPr>
              <a:t>Food production, education, and job creation cannot keep pace with the population growth, so each person gets fewer resources as time goes by.</a:t>
            </a:r>
          </a:p>
        </p:txBody>
      </p:sp>
    </p:spTree>
    <p:extLst>
      <p:ext uri="{BB962C8B-B14F-4D97-AF65-F5344CB8AC3E}">
        <p14:creationId xmlns:p14="http://schemas.microsoft.com/office/powerpoint/2010/main" xmlns="" val="161600515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Consumption Trends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buClr>
                <a:srgbClr val="FFFFFF"/>
              </a:buClr>
            </a:pPr>
            <a:r>
              <a:rPr lang="en-US" dirty="0" smtClean="0">
                <a:latin typeface="Times New Roman" pitchFamily="18" charset="0"/>
                <a:cs typeface="Times New Roman" pitchFamily="18" charset="0"/>
              </a:rPr>
              <a:t>To support the higher quality of life, developed countries are using much more of Earth’s resources.</a:t>
            </a:r>
          </a:p>
          <a:p>
            <a:pPr>
              <a:buClr>
                <a:srgbClr val="FFFFFF"/>
              </a:buClr>
            </a:pPr>
            <a:r>
              <a:rPr lang="en-US" dirty="0" smtClean="0">
                <a:latin typeface="Times New Roman" pitchFamily="18" charset="0"/>
                <a:cs typeface="Times New Roman" pitchFamily="18" charset="0"/>
              </a:rPr>
              <a:t>Developed nations use about 75 percent of the world’s resources, although they make up only 20 percent of the world’s population.</a:t>
            </a:r>
          </a:p>
          <a:p>
            <a:pPr>
              <a:buClr>
                <a:srgbClr val="FFFFFF"/>
              </a:buClr>
            </a:pPr>
            <a:r>
              <a:rPr lang="en-US" dirty="0" smtClean="0">
                <a:latin typeface="Times New Roman" pitchFamily="18" charset="0"/>
                <a:cs typeface="Times New Roman" pitchFamily="18" charset="0"/>
              </a:rPr>
              <a:t>This rate of consumption creates more waste and pollution per person then in developing countries.</a:t>
            </a:r>
          </a:p>
        </p:txBody>
      </p:sp>
    </p:spTree>
    <p:extLst>
      <p:ext uri="{BB962C8B-B14F-4D97-AF65-F5344CB8AC3E}">
        <p14:creationId xmlns:p14="http://schemas.microsoft.com/office/powerpoint/2010/main" xmlns="" val="320700438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Consumption Trends</a:t>
            </a:r>
            <a:endParaRPr lang="en-US" dirty="0"/>
          </a:p>
        </p:txBody>
      </p:sp>
      <p:pic>
        <p:nvPicPr>
          <p:cNvPr id="4" name="Content Placeholder 3" descr="Screen shot 2012-04-06 at 9.02.32 PM.png"/>
          <p:cNvPicPr>
            <a:picLocks noGrp="1" noChangeAspect="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200" y="2352922"/>
            <a:ext cx="8229600" cy="30205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89991105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Ecological Footprints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Clr>
                <a:srgbClr val="FFFFFF"/>
              </a:buClr>
            </a:pPr>
            <a:r>
              <a:rPr lang="en-US" b="1" dirty="0" smtClean="0">
                <a:solidFill>
                  <a:srgbClr val="FFCC00"/>
                </a:solidFill>
                <a:latin typeface="Times New Roman" pitchFamily="18" charset="0"/>
                <a:cs typeface="Times New Roman" pitchFamily="18" charset="0"/>
              </a:rPr>
              <a:t>Ecological footprints</a:t>
            </a:r>
            <a:r>
              <a:rPr lang="en-US" dirty="0" smtClean="0">
                <a:latin typeface="Times New Roman" pitchFamily="18" charset="0"/>
                <a:cs typeface="Times New Roman" pitchFamily="18" charset="0"/>
              </a:rPr>
              <a:t>  are calculations that show the productive area of Earth needed to support one person in a particular country.</a:t>
            </a:r>
          </a:p>
          <a:p>
            <a:pPr>
              <a:buClr>
                <a:srgbClr val="FFFFFF"/>
              </a:buClr>
            </a:pPr>
            <a:r>
              <a:rPr lang="en-US" dirty="0" smtClean="0">
                <a:latin typeface="Times New Roman" pitchFamily="18" charset="0"/>
                <a:cs typeface="Times New Roman" pitchFamily="18" charset="0"/>
              </a:rPr>
              <a:t>An ecological footprint estimates the land used for crops, grazing, forests products, and housing. It also includes the ocean area used to harvest seafood and the forest area needed to absorb the air pollution caused by fossil fuels.</a:t>
            </a:r>
          </a:p>
          <a:p>
            <a:endParaRPr lang="en-US" dirty="0"/>
          </a:p>
        </p:txBody>
      </p:sp>
    </p:spTree>
    <p:extLst>
      <p:ext uri="{BB962C8B-B14F-4D97-AF65-F5344CB8AC3E}">
        <p14:creationId xmlns:p14="http://schemas.microsoft.com/office/powerpoint/2010/main" xmlns="" val="175277293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Ecological Footprints</a:t>
            </a:r>
            <a:endParaRPr lang="en-US" dirty="0"/>
          </a:p>
        </p:txBody>
      </p:sp>
      <p:sp>
        <p:nvSpPr>
          <p:cNvPr id="4" name="Content Placeholder 3"/>
          <p:cNvSpPr>
            <a:spLocks noGrp="1"/>
          </p:cNvSpPr>
          <p:nvPr>
            <p:ph sz="half" idx="1"/>
          </p:nvPr>
        </p:nvSpPr>
        <p:spPr/>
        <p:txBody>
          <a:bodyPr/>
          <a:lstStyle/>
          <a:p>
            <a:r>
              <a:rPr lang="en-US" dirty="0" smtClean="0">
                <a:latin typeface="Times New Roman" pitchFamily="18" charset="0"/>
                <a:cs typeface="Times New Roman" pitchFamily="18" charset="0"/>
              </a:rPr>
              <a:t>An ecological footprint is one way to express the differences in consumption between nations.</a:t>
            </a:r>
          </a:p>
          <a:p>
            <a:endParaRPr lang="en-US" dirty="0"/>
          </a:p>
        </p:txBody>
      </p:sp>
      <p:pic>
        <p:nvPicPr>
          <p:cNvPr id="6" name="Picture 4" descr="Screen shot 2012-04-06 at 8.56.49 PM.png"/>
          <p:cNvPicPr>
            <a:picLocks noGrp="1" noChangeAspect="1"/>
          </p:cNvPicPr>
          <p:nvPr>
            <p:ph sz="half" idx="2"/>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83988" y="1600200"/>
            <a:ext cx="3367023"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59050470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Critical Thinking and the Environment</a:t>
            </a:r>
            <a:endParaRPr lang="en-US" dirty="0">
              <a:latin typeface="Times New Roman" pitchFamily="18" charset="0"/>
              <a:cs typeface="Times New Roman" pitchFamily="18" charset="0"/>
            </a:endParaRPr>
          </a:p>
        </p:txBody>
      </p:sp>
      <p:sp>
        <p:nvSpPr>
          <p:cNvPr id="6" name="Content Placeholder 5"/>
          <p:cNvSpPr>
            <a:spLocks noGrp="1"/>
          </p:cNvSpPr>
          <p:nvPr>
            <p:ph idx="1"/>
          </p:nvPr>
        </p:nvSpPr>
        <p:spPr/>
        <p:txBody>
          <a:bodyPr/>
          <a:lstStyle/>
          <a:p>
            <a:pPr>
              <a:buClr>
                <a:srgbClr val="FFFFFF"/>
              </a:buClr>
            </a:pPr>
            <a:r>
              <a:rPr lang="en-US" dirty="0" smtClean="0">
                <a:latin typeface="Times New Roman" pitchFamily="18" charset="0"/>
                <a:cs typeface="Times New Roman" pitchFamily="18" charset="0"/>
              </a:rPr>
              <a:t>People on either side on an environmental issue may feel passionately about their cause and can distort information to mislead people about the issue.</a:t>
            </a:r>
          </a:p>
          <a:p>
            <a:pPr>
              <a:buClr>
                <a:srgbClr val="FFFFFF"/>
              </a:buClr>
            </a:pPr>
            <a:r>
              <a:rPr lang="en-US" dirty="0" smtClean="0">
                <a:latin typeface="Times New Roman" pitchFamily="18" charset="0"/>
                <a:cs typeface="Times New Roman" pitchFamily="18" charset="0"/>
              </a:rPr>
              <a:t>Research done by scientists is often used to make a political point or is misinterpreted to support controversial data.</a:t>
            </a:r>
          </a:p>
        </p:txBody>
      </p:sp>
    </p:spTree>
    <p:extLst>
      <p:ext uri="{BB962C8B-B14F-4D97-AF65-F5344CB8AC3E}">
        <p14:creationId xmlns:p14="http://schemas.microsoft.com/office/powerpoint/2010/main" xmlns="" val="345064096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Critical Thinking and the Environment</a:t>
            </a:r>
            <a:endParaRPr lang="en-US" dirty="0"/>
          </a:p>
        </p:txBody>
      </p:sp>
      <p:sp>
        <p:nvSpPr>
          <p:cNvPr id="3" name="Content Placeholder 2"/>
          <p:cNvSpPr>
            <a:spLocks noGrp="1"/>
          </p:cNvSpPr>
          <p:nvPr>
            <p:ph idx="1"/>
          </p:nvPr>
        </p:nvSpPr>
        <p:spPr/>
        <p:txBody>
          <a:bodyPr/>
          <a:lstStyle/>
          <a:p>
            <a:pPr>
              <a:buClr>
                <a:srgbClr val="FFFFFF"/>
              </a:buClr>
            </a:pPr>
            <a:r>
              <a:rPr lang="en-US" dirty="0" smtClean="0"/>
              <a:t>Also, the economic dimension of an environmental issue may be oversimplified.</a:t>
            </a:r>
          </a:p>
          <a:p>
            <a:pPr>
              <a:buClr>
                <a:srgbClr val="FFFFFF"/>
              </a:buClr>
            </a:pPr>
            <a:r>
              <a:rPr lang="en-US" dirty="0" smtClean="0"/>
              <a:t>And to complicate matters still, the media often sensationalizes environmental issues.</a:t>
            </a:r>
          </a:p>
          <a:p>
            <a:pPr>
              <a:buClr>
                <a:srgbClr val="FFFFFF"/>
              </a:buClr>
            </a:pPr>
            <a:r>
              <a:rPr lang="en-US" dirty="0" smtClean="0"/>
              <a:t>For these reasons and others you must use your critical thinking skills when making decisions about environmental issues.</a:t>
            </a:r>
          </a:p>
          <a:p>
            <a:endParaRPr lang="en-US" dirty="0"/>
          </a:p>
        </p:txBody>
      </p:sp>
    </p:spTree>
    <p:extLst>
      <p:ext uri="{BB962C8B-B14F-4D97-AF65-F5344CB8AC3E}">
        <p14:creationId xmlns:p14="http://schemas.microsoft.com/office/powerpoint/2010/main" xmlns="" val="6659908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Critical Thinking and the Environment</a:t>
            </a:r>
            <a:endParaRPr lang="en-US" dirty="0"/>
          </a:p>
        </p:txBody>
      </p:sp>
      <p:sp>
        <p:nvSpPr>
          <p:cNvPr id="3" name="Content Placeholder 2"/>
          <p:cNvSpPr>
            <a:spLocks noGrp="1"/>
          </p:cNvSpPr>
          <p:nvPr>
            <p:ph idx="1"/>
          </p:nvPr>
        </p:nvSpPr>
        <p:spPr/>
        <p:txBody>
          <a:bodyPr/>
          <a:lstStyle/>
          <a:p>
            <a:pPr>
              <a:buClr>
                <a:srgbClr val="FFFFFF"/>
              </a:buClr>
            </a:pPr>
            <a:r>
              <a:rPr lang="en-US" dirty="0" smtClean="0"/>
              <a:t>Remember a few things as you explore environmental science further:</a:t>
            </a:r>
          </a:p>
          <a:p>
            <a:pPr lvl="1">
              <a:buClr>
                <a:srgbClr val="FFFFFF"/>
              </a:buClr>
              <a:buFontTx/>
              <a:buChar char="•"/>
            </a:pPr>
            <a:r>
              <a:rPr lang="en-US" dirty="0" smtClean="0"/>
              <a:t>First, be prepared to listen to many viewpoints over a particular issue.</a:t>
            </a:r>
          </a:p>
          <a:p>
            <a:pPr lvl="1">
              <a:buClr>
                <a:srgbClr val="FFFFFF"/>
              </a:buClr>
              <a:buFontTx/>
              <a:buChar char="•"/>
            </a:pPr>
            <a:r>
              <a:rPr lang="en-US" dirty="0" smtClean="0"/>
              <a:t>Second, investigate the source of the information you encounter.</a:t>
            </a:r>
          </a:p>
          <a:p>
            <a:pPr lvl="1">
              <a:buClr>
                <a:srgbClr val="FFFFFF"/>
              </a:buClr>
              <a:buFontTx/>
              <a:buChar char="•"/>
            </a:pPr>
            <a:r>
              <a:rPr lang="en-US" dirty="0" smtClean="0"/>
              <a:t>Third, gather all the information you can before drawing a conclusion.</a:t>
            </a:r>
          </a:p>
          <a:p>
            <a:endParaRPr lang="en-US" dirty="0"/>
          </a:p>
        </p:txBody>
      </p:sp>
    </p:spTree>
    <p:extLst>
      <p:ext uri="{BB962C8B-B14F-4D97-AF65-F5344CB8AC3E}">
        <p14:creationId xmlns:p14="http://schemas.microsoft.com/office/powerpoint/2010/main" xmlns="" val="100187148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A Sustainable World</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Clr>
                <a:srgbClr val="FFFFFF"/>
              </a:buClr>
            </a:pPr>
            <a:r>
              <a:rPr lang="en-US" b="1" dirty="0" smtClean="0">
                <a:solidFill>
                  <a:srgbClr val="FFCC00"/>
                </a:solidFill>
                <a:latin typeface="Times New Roman" pitchFamily="18" charset="0"/>
                <a:cs typeface="Times New Roman" pitchFamily="18" charset="0"/>
              </a:rPr>
              <a:t>Sustainability</a:t>
            </a:r>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is the condition in which human needs are met in such a way that a human population can survive indefinitely.</a:t>
            </a:r>
            <a:endParaRPr lang="en-US" b="1" dirty="0" smtClean="0">
              <a:latin typeface="Times New Roman" pitchFamily="18" charset="0"/>
              <a:cs typeface="Times New Roman" pitchFamily="18" charset="0"/>
            </a:endParaRPr>
          </a:p>
          <a:p>
            <a:pPr>
              <a:buClr>
                <a:srgbClr val="FFFFFF"/>
              </a:buClr>
            </a:pPr>
            <a:r>
              <a:rPr lang="en-US" dirty="0" smtClean="0">
                <a:latin typeface="Times New Roman" pitchFamily="18" charset="0"/>
                <a:cs typeface="Times New Roman" pitchFamily="18" charset="0"/>
              </a:rPr>
              <a:t>Sustainability is a key goal of environmental science.</a:t>
            </a:r>
          </a:p>
        </p:txBody>
      </p:sp>
    </p:spTree>
    <p:extLst>
      <p:ext uri="{BB962C8B-B14F-4D97-AF65-F5344CB8AC3E}">
        <p14:creationId xmlns:p14="http://schemas.microsoft.com/office/powerpoint/2010/main" xmlns="" val="6645054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A Sustainable World</a:t>
            </a:r>
            <a:endParaRPr lang="en-US" dirty="0"/>
          </a:p>
        </p:txBody>
      </p:sp>
      <p:sp>
        <p:nvSpPr>
          <p:cNvPr id="3" name="Content Placeholder 2"/>
          <p:cNvSpPr>
            <a:spLocks noGrp="1"/>
          </p:cNvSpPr>
          <p:nvPr>
            <p:ph idx="1"/>
          </p:nvPr>
        </p:nvSpPr>
        <p:spPr/>
        <p:txBody>
          <a:bodyPr>
            <a:normAutofit lnSpcReduction="10000"/>
          </a:bodyPr>
          <a:lstStyle/>
          <a:p>
            <a:pPr>
              <a:buClr>
                <a:srgbClr val="FFFFFF"/>
              </a:buClr>
            </a:pPr>
            <a:r>
              <a:rPr lang="en-US" dirty="0" smtClean="0">
                <a:latin typeface="Times New Roman" pitchFamily="18" charset="0"/>
                <a:cs typeface="Times New Roman" pitchFamily="18" charset="0"/>
              </a:rPr>
              <a:t>A sustainable world is not unchanging as technological advances and human civilizations continue to be productive.</a:t>
            </a:r>
          </a:p>
          <a:p>
            <a:pPr>
              <a:buClr>
                <a:srgbClr val="FFFFFF"/>
              </a:buClr>
            </a:pPr>
            <a:r>
              <a:rPr lang="en-US" dirty="0" smtClean="0">
                <a:latin typeface="Times New Roman" pitchFamily="18" charset="0"/>
                <a:cs typeface="Times New Roman" pitchFamily="18" charset="0"/>
              </a:rPr>
              <a:t>However, our current world is not sustainable as the developed countries are using resources faster than they can be replaced.</a:t>
            </a:r>
          </a:p>
          <a:p>
            <a:pPr>
              <a:buClr>
                <a:srgbClr val="FFFFFF"/>
              </a:buClr>
            </a:pPr>
            <a:r>
              <a:rPr lang="en-US" dirty="0" smtClean="0">
                <a:latin typeface="Times New Roman" pitchFamily="18" charset="0"/>
                <a:cs typeface="Times New Roman" pitchFamily="18" charset="0"/>
              </a:rPr>
              <a:t>Achieving a sustainable world requires everyone’s participation including individual citizens, industry, and the government. </a:t>
            </a:r>
          </a:p>
          <a:p>
            <a:endParaRPr lang="en-US" dirty="0"/>
          </a:p>
        </p:txBody>
      </p:sp>
    </p:spTree>
    <p:extLst>
      <p:ext uri="{BB962C8B-B14F-4D97-AF65-F5344CB8AC3E}">
        <p14:creationId xmlns:p14="http://schemas.microsoft.com/office/powerpoint/2010/main" xmlns="" val="286632434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Section Review Questions - Homework</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70000" lnSpcReduction="20000"/>
          </a:bodyPr>
          <a:lstStyle/>
          <a:p>
            <a:pPr marL="514350" indent="-514350">
              <a:buFont typeface="+mj-lt"/>
              <a:buAutoNum type="arabicPeriod"/>
            </a:pPr>
            <a:r>
              <a:rPr lang="en-US" dirty="0" smtClean="0">
                <a:latin typeface="Times New Roman" pitchFamily="18" charset="0"/>
                <a:cs typeface="Times New Roman" pitchFamily="18" charset="0"/>
              </a:rPr>
              <a:t>Describe three differences between developing and developed nations using the examples in Figure 2.4.  Would you classify Mexico as a developing nation? Explain your answer.</a:t>
            </a:r>
          </a:p>
          <a:p>
            <a:pPr marL="514350" indent="-514350">
              <a:buFont typeface="+mj-lt"/>
              <a:buAutoNum type="arabicPeriod"/>
            </a:pPr>
            <a:r>
              <a:rPr lang="en-US" dirty="0" smtClean="0">
                <a:latin typeface="Times New Roman" pitchFamily="18" charset="0"/>
                <a:cs typeface="Times New Roman" pitchFamily="18" charset="0"/>
              </a:rPr>
              <a:t>Explain why critical thinking is an important skill in environmental science.</a:t>
            </a:r>
          </a:p>
          <a:p>
            <a:pPr marL="514350" indent="-514350">
              <a:buFont typeface="+mj-lt"/>
              <a:buAutoNum type="arabicPeriod"/>
            </a:pPr>
            <a:r>
              <a:rPr lang="en-US" dirty="0" smtClean="0">
                <a:latin typeface="Times New Roman" pitchFamily="18" charset="0"/>
                <a:cs typeface="Times New Roman" pitchFamily="18" charset="0"/>
              </a:rPr>
              <a:t>Explain </a:t>
            </a:r>
            <a:r>
              <a:rPr lang="en-US" dirty="0" smtClean="0">
                <a:latin typeface="Times New Roman" pitchFamily="18" charset="0"/>
                <a:cs typeface="Times New Roman" pitchFamily="18" charset="0"/>
              </a:rPr>
              <a:t>the </a:t>
            </a:r>
            <a:r>
              <a:rPr lang="en-US" dirty="0" smtClean="0">
                <a:latin typeface="Times New Roman" pitchFamily="18" charset="0"/>
                <a:cs typeface="Times New Roman" pitchFamily="18" charset="0"/>
              </a:rPr>
              <a:t>law of supply and demand, and give an example of how it relates to the environment.</a:t>
            </a:r>
          </a:p>
          <a:p>
            <a:pPr marL="514350" indent="-514350">
              <a:buFont typeface="+mj-lt"/>
              <a:buAutoNum type="arabicPeriod"/>
            </a:pPr>
            <a:r>
              <a:rPr lang="en-US" dirty="0" smtClean="0">
                <a:latin typeface="Times New Roman" pitchFamily="18" charset="0"/>
                <a:cs typeface="Times New Roman" pitchFamily="18" charset="0"/>
              </a:rPr>
              <a:t>The law of supply and demand is a simplification of economic patterns.  What other factors might affect the cost of copper?</a:t>
            </a:r>
          </a:p>
          <a:p>
            <a:pPr marL="514350" indent="-514350">
              <a:buFont typeface="+mj-lt"/>
              <a:buAutoNum type="arabicPeriod"/>
            </a:pPr>
            <a:r>
              <a:rPr lang="en-US" dirty="0" smtClean="0">
                <a:latin typeface="Times New Roman" pitchFamily="18" charset="0"/>
                <a:cs typeface="Times New Roman" pitchFamily="18" charset="0"/>
              </a:rPr>
              <a:t>Write a description of the “Tragedy of the Commons.”  Do you think that Hardin’s essay is an accurate description of the relationship between individuals, society, and the environment?</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225299475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308</TotalTime>
  <Words>3012</Words>
  <Application>Microsoft Office PowerPoint</Application>
  <PresentationFormat>On-screen Show (4:3)</PresentationFormat>
  <Paragraphs>226</Paragraphs>
  <Slides>60</Slides>
  <Notes>1</Notes>
  <HiddenSlides>0</HiddenSlides>
  <MMClips>0</MMClips>
  <ScaleCrop>false</ScaleCrop>
  <HeadingPairs>
    <vt:vector size="4" baseType="variant">
      <vt:variant>
        <vt:lpstr>Theme</vt:lpstr>
      </vt:variant>
      <vt:variant>
        <vt:i4>1</vt:i4>
      </vt:variant>
      <vt:variant>
        <vt:lpstr>Slide Titles</vt:lpstr>
      </vt:variant>
      <vt:variant>
        <vt:i4>60</vt:i4>
      </vt:variant>
    </vt:vector>
  </HeadingPairs>
  <TitlesOfParts>
    <vt:vector size="61" baseType="lpstr">
      <vt:lpstr>Office Theme</vt:lpstr>
      <vt:lpstr>Classroom Catalyst</vt:lpstr>
      <vt:lpstr>Chapter 1 Science and the Environment</vt:lpstr>
      <vt:lpstr>Understanding Our Environment</vt:lpstr>
      <vt:lpstr>Section 1 What Is Environmental Science?</vt:lpstr>
      <vt:lpstr>The Goals of Environmental Science</vt:lpstr>
      <vt:lpstr>Many Fields of Study</vt:lpstr>
      <vt:lpstr>Many Fields of Study</vt:lpstr>
      <vt:lpstr>Scientists as Citizens, Citizens as Scientists</vt:lpstr>
      <vt:lpstr>Our Environment Through Time</vt:lpstr>
      <vt:lpstr>Hunter-Gatherers</vt:lpstr>
      <vt:lpstr>Hunter-Gatherers</vt:lpstr>
      <vt:lpstr>The Agricultural Revolution</vt:lpstr>
      <vt:lpstr>The Agricultural Revolution</vt:lpstr>
      <vt:lpstr>The Agricultural Revolution</vt:lpstr>
      <vt:lpstr>The Agricultural Revolution</vt:lpstr>
      <vt:lpstr>The Agricultural Revolution</vt:lpstr>
      <vt:lpstr>The Industrial Revolution</vt:lpstr>
      <vt:lpstr>The Industrial Revolution</vt:lpstr>
      <vt:lpstr>Improving the Quality of Life</vt:lpstr>
      <vt:lpstr>Improving the Quality of Life</vt:lpstr>
      <vt:lpstr>Improving the Quality of Life</vt:lpstr>
      <vt:lpstr>Spaceship Earth</vt:lpstr>
      <vt:lpstr>Spaceship Earth</vt:lpstr>
      <vt:lpstr>Spaceship Earth</vt:lpstr>
      <vt:lpstr>Population Growth</vt:lpstr>
      <vt:lpstr>Population Growth</vt:lpstr>
      <vt:lpstr>Population Growth</vt:lpstr>
      <vt:lpstr>What are our Main Environmental Problems?</vt:lpstr>
      <vt:lpstr>Resource Depletion</vt:lpstr>
      <vt:lpstr>Resource Depletion</vt:lpstr>
      <vt:lpstr>Resource Depletion</vt:lpstr>
      <vt:lpstr>Pollution</vt:lpstr>
      <vt:lpstr>Pollution</vt:lpstr>
      <vt:lpstr>Pollution</vt:lpstr>
      <vt:lpstr>Loss of Biodiversity</vt:lpstr>
      <vt:lpstr>Loss of Biodiversity</vt:lpstr>
      <vt:lpstr>Section Review Questions-Homework</vt:lpstr>
      <vt:lpstr>Classroom Catalyst</vt:lpstr>
      <vt:lpstr>Section 2 The Environment and Society</vt:lpstr>
      <vt:lpstr>“The Tragedy of the Commons”</vt:lpstr>
      <vt:lpstr>“The Tragedy of the Commons”</vt:lpstr>
      <vt:lpstr>“The Tragedy of the Commons”</vt:lpstr>
      <vt:lpstr>“The Tragedy of the Commons”</vt:lpstr>
      <vt:lpstr>Supply and Demand</vt:lpstr>
      <vt:lpstr>Costs and Benefits</vt:lpstr>
      <vt:lpstr>Risk Assessment</vt:lpstr>
      <vt:lpstr>Developed and Developing Countries</vt:lpstr>
      <vt:lpstr>Population and Consumption</vt:lpstr>
      <vt:lpstr>Local Population Pressures</vt:lpstr>
      <vt:lpstr>Local Population Pressures</vt:lpstr>
      <vt:lpstr>Consumption Trends</vt:lpstr>
      <vt:lpstr>Consumption Trends</vt:lpstr>
      <vt:lpstr>Ecological Footprints</vt:lpstr>
      <vt:lpstr>Ecological Footprints</vt:lpstr>
      <vt:lpstr>Critical Thinking and the Environment</vt:lpstr>
      <vt:lpstr>Critical Thinking and the Environment</vt:lpstr>
      <vt:lpstr>Critical Thinking and the Environment</vt:lpstr>
      <vt:lpstr>A Sustainable World</vt:lpstr>
      <vt:lpstr>A Sustainable World</vt:lpstr>
      <vt:lpstr>Section Review Questions - Homework</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Science and the Environment</dc:title>
  <dc:creator>Klingaman</dc:creator>
  <cp:lastModifiedBy>Kristen Klingaman</cp:lastModifiedBy>
  <cp:revision>15</cp:revision>
  <dcterms:created xsi:type="dcterms:W3CDTF">2013-08-07T18:15:13Z</dcterms:created>
  <dcterms:modified xsi:type="dcterms:W3CDTF">2013-08-28T18:31:03Z</dcterms:modified>
</cp:coreProperties>
</file>