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7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29C30-A44F-F544-8B52-F90EDC042D37}" type="datetimeFigureOut">
              <a:rPr lang="en-US" smtClean="0"/>
              <a:t>8/8/12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FCFB-AC62-744B-B972-8336A4E4D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69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8FCFB-AC62-744B-B972-8336A4E4D0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00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August 8, 2012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August 8,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file://localhost/http://www.ongoingsupport.org/IMAGES/STUDY%2520SMALL.gi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Science?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1-1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32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921" y="889001"/>
            <a:ext cx="8027936" cy="1705428"/>
          </a:xfrm>
        </p:spPr>
        <p:txBody>
          <a:bodyPr/>
          <a:lstStyle/>
          <a:p>
            <a:r>
              <a:rPr lang="en-US" sz="3200" dirty="0" smtClean="0"/>
              <a:t>The goal of science is to </a:t>
            </a:r>
            <a:r>
              <a:rPr lang="en-US" sz="3200" b="1" u="sng" dirty="0" smtClean="0"/>
              <a:t>investigate and understand nature.</a:t>
            </a:r>
            <a:endParaRPr lang="en-US" sz="3200" u="sng" dirty="0" smtClean="0"/>
          </a:p>
          <a:p>
            <a:endParaRPr lang="en-US" b="1" u="sng" dirty="0"/>
          </a:p>
        </p:txBody>
      </p:sp>
      <p:pic>
        <p:nvPicPr>
          <p:cNvPr id="4" name="Picture 3" descr="Nat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013" y="2830285"/>
            <a:ext cx="4321144" cy="323668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89921" y="2619830"/>
            <a:ext cx="4199794" cy="3211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cs typeface="Times New Roman"/>
              </a:rPr>
              <a:t>Science is </a:t>
            </a:r>
            <a:r>
              <a:rPr lang="en-US" sz="3200" b="1" u="sng" dirty="0" smtClean="0">
                <a:cs typeface="Times New Roman"/>
              </a:rPr>
              <a:t>an organized way of using evidence to learn about the natural world. </a:t>
            </a:r>
            <a:endParaRPr lang="en-US" sz="3200" b="1" dirty="0" smtClean="0">
              <a:ea typeface="Times New Roman"/>
              <a:cs typeface="Times New Roman"/>
            </a:endParaRPr>
          </a:p>
          <a:p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542722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921" y="889001"/>
            <a:ext cx="8027936" cy="55698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 smtClean="0">
                <a:cs typeface="Times New Roman"/>
              </a:rPr>
              <a:t>An </a:t>
            </a:r>
            <a:r>
              <a:rPr lang="en-US" sz="4000" dirty="0">
                <a:cs typeface="Times New Roman"/>
              </a:rPr>
              <a:t>observation </a:t>
            </a:r>
            <a:r>
              <a:rPr lang="en-US" sz="4000" b="1" u="sng" dirty="0">
                <a:cs typeface="Times New Roman"/>
              </a:rPr>
              <a:t>using one or more of the senses to gather information </a:t>
            </a:r>
            <a:endParaRPr lang="en-US" sz="4000" b="1" dirty="0">
              <a:ea typeface="Times New Roman"/>
              <a:cs typeface="Times New Roman"/>
            </a:endParaRPr>
          </a:p>
          <a:p>
            <a:endParaRPr lang="en-US" sz="4000" dirty="0" smtClean="0">
              <a:cs typeface="Times New Roman"/>
            </a:endParaRPr>
          </a:p>
          <a:p>
            <a:r>
              <a:rPr lang="en-US" sz="4000" dirty="0" smtClean="0">
                <a:cs typeface="Times New Roman"/>
              </a:rPr>
              <a:t>An </a:t>
            </a:r>
            <a:r>
              <a:rPr lang="en-US" sz="4000" dirty="0">
                <a:cs typeface="Times New Roman"/>
              </a:rPr>
              <a:t>inference is </a:t>
            </a:r>
            <a:r>
              <a:rPr lang="en-US" sz="4000" b="1" u="sng" dirty="0">
                <a:cs typeface="Times New Roman"/>
              </a:rPr>
              <a:t>a logical interpretation based on prior knowledge and prior experience.</a:t>
            </a:r>
            <a:r>
              <a:rPr lang="en-US" sz="4000" u="sng" dirty="0">
                <a:cs typeface="Times New Roman"/>
              </a:rPr>
              <a:t> </a:t>
            </a:r>
            <a:endParaRPr lang="en-US" sz="1800" dirty="0">
              <a:ea typeface="Times New Roman"/>
              <a:cs typeface="Times New Roman"/>
            </a:endParaRPr>
          </a:p>
          <a:p>
            <a:endParaRPr lang="en-US" sz="3200" u="sng" dirty="0" smtClean="0"/>
          </a:p>
          <a:p>
            <a:endParaRPr lang="en-US" b="1" u="sng" dirty="0"/>
          </a:p>
        </p:txBody>
      </p:sp>
      <p:sp>
        <p:nvSpPr>
          <p:cNvPr id="2" name="Rectangle 1"/>
          <p:cNvSpPr/>
          <p:nvPr/>
        </p:nvSpPr>
        <p:spPr>
          <a:xfrm>
            <a:off x="815749" y="2411888"/>
            <a:ext cx="228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b="1" dirty="0">
                <a:latin typeface="Times New Roman"/>
                <a:cs typeface="Times New Roman"/>
              </a:rPr>
              <a:t> </a:t>
            </a:r>
            <a:endParaRPr lang="en-US" sz="1200" dirty="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7569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442913005"/>
              </p:ext>
            </p:extLst>
          </p:nvPr>
        </p:nvGraphicFramePr>
        <p:xfrm>
          <a:off x="743857" y="2250167"/>
          <a:ext cx="4826000" cy="4010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3000"/>
                <a:gridCol w="2413000"/>
              </a:tblGrid>
              <a:tr h="48940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Observation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Inference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35208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5" name="Picture 1" descr="http://www.ongoingsupport.org/IMAGES/STUDY%20SMALL.gif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r:link="rId3">
            <a:lum contrast="4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4751" b="-94751"/>
          <a:stretch>
            <a:fillRect/>
          </a:stretch>
        </p:blipFill>
        <p:spPr bwMode="auto">
          <a:xfrm>
            <a:off x="3919438" y="-2271996"/>
            <a:ext cx="5224562" cy="782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497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429" y="471714"/>
            <a:ext cx="7982857" cy="979715"/>
          </a:xfrm>
        </p:spPr>
        <p:txBody>
          <a:bodyPr>
            <a:noAutofit/>
          </a:bodyPr>
          <a:lstStyle/>
          <a:p>
            <a:r>
              <a:rPr lang="en-US" sz="4200" b="1" dirty="0" smtClean="0"/>
              <a:t>How do scientists do science?</a:t>
            </a:r>
            <a:endParaRPr lang="en-US" sz="4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430" y="1451429"/>
            <a:ext cx="7855856" cy="4989285"/>
          </a:xfrm>
        </p:spPr>
        <p:txBody>
          <a:bodyPr>
            <a:normAutofit/>
          </a:bodyPr>
          <a:lstStyle/>
          <a:p>
            <a:pPr marL="525780" lvl="0" indent="-457200">
              <a:buFont typeface="+mj-lt"/>
              <a:buAutoNum type="arabicPeriod"/>
            </a:pPr>
            <a:r>
              <a:rPr lang="en-US" sz="3600" b="1" u="sng" dirty="0"/>
              <a:t>State the problem </a:t>
            </a:r>
            <a:endParaRPr lang="en-US" sz="3600" b="1" dirty="0"/>
          </a:p>
          <a:p>
            <a:pPr marL="525780" lvl="0" indent="-457200">
              <a:buFont typeface="+mj-lt"/>
              <a:buAutoNum type="arabicPeriod"/>
            </a:pPr>
            <a:r>
              <a:rPr lang="en-US" sz="3600" b="1" u="sng" dirty="0"/>
              <a:t>Form a hypothesis</a:t>
            </a:r>
            <a:endParaRPr lang="en-US" sz="3600" b="1" dirty="0"/>
          </a:p>
          <a:p>
            <a:pPr marL="525780" lvl="0" indent="-457200">
              <a:buFont typeface="+mj-lt"/>
              <a:buAutoNum type="arabicPeriod"/>
            </a:pPr>
            <a:r>
              <a:rPr lang="en-US" sz="3600" b="1" u="sng" dirty="0"/>
              <a:t>Set up a controlled experiment</a:t>
            </a:r>
            <a:endParaRPr lang="en-US" sz="3600" b="1" dirty="0"/>
          </a:p>
          <a:p>
            <a:pPr marL="525780" lvl="0" indent="-457200">
              <a:buFont typeface="+mj-lt"/>
              <a:buAutoNum type="arabicPeriod"/>
            </a:pPr>
            <a:r>
              <a:rPr lang="en-US" sz="3600" b="1" u="sng" dirty="0"/>
              <a:t>Record and analyze results</a:t>
            </a:r>
            <a:endParaRPr lang="en-US" sz="3600" b="1" dirty="0"/>
          </a:p>
          <a:p>
            <a:pPr marL="525780" lvl="0" indent="-457200">
              <a:buFont typeface="+mj-lt"/>
              <a:buAutoNum type="arabicPeriod"/>
            </a:pPr>
            <a:r>
              <a:rPr lang="en-US" sz="3600" b="1" u="sng" dirty="0"/>
              <a:t>Draw a conclusion</a:t>
            </a:r>
            <a:endParaRPr lang="en-US" sz="3600" b="1" dirty="0"/>
          </a:p>
          <a:p>
            <a:pPr marL="525780" lvl="0" indent="-457200">
              <a:buFont typeface="+mj-lt"/>
              <a:buAutoNum type="arabicPeriod"/>
            </a:pPr>
            <a:r>
              <a:rPr lang="en-US" sz="3600" b="1" u="sng" dirty="0"/>
              <a:t>Publish and repeat investigations</a:t>
            </a:r>
            <a:endParaRPr lang="en-US" sz="3600" b="1" dirty="0"/>
          </a:p>
          <a:p>
            <a:pPr marL="525780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 descr="tarantula red knee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22" b="98630" l="2834" r="985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06002">
            <a:off x="6023277" y="4027698"/>
            <a:ext cx="3317343" cy="24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77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714" y="755522"/>
            <a:ext cx="7910286" cy="859192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Designing an Experiment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714" y="1741714"/>
            <a:ext cx="7910286" cy="4626429"/>
          </a:xfrm>
        </p:spPr>
        <p:txBody>
          <a:bodyPr/>
          <a:lstStyle/>
          <a:p>
            <a:pPr lvl="0"/>
            <a:r>
              <a:rPr lang="en-US" sz="4000" dirty="0"/>
              <a:t>A hypothesis is </a:t>
            </a:r>
            <a:r>
              <a:rPr lang="en-US" sz="4000" b="1" u="sng" dirty="0"/>
              <a:t>a possible explanation for a set of observations</a:t>
            </a:r>
            <a:r>
              <a:rPr lang="en-US" sz="4000" dirty="0"/>
              <a:t> </a:t>
            </a:r>
            <a:endParaRPr lang="en-US" sz="4000" dirty="0" smtClean="0"/>
          </a:p>
          <a:p>
            <a:pPr lvl="0"/>
            <a:endParaRPr lang="en-US" sz="1800" dirty="0"/>
          </a:p>
          <a:p>
            <a:pPr lvl="0"/>
            <a:r>
              <a:rPr lang="en-US" sz="4000" dirty="0"/>
              <a:t>A variable is a </a:t>
            </a:r>
            <a:r>
              <a:rPr lang="en-US" sz="4000" b="1" u="sng" dirty="0"/>
              <a:t>factor in an experiment that can change</a:t>
            </a:r>
            <a:r>
              <a:rPr lang="en-US" sz="4000" b="1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56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714" y="780144"/>
            <a:ext cx="7910286" cy="5588000"/>
          </a:xfrm>
        </p:spPr>
        <p:txBody>
          <a:bodyPr/>
          <a:lstStyle/>
          <a:p>
            <a:pPr lvl="0"/>
            <a:r>
              <a:rPr lang="en-US" sz="4000" dirty="0"/>
              <a:t>Manipulated variable – </a:t>
            </a:r>
            <a:r>
              <a:rPr lang="en-US" sz="4000" b="1" u="sng" dirty="0"/>
              <a:t>the variable that is deliberately </a:t>
            </a:r>
            <a:r>
              <a:rPr lang="en-US" sz="4000" b="1" u="sng" dirty="0" smtClean="0"/>
              <a:t>changed (</a:t>
            </a:r>
            <a:r>
              <a:rPr lang="en-US" sz="4000" b="1" u="sng" smtClean="0"/>
              <a:t>independent).</a:t>
            </a:r>
            <a:endParaRPr lang="en-US" sz="4000" b="1" dirty="0"/>
          </a:p>
          <a:p>
            <a:pPr lvl="0"/>
            <a:r>
              <a:rPr lang="en-US" sz="4000" dirty="0"/>
              <a:t>Responding variable – </a:t>
            </a:r>
            <a:r>
              <a:rPr lang="en-US" sz="4000" b="1" u="sng" dirty="0"/>
              <a:t>the variable that is observed and that changes in response to the manipulated variable </a:t>
            </a:r>
            <a:r>
              <a:rPr lang="en-US" sz="4000" b="1" u="sng" dirty="0" smtClean="0"/>
              <a:t>(dependent).</a:t>
            </a:r>
            <a:endParaRPr lang="en-US" sz="4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256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714" y="762000"/>
            <a:ext cx="7910286" cy="5606143"/>
          </a:xfrm>
        </p:spPr>
        <p:txBody>
          <a:bodyPr/>
          <a:lstStyle/>
          <a:p>
            <a:pPr lvl="0"/>
            <a:r>
              <a:rPr lang="en-US" sz="4000" dirty="0"/>
              <a:t>A controlled experiment is </a:t>
            </a:r>
            <a:r>
              <a:rPr lang="en-US" sz="4800" b="1" u="sng" dirty="0"/>
              <a:t>an experiment where only one variable is changed at a time, all other variables are kept unchanged</a:t>
            </a:r>
            <a:r>
              <a:rPr lang="en-US" sz="4800" b="1" u="sng" dirty="0" smtClean="0"/>
              <a:t>.</a:t>
            </a:r>
            <a:endParaRPr lang="en-US" sz="4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950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714" y="834572"/>
            <a:ext cx="7910286" cy="5533572"/>
          </a:xfrm>
        </p:spPr>
        <p:txBody>
          <a:bodyPr>
            <a:normAutofit fontScale="92500"/>
          </a:bodyPr>
          <a:lstStyle/>
          <a:p>
            <a:pPr lvl="1"/>
            <a:r>
              <a:rPr lang="en-US" sz="4000" dirty="0"/>
              <a:t>Control Group </a:t>
            </a:r>
            <a:r>
              <a:rPr lang="en-US" sz="4000" b="1" dirty="0"/>
              <a:t>– </a:t>
            </a:r>
            <a:r>
              <a:rPr lang="en-US" sz="4000" b="1" u="sng" dirty="0"/>
              <a:t>in an experiment, the group of test subjects left untreated or unexposed to some procedure</a:t>
            </a:r>
            <a:endParaRPr lang="en-US" sz="1600" b="1" dirty="0"/>
          </a:p>
          <a:p>
            <a:pPr lvl="1"/>
            <a:r>
              <a:rPr lang="en-US" sz="4000" dirty="0"/>
              <a:t>Experimental Group </a:t>
            </a:r>
            <a:r>
              <a:rPr lang="en-US" sz="4000" b="1" dirty="0"/>
              <a:t>– </a:t>
            </a:r>
            <a:r>
              <a:rPr lang="en-US" sz="4000" b="1" u="sng" dirty="0"/>
              <a:t>in an experiment, the group of test subjects that get the treatment or exposure to some procedure</a:t>
            </a:r>
            <a:endParaRPr lang="en-US" sz="16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659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714" y="1651000"/>
            <a:ext cx="7910286" cy="4717144"/>
          </a:xfrm>
        </p:spPr>
        <p:txBody>
          <a:bodyPr>
            <a:normAutofit/>
          </a:bodyPr>
          <a:lstStyle/>
          <a:p>
            <a:pPr lvl="0"/>
            <a:r>
              <a:rPr lang="en-US" sz="4000" dirty="0"/>
              <a:t>A theory is a </a:t>
            </a:r>
            <a:r>
              <a:rPr lang="en-US" sz="4000" b="1" u="sng" dirty="0"/>
              <a:t>well-tested explanation that unifies a broad range of observations</a:t>
            </a:r>
            <a:endParaRPr lang="en-US" sz="4000" b="1" dirty="0"/>
          </a:p>
          <a:p>
            <a:pPr lvl="0"/>
            <a:r>
              <a:rPr lang="en-US" sz="4000" dirty="0"/>
              <a:t>As new evidence is uncovered </a:t>
            </a:r>
            <a:r>
              <a:rPr lang="en-US" sz="4000" b="1" u="sng" dirty="0"/>
              <a:t>a theory may be revised or replaced by a more useful explanation</a:t>
            </a:r>
            <a:endParaRPr lang="en-US" sz="4000" b="1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98714" y="798286"/>
            <a:ext cx="7910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How a theory develops</a:t>
            </a:r>
            <a:endParaRPr lang="en-US" sz="4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5249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45</TotalTime>
  <Words>249</Words>
  <Application>Microsoft Macintosh PowerPoint</Application>
  <PresentationFormat>On-screen Show (4:3)</PresentationFormat>
  <Paragraphs>30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Austin</vt:lpstr>
      <vt:lpstr>What is Science?</vt:lpstr>
      <vt:lpstr>PowerPoint Presentation</vt:lpstr>
      <vt:lpstr>PowerPoint Presentation</vt:lpstr>
      <vt:lpstr>PowerPoint Presentation</vt:lpstr>
      <vt:lpstr>How do scientists do science?</vt:lpstr>
      <vt:lpstr>Designing an Experiment</vt:lpstr>
      <vt:lpstr>PowerPoint Presentation</vt:lpstr>
      <vt:lpstr>PowerPoint Presentation</vt:lpstr>
      <vt:lpstr>PowerPoint Presentation</vt:lpstr>
      <vt:lpstr>PowerPoint Presentation</vt:lpstr>
    </vt:vector>
  </TitlesOfParts>
  <Company>Newark City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Science?</dc:title>
  <dc:creator>Newark City Schools</dc:creator>
  <cp:lastModifiedBy>Newark City Schools</cp:lastModifiedBy>
  <cp:revision>6</cp:revision>
  <dcterms:created xsi:type="dcterms:W3CDTF">2012-08-08T18:07:51Z</dcterms:created>
  <dcterms:modified xsi:type="dcterms:W3CDTF">2012-08-08T18:53:55Z</dcterms:modified>
</cp:coreProperties>
</file>