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3" r:id="rId2"/>
    <p:sldId id="258" r:id="rId3"/>
    <p:sldId id="259" r:id="rId4"/>
    <p:sldId id="260" r:id="rId5"/>
    <p:sldId id="261" r:id="rId6"/>
    <p:sldId id="262" r:id="rId7"/>
    <p:sldId id="265" r:id="rId8"/>
    <p:sldId id="264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4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ndara" pitchFamily="34" charset="0"/>
              </a:defRPr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ndara" pitchFamily="34" charset="0"/>
              </a:defRPr>
            </a:lvl1pPr>
          </a:lstStyle>
          <a:p>
            <a:fld id="{12B2DB72-47C5-47AE-996C-9FBE93A14A92}" type="datetimeFigureOut">
              <a:rPr lang="en-US"/>
              <a:pPr/>
              <a:t>7/24/2012</a:t>
            </a:fld>
            <a:endParaRPr lang="en-US"/>
          </a:p>
        </p:txBody>
      </p:sp>
      <p:sp>
        <p:nvSpPr>
          <p:cNvPr id="2253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ndara" pitchFamily="34" charset="0"/>
              </a:defRPr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ndara" pitchFamily="34" charset="0"/>
              </a:defRPr>
            </a:lvl1pPr>
          </a:lstStyle>
          <a:p>
            <a:fld id="{16A09422-E7BE-4C48-AE36-F5273F314A7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MoleculeTrace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4813" y="225425"/>
            <a:ext cx="5795962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738" y="4155141"/>
            <a:ext cx="7542212" cy="101301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0738" y="5230906"/>
            <a:ext cx="7542212" cy="1030942"/>
          </a:xfrm>
        </p:spPr>
        <p:txBody>
          <a:bodyPr/>
          <a:lstStyle>
            <a:lvl1pPr marL="0" indent="0" algn="ctr">
              <a:spcBef>
                <a:spcPct val="30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FCABD-A5D0-49EC-8CC6-118C3C702139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3CBCC-37A2-4876-B510-D083D3B3F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831A0-9AC7-4132-8750-2A901D7FB5C2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7353D-83A5-4486-9AFC-2A6909776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37" y="1219013"/>
            <a:ext cx="7542213" cy="1958975"/>
          </a:xfrm>
        </p:spPr>
        <p:txBody>
          <a:bodyPr anchor="b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5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37" y="3224213"/>
            <a:ext cx="7542213" cy="1500187"/>
          </a:xfrm>
        </p:spPr>
        <p:txBody>
          <a:bodyPr/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AA84E-386F-4220-807B-BB4A5FD07FAA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EA3AA-259E-46B6-87C2-1CA6665451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92301"/>
            <a:ext cx="3657600" cy="39751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1892301"/>
            <a:ext cx="3657600" cy="39751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C9AEC-18BF-48C6-A15B-FE68B99015FF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7358F-9D15-4DEE-B2E9-F118CE0A21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761565"/>
            <a:ext cx="3657600" cy="515469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2" y="2393575"/>
            <a:ext cx="3657600" cy="347382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3763" y="1761565"/>
            <a:ext cx="3657600" cy="515469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3763" y="2393575"/>
            <a:ext cx="3657600" cy="347382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B31D0-5E30-4592-92FE-2A97DF866F43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8AC6F-A37A-4A85-83EE-EDE9D7AEE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D9BB0-1A49-47B1-A8F5-C5DE6D7FDDA2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E642D-D60F-438D-8B92-0A9A73727E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D07B5-011D-4329-807C-C12E816B2760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084D1-E9E1-4F58-8C77-20C47B510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29" y="457201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393" y="457201"/>
            <a:ext cx="3566160" cy="54102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173288" indent="-344488">
              <a:defRPr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929" y="1828801"/>
            <a:ext cx="3566160" cy="3657600"/>
          </a:xfr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9EB10-9D86-42B8-8493-0AC4D114CF1A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5EDCB-3945-4888-BC76-02483B216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457200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66765" y="1676400"/>
            <a:ext cx="2975610" cy="2975610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1828800"/>
            <a:ext cx="3566160" cy="3657600"/>
          </a:xfr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3EF4D-CFC2-438F-9725-2A3854F1EC95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D87A3-F589-4C4A-8AB0-9E2513E63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962399"/>
            <a:ext cx="7585710" cy="672353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1957" y="457200"/>
            <a:ext cx="2940087" cy="2940087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4639235"/>
            <a:ext cx="7585710" cy="1371600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86DB8-97CF-439D-B2C8-88C3752E61A1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B6ED3-8B1A-4116-A2E2-3DAE2128EB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9E69B-B3E6-4B67-9467-D984A1E2C12F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F027A-088B-477A-B6CF-39F4110517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365" y="416859"/>
            <a:ext cx="1940859" cy="5607424"/>
          </a:xfrm>
        </p:spPr>
        <p:txBody>
          <a:bodyPr vert="eaVer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0737" y="414015"/>
            <a:ext cx="6144839" cy="561026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E6497-8F6D-4851-8154-4EEECC0F63A2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73051-8999-435A-A11D-3CB079DE2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idOverlay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10000"/>
            </a:schemeClr>
          </a:solidFill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107950"/>
            <a:ext cx="7581900" cy="1654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82775"/>
            <a:ext cx="7581900" cy="395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6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611406CD-2F6A-4C7A-807A-8602FF8A248C}" type="datetimeFigureOut">
              <a:rPr lang="en-US"/>
              <a:pPr>
                <a:defRPr/>
              </a:pPr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0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DC28B374-E0E0-41DA-BBDF-EFD41EE52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65" r:id="rId9"/>
    <p:sldLayoutId id="2147483664" r:id="rId10"/>
    <p:sldLayoutId id="2147483663" r:id="rId11"/>
    <p:sldLayoutId id="214748366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56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600" b="1">
          <a:solidFill>
            <a:schemeClr val="tx1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5600" b="1">
          <a:solidFill>
            <a:schemeClr val="tx1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5600" b="1">
          <a:solidFill>
            <a:schemeClr val="tx1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5600" b="1">
          <a:solidFill>
            <a:schemeClr val="tx1"/>
          </a:solidFill>
          <a:latin typeface="Candar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 b="1">
          <a:solidFill>
            <a:schemeClr val="tx1"/>
          </a:solidFill>
          <a:latin typeface="Candar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 b="1">
          <a:solidFill>
            <a:schemeClr val="tx1"/>
          </a:solidFill>
          <a:latin typeface="Candar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 b="1">
          <a:solidFill>
            <a:schemeClr val="tx1"/>
          </a:solidFill>
          <a:latin typeface="Candar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 b="1">
          <a:solidFill>
            <a:schemeClr val="tx1"/>
          </a:solidFill>
          <a:latin typeface="Candara" pitchFamily="34" charset="0"/>
        </a:defRPr>
      </a:lvl9pPr>
    </p:titleStyle>
    <p:bodyStyle>
      <a:lvl1pPr marL="403225" indent="-403225" algn="l" rtl="0" fontAlgn="base">
        <a:spcBef>
          <a:spcPts val="2000"/>
        </a:spcBef>
        <a:spcAft>
          <a:spcPct val="0"/>
        </a:spcAft>
        <a:buBlip>
          <a:blip r:embed="rId15"/>
        </a:buBlip>
        <a:defRPr sz="24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806450" indent="-403225" algn="l" rtl="0" fontAlgn="base">
        <a:spcBef>
          <a:spcPts val="600"/>
        </a:spcBef>
        <a:spcAft>
          <a:spcPct val="0"/>
        </a:spcAft>
        <a:buBlip>
          <a:blip r:embed="rId15"/>
        </a:buBlip>
        <a:defRPr sz="22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2pPr>
      <a:lvl3pPr marL="1143000" indent="-336550" algn="l" rtl="0" fontAlgn="base">
        <a:spcBef>
          <a:spcPts val="600"/>
        </a:spcBef>
        <a:spcAft>
          <a:spcPct val="0"/>
        </a:spcAft>
        <a:buBlip>
          <a:blip r:embed="rId15"/>
        </a:buBlip>
        <a:defRPr sz="20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3pPr>
      <a:lvl4pPr marL="1492250" indent="-349250" algn="l" rtl="0" fontAlgn="base">
        <a:spcBef>
          <a:spcPts val="600"/>
        </a:spcBef>
        <a:spcAft>
          <a:spcPct val="0"/>
        </a:spcAft>
        <a:buBlip>
          <a:blip r:embed="rId15"/>
        </a:buBlip>
        <a:defRPr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4pPr>
      <a:lvl5pPr marL="1828800" indent="-336550" algn="l" rtl="0" fontAlgn="base">
        <a:spcBef>
          <a:spcPts val="600"/>
        </a:spcBef>
        <a:spcAft>
          <a:spcPct val="0"/>
        </a:spcAft>
        <a:buBlip>
          <a:blip r:embed="rId15"/>
        </a:buBlip>
        <a:defRPr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5pPr>
      <a:lvl6pPr marL="21732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6pPr>
      <a:lvl7pPr marL="25161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7pPr>
      <a:lvl8pPr marL="2860675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8pPr>
      <a:lvl9pPr marL="3205163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cienc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Earth_science" TargetMode="External"/><Relationship Id="rId5" Type="http://schemas.openxmlformats.org/officeDocument/2006/relationships/hyperlink" Target="http://en.wikipedia.org/wiki/Earth_(planet)" TargetMode="External"/><Relationship Id="rId4" Type="http://schemas.openxmlformats.org/officeDocument/2006/relationships/hyperlink" Target="http://en.wikipedia.org/wiki/Plane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cidchart.com/community/examples/view/4d784d6c-697c-4d41-94e5-6c480af9a3b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Earth_scien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738" y="4154488"/>
            <a:ext cx="7542212" cy="10144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Branches of Earth Science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0738" y="5230813"/>
            <a:ext cx="7542212" cy="10302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Earth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</a:rPr>
              <a:t>Earth science (also known as geoscience, the geosciences or the Earth sciences) is an all-embracing term for the </a:t>
            </a:r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  <a:hlinkClick r:id="rId3" tooltip="Science"/>
              </a:rPr>
              <a:t>sciences</a:t>
            </a:r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</a:rPr>
              <a:t> related to the </a:t>
            </a:r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  <a:hlinkClick r:id="rId4" tooltip="Planet"/>
              </a:rPr>
              <a:t>planet</a:t>
            </a:r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  <a:hlinkClick r:id="rId5" tooltip="Earth (planet)"/>
              </a:rPr>
              <a:t>Earth</a:t>
            </a:r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</a:rPr>
              <a:t>.</a:t>
            </a:r>
            <a:r>
              <a:rPr lang="en-US" baseline="30000" smtClean="0">
                <a:effectLst>
                  <a:outerShdw blurRad="38100" dist="38100" dir="2700000" algn="tl">
                    <a:srgbClr val="7C9BA5"/>
                  </a:outerShdw>
                </a:effectLst>
                <a:hlinkClick r:id="rId6"/>
              </a:rPr>
              <a:t>[1]</a:t>
            </a:r>
            <a:endParaRPr lang="en-US" smtClean="0">
              <a:effectLst>
                <a:outerShdw blurRad="38100" dist="38100" dir="2700000" algn="tl">
                  <a:srgbClr val="7C9BA5"/>
                </a:outerShdw>
              </a:effectLst>
            </a:endParaRPr>
          </a:p>
          <a:p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</a:rPr>
              <a:t>It also includes the study of the Universe and everything in space</a:t>
            </a:r>
          </a:p>
          <a:p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</a:rPr>
              <a:t>Why should  we study the earth anyway? Don’t we live here !</a:t>
            </a:r>
          </a:p>
          <a:p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</a:rPr>
              <a:t>There are 4 major branches of earth science, with many other smaller branches .  The four major are geology , oceanography, astronomy and meteorology.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875" y="457200"/>
            <a:ext cx="3565525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Oceanography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266765" y="1911969"/>
            <a:ext cx="2975610" cy="250447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875" y="1828800"/>
            <a:ext cx="3565525" cy="3657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Oceanography is the  study of the oceans.  This would include tides, sharks, water composition and hurricanes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875" y="457200"/>
            <a:ext cx="3565525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Geology</a:t>
            </a:r>
            <a:endParaRPr lang="en-US" dirty="0"/>
          </a:p>
        </p:txBody>
      </p:sp>
      <p:pic>
        <p:nvPicPr>
          <p:cNvPr id="5" name="Picture Placeholder 4" descr="geology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/>
            </a:extLst>
          </a:blip>
          <a:srcRect l="12548" r="1254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875" y="1828800"/>
            <a:ext cx="3565525" cy="3657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 geologist studies the earth and all the processes that are occurring on it.  This would include topics such as erosion, weathering, volcanoes, earthquakes and rock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875" y="457200"/>
            <a:ext cx="3565525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Astronomy</a:t>
            </a:r>
            <a:endParaRPr lang="en-US" dirty="0"/>
          </a:p>
        </p:txBody>
      </p:sp>
      <p:pic>
        <p:nvPicPr>
          <p:cNvPr id="5" name="Picture Placeholder 4" descr="astronomy.jp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/>
            </a:extLst>
          </a:blip>
          <a:srcRect l="18262" r="1826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875" y="1828800"/>
            <a:ext cx="3565525" cy="3657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Astronomy is the study of space.  Galaxies, stars and planets are included in this branch of earth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875" y="457200"/>
            <a:ext cx="3565525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Meteorology</a:t>
            </a:r>
            <a:endParaRPr lang="en-US" dirty="0"/>
          </a:p>
        </p:txBody>
      </p:sp>
      <p:pic>
        <p:nvPicPr>
          <p:cNvPr id="5" name="Picture Placeholder 4" descr="imeteorology.jp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/>
            </a:extLst>
          </a:blip>
          <a:srcRect l="12548" r="1254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875" y="1828800"/>
            <a:ext cx="3565525" cy="3657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Meteorology is the study of weather and climate.  Climate is the average temperature and rainfall for a specific area over a 30 year period.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5000" smtClean="0">
                <a:effectLst/>
              </a:rPr>
              <a:t>Comparing the Branches with Analogies</a:t>
            </a:r>
          </a:p>
        </p:txBody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z="2000" smtClean="0">
                <a:effectLst/>
              </a:rPr>
              <a:t>When using analogies you are looking for relationships between items. For example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effectLst/>
              </a:rPr>
              <a:t>	Jupiter : Mercury as Big : small  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effectLst/>
              </a:rPr>
              <a:t>       cars : gasoline as humans : food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effectLst/>
              </a:rPr>
              <a:t>Now lets try one with our branches.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effectLst/>
              </a:rPr>
              <a:t>Geology : rocks as ____________: stars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effectLst/>
              </a:rPr>
              <a:t>      ( What is the relationship)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smtClean="0">
                <a:effectLst/>
              </a:rPr>
              <a:t>Oceanography: Meteorology as _______________: _____________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NOW WHAT??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</a:rPr>
              <a:t>Nothing exist alone, all these branches interact with each other.  Your task is to read the sections of text on the four previous mentioned branches (pp6-7).  Your assignment is to create/produce a 4 circle venn diagram using the 4 major branches of earth science.  Use the template to fill in the blank venn diagram.  </a:t>
            </a:r>
          </a:p>
          <a:p>
            <a:r>
              <a:rPr lang="en-US" smtClean="0">
                <a:effectLst>
                  <a:outerShdw blurRad="38100" dist="38100" dir="2700000" algn="tl">
                    <a:srgbClr val="7C9BA5"/>
                  </a:outerShdw>
                </a:effectLst>
              </a:rPr>
              <a:t>Check out the websites below:</a:t>
            </a:r>
          </a:p>
          <a:p>
            <a:pPr>
              <a:buFontTx/>
              <a:buNone/>
            </a:pPr>
            <a:endParaRPr lang="en-US" smtClean="0">
              <a:effectLst>
                <a:outerShdw blurRad="38100" dist="38100" dir="2700000" algn="tl">
                  <a:srgbClr val="7C9BA5"/>
                </a:outerShdw>
              </a:effectLst>
            </a:endParaRPr>
          </a:p>
          <a:p>
            <a:endParaRPr lang="en-US" smtClean="0">
              <a:effectLst>
                <a:outerShdw blurRad="38100" dist="38100" dir="2700000" algn="tl">
                  <a:srgbClr val="7C9BA5"/>
                </a:outerShdw>
              </a:effectLst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312863" y="5465763"/>
            <a:ext cx="3263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ndara" pitchFamily="34" charset="0"/>
                <a:hlinkClick r:id="rId3"/>
              </a:rPr>
              <a:t>4-Circle Venn Diagram Te#111001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352550" y="4994275"/>
            <a:ext cx="32369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ndara" pitchFamily="34" charset="0"/>
                <a:hlinkClick r:id="rId4"/>
              </a:rPr>
              <a:t>Earth science - Wikipedi#110F8F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bit">
  <a:themeElements>
    <a:clrScheme name="Orbit">
      <a:dk1>
        <a:srgbClr val="000000"/>
      </a:dk1>
      <a:lt1>
        <a:srgbClr val="FFFFFF"/>
      </a:lt1>
      <a:dk2>
        <a:srgbClr val="7C9BA5"/>
      </a:dk2>
      <a:lt2>
        <a:srgbClr val="C1D0CA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rbit">
      <a:majorFont>
        <a:latin typeface="Candara"/>
        <a:ea typeface=""/>
        <a:cs typeface=""/>
        <a:font script="Jpan" typeface="ＭＳ Ｐゴシック"/>
      </a:majorFont>
      <a:minorFont>
        <a:latin typeface="Candara"/>
        <a:ea typeface=""/>
        <a:cs typeface=""/>
        <a:font script="Jpan" typeface="ＭＳ Ｐゴシック"/>
      </a:minorFont>
    </a:fontScheme>
    <a:fmtScheme name="Orbit">
      <a:fillStyleLst>
        <a:solidFill>
          <a:schemeClr val="phClr"/>
        </a:solidFill>
        <a:solidFill>
          <a:schemeClr val="phClr">
            <a:shade val="80000"/>
          </a:schemeClr>
        </a:solidFill>
        <a:gradFill rotWithShape="1">
          <a:gsLst>
            <a:gs pos="0">
              <a:schemeClr val="phClr">
                <a:shade val="30000"/>
                <a:satMod val="100000"/>
              </a:schemeClr>
            </a:gs>
            <a:gs pos="80000">
              <a:schemeClr val="phClr">
                <a:shade val="90000"/>
                <a:satMod val="100000"/>
              </a:schemeClr>
            </a:gs>
            <a:gs pos="100000">
              <a:schemeClr val="phClr">
                <a:tint val="9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762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228600" dist="38100" dir="5400000" sx="104000" sy="104000" algn="ctr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317500" dist="381000" dir="5400000" sx="90000" sy="2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etal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lumMod val="80000"/>
              </a:schemeClr>
              <a:schemeClr val="phClr">
                <a:satMod val="360000"/>
                <a:lumMod val="14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Orbit.thmx</Template>
  <TotalTime>62</TotalTime>
  <Words>278</Words>
  <Application>Microsoft Macintosh PowerPoint</Application>
  <PresentationFormat>On-screen Show (4:3)</PresentationFormat>
  <Paragraphs>27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Candara</vt:lpstr>
      <vt:lpstr>Arial</vt:lpstr>
      <vt:lpstr>Calibri</vt:lpstr>
      <vt:lpstr>Orbit</vt:lpstr>
      <vt:lpstr>Orbit</vt:lpstr>
      <vt:lpstr>Branches of Earth Science </vt:lpstr>
      <vt:lpstr>Earth Science</vt:lpstr>
      <vt:lpstr>Oceanography</vt:lpstr>
      <vt:lpstr>Geology</vt:lpstr>
      <vt:lpstr>Astronomy</vt:lpstr>
      <vt:lpstr>Meteorology</vt:lpstr>
      <vt:lpstr>Comparing the Branches with Analogies</vt:lpstr>
      <vt:lpstr>NOW WHAT??</vt:lpstr>
    </vt:vector>
  </TitlesOfParts>
  <Company>Ohio County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Branches of Earth Science </dc:title>
  <dc:creator>Ohio County</dc:creator>
  <cp:lastModifiedBy>tracy</cp:lastModifiedBy>
  <cp:revision>9</cp:revision>
  <dcterms:created xsi:type="dcterms:W3CDTF">2012-07-23T18:08:20Z</dcterms:created>
  <dcterms:modified xsi:type="dcterms:W3CDTF">2012-07-24T15:48:16Z</dcterms:modified>
</cp:coreProperties>
</file>