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20.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2.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notesSlides/notesSlide23.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24.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73" r:id="rId2"/>
    <p:sldId id="257" r:id="rId3"/>
    <p:sldId id="258" r:id="rId4"/>
    <p:sldId id="260" r:id="rId5"/>
    <p:sldId id="295" r:id="rId6"/>
    <p:sldId id="261" r:id="rId7"/>
    <p:sldId id="292"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262" r:id="rId21"/>
    <p:sldId id="263" r:id="rId22"/>
    <p:sldId id="264" r:id="rId23"/>
    <p:sldId id="265" r:id="rId24"/>
    <p:sldId id="266" r:id="rId25"/>
    <p:sldId id="267" r:id="rId26"/>
    <p:sldId id="268" r:id="rId27"/>
    <p:sldId id="269" r:id="rId28"/>
    <p:sldId id="270" r:id="rId29"/>
    <p:sldId id="271" r:id="rId30"/>
    <p:sldId id="272" r:id="rId31"/>
    <p:sldId id="293" r:id="rId32"/>
    <p:sldId id="294" r:id="rId33"/>
    <p:sldId id="274" r:id="rId34"/>
    <p:sldId id="308" r:id="rId35"/>
    <p:sldId id="275" r:id="rId36"/>
    <p:sldId id="276" r:id="rId37"/>
    <p:sldId id="277" r:id="rId38"/>
    <p:sldId id="278" r:id="rId39"/>
    <p:sldId id="310" r:id="rId40"/>
    <p:sldId id="312" r:id="rId41"/>
    <p:sldId id="313" r:id="rId42"/>
    <p:sldId id="314" r:id="rId43"/>
    <p:sldId id="315" r:id="rId44"/>
    <p:sldId id="316" r:id="rId45"/>
    <p:sldId id="317" r:id="rId46"/>
    <p:sldId id="318" r:id="rId47"/>
    <p:sldId id="319" r:id="rId48"/>
    <p:sldId id="320" r:id="rId49"/>
    <p:sldId id="321" r:id="rId50"/>
    <p:sldId id="322" r:id="rId51"/>
    <p:sldId id="323" r:id="rId52"/>
    <p:sldId id="324" r:id="rId53"/>
    <p:sldId id="325" r:id="rId54"/>
    <p:sldId id="326" r:id="rId55"/>
    <p:sldId id="327" r:id="rId56"/>
    <p:sldId id="328" r:id="rId57"/>
    <p:sldId id="309" r:id="rId58"/>
    <p:sldId id="330" r:id="rId59"/>
    <p:sldId id="329"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02" y="-2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Book1"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65E-2"/>
          <c:w val="0.60315985982518483"/>
          <c:h val="0.80679061048774536"/>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0702592"/>
        <c:axId val="90704512"/>
      </c:scatterChart>
      <c:valAx>
        <c:axId val="90702592"/>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0704512"/>
        <c:crosses val="autoZero"/>
        <c:crossBetween val="midCat"/>
        <c:majorUnit val="1"/>
      </c:valAx>
      <c:valAx>
        <c:axId val="90704512"/>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0702592"/>
        <c:crosses val="autoZero"/>
        <c:crossBetween val="midCat"/>
      </c:valAx>
      <c:spPr>
        <a:noFill/>
        <a:ln w="25400">
          <a:noFill/>
        </a:ln>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65E-2"/>
          <c:w val="0.60315985982518483"/>
          <c:h val="0.80679061048774536"/>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774784"/>
        <c:axId val="94776704"/>
      </c:scatterChart>
      <c:valAx>
        <c:axId val="94774784"/>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776704"/>
        <c:crosses val="autoZero"/>
        <c:crossBetween val="midCat"/>
        <c:majorUnit val="1"/>
      </c:valAx>
      <c:valAx>
        <c:axId val="94776704"/>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774784"/>
        <c:crosses val="autoZero"/>
        <c:crossBetween val="midCat"/>
      </c:valAx>
      <c:spPr>
        <a:noFill/>
        <a:ln w="25400">
          <a:noFill/>
        </a:ln>
      </c:spPr>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05"/>
          <c:h val="0.80679061048774581"/>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832128"/>
        <c:axId val="94834048"/>
      </c:scatterChart>
      <c:valAx>
        <c:axId val="94832128"/>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834048"/>
        <c:crosses val="autoZero"/>
        <c:crossBetween val="midCat"/>
        <c:majorUnit val="1"/>
      </c:valAx>
      <c:valAx>
        <c:axId val="94834048"/>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832128"/>
        <c:crosses val="autoZero"/>
        <c:crossBetween val="midCat"/>
      </c:valAx>
      <c:spPr>
        <a:noFill/>
        <a:ln w="25400">
          <a:noFill/>
        </a:ln>
      </c:spPr>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38"/>
          <c:h val="0.80679061048774603"/>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881280"/>
        <c:axId val="94883200"/>
      </c:scatterChart>
      <c:valAx>
        <c:axId val="94881280"/>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883200"/>
        <c:crosses val="autoZero"/>
        <c:crossBetween val="midCat"/>
        <c:majorUnit val="1"/>
      </c:valAx>
      <c:valAx>
        <c:axId val="94883200"/>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881280"/>
        <c:crosses val="autoZero"/>
        <c:crossBetween val="midCat"/>
      </c:valAx>
      <c:spPr>
        <a:noFill/>
        <a:ln w="25400">
          <a:noFill/>
        </a:ln>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72"/>
          <c:h val="0.80679061048774625"/>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385664"/>
        <c:axId val="94387584"/>
      </c:scatterChart>
      <c:valAx>
        <c:axId val="94385664"/>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387584"/>
        <c:crosses val="autoZero"/>
        <c:crossBetween val="midCat"/>
        <c:majorUnit val="1"/>
      </c:valAx>
      <c:valAx>
        <c:axId val="94387584"/>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385664"/>
        <c:crosses val="autoZero"/>
        <c:crossBetween val="midCat"/>
      </c:valAx>
      <c:spPr>
        <a:noFill/>
        <a:ln w="25400">
          <a:noFill/>
        </a:ln>
      </c:spPr>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38"/>
          <c:h val="0.80679061048774603"/>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557696"/>
        <c:axId val="94559616"/>
      </c:scatterChart>
      <c:valAx>
        <c:axId val="94557696"/>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559616"/>
        <c:crosses val="autoZero"/>
        <c:crossBetween val="midCat"/>
        <c:majorUnit val="1"/>
      </c:valAx>
      <c:valAx>
        <c:axId val="94559616"/>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557696"/>
        <c:crosses val="autoZero"/>
        <c:crossBetween val="midCat"/>
      </c:valAx>
      <c:spPr>
        <a:noFill/>
        <a:ln w="25400">
          <a:noFill/>
        </a:ln>
      </c:spPr>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72"/>
          <c:h val="0.80679061048774625"/>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897664"/>
        <c:axId val="94899584"/>
      </c:scatterChart>
      <c:valAx>
        <c:axId val="94897664"/>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899584"/>
        <c:crosses val="autoZero"/>
        <c:crossBetween val="midCat"/>
        <c:majorUnit val="1"/>
      </c:valAx>
      <c:valAx>
        <c:axId val="94899584"/>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897664"/>
        <c:crosses val="autoZero"/>
        <c:crossBetween val="midCat"/>
      </c:valAx>
      <c:spPr>
        <a:noFill/>
        <a:ln w="25400">
          <a:noFill/>
        </a:ln>
      </c:spPr>
    </c:plotArea>
    <c:plotVisOnly val="1"/>
    <c:dispBlanksAs val="gap"/>
    <c:showDLblsOverMax val="0"/>
  </c:chart>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64789955314042"/>
          <c:y val="9.7222222222222224E-2"/>
          <c:w val="0.60315985982518594"/>
          <c:h val="0.80679061048774658"/>
        </c:manualLayout>
      </c:layout>
      <c:scatterChart>
        <c:scatterStyle val="lineMarker"/>
        <c:varyColors val="0"/>
        <c:ser>
          <c:idx val="0"/>
          <c:order val="0"/>
          <c:tx>
            <c:strRef>
              <c:f>Sheet1!$B$1</c:f>
              <c:strCache>
                <c:ptCount val="1"/>
                <c:pt idx="0">
                  <c:v>Kinetic Energy</c:v>
                </c:pt>
              </c:strCache>
            </c:strRef>
          </c:tx>
          <c:marker>
            <c:symbol val="none"/>
          </c:marker>
          <c:xVal>
            <c:numRef>
              <c:f>Sheet1!$A$2:$A$10</c:f>
              <c:numCache>
                <c:formatCode>General</c:formatCode>
                <c:ptCount val="9"/>
                <c:pt idx="0">
                  <c:v>1</c:v>
                </c:pt>
                <c:pt idx="1">
                  <c:v>2</c:v>
                </c:pt>
                <c:pt idx="2">
                  <c:v>3</c:v>
                </c:pt>
                <c:pt idx="3">
                  <c:v>4</c:v>
                </c:pt>
                <c:pt idx="4">
                  <c:v>5</c:v>
                </c:pt>
                <c:pt idx="5">
                  <c:v>6</c:v>
                </c:pt>
                <c:pt idx="6">
                  <c:v>7</c:v>
                </c:pt>
                <c:pt idx="7">
                  <c:v>8</c:v>
                </c:pt>
                <c:pt idx="8">
                  <c:v>9</c:v>
                </c:pt>
              </c:numCache>
            </c:numRef>
          </c:xVal>
          <c:yVal>
            <c:numRef>
              <c:f>Sheet1!$B$2:$B$10</c:f>
              <c:numCache>
                <c:formatCode>General</c:formatCode>
                <c:ptCount val="9"/>
                <c:pt idx="0">
                  <c:v>10</c:v>
                </c:pt>
                <c:pt idx="1">
                  <c:v>20</c:v>
                </c:pt>
                <c:pt idx="2">
                  <c:v>30</c:v>
                </c:pt>
                <c:pt idx="3">
                  <c:v>40</c:v>
                </c:pt>
                <c:pt idx="4">
                  <c:v>50</c:v>
                </c:pt>
                <c:pt idx="5">
                  <c:v>60</c:v>
                </c:pt>
                <c:pt idx="6">
                  <c:v>70</c:v>
                </c:pt>
              </c:numCache>
            </c:numRef>
          </c:yVal>
          <c:smooth val="0"/>
        </c:ser>
        <c:dLbls>
          <c:showLegendKey val="0"/>
          <c:showVal val="0"/>
          <c:showCatName val="0"/>
          <c:showSerName val="0"/>
          <c:showPercent val="0"/>
          <c:showBubbleSize val="0"/>
        </c:dLbls>
        <c:axId val="94963968"/>
        <c:axId val="94966144"/>
      </c:scatterChart>
      <c:valAx>
        <c:axId val="94963968"/>
        <c:scaling>
          <c:orientation val="minMax"/>
        </c:scaling>
        <c:delete val="0"/>
        <c:axPos val="b"/>
        <c:title>
          <c:tx>
            <c:rich>
              <a:bodyPr/>
              <a:lstStyle/>
              <a:p>
                <a:pPr>
                  <a:defRPr/>
                </a:pPr>
                <a:r>
                  <a:rPr lang="en-US"/>
                  <a:t>height</a:t>
                </a:r>
                <a:r>
                  <a:rPr lang="en-US" baseline="0"/>
                  <a:t> (cm)</a:t>
                </a:r>
                <a:endParaRPr lang="en-US"/>
              </a:p>
            </c:rich>
          </c:tx>
          <c:layout>
            <c:manualLayout>
              <c:xMode val="edge"/>
              <c:yMode val="edge"/>
              <c:x val="0.61929369803620271"/>
              <c:y val="0.96137188971082721"/>
            </c:manualLayout>
          </c:layout>
          <c:overlay val="0"/>
        </c:title>
        <c:numFmt formatCode="General" sourceLinked="1"/>
        <c:majorTickMark val="none"/>
        <c:minorTickMark val="none"/>
        <c:tickLblPos val="nextTo"/>
        <c:crossAx val="94966144"/>
        <c:crosses val="autoZero"/>
        <c:crossBetween val="midCat"/>
        <c:majorUnit val="1"/>
      </c:valAx>
      <c:valAx>
        <c:axId val="94966144"/>
        <c:scaling>
          <c:orientation val="minMax"/>
        </c:scaling>
        <c:delete val="0"/>
        <c:axPos val="l"/>
        <c:title>
          <c:tx>
            <c:rich>
              <a:bodyPr/>
              <a:lstStyle/>
              <a:p>
                <a:pPr>
                  <a:defRPr/>
                </a:pPr>
                <a:r>
                  <a:rPr lang="en-US"/>
                  <a:t>kinetic</a:t>
                </a:r>
                <a:r>
                  <a:rPr lang="en-US" baseline="0"/>
                  <a:t> energy</a:t>
                </a:r>
                <a:endParaRPr lang="en-US"/>
              </a:p>
            </c:rich>
          </c:tx>
          <c:layout/>
          <c:overlay val="0"/>
        </c:title>
        <c:numFmt formatCode="General" sourceLinked="1"/>
        <c:majorTickMark val="none"/>
        <c:minorTickMark val="none"/>
        <c:tickLblPos val="nextTo"/>
        <c:crossAx val="94963968"/>
        <c:crosses val="autoZero"/>
        <c:crossBetween val="midCat"/>
      </c:valAx>
      <c:spPr>
        <a:noFill/>
        <a:ln w="25400">
          <a:noFill/>
        </a:ln>
      </c:spPr>
    </c:plotArea>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0.65447</cdr:x>
      <cdr:y>0.46738</cdr:y>
    </cdr:from>
    <cdr:to>
      <cdr:x>0.986</cdr:x>
      <cdr:y>0.83897</cdr:y>
    </cdr:to>
    <cdr:sp macro="" textlink="">
      <cdr:nvSpPr>
        <cdr:cNvPr id="2" name="TextBox 4"/>
        <cdr:cNvSpPr txBox="1"/>
      </cdr:nvSpPr>
      <cdr:spPr>
        <a:xfrm xmlns:a="http://schemas.openxmlformats.org/drawingml/2006/main">
          <a:off x="5565775" y="2206626"/>
          <a:ext cx="2819400" cy="175432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Georgia"/>
            </a:defRPr>
          </a:lvl1pPr>
          <a:lvl2pPr marL="457200" algn="l" defTabSz="914400" rtl="0" eaLnBrk="1" latinLnBrk="0" hangingPunct="1">
            <a:defRPr sz="1800" kern="1200">
              <a:solidFill>
                <a:sysClr val="windowText" lastClr="000000"/>
              </a:solidFill>
              <a:latin typeface="Georgia"/>
            </a:defRPr>
          </a:lvl2pPr>
          <a:lvl3pPr marL="914400" algn="l" defTabSz="914400" rtl="0" eaLnBrk="1" latinLnBrk="0" hangingPunct="1">
            <a:defRPr sz="1800" kern="1200">
              <a:solidFill>
                <a:sysClr val="windowText" lastClr="000000"/>
              </a:solidFill>
              <a:latin typeface="Georgia"/>
            </a:defRPr>
          </a:lvl3pPr>
          <a:lvl4pPr marL="1371600" algn="l" defTabSz="914400" rtl="0" eaLnBrk="1" latinLnBrk="0" hangingPunct="1">
            <a:defRPr sz="1800" kern="1200">
              <a:solidFill>
                <a:sysClr val="windowText" lastClr="000000"/>
              </a:solidFill>
              <a:latin typeface="Georgia"/>
            </a:defRPr>
          </a:lvl4pPr>
          <a:lvl5pPr marL="1828800" algn="l" defTabSz="914400" rtl="0" eaLnBrk="1" latinLnBrk="0" hangingPunct="1">
            <a:defRPr sz="1800" kern="1200">
              <a:solidFill>
                <a:sysClr val="windowText" lastClr="000000"/>
              </a:solidFill>
              <a:latin typeface="Georgia"/>
            </a:defRPr>
          </a:lvl5pPr>
          <a:lvl6pPr marL="2286000" algn="l" defTabSz="914400" rtl="0" eaLnBrk="1" latinLnBrk="0" hangingPunct="1">
            <a:defRPr sz="1800" kern="1200">
              <a:solidFill>
                <a:sysClr val="windowText" lastClr="000000"/>
              </a:solidFill>
              <a:latin typeface="Georgia"/>
            </a:defRPr>
          </a:lvl6pPr>
          <a:lvl7pPr marL="2743200" algn="l" defTabSz="914400" rtl="0" eaLnBrk="1" latinLnBrk="0" hangingPunct="1">
            <a:defRPr sz="1800" kern="1200">
              <a:solidFill>
                <a:sysClr val="windowText" lastClr="000000"/>
              </a:solidFill>
              <a:latin typeface="Georgia"/>
            </a:defRPr>
          </a:lvl7pPr>
          <a:lvl8pPr marL="3200400" algn="l" defTabSz="914400" rtl="0" eaLnBrk="1" latinLnBrk="0" hangingPunct="1">
            <a:defRPr sz="1800" kern="1200">
              <a:solidFill>
                <a:sysClr val="windowText" lastClr="000000"/>
              </a:solidFill>
              <a:latin typeface="Georgia"/>
            </a:defRPr>
          </a:lvl8pPr>
          <a:lvl9pPr marL="3657600" algn="l" defTabSz="914400" rtl="0" eaLnBrk="1" latinLnBrk="0" hangingPunct="1">
            <a:defRPr sz="1800" kern="1200">
              <a:solidFill>
                <a:sysClr val="windowText" lastClr="000000"/>
              </a:solidFill>
              <a:latin typeface="Georgia"/>
            </a:defRPr>
          </a:lvl9pPr>
        </a:lstStyle>
        <a:p xmlns:a="http://schemas.openxmlformats.org/drawingml/2006/main">
          <a:r>
            <a:rPr lang="en-US" i="1" dirty="0" smtClean="0">
              <a:solidFill>
                <a:srgbClr val="FF0000"/>
              </a:solidFill>
            </a:rPr>
            <a:t> y  axis = g * cm</a:t>
          </a:r>
          <a:r>
            <a:rPr lang="en-US" i="1" baseline="30000" dirty="0" smtClean="0">
              <a:solidFill>
                <a:srgbClr val="FF0000"/>
              </a:solidFill>
            </a:rPr>
            <a:t>2</a:t>
          </a:r>
          <a:r>
            <a:rPr lang="en-US" i="1" dirty="0" smtClean="0">
              <a:solidFill>
                <a:srgbClr val="FF0000"/>
              </a:solidFill>
            </a:rPr>
            <a:t> / s</a:t>
          </a:r>
          <a:r>
            <a:rPr lang="en-US" i="1" baseline="30000" dirty="0" smtClean="0">
              <a:solidFill>
                <a:srgbClr val="FF0000"/>
              </a:solidFill>
            </a:rPr>
            <a:t>2</a:t>
          </a:r>
          <a:r>
            <a:rPr lang="en-US" i="1" dirty="0" smtClean="0">
              <a:solidFill>
                <a:srgbClr val="FF0000"/>
              </a:solidFill>
            </a:rPr>
            <a:t>   </a:t>
          </a:r>
        </a:p>
        <a:p xmlns:a="http://schemas.openxmlformats.org/drawingml/2006/main">
          <a:r>
            <a:rPr lang="en-US" i="1" dirty="0" smtClean="0">
              <a:solidFill>
                <a:srgbClr val="FF0000"/>
              </a:solidFill>
            </a:rPr>
            <a:t>x axis = cm</a:t>
          </a:r>
        </a:p>
        <a:p xmlns:a="http://schemas.openxmlformats.org/drawingml/2006/main">
          <a:endParaRPr lang="en-US" i="1" dirty="0" smtClean="0">
            <a:solidFill>
              <a:srgbClr val="FF0000"/>
            </a:solidFill>
          </a:endParaRPr>
        </a:p>
        <a:p xmlns:a="http://schemas.openxmlformats.org/drawingml/2006/main">
          <a:r>
            <a:rPr lang="en-US" i="1" dirty="0" smtClean="0">
              <a:solidFill>
                <a:srgbClr val="FF0000"/>
              </a:solidFill>
            </a:rPr>
            <a:t>y/x = (g * cm</a:t>
          </a:r>
          <a:r>
            <a:rPr lang="en-US" i="1" baseline="30000" dirty="0" smtClean="0">
              <a:solidFill>
                <a:srgbClr val="FF0000"/>
              </a:solidFill>
            </a:rPr>
            <a:t>2</a:t>
          </a:r>
          <a:r>
            <a:rPr lang="en-US" i="1" dirty="0" smtClean="0">
              <a:solidFill>
                <a:srgbClr val="FF0000"/>
              </a:solidFill>
            </a:rPr>
            <a:t> / s</a:t>
          </a:r>
          <a:r>
            <a:rPr lang="en-US" i="1" baseline="30000" dirty="0" smtClean="0">
              <a:solidFill>
                <a:srgbClr val="FF0000"/>
              </a:solidFill>
            </a:rPr>
            <a:t>2</a:t>
          </a:r>
          <a:r>
            <a:rPr lang="en-US" i="1" dirty="0" smtClean="0">
              <a:solidFill>
                <a:srgbClr val="FF0000"/>
              </a:solidFill>
            </a:rPr>
            <a:t> )/cm</a:t>
          </a:r>
        </a:p>
        <a:p xmlns:a="http://schemas.openxmlformats.org/drawingml/2006/main">
          <a:endParaRPr lang="en-US" i="1" dirty="0" smtClean="0">
            <a:solidFill>
              <a:srgbClr val="FF0000"/>
            </a:solidFill>
          </a:endParaRPr>
        </a:p>
        <a:p xmlns:a="http://schemas.openxmlformats.org/drawingml/2006/main">
          <a:r>
            <a:rPr lang="en-US" i="1" dirty="0" smtClean="0">
              <a:solidFill>
                <a:srgbClr val="FF0000"/>
              </a:solidFill>
            </a:rPr>
            <a:t>= (g*cm/s</a:t>
          </a:r>
          <a:r>
            <a:rPr lang="en-US" i="1" baseline="30000" dirty="0" smtClean="0">
              <a:solidFill>
                <a:srgbClr val="FF0000"/>
              </a:solidFill>
            </a:rPr>
            <a:t>2</a:t>
          </a:r>
          <a:r>
            <a:rPr lang="en-US" i="1" baseline="-25000" dirty="0" smtClean="0">
              <a:solidFill>
                <a:srgbClr val="FF0000"/>
              </a:solidFill>
            </a:rPr>
            <a:t> </a:t>
          </a:r>
          <a:r>
            <a:rPr lang="en-US" i="1" dirty="0" smtClean="0">
              <a:solidFill>
                <a:srgbClr val="FF0000"/>
              </a:solidFill>
            </a:rPr>
            <a:t>) = B</a:t>
          </a:r>
        </a:p>
      </cdr:txBody>
    </cdr:sp>
  </cdr:relSizeAnchor>
</c:userShapes>
</file>

<file path=ppt/drawings/drawing2.xml><?xml version="1.0" encoding="utf-8"?>
<c:userShapes xmlns:c="http://schemas.openxmlformats.org/drawingml/2006/chart">
  <cdr:relSizeAnchor xmlns:cdr="http://schemas.openxmlformats.org/drawingml/2006/chartDrawing">
    <cdr:from>
      <cdr:x>0.64551</cdr:x>
      <cdr:y>0.45124</cdr:y>
    </cdr:from>
    <cdr:to>
      <cdr:x>0.96945</cdr:x>
      <cdr:y>0.8815</cdr:y>
    </cdr:to>
    <cdr:sp macro="" textlink="">
      <cdr:nvSpPr>
        <cdr:cNvPr id="2" name="Rectangle 1"/>
        <cdr:cNvSpPr/>
      </cdr:nvSpPr>
      <cdr:spPr>
        <a:xfrm xmlns:a="http://schemas.openxmlformats.org/drawingml/2006/main">
          <a:off x="5489575" y="2130426"/>
          <a:ext cx="2754867" cy="2031325"/>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Georgia"/>
            </a:defRPr>
          </a:lvl1pPr>
          <a:lvl2pPr marL="457200" algn="l" defTabSz="914400" rtl="0" eaLnBrk="1" latinLnBrk="0" hangingPunct="1">
            <a:defRPr sz="1800" kern="1200">
              <a:solidFill>
                <a:sysClr val="windowText" lastClr="000000"/>
              </a:solidFill>
              <a:latin typeface="Georgia"/>
            </a:defRPr>
          </a:lvl2pPr>
          <a:lvl3pPr marL="914400" algn="l" defTabSz="914400" rtl="0" eaLnBrk="1" latinLnBrk="0" hangingPunct="1">
            <a:defRPr sz="1800" kern="1200">
              <a:solidFill>
                <a:sysClr val="windowText" lastClr="000000"/>
              </a:solidFill>
              <a:latin typeface="Georgia"/>
            </a:defRPr>
          </a:lvl3pPr>
          <a:lvl4pPr marL="1371600" algn="l" defTabSz="914400" rtl="0" eaLnBrk="1" latinLnBrk="0" hangingPunct="1">
            <a:defRPr sz="1800" kern="1200">
              <a:solidFill>
                <a:sysClr val="windowText" lastClr="000000"/>
              </a:solidFill>
              <a:latin typeface="Georgia"/>
            </a:defRPr>
          </a:lvl4pPr>
          <a:lvl5pPr marL="1828800" algn="l" defTabSz="914400" rtl="0" eaLnBrk="1" latinLnBrk="0" hangingPunct="1">
            <a:defRPr sz="1800" kern="1200">
              <a:solidFill>
                <a:sysClr val="windowText" lastClr="000000"/>
              </a:solidFill>
              <a:latin typeface="Georgia"/>
            </a:defRPr>
          </a:lvl5pPr>
          <a:lvl6pPr marL="2286000" algn="l" defTabSz="914400" rtl="0" eaLnBrk="1" latinLnBrk="0" hangingPunct="1">
            <a:defRPr sz="1800" kern="1200">
              <a:solidFill>
                <a:sysClr val="windowText" lastClr="000000"/>
              </a:solidFill>
              <a:latin typeface="Georgia"/>
            </a:defRPr>
          </a:lvl6pPr>
          <a:lvl7pPr marL="2743200" algn="l" defTabSz="914400" rtl="0" eaLnBrk="1" latinLnBrk="0" hangingPunct="1">
            <a:defRPr sz="1800" kern="1200">
              <a:solidFill>
                <a:sysClr val="windowText" lastClr="000000"/>
              </a:solidFill>
              <a:latin typeface="Georgia"/>
            </a:defRPr>
          </a:lvl7pPr>
          <a:lvl8pPr marL="3200400" algn="l" defTabSz="914400" rtl="0" eaLnBrk="1" latinLnBrk="0" hangingPunct="1">
            <a:defRPr sz="1800" kern="1200">
              <a:solidFill>
                <a:sysClr val="windowText" lastClr="000000"/>
              </a:solidFill>
              <a:latin typeface="Georgia"/>
            </a:defRPr>
          </a:lvl8pPr>
          <a:lvl9pPr marL="3657600" algn="l" defTabSz="914400" rtl="0" eaLnBrk="1" latinLnBrk="0" hangingPunct="1">
            <a:defRPr sz="1800" kern="1200">
              <a:solidFill>
                <a:sysClr val="windowText" lastClr="000000"/>
              </a:solidFill>
              <a:latin typeface="Georgia"/>
            </a:defRPr>
          </a:lvl9pPr>
        </a:lstStyle>
        <a:p xmlns:a="http://schemas.openxmlformats.org/drawingml/2006/main">
          <a:r>
            <a:rPr lang="en-US" i="1" dirty="0" smtClean="0">
              <a:solidFill>
                <a:srgbClr val="FF0000"/>
              </a:solidFill>
            </a:rPr>
            <a:t>So the slope has changed so that y is doubled and x stays the same; i.e. we now have 2y/x for a formula.  </a:t>
          </a:r>
        </a:p>
        <a:p xmlns:a="http://schemas.openxmlformats.org/drawingml/2006/main">
          <a:r>
            <a:rPr lang="en-US" i="1" dirty="0" smtClean="0">
              <a:solidFill>
                <a:srgbClr val="FF0000"/>
              </a:solidFill>
            </a:rPr>
            <a:t>Therefore, our new slope is doubled =&gt; A.  </a:t>
          </a:r>
          <a:endParaRPr lang="en-US" i="1" dirty="0">
            <a:solidFill>
              <a:srgbClr val="FF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4C7334-758D-419B-ADF1-276A673C06BA}" type="datetimeFigureOut">
              <a:rPr lang="en-US" smtClean="0"/>
              <a:t>1/18/2017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358B32-FB94-49C0-B00F-1DF6E4747DD9}" type="slidenum">
              <a:rPr lang="en-US" smtClean="0"/>
              <a:t>‹#›</a:t>
            </a:fld>
            <a:endParaRPr lang="en-US"/>
          </a:p>
        </p:txBody>
      </p:sp>
    </p:spTree>
    <p:extLst>
      <p:ext uri="{BB962C8B-B14F-4D97-AF65-F5344CB8AC3E}">
        <p14:creationId xmlns:p14="http://schemas.microsoft.com/office/powerpoint/2010/main" val="921777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Science is a process, find support in text</a:t>
            </a:r>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1</a:t>
            </a:fld>
            <a:endParaRPr lang="en-US"/>
          </a:p>
        </p:txBody>
      </p:sp>
    </p:spTree>
    <p:extLst>
      <p:ext uri="{BB962C8B-B14F-4D97-AF65-F5344CB8AC3E}">
        <p14:creationId xmlns:p14="http://schemas.microsoft.com/office/powerpoint/2010/main" val="377028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one is a distractor – people hear CO2</a:t>
            </a:r>
            <a:r>
              <a:rPr lang="en-US" baseline="0" dirty="0" smtClean="0"/>
              <a:t> and think of global warming.   Find support in the text.</a:t>
            </a:r>
            <a:endParaRPr lang="en-US" dirty="0"/>
          </a:p>
        </p:txBody>
      </p:sp>
      <p:sp>
        <p:nvSpPr>
          <p:cNvPr id="4" name="Slide Number Placeholder 3"/>
          <p:cNvSpPr>
            <a:spLocks noGrp="1"/>
          </p:cNvSpPr>
          <p:nvPr>
            <p:ph type="sldNum" sz="quarter" idx="10"/>
          </p:nvPr>
        </p:nvSpPr>
        <p:spPr/>
        <p:txBody>
          <a:bodyPr/>
          <a:lstStyle/>
          <a:p>
            <a:fld id="{BB358B32-FB94-49C0-B00F-1DF6E4747DD9}" type="slidenum">
              <a:rPr lang="en-US" smtClean="0"/>
              <a:t>25</a:t>
            </a:fld>
            <a:endParaRPr lang="en-US"/>
          </a:p>
        </p:txBody>
      </p:sp>
    </p:spTree>
    <p:extLst>
      <p:ext uri="{BB962C8B-B14F-4D97-AF65-F5344CB8AC3E}">
        <p14:creationId xmlns:p14="http://schemas.microsoft.com/office/powerpoint/2010/main" val="4096696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33</a:t>
            </a:fld>
            <a:endParaRPr lang="en-US"/>
          </a:p>
        </p:txBody>
      </p:sp>
    </p:spTree>
    <p:extLst>
      <p:ext uri="{BB962C8B-B14F-4D97-AF65-F5344CB8AC3E}">
        <p14:creationId xmlns:p14="http://schemas.microsoft.com/office/powerpoint/2010/main" val="299347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34</a:t>
            </a:fld>
            <a:endParaRPr lang="en-US"/>
          </a:p>
        </p:txBody>
      </p:sp>
    </p:spTree>
    <p:extLst>
      <p:ext uri="{BB962C8B-B14F-4D97-AF65-F5344CB8AC3E}">
        <p14:creationId xmlns:p14="http://schemas.microsoft.com/office/powerpoint/2010/main" val="299347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Find text based evidence</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35</a:t>
            </a:fld>
            <a:endParaRPr lang="en-US"/>
          </a:p>
        </p:txBody>
      </p:sp>
    </p:spTree>
    <p:extLst>
      <p:ext uri="{BB962C8B-B14F-4D97-AF65-F5344CB8AC3E}">
        <p14:creationId xmlns:p14="http://schemas.microsoft.com/office/powerpoint/2010/main" val="623905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t>
            </a:r>
            <a:r>
              <a:rPr lang="en-US" baseline="0" dirty="0" smtClean="0"/>
              <a:t> research summaries more likely in biology, </a:t>
            </a:r>
            <a:r>
              <a:rPr lang="en-US" baseline="0" dirty="0" err="1" smtClean="0"/>
              <a:t>chem</a:t>
            </a:r>
            <a:r>
              <a:rPr lang="en-US" baseline="0" dirty="0" smtClean="0"/>
              <a:t> or </a:t>
            </a:r>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36</a:t>
            </a:fld>
            <a:endParaRPr lang="en-US"/>
          </a:p>
        </p:txBody>
      </p:sp>
    </p:spTree>
    <p:extLst>
      <p:ext uri="{BB962C8B-B14F-4D97-AF65-F5344CB8AC3E}">
        <p14:creationId xmlns:p14="http://schemas.microsoft.com/office/powerpoint/2010/main" val="66214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studying it is best to read carefully and mark the text;    90</a:t>
            </a:r>
            <a:r>
              <a:rPr lang="en-US" baseline="0" dirty="0" smtClean="0"/>
              <a:t> percent</a:t>
            </a:r>
            <a:endParaRPr lang="en-US" dirty="0" smtClean="0"/>
          </a:p>
          <a:p>
            <a:endParaRPr lang="en-US" dirty="0"/>
          </a:p>
        </p:txBody>
      </p:sp>
      <p:sp>
        <p:nvSpPr>
          <p:cNvPr id="4" name="Slide Number Placeholder 3"/>
          <p:cNvSpPr>
            <a:spLocks noGrp="1"/>
          </p:cNvSpPr>
          <p:nvPr>
            <p:ph type="sldNum" sz="quarter" idx="10"/>
          </p:nvPr>
        </p:nvSpPr>
        <p:spPr/>
        <p:txBody>
          <a:bodyPr/>
          <a:lstStyle/>
          <a:p>
            <a:fld id="{A2039730-B644-4B5F-8A09-FA4AC463E981}" type="slidenum">
              <a:rPr lang="en-US" smtClean="0"/>
              <a:t>37</a:t>
            </a:fld>
            <a:endParaRPr lang="en-US"/>
          </a:p>
        </p:txBody>
      </p:sp>
    </p:spTree>
    <p:extLst>
      <p:ext uri="{BB962C8B-B14F-4D97-AF65-F5344CB8AC3E}">
        <p14:creationId xmlns:p14="http://schemas.microsoft.com/office/powerpoint/2010/main" val="4209374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358B32-FB94-49C0-B00F-1DF6E4747DD9}" type="slidenum">
              <a:rPr lang="en-US" smtClean="0"/>
              <a:t>38</a:t>
            </a:fld>
            <a:endParaRPr lang="en-US"/>
          </a:p>
        </p:txBody>
      </p:sp>
    </p:spTree>
    <p:extLst>
      <p:ext uri="{BB962C8B-B14F-4D97-AF65-F5344CB8AC3E}">
        <p14:creationId xmlns:p14="http://schemas.microsoft.com/office/powerpoint/2010/main" val="2837746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4EBDA077-1CAB-4753-B08D-B56B79EF666E}" type="slidenum">
              <a:rPr lang="en-US" smtClean="0"/>
              <a:pPr>
                <a:defRPr/>
              </a:pPr>
              <a:t>39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3DF399-62FE-4197-96ED-2056CEBF0606}"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258CD7-7001-493D-B6E1-E6E9AD1C6110}"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69DF69-83F1-4C33-8192-B330DC775755}"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CA8519-24BB-4377-A3AA-FF41536E3955}"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9C1EEA-F133-4DB7-A8E7-DFD614AFDEA5}"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FA5393-6EC9-4EFA-B657-CCF68CF19204}" type="slidenum">
              <a:rPr lang="en-US" smtClean="0"/>
              <a:pPr fontAlgn="base">
                <a:spcBef>
                  <a:spcPct val="0"/>
                </a:spcBef>
                <a:spcAft>
                  <a:spcPct val="0"/>
                </a:spcAft>
                <a:defRPr/>
              </a:pPr>
              <a:t>45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D7B917-7290-4F64-8870-9BD0FCA729C6}" type="slidenum">
              <a:rPr lang="en-US" smtClean="0"/>
              <a:pPr fontAlgn="base">
                <a:spcBef>
                  <a:spcPct val="0"/>
                </a:spcBef>
                <a:spcAft>
                  <a:spcPct val="0"/>
                </a:spcAft>
                <a:defRPr/>
              </a:pPr>
              <a:t>46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80656A-C8ED-4B06-9CCB-8C93D071CAAD}" type="slidenum">
              <a:rPr lang="en-US" smtClean="0"/>
              <a:pPr fontAlgn="base">
                <a:spcBef>
                  <a:spcPct val="0"/>
                </a:spcBef>
                <a:spcAft>
                  <a:spcPct val="0"/>
                </a:spcAft>
                <a:defRPr/>
              </a:pPr>
              <a:t>47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80656A-C8ED-4B06-9CCB-8C93D071CAAD}" type="slidenum">
              <a:rPr lang="en-US" smtClean="0"/>
              <a:pPr fontAlgn="base">
                <a:spcBef>
                  <a:spcPct val="0"/>
                </a:spcBef>
                <a:spcAft>
                  <a:spcPct val="0"/>
                </a:spcAft>
                <a:defRPr/>
              </a:pPr>
              <a:t>48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DE3490-C7C9-4692-B060-1912C9E1DBB8}"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E6B610-17E0-4FCF-823D-A089A77C6C42}" type="slidenum">
              <a:rPr lang="en-US" smtClean="0"/>
              <a:pPr fontAlgn="base">
                <a:spcBef>
                  <a:spcPct val="0"/>
                </a:spcBef>
                <a:spcAft>
                  <a:spcPct val="0"/>
                </a:spcAft>
                <a:defRPr/>
              </a:pPr>
              <a:t>50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8FF8E8-A065-4BB9-AAA6-6EE9A7C8CC26}" type="slidenum">
              <a:rPr lang="en-US" smtClean="0"/>
              <a:pPr fontAlgn="base">
                <a:spcBef>
                  <a:spcPct val="0"/>
                </a:spcBef>
                <a:spcAft>
                  <a:spcPct val="0"/>
                </a:spcAft>
                <a:defRPr/>
              </a:pPr>
              <a:t>51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9BF1E3-E8B5-4E40-81DF-B472740C74FC}" type="slidenum">
              <a:rPr lang="en-US" smtClean="0"/>
              <a:pPr fontAlgn="base">
                <a:spcBef>
                  <a:spcPct val="0"/>
                </a:spcBef>
                <a:spcAft>
                  <a:spcPct val="0"/>
                </a:spcAft>
                <a:defRPr/>
              </a:pPr>
              <a:t>52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4956F0-15CE-4163-92B9-A7343D693911}"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4A0242-2D8E-43CA-A863-982FC1270704}" type="slidenum">
              <a:rPr lang="en-US" smtClean="0"/>
              <a:pPr fontAlgn="base">
                <a:spcBef>
                  <a:spcPct val="0"/>
                </a:spcBef>
                <a:spcAft>
                  <a:spcPct val="0"/>
                </a:spcAft>
                <a:defRPr/>
              </a:pPr>
              <a:t>54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p>
            <a:pPr>
              <a:defRPr/>
            </a:pPr>
            <a:fld id="{786D5CC8-D80E-45DA-86DE-3DD0BF4ECFBA}" type="slidenum">
              <a:rPr lang="en-US" smtClean="0"/>
              <a:pPr>
                <a:defRPr/>
              </a:pPr>
              <a:t>55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p>
            <a:pPr>
              <a:defRPr/>
            </a:pPr>
            <a:fld id="{2FC7AD2B-6B33-41FE-B1D2-D54E7E75E328}" type="slidenum">
              <a:rPr lang="en-US" smtClean="0"/>
              <a:pPr>
                <a:defRPr/>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69CA31-BA30-48AB-A593-E77A53584652}"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173781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69CA31-BA30-48AB-A593-E77A53584652}"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194149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69CA31-BA30-48AB-A593-E77A53584652}"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2647843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69CA31-BA30-48AB-A593-E77A53584652}"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28075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69CA31-BA30-48AB-A593-E77A53584652}" type="datetimeFigureOut">
              <a:rPr lang="en-US" smtClean="0"/>
              <a:t>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321688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69CA31-BA30-48AB-A593-E77A53584652}" type="datetimeFigureOut">
              <a:rPr lang="en-US" smtClean="0"/>
              <a:t>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2627233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9CA31-BA30-48AB-A593-E77A53584652}" type="datetimeFigureOut">
              <a:rPr lang="en-US" smtClean="0"/>
              <a:t>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379945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69CA31-BA30-48AB-A593-E77A53584652}"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513586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69CA31-BA30-48AB-A593-E77A53584652}"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182134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69CA31-BA30-48AB-A593-E77A53584652}"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45677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69CA31-BA30-48AB-A593-E77A53584652}"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4FB5A-60A3-413C-88A5-525C02D5B602}" type="slidenum">
              <a:rPr lang="en-US" smtClean="0"/>
              <a:t>‹#›</a:t>
            </a:fld>
            <a:endParaRPr lang="en-US"/>
          </a:p>
        </p:txBody>
      </p:sp>
    </p:spTree>
    <p:extLst>
      <p:ext uri="{BB962C8B-B14F-4D97-AF65-F5344CB8AC3E}">
        <p14:creationId xmlns:p14="http://schemas.microsoft.com/office/powerpoint/2010/main" val="1859117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9CA31-BA30-48AB-A593-E77A53584652}" type="datetimeFigureOut">
              <a:rPr lang="en-US" smtClean="0"/>
              <a:t>1/18/2017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4FB5A-60A3-413C-88A5-525C02D5B602}" type="slidenum">
              <a:rPr lang="en-US" smtClean="0"/>
              <a:t>‹#›</a:t>
            </a:fld>
            <a:endParaRPr lang="en-US"/>
          </a:p>
        </p:txBody>
      </p:sp>
    </p:spTree>
    <p:extLst>
      <p:ext uri="{BB962C8B-B14F-4D97-AF65-F5344CB8AC3E}">
        <p14:creationId xmlns:p14="http://schemas.microsoft.com/office/powerpoint/2010/main" val="725868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outh.mpls.k12.mn.us/ACT-SAT_Prep_Classe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9/14</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smtClean="0"/>
              <a:t>What are two main things you think should keep in mind when taking the science ACT?</a:t>
            </a:r>
          </a:p>
          <a:p>
            <a:endParaRPr lang="en-US" dirty="0"/>
          </a:p>
          <a:p>
            <a:r>
              <a:rPr lang="en-US" dirty="0" smtClean="0"/>
              <a:t>What are some tips you have about the ACT?  (lets carry out this experiment: I will describe experiment) </a:t>
            </a:r>
          </a:p>
          <a:p>
            <a:endParaRPr lang="en-US" dirty="0"/>
          </a:p>
        </p:txBody>
      </p:sp>
      <p:sp>
        <p:nvSpPr>
          <p:cNvPr id="4" name="TextBox 3"/>
          <p:cNvSpPr txBox="1"/>
          <p:nvPr/>
        </p:nvSpPr>
        <p:spPr>
          <a:xfrm>
            <a:off x="381000" y="152400"/>
            <a:ext cx="1828800" cy="923330"/>
          </a:xfrm>
          <a:prstGeom prst="rect">
            <a:avLst/>
          </a:prstGeom>
          <a:noFill/>
        </p:spPr>
        <p:txBody>
          <a:bodyPr wrap="square" rtlCol="0">
            <a:spAutoFit/>
          </a:bodyPr>
          <a:lstStyle/>
          <a:p>
            <a:r>
              <a:rPr lang="en-US" dirty="0" smtClean="0"/>
              <a:t>Spit lab make up</a:t>
            </a:r>
          </a:p>
          <a:p>
            <a:r>
              <a:rPr lang="en-US" dirty="0" smtClean="0"/>
              <a:t>Section 2.4 check understanding</a:t>
            </a:r>
            <a:endParaRPr lang="en-US" dirty="0"/>
          </a:p>
        </p:txBody>
      </p:sp>
    </p:spTree>
    <p:extLst>
      <p:ext uri="{BB962C8B-B14F-4D97-AF65-F5344CB8AC3E}">
        <p14:creationId xmlns:p14="http://schemas.microsoft.com/office/powerpoint/2010/main" val="2482439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section formats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i="1" dirty="0"/>
              <a:t>Data Representation (30–40%). </a:t>
            </a:r>
            <a:r>
              <a:rPr lang="en-US" dirty="0"/>
              <a:t>This format </a:t>
            </a:r>
            <a:r>
              <a:rPr lang="en-US" dirty="0" smtClean="0"/>
              <a:t>presents graphic </a:t>
            </a:r>
            <a:r>
              <a:rPr lang="en-US" dirty="0"/>
              <a:t>and </a:t>
            </a:r>
            <a:r>
              <a:rPr lang="en-US" dirty="0" smtClean="0"/>
              <a:t>tabular </a:t>
            </a:r>
            <a:r>
              <a:rPr lang="en-US" dirty="0"/>
              <a:t>material similar to that found in </a:t>
            </a:r>
            <a:r>
              <a:rPr lang="en-US" dirty="0" smtClean="0"/>
              <a:t>science journals </a:t>
            </a:r>
            <a:r>
              <a:rPr lang="en-US" dirty="0"/>
              <a:t>and texts. The questions associated with </a:t>
            </a:r>
            <a:r>
              <a:rPr lang="en-US" dirty="0" smtClean="0"/>
              <a:t>this format </a:t>
            </a:r>
            <a:r>
              <a:rPr lang="en-US" dirty="0"/>
              <a:t>measure skills such as graph reading, </a:t>
            </a:r>
            <a:r>
              <a:rPr lang="en-US" dirty="0" smtClean="0"/>
              <a:t>interpretation of </a:t>
            </a:r>
            <a:r>
              <a:rPr lang="en-US" dirty="0"/>
              <a:t>scatter plots, and interpretation of information </a:t>
            </a:r>
            <a:r>
              <a:rPr lang="en-US" dirty="0" smtClean="0"/>
              <a:t>presented in </a:t>
            </a:r>
            <a:r>
              <a:rPr lang="en-US" dirty="0"/>
              <a:t>tables</a:t>
            </a:r>
            <a:r>
              <a:rPr lang="en-US" dirty="0" smtClean="0"/>
              <a:t>.</a:t>
            </a:r>
          </a:p>
          <a:p>
            <a:pPr marL="0" indent="0">
              <a:buNone/>
            </a:pPr>
            <a:endParaRPr lang="en-US" dirty="0"/>
          </a:p>
          <a:p>
            <a:pPr marL="0" indent="0">
              <a:buNone/>
            </a:pPr>
            <a:r>
              <a:rPr lang="en-US" i="1" dirty="0"/>
              <a:t>Research Summaries (45–55%). </a:t>
            </a:r>
            <a:r>
              <a:rPr lang="en-US" dirty="0"/>
              <a:t>This format </a:t>
            </a:r>
            <a:r>
              <a:rPr lang="en-US" dirty="0" smtClean="0"/>
              <a:t>provides descriptions </a:t>
            </a:r>
            <a:r>
              <a:rPr lang="en-US" dirty="0"/>
              <a:t>of one or more related experiments. </a:t>
            </a:r>
            <a:r>
              <a:rPr lang="en-US" dirty="0" smtClean="0"/>
              <a:t>The questions </a:t>
            </a:r>
            <a:r>
              <a:rPr lang="en-US" dirty="0"/>
              <a:t>focus upon the design of experiments and </a:t>
            </a:r>
            <a:r>
              <a:rPr lang="en-US" dirty="0" smtClean="0"/>
              <a:t>the interpretation </a:t>
            </a:r>
            <a:r>
              <a:rPr lang="en-US" dirty="0"/>
              <a:t>of experimental results</a:t>
            </a:r>
            <a:r>
              <a:rPr lang="en-US" dirty="0" smtClean="0"/>
              <a:t>.</a:t>
            </a:r>
          </a:p>
          <a:p>
            <a:pPr marL="0" indent="0">
              <a:buNone/>
            </a:pPr>
            <a:endParaRPr lang="en-US" dirty="0"/>
          </a:p>
          <a:p>
            <a:pPr marL="0" indent="0">
              <a:buNone/>
            </a:pPr>
            <a:r>
              <a:rPr lang="en-US" i="1" dirty="0"/>
              <a:t>Conflicting Viewpoints (15–20%). </a:t>
            </a:r>
            <a:r>
              <a:rPr lang="en-US" dirty="0"/>
              <a:t>This format </a:t>
            </a:r>
            <a:r>
              <a:rPr lang="en-US" dirty="0" smtClean="0"/>
              <a:t>presents expressions </a:t>
            </a:r>
            <a:r>
              <a:rPr lang="en-US" dirty="0"/>
              <a:t>of several hypotheses or views that, </a:t>
            </a:r>
            <a:r>
              <a:rPr lang="en-US" dirty="0" smtClean="0"/>
              <a:t>being based </a:t>
            </a:r>
            <a:r>
              <a:rPr lang="en-US" dirty="0"/>
              <a:t>on differing premises or on incomplete data, </a:t>
            </a:r>
            <a:r>
              <a:rPr lang="en-US" dirty="0" smtClean="0"/>
              <a:t>are inconsistent </a:t>
            </a:r>
            <a:r>
              <a:rPr lang="en-US" dirty="0"/>
              <a:t>with one another. The questions focus </a:t>
            </a:r>
            <a:r>
              <a:rPr lang="en-US" dirty="0" smtClean="0"/>
              <a:t>upon the </a:t>
            </a:r>
            <a:r>
              <a:rPr lang="en-US" dirty="0"/>
              <a:t>understanding, analysis, and comparison of alternative</a:t>
            </a:r>
          </a:p>
          <a:p>
            <a:pPr marL="0" indent="0">
              <a:buNone/>
            </a:pPr>
            <a:r>
              <a:rPr lang="en-US" dirty="0"/>
              <a:t>viewpoints or hypotheses.</a:t>
            </a:r>
          </a:p>
        </p:txBody>
      </p:sp>
    </p:spTree>
    <p:extLst>
      <p:ext uri="{BB962C8B-B14F-4D97-AF65-F5344CB8AC3E}">
        <p14:creationId xmlns:p14="http://schemas.microsoft.com/office/powerpoint/2010/main" val="3782578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Tips for Taking the ACT Science Test</a:t>
            </a:r>
          </a:p>
          <a:p>
            <a:endParaRPr lang="en-US" b="1" i="1" dirty="0" smtClean="0"/>
          </a:p>
          <a:p>
            <a:pPr marL="0" indent="0">
              <a:buNone/>
            </a:pPr>
            <a:r>
              <a:rPr lang="en-US" b="1" i="1" dirty="0" smtClean="0"/>
              <a:t>Pace </a:t>
            </a:r>
            <a:r>
              <a:rPr lang="en-US" b="1" i="1" dirty="0"/>
              <a:t>yourself.</a:t>
            </a:r>
          </a:p>
          <a:p>
            <a:pPr marL="0" indent="0">
              <a:buNone/>
            </a:pPr>
            <a:r>
              <a:rPr lang="en-US" dirty="0"/>
              <a:t>The ACT Science Test contains 40 questions to </a:t>
            </a:r>
            <a:r>
              <a:rPr lang="en-US" dirty="0" smtClean="0"/>
              <a:t>be completed </a:t>
            </a:r>
            <a:r>
              <a:rPr lang="en-US" dirty="0"/>
              <a:t>in 35 minutes. </a:t>
            </a:r>
            <a:r>
              <a:rPr lang="en-US" dirty="0" smtClean="0"/>
              <a:t>If </a:t>
            </a:r>
            <a:r>
              <a:rPr lang="en-US" dirty="0"/>
              <a:t>you spend about 2 </a:t>
            </a:r>
            <a:r>
              <a:rPr lang="en-US" dirty="0" smtClean="0"/>
              <a:t>minutes reading </a:t>
            </a:r>
            <a:r>
              <a:rPr lang="en-US" dirty="0"/>
              <a:t>each passage, then you will have about 30 </a:t>
            </a:r>
            <a:r>
              <a:rPr lang="en-US" dirty="0" smtClean="0"/>
              <a:t>seconds  to </a:t>
            </a:r>
            <a:r>
              <a:rPr lang="en-US" dirty="0"/>
              <a:t>answer each question. If possible, spend less time on </a:t>
            </a:r>
            <a:r>
              <a:rPr lang="en-US" dirty="0" smtClean="0"/>
              <a:t>the passages </a:t>
            </a:r>
            <a:r>
              <a:rPr lang="en-US" dirty="0"/>
              <a:t>and the questions and use the remaining </a:t>
            </a:r>
            <a:r>
              <a:rPr lang="en-US" dirty="0" smtClean="0"/>
              <a:t>time allowed </a:t>
            </a:r>
            <a:r>
              <a:rPr lang="en-US" dirty="0"/>
              <a:t>for this test to review your work and return to </a:t>
            </a:r>
            <a:r>
              <a:rPr lang="en-US" dirty="0" smtClean="0"/>
              <a:t>the questions </a:t>
            </a:r>
            <a:r>
              <a:rPr lang="en-US" dirty="0"/>
              <a:t>on this test that were most difficult for you.</a:t>
            </a:r>
          </a:p>
        </p:txBody>
      </p:sp>
    </p:spTree>
    <p:extLst>
      <p:ext uri="{BB962C8B-B14F-4D97-AF65-F5344CB8AC3E}">
        <p14:creationId xmlns:p14="http://schemas.microsoft.com/office/powerpoint/2010/main" val="3094517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a:t>Understanding: </a:t>
            </a:r>
            <a:r>
              <a:rPr lang="en-US" dirty="0"/>
              <a:t>Identify and evaluate scientific concepts, assumptions, and </a:t>
            </a:r>
            <a:r>
              <a:rPr lang="en-US" dirty="0" smtClean="0"/>
              <a:t>components of </a:t>
            </a:r>
            <a:r>
              <a:rPr lang="en-US" dirty="0"/>
              <a:t>an experimental design or process; identify and evaluate data presented in graphs</a:t>
            </a:r>
            <a:r>
              <a:rPr lang="en-US" dirty="0" smtClean="0"/>
              <a:t>, figures</a:t>
            </a:r>
            <a:r>
              <a:rPr lang="en-US" dirty="0"/>
              <a:t>, or tables; translate given data into an alternate form.</a:t>
            </a:r>
          </a:p>
          <a:p>
            <a:r>
              <a:rPr lang="en-US" dirty="0"/>
              <a:t>• </a:t>
            </a:r>
            <a:r>
              <a:rPr lang="en-US" b="1" dirty="0"/>
              <a:t>Analyzing: </a:t>
            </a:r>
            <a:r>
              <a:rPr lang="en-US" dirty="0"/>
              <a:t>Process information needed to draw conclusions or formulate hypotheses</a:t>
            </a:r>
            <a:r>
              <a:rPr lang="en-US" dirty="0" smtClean="0"/>
              <a:t>; </a:t>
            </a:r>
          </a:p>
          <a:p>
            <a:r>
              <a:rPr lang="en-US" dirty="0" smtClean="0"/>
              <a:t>determine </a:t>
            </a:r>
            <a:r>
              <a:rPr lang="en-US" dirty="0"/>
              <a:t>whether information provided supports a given hypothesis or conclusion;</a:t>
            </a:r>
          </a:p>
          <a:p>
            <a:r>
              <a:rPr lang="en-US" dirty="0"/>
              <a:t>evaluate, compare, and contrast experimental designs or viewpoints; specify </a:t>
            </a:r>
            <a:r>
              <a:rPr lang="en-US" dirty="0" smtClean="0"/>
              <a:t>alternative ways </a:t>
            </a:r>
            <a:r>
              <a:rPr lang="en-US" dirty="0"/>
              <a:t>of testing hypotheses or viewpoints.</a:t>
            </a:r>
          </a:p>
          <a:p>
            <a:r>
              <a:rPr lang="en-US" dirty="0"/>
              <a:t>• </a:t>
            </a:r>
            <a:r>
              <a:rPr lang="en-US" b="1" dirty="0"/>
              <a:t>Generalizing: </a:t>
            </a:r>
            <a:r>
              <a:rPr lang="en-US" dirty="0"/>
              <a:t>Extend information given to a broader or different context; generate a </a:t>
            </a:r>
            <a:r>
              <a:rPr lang="en-US" dirty="0" smtClean="0"/>
              <a:t>model consistent </a:t>
            </a:r>
            <a:r>
              <a:rPr lang="en-US" dirty="0"/>
              <a:t>with given information; develop new procedures to gain new information; </a:t>
            </a:r>
            <a:endParaRPr lang="en-US" dirty="0" smtClean="0"/>
          </a:p>
          <a:p>
            <a:r>
              <a:rPr lang="en-US" dirty="0" smtClean="0"/>
              <a:t>Use given </a:t>
            </a:r>
            <a:r>
              <a:rPr lang="en-US" dirty="0"/>
              <a:t>information to predict outcomes.</a:t>
            </a:r>
          </a:p>
        </p:txBody>
      </p:sp>
    </p:spTree>
    <p:extLst>
      <p:ext uri="{BB962C8B-B14F-4D97-AF65-F5344CB8AC3E}">
        <p14:creationId xmlns:p14="http://schemas.microsoft.com/office/powerpoint/2010/main" val="1237373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advice</a:t>
            </a:r>
            <a:endParaRPr lang="en-US" dirty="0"/>
          </a:p>
        </p:txBody>
      </p:sp>
      <p:sp>
        <p:nvSpPr>
          <p:cNvPr id="3" name="Content Placeholder 2"/>
          <p:cNvSpPr>
            <a:spLocks noGrp="1"/>
          </p:cNvSpPr>
          <p:nvPr>
            <p:ph idx="1"/>
          </p:nvPr>
        </p:nvSpPr>
        <p:spPr/>
        <p:txBody>
          <a:bodyPr/>
          <a:lstStyle/>
          <a:p>
            <a:pPr marL="0" indent="0">
              <a:buNone/>
            </a:pPr>
            <a:r>
              <a:rPr lang="en-US" dirty="0" smtClean="0"/>
              <a:t>Focus on evidence from the text.  What does the data support.</a:t>
            </a:r>
          </a:p>
          <a:p>
            <a:pPr marL="0" indent="0">
              <a:buNone/>
            </a:pPr>
            <a:endParaRPr lang="en-US" dirty="0"/>
          </a:p>
          <a:p>
            <a:pPr marL="0" indent="0">
              <a:buNone/>
            </a:pPr>
            <a:r>
              <a:rPr lang="en-US" dirty="0" smtClean="0"/>
              <a:t>Rely on scientific processes not content knowledge.  You probably did not learn what the article is discussing.</a:t>
            </a:r>
            <a:endParaRPr lang="en-US" dirty="0"/>
          </a:p>
        </p:txBody>
      </p:sp>
    </p:spTree>
    <p:extLst>
      <p:ext uri="{BB962C8B-B14F-4D97-AF65-F5344CB8AC3E}">
        <p14:creationId xmlns:p14="http://schemas.microsoft.com/office/powerpoint/2010/main" val="899120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from other students</a:t>
            </a:r>
            <a:endParaRPr lang="en-US" dirty="0"/>
          </a:p>
        </p:txBody>
      </p:sp>
      <p:sp>
        <p:nvSpPr>
          <p:cNvPr id="3" name="Content Placeholder 2"/>
          <p:cNvSpPr>
            <a:spLocks noGrp="1"/>
          </p:cNvSpPr>
          <p:nvPr>
            <p:ph idx="1"/>
          </p:nvPr>
        </p:nvSpPr>
        <p:spPr/>
        <p:txBody>
          <a:bodyPr/>
          <a:lstStyle/>
          <a:p>
            <a:r>
              <a:rPr lang="en-US" dirty="0" smtClean="0"/>
              <a:t>Scan everything first – get the </a:t>
            </a:r>
            <a:r>
              <a:rPr lang="en-US" dirty="0" err="1" smtClean="0"/>
              <a:t>jist</a:t>
            </a:r>
            <a:endParaRPr lang="en-US" dirty="0" smtClean="0"/>
          </a:p>
          <a:p>
            <a:r>
              <a:rPr lang="en-US" dirty="0" smtClean="0"/>
              <a:t>Read questions </a:t>
            </a:r>
          </a:p>
          <a:p>
            <a:r>
              <a:rPr lang="en-US" dirty="0" smtClean="0"/>
              <a:t>Read article</a:t>
            </a:r>
          </a:p>
          <a:p>
            <a:endParaRPr lang="en-US" dirty="0"/>
          </a:p>
          <a:p>
            <a:endParaRPr lang="en-US" dirty="0" smtClean="0"/>
          </a:p>
          <a:p>
            <a:endParaRPr lang="en-US" dirty="0"/>
          </a:p>
        </p:txBody>
      </p:sp>
    </p:spTree>
    <p:extLst>
      <p:ext uri="{BB962C8B-B14F-4D97-AF65-F5344CB8AC3E}">
        <p14:creationId xmlns:p14="http://schemas.microsoft.com/office/powerpoint/2010/main" val="156804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Baseline / control data</a:t>
            </a:r>
          </a:p>
          <a:p>
            <a:r>
              <a:rPr lang="en-US" dirty="0" smtClean="0"/>
              <a:t>Scan to get the </a:t>
            </a:r>
            <a:r>
              <a:rPr lang="en-US" dirty="0" err="1" smtClean="0"/>
              <a:t>jist</a:t>
            </a:r>
            <a:endParaRPr lang="en-US" dirty="0" smtClean="0"/>
          </a:p>
          <a:p>
            <a:endParaRPr lang="en-US" dirty="0"/>
          </a:p>
          <a:p>
            <a:r>
              <a:rPr lang="en-US" dirty="0" smtClean="0"/>
              <a:t>Treatment  experimental </a:t>
            </a:r>
          </a:p>
          <a:p>
            <a:r>
              <a:rPr lang="en-US" dirty="0" smtClean="0"/>
              <a:t>: Read every word</a:t>
            </a:r>
            <a:endParaRPr lang="en-US" dirty="0"/>
          </a:p>
        </p:txBody>
      </p:sp>
    </p:spTree>
    <p:extLst>
      <p:ext uri="{BB962C8B-B14F-4D97-AF65-F5344CB8AC3E}">
        <p14:creationId xmlns:p14="http://schemas.microsoft.com/office/powerpoint/2010/main" val="3385426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ACT Practice</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48606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Passage 3 the role of Urease</a:t>
            </a:r>
            <a:endParaRPr lang="en-US" dirty="0"/>
          </a:p>
        </p:txBody>
      </p:sp>
    </p:spTree>
    <p:extLst>
      <p:ext uri="{BB962C8B-B14F-4D97-AF65-F5344CB8AC3E}">
        <p14:creationId xmlns:p14="http://schemas.microsoft.com/office/powerpoint/2010/main" val="1035309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12. </a:t>
            </a:r>
            <a:r>
              <a:rPr lang="en-US" dirty="0"/>
              <a:t>Which of the following best describes the role of</a:t>
            </a:r>
          </a:p>
          <a:p>
            <a:pPr marL="0" indent="0">
              <a:buNone/>
            </a:pPr>
            <a:r>
              <a:rPr lang="en-US" dirty="0"/>
              <a:t>urease in the plants grown in the field?</a:t>
            </a:r>
          </a:p>
          <a:p>
            <a:pPr marL="0" indent="0">
              <a:buNone/>
            </a:pPr>
            <a:r>
              <a:rPr lang="en-US" b="1" dirty="0"/>
              <a:t>F. </a:t>
            </a:r>
            <a:r>
              <a:rPr lang="en-US" dirty="0"/>
              <a:t>Urease activity in leaves is essential for soybean</a:t>
            </a:r>
          </a:p>
          <a:p>
            <a:pPr marL="0" indent="0">
              <a:buNone/>
            </a:pPr>
            <a:r>
              <a:rPr lang="en-US" dirty="0"/>
              <a:t>growth.</a:t>
            </a:r>
          </a:p>
          <a:p>
            <a:pPr marL="0" indent="0">
              <a:buNone/>
            </a:pPr>
            <a:r>
              <a:rPr lang="en-US" b="1" dirty="0"/>
              <a:t>G. </a:t>
            </a:r>
            <a:r>
              <a:rPr lang="en-US" dirty="0"/>
              <a:t>Urease activity in seeds is essential for soybean</a:t>
            </a:r>
          </a:p>
          <a:p>
            <a:pPr marL="0" indent="0">
              <a:buNone/>
            </a:pPr>
            <a:r>
              <a:rPr lang="en-US" dirty="0"/>
              <a:t>growth.</a:t>
            </a:r>
          </a:p>
          <a:p>
            <a:pPr marL="0" indent="0">
              <a:buNone/>
            </a:pPr>
            <a:r>
              <a:rPr lang="en-US" b="1" dirty="0"/>
              <a:t>H. </a:t>
            </a:r>
            <a:r>
              <a:rPr lang="en-US" dirty="0"/>
              <a:t>The soil nutrients make the mutant soybeans grow</a:t>
            </a:r>
          </a:p>
          <a:p>
            <a:pPr marL="0" indent="0">
              <a:buNone/>
            </a:pPr>
            <a:r>
              <a:rPr lang="en-US" dirty="0"/>
              <a:t>like the normal strains.</a:t>
            </a:r>
          </a:p>
          <a:p>
            <a:pPr marL="0" indent="0">
              <a:buNone/>
            </a:pPr>
            <a:r>
              <a:rPr lang="en-US" b="1" dirty="0"/>
              <a:t>J. </a:t>
            </a:r>
            <a:r>
              <a:rPr lang="en-US" dirty="0"/>
              <a:t>Urease is not essential to the growth of soybeans.</a:t>
            </a:r>
          </a:p>
        </p:txBody>
      </p:sp>
    </p:spTree>
    <p:extLst>
      <p:ext uri="{BB962C8B-B14F-4D97-AF65-F5344CB8AC3E}">
        <p14:creationId xmlns:p14="http://schemas.microsoft.com/office/powerpoint/2010/main" val="259032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12. </a:t>
            </a:r>
            <a:r>
              <a:rPr lang="en-US" dirty="0"/>
              <a:t>Which of the following best describes the role of</a:t>
            </a:r>
          </a:p>
          <a:p>
            <a:pPr marL="0" indent="0">
              <a:buNone/>
            </a:pPr>
            <a:r>
              <a:rPr lang="en-US" dirty="0"/>
              <a:t>urease in the plants grown in the field?</a:t>
            </a:r>
          </a:p>
          <a:p>
            <a:pPr marL="0" indent="0">
              <a:buNone/>
            </a:pPr>
            <a:r>
              <a:rPr lang="en-US" b="1" dirty="0"/>
              <a:t>F. </a:t>
            </a:r>
            <a:r>
              <a:rPr lang="en-US" dirty="0"/>
              <a:t>Urease activity in leaves is essential for soybean</a:t>
            </a:r>
          </a:p>
          <a:p>
            <a:pPr marL="0" indent="0">
              <a:buNone/>
            </a:pPr>
            <a:r>
              <a:rPr lang="en-US" dirty="0"/>
              <a:t>growth.</a:t>
            </a:r>
          </a:p>
          <a:p>
            <a:pPr marL="0" indent="0">
              <a:buNone/>
            </a:pPr>
            <a:r>
              <a:rPr lang="en-US" b="1" dirty="0"/>
              <a:t>G. </a:t>
            </a:r>
            <a:r>
              <a:rPr lang="en-US" dirty="0"/>
              <a:t>Urease activity in seeds is essential for soybean</a:t>
            </a:r>
          </a:p>
          <a:p>
            <a:pPr marL="0" indent="0">
              <a:buNone/>
            </a:pPr>
            <a:r>
              <a:rPr lang="en-US" dirty="0"/>
              <a:t>growth.</a:t>
            </a:r>
          </a:p>
          <a:p>
            <a:pPr marL="0" indent="0">
              <a:buNone/>
            </a:pPr>
            <a:r>
              <a:rPr lang="en-US" b="1" dirty="0"/>
              <a:t>H. </a:t>
            </a:r>
            <a:r>
              <a:rPr lang="en-US" dirty="0"/>
              <a:t>The soil nutrients make the mutant soybeans grow</a:t>
            </a:r>
          </a:p>
          <a:p>
            <a:pPr marL="0" indent="0">
              <a:buNone/>
            </a:pPr>
            <a:r>
              <a:rPr lang="en-US" dirty="0"/>
              <a:t>like the normal strains.</a:t>
            </a:r>
          </a:p>
          <a:p>
            <a:pPr marL="0" indent="0">
              <a:buNone/>
            </a:pPr>
            <a:r>
              <a:rPr lang="en-US" b="1" dirty="0"/>
              <a:t>J. Urease is not essential to the growth of soybeans.</a:t>
            </a:r>
          </a:p>
        </p:txBody>
      </p:sp>
    </p:spTree>
    <p:extLst>
      <p:ext uri="{BB962C8B-B14F-4D97-AF65-F5344CB8AC3E}">
        <p14:creationId xmlns:p14="http://schemas.microsoft.com/office/powerpoint/2010/main" val="798383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b="1" dirty="0" smtClean="0"/>
              <a:t>13</a:t>
            </a:r>
            <a:r>
              <a:rPr lang="en-US" b="1" dirty="0"/>
              <a:t>. </a:t>
            </a:r>
            <a:r>
              <a:rPr lang="en-US" dirty="0"/>
              <a:t>Which of the nitrogen sources in Experiment 2 </a:t>
            </a:r>
            <a:r>
              <a:rPr lang="en-US" dirty="0" smtClean="0"/>
              <a:t>served as </a:t>
            </a:r>
            <a:r>
              <a:rPr lang="en-US" dirty="0"/>
              <a:t>the control group?</a:t>
            </a:r>
          </a:p>
          <a:p>
            <a:pPr marL="0" indent="0">
              <a:buNone/>
            </a:pPr>
            <a:r>
              <a:rPr lang="en-US" b="1" dirty="0"/>
              <a:t>A. </a:t>
            </a:r>
            <a:r>
              <a:rPr lang="en-US" dirty="0"/>
              <a:t>Ammonia, because all 3 strains of soybeans </a:t>
            </a:r>
            <a:r>
              <a:rPr lang="en-US" dirty="0" smtClean="0"/>
              <a:t>can use </a:t>
            </a:r>
            <a:r>
              <a:rPr lang="en-US" dirty="0"/>
              <a:t>it</a:t>
            </a:r>
          </a:p>
          <a:p>
            <a:pPr marL="0" indent="0">
              <a:buNone/>
            </a:pPr>
            <a:r>
              <a:rPr lang="en-US" b="1" dirty="0"/>
              <a:t>B. </a:t>
            </a:r>
            <a:r>
              <a:rPr lang="en-US" dirty="0"/>
              <a:t>Ammonia, because it will inhibit the effects of</a:t>
            </a:r>
          </a:p>
          <a:p>
            <a:pPr marL="0" indent="0">
              <a:buNone/>
            </a:pPr>
            <a:r>
              <a:rPr lang="en-US" dirty="0"/>
              <a:t>urease</a:t>
            </a:r>
          </a:p>
          <a:p>
            <a:pPr marL="0" indent="0">
              <a:buNone/>
            </a:pPr>
            <a:r>
              <a:rPr lang="en-US" b="1" dirty="0"/>
              <a:t>C. </a:t>
            </a:r>
            <a:r>
              <a:rPr lang="en-US" dirty="0"/>
              <a:t>Urea, because it can be broken down by urease</a:t>
            </a:r>
          </a:p>
          <a:p>
            <a:pPr marL="0" indent="0">
              <a:buNone/>
            </a:pPr>
            <a:r>
              <a:rPr lang="en-US" b="1" dirty="0"/>
              <a:t>D. </a:t>
            </a:r>
            <a:r>
              <a:rPr lang="en-US" dirty="0"/>
              <a:t>Urea, because it cannot be used by Strain 2</a:t>
            </a:r>
          </a:p>
          <a:p>
            <a:pPr marL="0" indent="0">
              <a:buNone/>
            </a:pPr>
            <a:endParaRPr lang="en-US" dirty="0"/>
          </a:p>
        </p:txBody>
      </p:sp>
    </p:spTree>
    <p:extLst>
      <p:ext uri="{BB962C8B-B14F-4D97-AF65-F5344CB8AC3E}">
        <p14:creationId xmlns:p14="http://schemas.microsoft.com/office/powerpoint/2010/main" val="2293881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b="1" dirty="0" smtClean="0"/>
              <a:t>13</a:t>
            </a:r>
            <a:r>
              <a:rPr lang="en-US" b="1" dirty="0"/>
              <a:t>. </a:t>
            </a:r>
            <a:r>
              <a:rPr lang="en-US" dirty="0"/>
              <a:t>Which of the nitrogen sources in Experiment 2 </a:t>
            </a:r>
            <a:r>
              <a:rPr lang="en-US" dirty="0" smtClean="0"/>
              <a:t>served as </a:t>
            </a:r>
            <a:r>
              <a:rPr lang="en-US" dirty="0"/>
              <a:t>the control group?</a:t>
            </a:r>
          </a:p>
          <a:p>
            <a:pPr marL="0" indent="0">
              <a:buNone/>
            </a:pPr>
            <a:r>
              <a:rPr lang="en-US" b="1" dirty="0"/>
              <a:t>A. Ammonia, because all 3 strains of soybeans </a:t>
            </a:r>
            <a:r>
              <a:rPr lang="en-US" b="1" dirty="0" smtClean="0"/>
              <a:t>can use </a:t>
            </a:r>
            <a:r>
              <a:rPr lang="en-US" b="1" dirty="0"/>
              <a:t>it</a:t>
            </a:r>
          </a:p>
          <a:p>
            <a:pPr marL="0" indent="0">
              <a:buNone/>
            </a:pPr>
            <a:r>
              <a:rPr lang="en-US" b="1" dirty="0"/>
              <a:t>B. </a:t>
            </a:r>
            <a:r>
              <a:rPr lang="en-US" dirty="0"/>
              <a:t>Ammonia, because it will inhibit the effects of</a:t>
            </a:r>
          </a:p>
          <a:p>
            <a:pPr marL="0" indent="0">
              <a:buNone/>
            </a:pPr>
            <a:r>
              <a:rPr lang="en-US" dirty="0"/>
              <a:t>urease</a:t>
            </a:r>
          </a:p>
          <a:p>
            <a:pPr marL="0" indent="0">
              <a:buNone/>
            </a:pPr>
            <a:r>
              <a:rPr lang="en-US" b="1" dirty="0"/>
              <a:t>C. </a:t>
            </a:r>
            <a:r>
              <a:rPr lang="en-US" dirty="0"/>
              <a:t>Urea, because it can be broken down by urease</a:t>
            </a:r>
          </a:p>
          <a:p>
            <a:pPr marL="0" indent="0">
              <a:buNone/>
            </a:pPr>
            <a:r>
              <a:rPr lang="en-US" b="1" dirty="0"/>
              <a:t>D. </a:t>
            </a:r>
            <a:r>
              <a:rPr lang="en-US" dirty="0"/>
              <a:t>Urea, because it cannot be used by Strain 2</a:t>
            </a:r>
          </a:p>
          <a:p>
            <a:pPr marL="0" indent="0">
              <a:buNone/>
            </a:pPr>
            <a:endParaRPr lang="en-US" dirty="0"/>
          </a:p>
        </p:txBody>
      </p:sp>
    </p:spTree>
    <p:extLst>
      <p:ext uri="{BB962C8B-B14F-4D97-AF65-F5344CB8AC3E}">
        <p14:creationId xmlns:p14="http://schemas.microsoft.com/office/powerpoint/2010/main" val="1495299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b="1" dirty="0"/>
              <a:t>14. </a:t>
            </a:r>
            <a:r>
              <a:rPr lang="en-US" dirty="0"/>
              <a:t>Mutant strains are most useful in experiments </a:t>
            </a:r>
            <a:r>
              <a:rPr lang="en-US" dirty="0" smtClean="0"/>
              <a:t>like those </a:t>
            </a:r>
            <a:r>
              <a:rPr lang="en-US" dirty="0"/>
              <a:t>in the passage because they:</a:t>
            </a:r>
          </a:p>
          <a:p>
            <a:pPr marL="0" indent="0">
              <a:buNone/>
            </a:pPr>
            <a:r>
              <a:rPr lang="en-US" b="1" dirty="0"/>
              <a:t>F. </a:t>
            </a:r>
            <a:r>
              <a:rPr lang="en-US" dirty="0"/>
              <a:t>may produce unexpected results.</a:t>
            </a:r>
          </a:p>
          <a:p>
            <a:pPr marL="0" indent="0">
              <a:buNone/>
            </a:pPr>
            <a:r>
              <a:rPr lang="en-US" b="1" dirty="0"/>
              <a:t>G. </a:t>
            </a:r>
            <a:r>
              <a:rPr lang="en-US" dirty="0"/>
              <a:t>provide a natural, noninvasive way to vary a</a:t>
            </a:r>
          </a:p>
          <a:p>
            <a:pPr marL="0" indent="0">
              <a:buNone/>
            </a:pPr>
            <a:r>
              <a:rPr lang="en-US" dirty="0"/>
              <a:t>characteristic.</a:t>
            </a:r>
          </a:p>
          <a:p>
            <a:pPr marL="0" indent="0">
              <a:buNone/>
            </a:pPr>
            <a:r>
              <a:rPr lang="en-US" b="1" dirty="0"/>
              <a:t>H. </a:t>
            </a:r>
            <a:r>
              <a:rPr lang="en-US" dirty="0"/>
              <a:t>differ from normal strains in unknown, </a:t>
            </a:r>
            <a:r>
              <a:rPr lang="en-US" dirty="0" smtClean="0"/>
              <a:t>unpredictable ways</a:t>
            </a:r>
            <a:r>
              <a:rPr lang="en-US" dirty="0"/>
              <a:t>.</a:t>
            </a:r>
          </a:p>
          <a:p>
            <a:pPr marL="0" indent="0">
              <a:buNone/>
            </a:pPr>
            <a:r>
              <a:rPr lang="en-US" b="1" dirty="0"/>
              <a:t>J. </a:t>
            </a:r>
            <a:r>
              <a:rPr lang="en-US" dirty="0"/>
              <a:t>can be modified to suit almost any type of</a:t>
            </a:r>
          </a:p>
          <a:p>
            <a:pPr marL="0" indent="0">
              <a:buNone/>
            </a:pPr>
            <a:r>
              <a:rPr lang="en-US" dirty="0"/>
              <a:t>research.</a:t>
            </a:r>
          </a:p>
          <a:p>
            <a:pPr marL="0" indent="0">
              <a:buNone/>
            </a:pPr>
            <a:endParaRPr lang="en-US" dirty="0"/>
          </a:p>
        </p:txBody>
      </p:sp>
    </p:spTree>
    <p:extLst>
      <p:ext uri="{BB962C8B-B14F-4D97-AF65-F5344CB8AC3E}">
        <p14:creationId xmlns:p14="http://schemas.microsoft.com/office/powerpoint/2010/main" val="1288233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b="1" dirty="0"/>
              <a:t>14. </a:t>
            </a:r>
            <a:r>
              <a:rPr lang="en-US" dirty="0"/>
              <a:t>Mutant strains are most useful in experiments </a:t>
            </a:r>
            <a:r>
              <a:rPr lang="en-US" dirty="0" smtClean="0"/>
              <a:t>like those </a:t>
            </a:r>
            <a:r>
              <a:rPr lang="en-US" dirty="0"/>
              <a:t>in the passage because they:</a:t>
            </a:r>
          </a:p>
          <a:p>
            <a:pPr marL="0" indent="0">
              <a:buNone/>
            </a:pPr>
            <a:r>
              <a:rPr lang="en-US" b="1" dirty="0"/>
              <a:t>F. </a:t>
            </a:r>
            <a:r>
              <a:rPr lang="en-US" dirty="0"/>
              <a:t>may produce unexpected results.</a:t>
            </a:r>
          </a:p>
          <a:p>
            <a:pPr marL="0" indent="0">
              <a:buNone/>
            </a:pPr>
            <a:r>
              <a:rPr lang="en-US" b="1" dirty="0"/>
              <a:t>G. provide a natural, noninvasive way to vary a</a:t>
            </a:r>
          </a:p>
          <a:p>
            <a:pPr marL="0" indent="0">
              <a:buNone/>
            </a:pPr>
            <a:r>
              <a:rPr lang="en-US" b="1" dirty="0"/>
              <a:t>characteristic.</a:t>
            </a:r>
          </a:p>
          <a:p>
            <a:pPr marL="0" indent="0">
              <a:buNone/>
            </a:pPr>
            <a:r>
              <a:rPr lang="en-US" b="1" dirty="0"/>
              <a:t>H. </a:t>
            </a:r>
            <a:r>
              <a:rPr lang="en-US" dirty="0"/>
              <a:t>differ from normal strains in unknown, </a:t>
            </a:r>
            <a:r>
              <a:rPr lang="en-US" dirty="0" smtClean="0"/>
              <a:t>unpredictable ways</a:t>
            </a:r>
            <a:r>
              <a:rPr lang="en-US" dirty="0"/>
              <a:t>.</a:t>
            </a:r>
          </a:p>
          <a:p>
            <a:pPr marL="0" indent="0">
              <a:buNone/>
            </a:pPr>
            <a:r>
              <a:rPr lang="en-US" b="1" dirty="0"/>
              <a:t>J. </a:t>
            </a:r>
            <a:r>
              <a:rPr lang="en-US" dirty="0"/>
              <a:t>can be modified to suit almost any type of</a:t>
            </a:r>
          </a:p>
          <a:p>
            <a:pPr marL="0" indent="0">
              <a:buNone/>
            </a:pPr>
            <a:r>
              <a:rPr lang="en-US" dirty="0"/>
              <a:t>research.</a:t>
            </a:r>
          </a:p>
          <a:p>
            <a:pPr marL="0" indent="0">
              <a:buNone/>
            </a:pPr>
            <a:endParaRPr lang="en-US" dirty="0"/>
          </a:p>
        </p:txBody>
      </p:sp>
    </p:spTree>
    <p:extLst>
      <p:ext uri="{BB962C8B-B14F-4D97-AF65-F5344CB8AC3E}">
        <p14:creationId xmlns:p14="http://schemas.microsoft.com/office/powerpoint/2010/main" val="22298494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b="1" dirty="0"/>
              <a:t>15. </a:t>
            </a:r>
            <a:r>
              <a:rPr lang="en-US" dirty="0"/>
              <a:t>In studying the metabolic needs of the soybean strains</a:t>
            </a:r>
            <a:r>
              <a:rPr lang="en-US" dirty="0" smtClean="0"/>
              <a:t>, Experiment </a:t>
            </a:r>
            <a:r>
              <a:rPr lang="en-US" dirty="0"/>
              <a:t>2 was probably more accurate than </a:t>
            </a:r>
            <a:r>
              <a:rPr lang="en-US" dirty="0" smtClean="0"/>
              <a:t>Experiment 1 </a:t>
            </a:r>
            <a:r>
              <a:rPr lang="en-US" dirty="0"/>
              <a:t>because in Experiment 2 the:</a:t>
            </a:r>
          </a:p>
          <a:p>
            <a:pPr marL="0" indent="0">
              <a:buNone/>
            </a:pPr>
            <a:r>
              <a:rPr lang="en-US" b="1" dirty="0"/>
              <a:t>A. </a:t>
            </a:r>
            <a:r>
              <a:rPr lang="en-US" dirty="0"/>
              <a:t>nutrients in the media were more controlled.</a:t>
            </a:r>
          </a:p>
          <a:p>
            <a:pPr marL="0" indent="0">
              <a:buNone/>
            </a:pPr>
            <a:r>
              <a:rPr lang="en-US" b="1" dirty="0"/>
              <a:t>B. </a:t>
            </a:r>
            <a:r>
              <a:rPr lang="en-US" dirty="0"/>
              <a:t>nutrients in the soil could not be measured.</a:t>
            </a:r>
          </a:p>
          <a:p>
            <a:pPr marL="0" indent="0">
              <a:buNone/>
            </a:pPr>
            <a:r>
              <a:rPr lang="en-US" b="1" dirty="0"/>
              <a:t>C. </a:t>
            </a:r>
            <a:r>
              <a:rPr lang="en-US" dirty="0"/>
              <a:t>nutrients in the soil were more controlled.</a:t>
            </a:r>
          </a:p>
          <a:p>
            <a:pPr marL="0" indent="0">
              <a:buNone/>
            </a:pPr>
            <a:r>
              <a:rPr lang="en-US" b="1" dirty="0"/>
              <a:t>D. </a:t>
            </a:r>
            <a:r>
              <a:rPr lang="en-US" dirty="0"/>
              <a:t>callus was much different from the plants.</a:t>
            </a:r>
          </a:p>
        </p:txBody>
      </p:sp>
    </p:spTree>
    <p:extLst>
      <p:ext uri="{BB962C8B-B14F-4D97-AF65-F5344CB8AC3E}">
        <p14:creationId xmlns:p14="http://schemas.microsoft.com/office/powerpoint/2010/main" val="1441493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5668963"/>
          </a:xfrm>
        </p:spPr>
        <p:txBody>
          <a:bodyPr>
            <a:normAutofit/>
          </a:bodyPr>
          <a:lstStyle/>
          <a:p>
            <a:pPr marL="0" indent="0">
              <a:buNone/>
            </a:pPr>
            <a:r>
              <a:rPr lang="en-US" b="1" dirty="0"/>
              <a:t>15. </a:t>
            </a:r>
            <a:r>
              <a:rPr lang="en-US" dirty="0"/>
              <a:t>In studying the metabolic needs of the soybean strains</a:t>
            </a:r>
            <a:r>
              <a:rPr lang="en-US" dirty="0" smtClean="0"/>
              <a:t>, Experiment </a:t>
            </a:r>
            <a:r>
              <a:rPr lang="en-US" dirty="0"/>
              <a:t>2 was probably more accurate than </a:t>
            </a:r>
            <a:r>
              <a:rPr lang="en-US" dirty="0" smtClean="0"/>
              <a:t>Experiment 1 </a:t>
            </a:r>
            <a:r>
              <a:rPr lang="en-US" dirty="0"/>
              <a:t>because in Experiment 2 the:</a:t>
            </a:r>
          </a:p>
          <a:p>
            <a:pPr marL="0" indent="0">
              <a:buNone/>
            </a:pPr>
            <a:r>
              <a:rPr lang="en-US" b="1" dirty="0"/>
              <a:t>A. nutrients in the media were more </a:t>
            </a:r>
            <a:r>
              <a:rPr lang="en-US" b="1" dirty="0" smtClean="0"/>
              <a:t>controlled</a:t>
            </a:r>
            <a:r>
              <a:rPr lang="en-US" dirty="0"/>
              <a:t>.</a:t>
            </a:r>
          </a:p>
          <a:p>
            <a:pPr marL="0" indent="0">
              <a:buNone/>
            </a:pPr>
            <a:r>
              <a:rPr lang="en-US" b="1" dirty="0"/>
              <a:t>B. </a:t>
            </a:r>
            <a:r>
              <a:rPr lang="en-US" dirty="0"/>
              <a:t>nutrients in the soil could not be measured.</a:t>
            </a:r>
          </a:p>
          <a:p>
            <a:pPr marL="0" indent="0">
              <a:buNone/>
            </a:pPr>
            <a:r>
              <a:rPr lang="en-US" b="1" dirty="0"/>
              <a:t>C. </a:t>
            </a:r>
            <a:r>
              <a:rPr lang="en-US" dirty="0"/>
              <a:t>nutrients in the soil were more controlled.</a:t>
            </a:r>
          </a:p>
          <a:p>
            <a:pPr marL="0" indent="0">
              <a:buNone/>
            </a:pPr>
            <a:r>
              <a:rPr lang="en-US" b="1" dirty="0"/>
              <a:t>D. </a:t>
            </a:r>
            <a:r>
              <a:rPr lang="en-US" dirty="0"/>
              <a:t>callus was much different from the plants.</a:t>
            </a:r>
          </a:p>
        </p:txBody>
      </p:sp>
    </p:spTree>
    <p:extLst>
      <p:ext uri="{BB962C8B-B14F-4D97-AF65-F5344CB8AC3E}">
        <p14:creationId xmlns:p14="http://schemas.microsoft.com/office/powerpoint/2010/main" val="3542892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10000"/>
          </a:bodyPr>
          <a:lstStyle/>
          <a:p>
            <a:pPr marL="0" indent="0">
              <a:buNone/>
            </a:pPr>
            <a:r>
              <a:rPr lang="en-US" b="1" dirty="0"/>
              <a:t>16. </a:t>
            </a:r>
            <a:r>
              <a:rPr lang="en-US" dirty="0"/>
              <a:t>Suppose a third strain were found that was unable </a:t>
            </a:r>
            <a:r>
              <a:rPr lang="en-US" dirty="0" smtClean="0"/>
              <a:t>to produce </a:t>
            </a:r>
            <a:r>
              <a:rPr lang="en-US" dirty="0"/>
              <a:t>either form of urease. If this strain were </a:t>
            </a:r>
            <a:r>
              <a:rPr lang="en-US" dirty="0" smtClean="0"/>
              <a:t>subjected to </a:t>
            </a:r>
            <a:r>
              <a:rPr lang="en-US" dirty="0"/>
              <a:t>the same procedures as those in the </a:t>
            </a:r>
            <a:r>
              <a:rPr lang="en-US" dirty="0" smtClean="0"/>
              <a:t>passage, what </a:t>
            </a:r>
            <a:r>
              <a:rPr lang="en-US" dirty="0"/>
              <a:t>would be the expected results?</a:t>
            </a:r>
          </a:p>
          <a:p>
            <a:pPr marL="0" indent="0">
              <a:buNone/>
            </a:pPr>
            <a:r>
              <a:rPr lang="en-US" b="1" dirty="0"/>
              <a:t>F. </a:t>
            </a:r>
            <a:r>
              <a:rPr lang="en-US" dirty="0"/>
              <a:t>Callus would grow on urea and on ammonia; the</a:t>
            </a:r>
          </a:p>
          <a:p>
            <a:pPr marL="0" indent="0">
              <a:buNone/>
            </a:pPr>
            <a:r>
              <a:rPr lang="en-US" dirty="0"/>
              <a:t>plant would grow in the field.</a:t>
            </a:r>
          </a:p>
          <a:p>
            <a:pPr marL="0" indent="0">
              <a:buNone/>
            </a:pPr>
            <a:r>
              <a:rPr lang="en-US" b="1" dirty="0"/>
              <a:t>G. </a:t>
            </a:r>
            <a:r>
              <a:rPr lang="en-US" dirty="0"/>
              <a:t>Callus would not grow on urea but would grow on</a:t>
            </a:r>
          </a:p>
          <a:p>
            <a:pPr marL="0" indent="0">
              <a:buNone/>
            </a:pPr>
            <a:r>
              <a:rPr lang="en-US" dirty="0"/>
              <a:t>ammonia; the plant would not grow in the field.</a:t>
            </a:r>
          </a:p>
          <a:p>
            <a:pPr marL="0" indent="0">
              <a:buNone/>
            </a:pPr>
            <a:r>
              <a:rPr lang="en-US" b="1" dirty="0"/>
              <a:t>H. </a:t>
            </a:r>
            <a:r>
              <a:rPr lang="en-US" dirty="0"/>
              <a:t>Callus would not grow on urea but would grow on</a:t>
            </a:r>
          </a:p>
          <a:p>
            <a:pPr marL="0" indent="0">
              <a:buNone/>
            </a:pPr>
            <a:r>
              <a:rPr lang="en-US" dirty="0"/>
              <a:t>ammonia; the plant would grow in the field.</a:t>
            </a:r>
          </a:p>
          <a:p>
            <a:pPr marL="0" indent="0">
              <a:buNone/>
            </a:pPr>
            <a:r>
              <a:rPr lang="en-US" b="1" dirty="0"/>
              <a:t>J. </a:t>
            </a:r>
            <a:r>
              <a:rPr lang="en-US" dirty="0"/>
              <a:t>Callus would not grow on urea or on ammonia; the</a:t>
            </a:r>
          </a:p>
          <a:p>
            <a:pPr marL="0" indent="0">
              <a:buNone/>
            </a:pPr>
            <a:r>
              <a:rPr lang="en-US" dirty="0"/>
              <a:t>plant would not grow in the field.</a:t>
            </a:r>
          </a:p>
        </p:txBody>
      </p:sp>
    </p:spTree>
    <p:extLst>
      <p:ext uri="{BB962C8B-B14F-4D97-AF65-F5344CB8AC3E}">
        <p14:creationId xmlns:p14="http://schemas.microsoft.com/office/powerpoint/2010/main" val="20216554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10000"/>
          </a:bodyPr>
          <a:lstStyle/>
          <a:p>
            <a:pPr marL="0" indent="0">
              <a:buNone/>
            </a:pPr>
            <a:r>
              <a:rPr lang="en-US" b="1" dirty="0"/>
              <a:t>16. </a:t>
            </a:r>
            <a:r>
              <a:rPr lang="en-US" dirty="0"/>
              <a:t>Suppose a third strain were found that was unable </a:t>
            </a:r>
            <a:r>
              <a:rPr lang="en-US" dirty="0" smtClean="0"/>
              <a:t>to produce </a:t>
            </a:r>
            <a:r>
              <a:rPr lang="en-US" dirty="0"/>
              <a:t>either form of urease. If this strain were </a:t>
            </a:r>
            <a:r>
              <a:rPr lang="en-US" dirty="0" smtClean="0"/>
              <a:t>subjected to </a:t>
            </a:r>
            <a:r>
              <a:rPr lang="en-US" dirty="0"/>
              <a:t>the same procedures as those in the </a:t>
            </a:r>
            <a:r>
              <a:rPr lang="en-US" dirty="0" smtClean="0"/>
              <a:t>passage, what </a:t>
            </a:r>
            <a:r>
              <a:rPr lang="en-US" dirty="0"/>
              <a:t>would be the expected results</a:t>
            </a:r>
            <a:r>
              <a:rPr lang="en-US" dirty="0" smtClean="0"/>
              <a:t>?</a:t>
            </a:r>
          </a:p>
          <a:p>
            <a:pPr marL="0" indent="0">
              <a:buNone/>
            </a:pPr>
            <a:endParaRPr lang="en-US" dirty="0"/>
          </a:p>
          <a:p>
            <a:pPr marL="0" indent="0">
              <a:buNone/>
            </a:pPr>
            <a:r>
              <a:rPr lang="en-US" b="1" dirty="0"/>
              <a:t>F. </a:t>
            </a:r>
            <a:r>
              <a:rPr lang="en-US" dirty="0"/>
              <a:t>Callus would grow on urea and on ammonia; the</a:t>
            </a:r>
          </a:p>
          <a:p>
            <a:pPr marL="0" indent="0">
              <a:buNone/>
            </a:pPr>
            <a:r>
              <a:rPr lang="en-US" dirty="0"/>
              <a:t>plant would grow in the field.</a:t>
            </a:r>
          </a:p>
          <a:p>
            <a:pPr marL="0" indent="0">
              <a:buNone/>
            </a:pPr>
            <a:r>
              <a:rPr lang="en-US" b="1" dirty="0"/>
              <a:t>G. </a:t>
            </a:r>
            <a:r>
              <a:rPr lang="en-US" dirty="0"/>
              <a:t>Callus would not grow on urea but would grow on</a:t>
            </a:r>
          </a:p>
          <a:p>
            <a:pPr marL="0" indent="0">
              <a:buNone/>
            </a:pPr>
            <a:r>
              <a:rPr lang="en-US" dirty="0"/>
              <a:t>ammonia; the plant would not grow in the field.</a:t>
            </a:r>
          </a:p>
          <a:p>
            <a:pPr marL="0" indent="0">
              <a:buNone/>
            </a:pPr>
            <a:r>
              <a:rPr lang="en-US" b="1" dirty="0"/>
              <a:t>H. Callus would not grow on urea but would grow on</a:t>
            </a:r>
          </a:p>
          <a:p>
            <a:pPr marL="0" indent="0">
              <a:buNone/>
            </a:pPr>
            <a:r>
              <a:rPr lang="en-US" b="1" dirty="0"/>
              <a:t>ammonia; the plant would grow in the field.</a:t>
            </a:r>
          </a:p>
          <a:p>
            <a:pPr marL="0" indent="0">
              <a:buNone/>
            </a:pPr>
            <a:r>
              <a:rPr lang="en-US" b="1" dirty="0"/>
              <a:t>J. </a:t>
            </a:r>
            <a:r>
              <a:rPr lang="en-US" dirty="0"/>
              <a:t>Callus would not grow on urea or on ammonia; the</a:t>
            </a:r>
          </a:p>
          <a:p>
            <a:pPr marL="0" indent="0">
              <a:buNone/>
            </a:pPr>
            <a:r>
              <a:rPr lang="en-US" dirty="0"/>
              <a:t>plant would not grow in the field.</a:t>
            </a:r>
          </a:p>
        </p:txBody>
      </p:sp>
    </p:spTree>
    <p:extLst>
      <p:ext uri="{BB962C8B-B14F-4D97-AF65-F5344CB8AC3E}">
        <p14:creationId xmlns:p14="http://schemas.microsoft.com/office/powerpoint/2010/main" val="3598686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17. </a:t>
            </a:r>
            <a:r>
              <a:rPr lang="en-US" dirty="0"/>
              <a:t>Astronomers recently estimated that only 3% of</a:t>
            </a:r>
          </a:p>
          <a:p>
            <a:pPr marL="0" indent="0">
              <a:buNone/>
            </a:pPr>
            <a:r>
              <a:rPr lang="en-US" dirty="0"/>
              <a:t>asteroids with orbits that intersect Earth’s have been</a:t>
            </a:r>
          </a:p>
          <a:p>
            <a:pPr marL="0" indent="0">
              <a:buNone/>
            </a:pPr>
            <a:r>
              <a:rPr lang="en-US" dirty="0"/>
              <a:t>identified. This finding adds support to the </a:t>
            </a:r>
            <a:r>
              <a:rPr lang="en-US" dirty="0" smtClean="0"/>
              <a:t>asteroid impact</a:t>
            </a:r>
            <a:endParaRPr lang="en-US" dirty="0"/>
          </a:p>
          <a:p>
            <a:pPr marL="0" indent="0">
              <a:buNone/>
            </a:pPr>
            <a:r>
              <a:rPr lang="en-US" dirty="0"/>
              <a:t>theory by:</a:t>
            </a:r>
          </a:p>
          <a:p>
            <a:pPr marL="0" indent="0">
              <a:buNone/>
            </a:pPr>
            <a:r>
              <a:rPr lang="en-US" b="1" dirty="0"/>
              <a:t>A. </a:t>
            </a:r>
            <a:r>
              <a:rPr lang="en-US" dirty="0"/>
              <a:t>increasing the likelihood of past Earth-asteroid</a:t>
            </a:r>
          </a:p>
          <a:p>
            <a:pPr marL="0" indent="0">
              <a:buNone/>
            </a:pPr>
            <a:r>
              <a:rPr lang="en-US" dirty="0"/>
              <a:t>collisions.</a:t>
            </a:r>
          </a:p>
          <a:p>
            <a:pPr marL="0" indent="0">
              <a:buNone/>
            </a:pPr>
            <a:r>
              <a:rPr lang="en-US" b="1" dirty="0"/>
              <a:t>B. </a:t>
            </a:r>
            <a:r>
              <a:rPr lang="en-US" dirty="0"/>
              <a:t>showing how little astronomers know about</a:t>
            </a:r>
          </a:p>
          <a:p>
            <a:pPr marL="0" indent="0">
              <a:buNone/>
            </a:pPr>
            <a:r>
              <a:rPr lang="en-US" dirty="0"/>
              <a:t>asteroids.</a:t>
            </a:r>
          </a:p>
          <a:p>
            <a:pPr marL="0" indent="0">
              <a:buNone/>
            </a:pPr>
            <a:r>
              <a:rPr lang="en-US" b="1" dirty="0"/>
              <a:t>C. </a:t>
            </a:r>
            <a:r>
              <a:rPr lang="en-US" dirty="0"/>
              <a:t>proving that iridium-rich asteroids are common in</a:t>
            </a:r>
          </a:p>
          <a:p>
            <a:pPr marL="0" indent="0">
              <a:buNone/>
            </a:pPr>
            <a:r>
              <a:rPr lang="en-US" dirty="0"/>
              <a:t>the solar system.</a:t>
            </a:r>
          </a:p>
          <a:p>
            <a:pPr marL="0" indent="0">
              <a:buNone/>
            </a:pPr>
            <a:r>
              <a:rPr lang="en-US" b="1" dirty="0"/>
              <a:t>D. </a:t>
            </a:r>
            <a:r>
              <a:rPr lang="en-US" dirty="0"/>
              <a:t>showing that many asteroids</a:t>
            </a:r>
          </a:p>
        </p:txBody>
      </p:sp>
    </p:spTree>
    <p:extLst>
      <p:ext uri="{BB962C8B-B14F-4D97-AF65-F5344CB8AC3E}">
        <p14:creationId xmlns:p14="http://schemas.microsoft.com/office/powerpoint/2010/main" val="3116934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17. </a:t>
            </a:r>
            <a:r>
              <a:rPr lang="en-US" dirty="0"/>
              <a:t>Astronomers recently estimated that only 3% of</a:t>
            </a:r>
          </a:p>
          <a:p>
            <a:pPr marL="0" indent="0">
              <a:buNone/>
            </a:pPr>
            <a:r>
              <a:rPr lang="en-US" dirty="0"/>
              <a:t>asteroids with orbits that intersect Earth’s have been</a:t>
            </a:r>
          </a:p>
          <a:p>
            <a:pPr marL="0" indent="0">
              <a:buNone/>
            </a:pPr>
            <a:r>
              <a:rPr lang="en-US" dirty="0"/>
              <a:t>identified. This finding adds support to the </a:t>
            </a:r>
            <a:r>
              <a:rPr lang="en-US" dirty="0" smtClean="0"/>
              <a:t>asteroid impact</a:t>
            </a:r>
            <a:endParaRPr lang="en-US" dirty="0"/>
          </a:p>
          <a:p>
            <a:pPr marL="0" indent="0">
              <a:buNone/>
            </a:pPr>
            <a:r>
              <a:rPr lang="en-US" dirty="0"/>
              <a:t>theory by:</a:t>
            </a:r>
          </a:p>
          <a:p>
            <a:pPr marL="0" indent="0">
              <a:buNone/>
            </a:pPr>
            <a:r>
              <a:rPr lang="en-US" b="1" dirty="0"/>
              <a:t>A. increasing the likelihood of past Earth-asteroid</a:t>
            </a:r>
          </a:p>
          <a:p>
            <a:pPr marL="0" indent="0">
              <a:buNone/>
            </a:pPr>
            <a:r>
              <a:rPr lang="en-US" b="1" dirty="0"/>
              <a:t>collisions.</a:t>
            </a:r>
          </a:p>
          <a:p>
            <a:pPr marL="0" indent="0">
              <a:buNone/>
            </a:pPr>
            <a:r>
              <a:rPr lang="en-US" b="1" dirty="0"/>
              <a:t>B. </a:t>
            </a:r>
            <a:r>
              <a:rPr lang="en-US" dirty="0"/>
              <a:t>showing how little astronomers know about</a:t>
            </a:r>
          </a:p>
          <a:p>
            <a:pPr marL="0" indent="0">
              <a:buNone/>
            </a:pPr>
            <a:r>
              <a:rPr lang="en-US" dirty="0"/>
              <a:t>asteroids.</a:t>
            </a:r>
          </a:p>
          <a:p>
            <a:pPr marL="0" indent="0">
              <a:buNone/>
            </a:pPr>
            <a:r>
              <a:rPr lang="en-US" b="1" dirty="0"/>
              <a:t>C. </a:t>
            </a:r>
            <a:r>
              <a:rPr lang="en-US" dirty="0"/>
              <a:t>proving that iridium-rich asteroids are common in</a:t>
            </a:r>
          </a:p>
          <a:p>
            <a:pPr marL="0" indent="0">
              <a:buNone/>
            </a:pPr>
            <a:r>
              <a:rPr lang="en-US" dirty="0"/>
              <a:t>the solar system.</a:t>
            </a:r>
          </a:p>
          <a:p>
            <a:pPr marL="0" indent="0">
              <a:buNone/>
            </a:pPr>
            <a:r>
              <a:rPr lang="en-US" b="1" dirty="0"/>
              <a:t>D. </a:t>
            </a:r>
            <a:r>
              <a:rPr lang="en-US" dirty="0"/>
              <a:t>showing that many asteroids</a:t>
            </a:r>
          </a:p>
        </p:txBody>
      </p:sp>
    </p:spTree>
    <p:extLst>
      <p:ext uri="{BB962C8B-B14F-4D97-AF65-F5344CB8AC3E}">
        <p14:creationId xmlns:p14="http://schemas.microsoft.com/office/powerpoint/2010/main" val="294844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dirty="0"/>
              <a:t>18. </a:t>
            </a:r>
            <a:r>
              <a:rPr lang="en-US" dirty="0"/>
              <a:t>A geologist examines a sedimentary rock layer from</a:t>
            </a:r>
          </a:p>
          <a:p>
            <a:r>
              <a:rPr lang="en-US" dirty="0"/>
              <a:t>the Mesozoic-Cenozoic boundary. According to the</a:t>
            </a:r>
          </a:p>
          <a:p>
            <a:r>
              <a:rPr lang="en-US" dirty="0"/>
              <a:t>asteroid-impact theory, the geologist should not expect</a:t>
            </a:r>
          </a:p>
          <a:p>
            <a:r>
              <a:rPr lang="en-US" dirty="0"/>
              <a:t>to find:</a:t>
            </a:r>
          </a:p>
          <a:p>
            <a:r>
              <a:rPr lang="en-US" b="1" dirty="0"/>
              <a:t>a</a:t>
            </a:r>
            <a:r>
              <a:rPr lang="en-US" b="1" dirty="0" smtClean="0"/>
              <a:t>. </a:t>
            </a:r>
            <a:r>
              <a:rPr lang="en-US" dirty="0"/>
              <a:t>a high concentration of iridium.</a:t>
            </a:r>
          </a:p>
          <a:p>
            <a:r>
              <a:rPr lang="en-US" b="1" dirty="0"/>
              <a:t>b</a:t>
            </a:r>
            <a:r>
              <a:rPr lang="en-US" b="1" dirty="0" smtClean="0"/>
              <a:t>. </a:t>
            </a:r>
            <a:r>
              <a:rPr lang="en-US" dirty="0"/>
              <a:t>a high concentration of soot particles.</a:t>
            </a:r>
          </a:p>
          <a:p>
            <a:r>
              <a:rPr lang="en-US" b="1" dirty="0"/>
              <a:t>c</a:t>
            </a:r>
            <a:r>
              <a:rPr lang="en-US" b="1" dirty="0" smtClean="0"/>
              <a:t>. </a:t>
            </a:r>
            <a:r>
              <a:rPr lang="en-US" dirty="0"/>
              <a:t>evidence of great volcanic activity.</a:t>
            </a:r>
          </a:p>
          <a:p>
            <a:r>
              <a:rPr lang="en-US" b="1" dirty="0"/>
              <a:t>d</a:t>
            </a:r>
            <a:r>
              <a:rPr lang="en-US" b="1" dirty="0" smtClean="0"/>
              <a:t>. </a:t>
            </a:r>
            <a:r>
              <a:rPr lang="en-US" dirty="0"/>
              <a:t>fossilized plant remains.</a:t>
            </a:r>
          </a:p>
        </p:txBody>
      </p:sp>
    </p:spTree>
    <p:extLst>
      <p:ext uri="{BB962C8B-B14F-4D97-AF65-F5344CB8AC3E}">
        <p14:creationId xmlns:p14="http://schemas.microsoft.com/office/powerpoint/2010/main" val="1796082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dirty="0"/>
              <a:t>18. </a:t>
            </a:r>
            <a:r>
              <a:rPr lang="en-US" dirty="0"/>
              <a:t>A geologist examines a sedimentary rock layer from</a:t>
            </a:r>
          </a:p>
          <a:p>
            <a:r>
              <a:rPr lang="en-US" dirty="0"/>
              <a:t>the Mesozoic-Cenozoic boundary. According to the</a:t>
            </a:r>
          </a:p>
          <a:p>
            <a:r>
              <a:rPr lang="en-US" dirty="0"/>
              <a:t>asteroid-impact theory, the geologist should not expect</a:t>
            </a:r>
          </a:p>
          <a:p>
            <a:r>
              <a:rPr lang="en-US" dirty="0"/>
              <a:t>to find:</a:t>
            </a:r>
          </a:p>
          <a:p>
            <a:r>
              <a:rPr lang="en-US" b="1" dirty="0"/>
              <a:t>a</a:t>
            </a:r>
            <a:r>
              <a:rPr lang="en-US" b="1" dirty="0" smtClean="0"/>
              <a:t>. </a:t>
            </a:r>
            <a:r>
              <a:rPr lang="en-US" dirty="0"/>
              <a:t>a high concentration of iridium.</a:t>
            </a:r>
          </a:p>
          <a:p>
            <a:r>
              <a:rPr lang="en-US" b="1" dirty="0"/>
              <a:t>b</a:t>
            </a:r>
            <a:r>
              <a:rPr lang="en-US" b="1" dirty="0" smtClean="0"/>
              <a:t>. </a:t>
            </a:r>
            <a:r>
              <a:rPr lang="en-US" dirty="0"/>
              <a:t>a high concentration of soot particles.</a:t>
            </a:r>
          </a:p>
          <a:p>
            <a:r>
              <a:rPr lang="en-US" b="1" dirty="0"/>
              <a:t>c</a:t>
            </a:r>
            <a:r>
              <a:rPr lang="en-US" b="1" dirty="0" smtClean="0"/>
              <a:t>. </a:t>
            </a:r>
            <a:r>
              <a:rPr lang="en-US" b="1" dirty="0"/>
              <a:t>evidence of great volcanic activity.</a:t>
            </a:r>
          </a:p>
          <a:p>
            <a:r>
              <a:rPr lang="en-US" b="1" dirty="0"/>
              <a:t>d</a:t>
            </a:r>
            <a:r>
              <a:rPr lang="en-US" b="1" dirty="0" smtClean="0"/>
              <a:t>. </a:t>
            </a:r>
            <a:r>
              <a:rPr lang="en-US" dirty="0"/>
              <a:t>fossilized plant remains.</a:t>
            </a:r>
          </a:p>
        </p:txBody>
      </p:sp>
    </p:spTree>
    <p:extLst>
      <p:ext uri="{BB962C8B-B14F-4D97-AF65-F5344CB8AC3E}">
        <p14:creationId xmlns:p14="http://schemas.microsoft.com/office/powerpoint/2010/main" val="28186520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228600" y="1305342"/>
            <a:ext cx="8382000" cy="4401205"/>
          </a:xfrm>
          <a:prstGeom prst="rect">
            <a:avLst/>
          </a:prstGeom>
        </p:spPr>
        <p:txBody>
          <a:bodyPr wrap="square">
            <a:spAutoFit/>
          </a:bodyPr>
          <a:lstStyle/>
          <a:p>
            <a:r>
              <a:rPr lang="en-US" sz="2800" b="1" dirty="0"/>
              <a:t>19. </a:t>
            </a:r>
            <a:r>
              <a:rPr lang="en-US" sz="2800" dirty="0"/>
              <a:t>What do supporters of the asteroid-impact theory</a:t>
            </a:r>
          </a:p>
          <a:p>
            <a:r>
              <a:rPr lang="en-US" sz="2800" dirty="0"/>
              <a:t>assume about the fires started by the white-hot asteroid</a:t>
            </a:r>
          </a:p>
          <a:p>
            <a:r>
              <a:rPr lang="en-US" sz="2800" dirty="0"/>
              <a:t>fragments?</a:t>
            </a:r>
          </a:p>
          <a:p>
            <a:r>
              <a:rPr lang="en-US" sz="2800" b="1" dirty="0"/>
              <a:t>A. </a:t>
            </a:r>
            <a:r>
              <a:rPr lang="en-US" sz="2800" dirty="0"/>
              <a:t>They spread quickly and were wide ranging.</a:t>
            </a:r>
          </a:p>
          <a:p>
            <a:r>
              <a:rPr lang="en-US" sz="2800" b="1" dirty="0"/>
              <a:t>B. </a:t>
            </a:r>
            <a:r>
              <a:rPr lang="en-US" sz="2800" dirty="0"/>
              <a:t>They removed carbon dioxide from the atmosphere,</a:t>
            </a:r>
          </a:p>
          <a:p>
            <a:r>
              <a:rPr lang="en-US" sz="2800" dirty="0"/>
              <a:t>causing a global cooling.</a:t>
            </a:r>
          </a:p>
          <a:p>
            <a:r>
              <a:rPr lang="en-US" sz="2800" b="1" dirty="0"/>
              <a:t>C. </a:t>
            </a:r>
            <a:r>
              <a:rPr lang="en-US" sz="2800" dirty="0"/>
              <a:t>They burned the vegetation, limiting the food</a:t>
            </a:r>
          </a:p>
          <a:p>
            <a:r>
              <a:rPr lang="en-US" sz="2800" dirty="0"/>
              <a:t>supply.</a:t>
            </a:r>
          </a:p>
          <a:p>
            <a:r>
              <a:rPr lang="en-US" sz="2800" b="1" dirty="0"/>
              <a:t>D. </a:t>
            </a:r>
            <a:r>
              <a:rPr lang="en-US" sz="2800" dirty="0"/>
              <a:t>They produced high levels of carbon dioxide,</a:t>
            </a:r>
          </a:p>
          <a:p>
            <a:r>
              <a:rPr lang="en-US" sz="2800" dirty="0"/>
              <a:t>causing a global warming.</a:t>
            </a:r>
          </a:p>
        </p:txBody>
      </p:sp>
    </p:spTree>
    <p:extLst>
      <p:ext uri="{BB962C8B-B14F-4D97-AF65-F5344CB8AC3E}">
        <p14:creationId xmlns:p14="http://schemas.microsoft.com/office/powerpoint/2010/main" val="38535628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228600" y="1305342"/>
            <a:ext cx="8382000" cy="4401205"/>
          </a:xfrm>
          <a:prstGeom prst="rect">
            <a:avLst/>
          </a:prstGeom>
        </p:spPr>
        <p:txBody>
          <a:bodyPr wrap="square">
            <a:spAutoFit/>
          </a:bodyPr>
          <a:lstStyle/>
          <a:p>
            <a:r>
              <a:rPr lang="en-US" sz="2800" b="1" dirty="0"/>
              <a:t>19. </a:t>
            </a:r>
            <a:r>
              <a:rPr lang="en-US" sz="2800" dirty="0"/>
              <a:t>What do supporters of the asteroid-impact theory</a:t>
            </a:r>
          </a:p>
          <a:p>
            <a:r>
              <a:rPr lang="en-US" sz="2800" dirty="0"/>
              <a:t>assume about the fires started by the white-hot asteroid</a:t>
            </a:r>
          </a:p>
          <a:p>
            <a:r>
              <a:rPr lang="en-US" sz="2800" dirty="0"/>
              <a:t>fragments?</a:t>
            </a:r>
          </a:p>
          <a:p>
            <a:r>
              <a:rPr lang="en-US" sz="2800" b="1" dirty="0"/>
              <a:t>A. They spread quickly and were wide ranging.</a:t>
            </a:r>
          </a:p>
          <a:p>
            <a:r>
              <a:rPr lang="en-US" sz="2800" b="1" dirty="0"/>
              <a:t>B. </a:t>
            </a:r>
            <a:r>
              <a:rPr lang="en-US" sz="2800" dirty="0"/>
              <a:t>They removed carbon dioxide from the atmosphere,</a:t>
            </a:r>
          </a:p>
          <a:p>
            <a:r>
              <a:rPr lang="en-US" sz="2800" dirty="0"/>
              <a:t>causing a global cooling.</a:t>
            </a:r>
          </a:p>
          <a:p>
            <a:r>
              <a:rPr lang="en-US" sz="2800" b="1" dirty="0"/>
              <a:t>C. </a:t>
            </a:r>
            <a:r>
              <a:rPr lang="en-US" sz="2800" dirty="0"/>
              <a:t>They burned the vegetation, limiting the food</a:t>
            </a:r>
          </a:p>
          <a:p>
            <a:r>
              <a:rPr lang="en-US" sz="2800" dirty="0"/>
              <a:t>supply.</a:t>
            </a:r>
          </a:p>
          <a:p>
            <a:r>
              <a:rPr lang="en-US" sz="2800" b="1" dirty="0"/>
              <a:t>D. </a:t>
            </a:r>
            <a:r>
              <a:rPr lang="en-US" sz="2800" dirty="0"/>
              <a:t>They produced high levels of carbon dioxide,</a:t>
            </a:r>
          </a:p>
          <a:p>
            <a:r>
              <a:rPr lang="en-US" sz="2800" dirty="0"/>
              <a:t>causing a global warming.</a:t>
            </a:r>
          </a:p>
        </p:txBody>
      </p:sp>
    </p:spTree>
    <p:extLst>
      <p:ext uri="{BB962C8B-B14F-4D97-AF65-F5344CB8AC3E}">
        <p14:creationId xmlns:p14="http://schemas.microsoft.com/office/powerpoint/2010/main" val="38052997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20. </a:t>
            </a:r>
            <a:r>
              <a:rPr lang="en-US" dirty="0"/>
              <a:t>Both theories presented in the passage cite which </a:t>
            </a:r>
            <a:r>
              <a:rPr lang="en-US" dirty="0" smtClean="0"/>
              <a:t>of the </a:t>
            </a:r>
            <a:r>
              <a:rPr lang="en-US" dirty="0"/>
              <a:t>following factors as contributing directly to </a:t>
            </a:r>
            <a:r>
              <a:rPr lang="en-US" dirty="0" smtClean="0"/>
              <a:t>the dinosaurs</a:t>
            </a:r>
            <a:r>
              <a:rPr lang="en-US" dirty="0"/>
              <a:t>’ extinction?</a:t>
            </a:r>
          </a:p>
          <a:p>
            <a:r>
              <a:rPr lang="en-US" b="1" dirty="0" smtClean="0"/>
              <a:t>A. </a:t>
            </a:r>
            <a:r>
              <a:rPr lang="en-US" dirty="0"/>
              <a:t>High levels of soot and volcanic ash</a:t>
            </a:r>
          </a:p>
          <a:p>
            <a:r>
              <a:rPr lang="en-US" b="1" dirty="0"/>
              <a:t>b</a:t>
            </a:r>
            <a:r>
              <a:rPr lang="en-US" b="1" dirty="0" smtClean="0"/>
              <a:t>. </a:t>
            </a:r>
            <a:r>
              <a:rPr lang="en-US" dirty="0"/>
              <a:t>High concentrations of iridium</a:t>
            </a:r>
          </a:p>
          <a:p>
            <a:r>
              <a:rPr lang="en-US" b="1" dirty="0"/>
              <a:t>c</a:t>
            </a:r>
            <a:r>
              <a:rPr lang="en-US" b="1" dirty="0" smtClean="0"/>
              <a:t>. </a:t>
            </a:r>
            <a:r>
              <a:rPr lang="en-US" dirty="0"/>
              <a:t>Global temperature change</a:t>
            </a:r>
          </a:p>
          <a:p>
            <a:r>
              <a:rPr lang="en-US" b="1" dirty="0"/>
              <a:t>d</a:t>
            </a:r>
            <a:r>
              <a:rPr lang="en-US" b="1" dirty="0" smtClean="0"/>
              <a:t>. </a:t>
            </a:r>
            <a:r>
              <a:rPr lang="en-US" dirty="0"/>
              <a:t>Increased amounts of carbon dioxide </a:t>
            </a:r>
            <a:r>
              <a:rPr lang="en-US" dirty="0" smtClean="0"/>
              <a:t>introduced into </a:t>
            </a:r>
            <a:r>
              <a:rPr lang="en-US" dirty="0"/>
              <a:t>the atmosphere</a:t>
            </a:r>
          </a:p>
        </p:txBody>
      </p:sp>
    </p:spTree>
    <p:extLst>
      <p:ext uri="{BB962C8B-B14F-4D97-AF65-F5344CB8AC3E}">
        <p14:creationId xmlns:p14="http://schemas.microsoft.com/office/powerpoint/2010/main" val="31106144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20. </a:t>
            </a:r>
            <a:r>
              <a:rPr lang="en-US" dirty="0"/>
              <a:t>Both theories presented in the passage cite which </a:t>
            </a:r>
            <a:r>
              <a:rPr lang="en-US" dirty="0" smtClean="0"/>
              <a:t>of the </a:t>
            </a:r>
            <a:r>
              <a:rPr lang="en-US" dirty="0"/>
              <a:t>following factors as contributing directly to </a:t>
            </a:r>
            <a:r>
              <a:rPr lang="en-US" dirty="0" smtClean="0"/>
              <a:t>the dinosaurs</a:t>
            </a:r>
            <a:r>
              <a:rPr lang="en-US" dirty="0"/>
              <a:t>’ extinction?</a:t>
            </a:r>
          </a:p>
          <a:p>
            <a:r>
              <a:rPr lang="en-US" b="1" dirty="0" smtClean="0"/>
              <a:t>A. </a:t>
            </a:r>
            <a:r>
              <a:rPr lang="en-US" dirty="0"/>
              <a:t>High levels of soot and volcanic ash</a:t>
            </a:r>
          </a:p>
          <a:p>
            <a:r>
              <a:rPr lang="en-US" b="1" dirty="0"/>
              <a:t>b</a:t>
            </a:r>
            <a:r>
              <a:rPr lang="en-US" b="1" dirty="0" smtClean="0"/>
              <a:t>. </a:t>
            </a:r>
            <a:r>
              <a:rPr lang="en-US" dirty="0"/>
              <a:t>High concentrations of iridium</a:t>
            </a:r>
          </a:p>
          <a:p>
            <a:r>
              <a:rPr lang="en-US" b="1" dirty="0"/>
              <a:t>C</a:t>
            </a:r>
            <a:r>
              <a:rPr lang="en-US" b="1" dirty="0" smtClean="0"/>
              <a:t>. </a:t>
            </a:r>
            <a:r>
              <a:rPr lang="en-US" b="1" dirty="0"/>
              <a:t>Global temperature change</a:t>
            </a:r>
          </a:p>
          <a:p>
            <a:r>
              <a:rPr lang="en-US" b="1" dirty="0"/>
              <a:t>d</a:t>
            </a:r>
            <a:r>
              <a:rPr lang="en-US" b="1" dirty="0" smtClean="0"/>
              <a:t>. </a:t>
            </a:r>
            <a:r>
              <a:rPr lang="en-US" dirty="0"/>
              <a:t>Increased amounts of carbon dioxide </a:t>
            </a:r>
            <a:r>
              <a:rPr lang="en-US" dirty="0" smtClean="0"/>
              <a:t>introduced into </a:t>
            </a:r>
            <a:r>
              <a:rPr lang="en-US" dirty="0"/>
              <a:t>the atmosphere</a:t>
            </a:r>
          </a:p>
        </p:txBody>
      </p:sp>
    </p:spTree>
    <p:extLst>
      <p:ext uri="{BB962C8B-B14F-4D97-AF65-F5344CB8AC3E}">
        <p14:creationId xmlns:p14="http://schemas.microsoft.com/office/powerpoint/2010/main" val="1373929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21. Mass </a:t>
            </a:r>
            <a:r>
              <a:rPr lang="en-US" dirty="0"/>
              <a:t>extinctions throughout history often occur in</a:t>
            </a:r>
          </a:p>
          <a:p>
            <a:pPr marL="0" indent="0">
              <a:buNone/>
            </a:pPr>
            <a:r>
              <a:rPr lang="en-US" dirty="0"/>
              <a:t>conjunction with drops in the sea level. What would</a:t>
            </a:r>
          </a:p>
          <a:p>
            <a:pPr marL="0" indent="0">
              <a:buNone/>
            </a:pPr>
            <a:r>
              <a:rPr lang="en-US" dirty="0"/>
              <a:t>proponents of the gradual-extinction theory have to</a:t>
            </a:r>
          </a:p>
          <a:p>
            <a:pPr marL="0" indent="0">
              <a:buNone/>
            </a:pPr>
            <a:r>
              <a:rPr lang="en-US" dirty="0"/>
              <a:t>demonstrate to tie those facts together?</a:t>
            </a:r>
          </a:p>
          <a:p>
            <a:pPr marL="0" indent="0">
              <a:buNone/>
            </a:pPr>
            <a:r>
              <a:rPr lang="en-US" b="1" dirty="0"/>
              <a:t>A. </a:t>
            </a:r>
            <a:r>
              <a:rPr lang="en-US" dirty="0"/>
              <a:t>Mass extinctions and drops in the sea level are</a:t>
            </a:r>
          </a:p>
          <a:p>
            <a:pPr marL="0" indent="0">
              <a:buNone/>
            </a:pPr>
            <a:r>
              <a:rPr lang="en-US" dirty="0"/>
              <a:t>both caused by increased volcanic activity.</a:t>
            </a:r>
          </a:p>
          <a:p>
            <a:pPr marL="0" indent="0">
              <a:buNone/>
            </a:pPr>
            <a:r>
              <a:rPr lang="en-US" b="1" dirty="0"/>
              <a:t>B. </a:t>
            </a:r>
            <a:r>
              <a:rPr lang="en-US" dirty="0"/>
              <a:t>The greenhouse effect causes lowering of the sea</a:t>
            </a:r>
          </a:p>
          <a:p>
            <a:pPr marL="0" indent="0">
              <a:buNone/>
            </a:pPr>
            <a:r>
              <a:rPr lang="en-US" dirty="0"/>
              <a:t>level as well as gradual mass extinctions.</a:t>
            </a:r>
          </a:p>
          <a:p>
            <a:pPr marL="0" indent="0">
              <a:buNone/>
            </a:pPr>
            <a:r>
              <a:rPr lang="en-US" b="1" dirty="0"/>
              <a:t>C. </a:t>
            </a:r>
            <a:r>
              <a:rPr lang="en-US" dirty="0"/>
              <a:t>With less water available, fires run rampant and</a:t>
            </a:r>
          </a:p>
          <a:p>
            <a:pPr marL="0" indent="0">
              <a:buNone/>
            </a:pPr>
            <a:r>
              <a:rPr lang="en-US" dirty="0"/>
              <a:t>destroy the food supply.</a:t>
            </a:r>
          </a:p>
          <a:p>
            <a:pPr marL="0" indent="0">
              <a:buNone/>
            </a:pPr>
            <a:r>
              <a:rPr lang="en-US" b="1" dirty="0"/>
              <a:t>D. </a:t>
            </a:r>
            <a:r>
              <a:rPr lang="en-US" dirty="0"/>
              <a:t>Drops in the sea level and mass </a:t>
            </a:r>
            <a:r>
              <a:rPr lang="en-US" dirty="0" smtClean="0"/>
              <a:t>extinctions are caused by changes in climate</a:t>
            </a:r>
            <a:endParaRPr lang="en-US" dirty="0"/>
          </a:p>
        </p:txBody>
      </p:sp>
    </p:spTree>
    <p:extLst>
      <p:ext uri="{BB962C8B-B14F-4D97-AF65-F5344CB8AC3E}">
        <p14:creationId xmlns:p14="http://schemas.microsoft.com/office/powerpoint/2010/main" val="40867924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21. Mass </a:t>
            </a:r>
            <a:r>
              <a:rPr lang="en-US" dirty="0"/>
              <a:t>extinctions throughout history often occur in</a:t>
            </a:r>
          </a:p>
          <a:p>
            <a:pPr marL="0" indent="0">
              <a:buNone/>
            </a:pPr>
            <a:r>
              <a:rPr lang="en-US" dirty="0"/>
              <a:t>conjunction with drops in the sea level. What would</a:t>
            </a:r>
          </a:p>
          <a:p>
            <a:pPr marL="0" indent="0">
              <a:buNone/>
            </a:pPr>
            <a:r>
              <a:rPr lang="en-US" dirty="0"/>
              <a:t>proponents of the gradual-extinction theory have to</a:t>
            </a:r>
          </a:p>
          <a:p>
            <a:pPr marL="0" indent="0">
              <a:buNone/>
            </a:pPr>
            <a:r>
              <a:rPr lang="en-US" dirty="0"/>
              <a:t>demonstrate to tie those facts together?</a:t>
            </a:r>
          </a:p>
          <a:p>
            <a:pPr marL="0" indent="0">
              <a:buNone/>
            </a:pPr>
            <a:r>
              <a:rPr lang="en-US" b="1" dirty="0"/>
              <a:t>A. Mass extinctions and drops in the sea level are</a:t>
            </a:r>
          </a:p>
          <a:p>
            <a:pPr marL="0" indent="0">
              <a:buNone/>
            </a:pPr>
            <a:r>
              <a:rPr lang="en-US" b="1" dirty="0"/>
              <a:t>both caused by increased volcanic activity.</a:t>
            </a:r>
          </a:p>
          <a:p>
            <a:pPr marL="0" indent="0">
              <a:buNone/>
            </a:pPr>
            <a:r>
              <a:rPr lang="en-US" b="1" dirty="0"/>
              <a:t>B. </a:t>
            </a:r>
            <a:r>
              <a:rPr lang="en-US" dirty="0"/>
              <a:t>The greenhouse effect causes lowering of the sea</a:t>
            </a:r>
          </a:p>
          <a:p>
            <a:pPr marL="0" indent="0">
              <a:buNone/>
            </a:pPr>
            <a:r>
              <a:rPr lang="en-US" dirty="0"/>
              <a:t>level as well as gradual mass extinctions.</a:t>
            </a:r>
          </a:p>
          <a:p>
            <a:pPr marL="0" indent="0">
              <a:buNone/>
            </a:pPr>
            <a:r>
              <a:rPr lang="en-US" b="1" dirty="0"/>
              <a:t>C. </a:t>
            </a:r>
            <a:r>
              <a:rPr lang="en-US" dirty="0"/>
              <a:t>With less water available, fires run rampant and</a:t>
            </a:r>
          </a:p>
          <a:p>
            <a:pPr marL="0" indent="0">
              <a:buNone/>
            </a:pPr>
            <a:r>
              <a:rPr lang="en-US" dirty="0"/>
              <a:t>destroy the food supply.</a:t>
            </a:r>
          </a:p>
          <a:p>
            <a:pPr marL="0" indent="0">
              <a:buNone/>
            </a:pPr>
            <a:r>
              <a:rPr lang="en-US" b="1" dirty="0"/>
              <a:t>D. </a:t>
            </a:r>
            <a:r>
              <a:rPr lang="en-US" dirty="0"/>
              <a:t>Drops in the sea level and mass </a:t>
            </a:r>
            <a:r>
              <a:rPr lang="en-US" dirty="0" smtClean="0"/>
              <a:t>extinctions are caused by changes in climate</a:t>
            </a:r>
            <a:endParaRPr lang="en-US" dirty="0"/>
          </a:p>
        </p:txBody>
      </p:sp>
    </p:spTree>
    <p:extLst>
      <p:ext uri="{BB962C8B-B14F-4D97-AF65-F5344CB8AC3E}">
        <p14:creationId xmlns:p14="http://schemas.microsoft.com/office/powerpoint/2010/main" val="9707461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70000" lnSpcReduction="20000"/>
          </a:bodyPr>
          <a:lstStyle/>
          <a:p>
            <a:pPr marL="0" indent="0">
              <a:buNone/>
            </a:pPr>
            <a:r>
              <a:rPr lang="en-US" dirty="0" smtClean="0"/>
              <a:t>22. After </a:t>
            </a:r>
            <a:r>
              <a:rPr lang="en-US" dirty="0"/>
              <a:t>examining the 250-million-year fossil record</a:t>
            </a:r>
            <a:r>
              <a:rPr lang="en-US" dirty="0" smtClean="0"/>
              <a:t>, 2 </a:t>
            </a:r>
            <a:r>
              <a:rPr lang="en-US" dirty="0"/>
              <a:t>paleontologists have uncovered evidence </a:t>
            </a:r>
            <a:r>
              <a:rPr lang="en-US" dirty="0" smtClean="0"/>
              <a:t>suggesting that </a:t>
            </a:r>
            <a:r>
              <a:rPr lang="en-US" dirty="0"/>
              <a:t>the rate of species extinctions peaks every 26 </a:t>
            </a:r>
            <a:r>
              <a:rPr lang="en-US" dirty="0" smtClean="0"/>
              <a:t>million years</a:t>
            </a:r>
            <a:r>
              <a:rPr lang="en-US" dirty="0"/>
              <a:t>. Supporters of the asteroid-impact </a:t>
            </a:r>
            <a:r>
              <a:rPr lang="en-US" dirty="0" smtClean="0"/>
              <a:t>theory would </a:t>
            </a:r>
            <a:r>
              <a:rPr lang="en-US" dirty="0"/>
              <a:t>most likely favor which of the following </a:t>
            </a:r>
            <a:r>
              <a:rPr lang="en-US" dirty="0" smtClean="0"/>
              <a:t>explanations to </a:t>
            </a:r>
            <a:r>
              <a:rPr lang="en-US" dirty="0"/>
              <a:t>account for this finding</a:t>
            </a:r>
            <a:r>
              <a:rPr lang="en-US" dirty="0" smtClean="0"/>
              <a:t>?</a:t>
            </a:r>
          </a:p>
          <a:p>
            <a:pPr marL="0" indent="0">
              <a:buNone/>
            </a:pPr>
            <a:endParaRPr lang="en-US" dirty="0"/>
          </a:p>
          <a:p>
            <a:pPr marL="0" indent="0">
              <a:buNone/>
            </a:pPr>
            <a:r>
              <a:rPr lang="en-US" b="1" dirty="0" smtClean="0"/>
              <a:t>a. </a:t>
            </a:r>
            <a:r>
              <a:rPr lang="en-US" dirty="0"/>
              <a:t>Some massive object periodically disrupts </a:t>
            </a:r>
            <a:r>
              <a:rPr lang="en-US" dirty="0" smtClean="0"/>
              <a:t>the solar </a:t>
            </a:r>
            <a:r>
              <a:rPr lang="en-US" dirty="0"/>
              <a:t>system, causing comets and asteroids to </a:t>
            </a:r>
            <a:r>
              <a:rPr lang="en-US" dirty="0" smtClean="0"/>
              <a:t>enter the </a:t>
            </a:r>
            <a:r>
              <a:rPr lang="en-US" dirty="0"/>
              <a:t>inner solar system</a:t>
            </a:r>
            <a:r>
              <a:rPr lang="en-US" dirty="0" smtClean="0"/>
              <a:t>.</a:t>
            </a:r>
          </a:p>
          <a:p>
            <a:pPr marL="0" indent="0">
              <a:buNone/>
            </a:pPr>
            <a:endParaRPr lang="en-US" dirty="0"/>
          </a:p>
          <a:p>
            <a:pPr marL="0" indent="0">
              <a:buNone/>
            </a:pPr>
            <a:r>
              <a:rPr lang="en-US" b="1" dirty="0"/>
              <a:t>b</a:t>
            </a:r>
            <a:r>
              <a:rPr lang="en-US" b="1" dirty="0" smtClean="0"/>
              <a:t>. </a:t>
            </a:r>
            <a:r>
              <a:rPr lang="en-US" dirty="0"/>
              <a:t>The tilt of Earth’s axis changes every 26 </a:t>
            </a:r>
            <a:r>
              <a:rPr lang="en-US" dirty="0" smtClean="0"/>
              <a:t>million years</a:t>
            </a:r>
            <a:r>
              <a:rPr lang="en-US" dirty="0"/>
              <a:t>, causing long-term climatic changes </a:t>
            </a:r>
            <a:r>
              <a:rPr lang="en-US" dirty="0" smtClean="0"/>
              <a:t>that lead </a:t>
            </a:r>
            <a:r>
              <a:rPr lang="en-US" dirty="0"/>
              <a:t>to mass-extinction episodes</a:t>
            </a:r>
            <a:r>
              <a:rPr lang="en-US" dirty="0" smtClean="0"/>
              <a:t>.</a:t>
            </a:r>
          </a:p>
          <a:p>
            <a:pPr marL="0" indent="0">
              <a:buNone/>
            </a:pPr>
            <a:endParaRPr lang="en-US" dirty="0" smtClean="0"/>
          </a:p>
          <a:p>
            <a:pPr marL="0" indent="0">
              <a:buNone/>
            </a:pPr>
            <a:r>
              <a:rPr lang="en-US" b="1" dirty="0"/>
              <a:t>c</a:t>
            </a:r>
            <a:r>
              <a:rPr lang="en-US" b="1" dirty="0" smtClean="0"/>
              <a:t>. </a:t>
            </a:r>
            <a:r>
              <a:rPr lang="en-US" dirty="0"/>
              <a:t>Earth’s orbit becomes more elliptical </a:t>
            </a:r>
            <a:r>
              <a:rPr lang="en-US" dirty="0" smtClean="0"/>
              <a:t>every 26 </a:t>
            </a:r>
            <a:r>
              <a:rPr lang="en-US" dirty="0"/>
              <a:t>million years and it travels farther from </a:t>
            </a:r>
            <a:r>
              <a:rPr lang="en-US" dirty="0" smtClean="0"/>
              <a:t>the Sun</a:t>
            </a:r>
            <a:r>
              <a:rPr lang="en-US" dirty="0"/>
              <a:t>, causing periods of global cooling</a:t>
            </a:r>
            <a:r>
              <a:rPr lang="en-US" dirty="0" smtClean="0"/>
              <a:t>.</a:t>
            </a:r>
          </a:p>
          <a:p>
            <a:pPr marL="0" indent="0">
              <a:buNone/>
            </a:pPr>
            <a:endParaRPr lang="en-US" dirty="0" smtClean="0"/>
          </a:p>
          <a:p>
            <a:pPr marL="0" indent="0">
              <a:buNone/>
            </a:pPr>
            <a:r>
              <a:rPr lang="en-US" b="1" dirty="0" smtClean="0"/>
              <a:t>d. </a:t>
            </a:r>
            <a:r>
              <a:rPr lang="en-US" dirty="0"/>
              <a:t>Earth’s global weather patterns change in </a:t>
            </a:r>
            <a:r>
              <a:rPr lang="en-US" dirty="0" smtClean="0"/>
              <a:t>response to </a:t>
            </a:r>
            <a:r>
              <a:rPr lang="en-US" dirty="0"/>
              <a:t>the size of the polar ice caps, plunging </a:t>
            </a:r>
            <a:r>
              <a:rPr lang="en-US" dirty="0" smtClean="0"/>
              <a:t>Earth into </a:t>
            </a:r>
            <a:r>
              <a:rPr lang="en-US" dirty="0"/>
              <a:t>a global</a:t>
            </a:r>
          </a:p>
        </p:txBody>
      </p:sp>
    </p:spTree>
    <p:extLst>
      <p:ext uri="{BB962C8B-B14F-4D97-AF65-F5344CB8AC3E}">
        <p14:creationId xmlns:p14="http://schemas.microsoft.com/office/powerpoint/2010/main" val="42398269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70000" lnSpcReduction="20000"/>
          </a:bodyPr>
          <a:lstStyle/>
          <a:p>
            <a:pPr marL="0" indent="0">
              <a:buNone/>
            </a:pPr>
            <a:r>
              <a:rPr lang="en-US" dirty="0" smtClean="0"/>
              <a:t>22. After </a:t>
            </a:r>
            <a:r>
              <a:rPr lang="en-US" dirty="0"/>
              <a:t>examining the 250-million-year fossil record</a:t>
            </a:r>
            <a:r>
              <a:rPr lang="en-US" dirty="0" smtClean="0"/>
              <a:t>, 2 </a:t>
            </a:r>
            <a:r>
              <a:rPr lang="en-US" dirty="0"/>
              <a:t>paleontologists have uncovered evidence </a:t>
            </a:r>
            <a:r>
              <a:rPr lang="en-US" dirty="0" smtClean="0"/>
              <a:t>suggesting that </a:t>
            </a:r>
            <a:r>
              <a:rPr lang="en-US" dirty="0"/>
              <a:t>the rate of species extinctions peaks every 26 </a:t>
            </a:r>
            <a:r>
              <a:rPr lang="en-US" dirty="0" smtClean="0"/>
              <a:t>million years</a:t>
            </a:r>
            <a:r>
              <a:rPr lang="en-US" dirty="0"/>
              <a:t>. Supporters of the asteroid-impact </a:t>
            </a:r>
            <a:r>
              <a:rPr lang="en-US" dirty="0" smtClean="0"/>
              <a:t>theory would </a:t>
            </a:r>
            <a:r>
              <a:rPr lang="en-US" dirty="0"/>
              <a:t>most likely favor which of the following </a:t>
            </a:r>
            <a:r>
              <a:rPr lang="en-US" dirty="0" smtClean="0"/>
              <a:t>explanations to </a:t>
            </a:r>
            <a:r>
              <a:rPr lang="en-US" dirty="0"/>
              <a:t>account for this finding</a:t>
            </a:r>
            <a:r>
              <a:rPr lang="en-US" dirty="0" smtClean="0"/>
              <a:t>?</a:t>
            </a:r>
          </a:p>
          <a:p>
            <a:pPr marL="0" indent="0">
              <a:buNone/>
            </a:pPr>
            <a:endParaRPr lang="en-US" dirty="0"/>
          </a:p>
          <a:p>
            <a:pPr marL="0" indent="0">
              <a:buNone/>
            </a:pPr>
            <a:r>
              <a:rPr lang="en-US" b="1" dirty="0" smtClean="0"/>
              <a:t>a. </a:t>
            </a:r>
            <a:r>
              <a:rPr lang="en-US" b="1" dirty="0"/>
              <a:t>Some massive object periodically disrupts </a:t>
            </a:r>
            <a:r>
              <a:rPr lang="en-US" b="1" dirty="0" smtClean="0"/>
              <a:t>the solar </a:t>
            </a:r>
            <a:r>
              <a:rPr lang="en-US" b="1" dirty="0"/>
              <a:t>system, causing comets and asteroids to </a:t>
            </a:r>
            <a:r>
              <a:rPr lang="en-US" b="1" dirty="0" smtClean="0"/>
              <a:t>enter the </a:t>
            </a:r>
            <a:r>
              <a:rPr lang="en-US" b="1" dirty="0"/>
              <a:t>inner solar system</a:t>
            </a:r>
            <a:r>
              <a:rPr lang="en-US" b="1" dirty="0" smtClean="0"/>
              <a:t>.</a:t>
            </a:r>
          </a:p>
          <a:p>
            <a:pPr marL="0" indent="0">
              <a:buNone/>
            </a:pPr>
            <a:endParaRPr lang="en-US" dirty="0"/>
          </a:p>
          <a:p>
            <a:pPr marL="0" indent="0">
              <a:buNone/>
            </a:pPr>
            <a:r>
              <a:rPr lang="en-US" b="1" dirty="0"/>
              <a:t>b</a:t>
            </a:r>
            <a:r>
              <a:rPr lang="en-US" b="1" dirty="0" smtClean="0"/>
              <a:t>. </a:t>
            </a:r>
            <a:r>
              <a:rPr lang="en-US" dirty="0"/>
              <a:t>The tilt of Earth’s axis changes every 26 </a:t>
            </a:r>
            <a:r>
              <a:rPr lang="en-US" dirty="0" smtClean="0"/>
              <a:t>million years</a:t>
            </a:r>
            <a:r>
              <a:rPr lang="en-US" dirty="0"/>
              <a:t>, causing long-term climatic changes </a:t>
            </a:r>
            <a:r>
              <a:rPr lang="en-US" dirty="0" smtClean="0"/>
              <a:t>that lead </a:t>
            </a:r>
            <a:r>
              <a:rPr lang="en-US" dirty="0"/>
              <a:t>to mass-extinction episodes</a:t>
            </a:r>
            <a:r>
              <a:rPr lang="en-US" dirty="0" smtClean="0"/>
              <a:t>.</a:t>
            </a:r>
          </a:p>
          <a:p>
            <a:pPr marL="0" indent="0">
              <a:buNone/>
            </a:pPr>
            <a:endParaRPr lang="en-US" dirty="0" smtClean="0"/>
          </a:p>
          <a:p>
            <a:pPr marL="0" indent="0">
              <a:buNone/>
            </a:pPr>
            <a:r>
              <a:rPr lang="en-US" b="1" dirty="0"/>
              <a:t>c</a:t>
            </a:r>
            <a:r>
              <a:rPr lang="en-US" b="1" dirty="0" smtClean="0"/>
              <a:t>. </a:t>
            </a:r>
            <a:r>
              <a:rPr lang="en-US" dirty="0"/>
              <a:t>Earth’s orbit becomes more elliptical </a:t>
            </a:r>
            <a:r>
              <a:rPr lang="en-US" dirty="0" smtClean="0"/>
              <a:t>every 26 </a:t>
            </a:r>
            <a:r>
              <a:rPr lang="en-US" dirty="0"/>
              <a:t>million years and it travels farther from </a:t>
            </a:r>
            <a:r>
              <a:rPr lang="en-US" dirty="0" smtClean="0"/>
              <a:t>the Sun</a:t>
            </a:r>
            <a:r>
              <a:rPr lang="en-US" dirty="0"/>
              <a:t>, causing periods of global cooling</a:t>
            </a:r>
            <a:r>
              <a:rPr lang="en-US" dirty="0" smtClean="0"/>
              <a:t>.</a:t>
            </a:r>
          </a:p>
          <a:p>
            <a:pPr marL="0" indent="0">
              <a:buNone/>
            </a:pPr>
            <a:endParaRPr lang="en-US" dirty="0" smtClean="0"/>
          </a:p>
          <a:p>
            <a:pPr marL="0" indent="0">
              <a:buNone/>
            </a:pPr>
            <a:r>
              <a:rPr lang="en-US" b="1" dirty="0" smtClean="0"/>
              <a:t>d. </a:t>
            </a:r>
            <a:r>
              <a:rPr lang="en-US" dirty="0"/>
              <a:t>Earth’s global weather patterns change in </a:t>
            </a:r>
            <a:r>
              <a:rPr lang="en-US" dirty="0" smtClean="0"/>
              <a:t>response to </a:t>
            </a:r>
            <a:r>
              <a:rPr lang="en-US" dirty="0"/>
              <a:t>the size of the polar ice caps, plunging </a:t>
            </a:r>
            <a:r>
              <a:rPr lang="en-US" dirty="0" smtClean="0"/>
              <a:t>Earth into </a:t>
            </a:r>
            <a:r>
              <a:rPr lang="en-US" dirty="0"/>
              <a:t>a global</a:t>
            </a:r>
          </a:p>
        </p:txBody>
      </p:sp>
    </p:spTree>
    <p:extLst>
      <p:ext uri="{BB962C8B-B14F-4D97-AF65-F5344CB8AC3E}">
        <p14:creationId xmlns:p14="http://schemas.microsoft.com/office/powerpoint/2010/main" val="13378417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advise</a:t>
            </a:r>
            <a:endParaRPr lang="en-US" dirty="0"/>
          </a:p>
        </p:txBody>
      </p:sp>
      <p:sp>
        <p:nvSpPr>
          <p:cNvPr id="3" name="Content Placeholder 2"/>
          <p:cNvSpPr>
            <a:spLocks noGrp="1"/>
          </p:cNvSpPr>
          <p:nvPr>
            <p:ph idx="1"/>
          </p:nvPr>
        </p:nvSpPr>
        <p:spPr/>
        <p:txBody>
          <a:bodyPr/>
          <a:lstStyle/>
          <a:p>
            <a:pPr marL="0" indent="0">
              <a:buNone/>
            </a:pPr>
            <a:r>
              <a:rPr lang="en-US" dirty="0" smtClean="0"/>
              <a:t>Focus on evidence from the text.  What does the data support.</a:t>
            </a:r>
          </a:p>
          <a:p>
            <a:pPr marL="0" indent="0">
              <a:buNone/>
            </a:pPr>
            <a:endParaRPr lang="en-US" dirty="0"/>
          </a:p>
          <a:p>
            <a:pPr marL="0" indent="0">
              <a:buNone/>
            </a:pPr>
            <a:r>
              <a:rPr lang="en-US" dirty="0" smtClean="0"/>
              <a:t>Rely on scientific processes not content knowledge.  You probably did not learn what the article is discussing.</a:t>
            </a:r>
            <a:endParaRPr lang="en-US" dirty="0"/>
          </a:p>
        </p:txBody>
      </p:sp>
    </p:spTree>
    <p:extLst>
      <p:ext uri="{BB962C8B-B14F-4D97-AF65-F5344CB8AC3E}">
        <p14:creationId xmlns:p14="http://schemas.microsoft.com/office/powerpoint/2010/main" val="1046030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survey 2015 data</a:t>
            </a:r>
            <a:endParaRPr lang="en-US" dirty="0"/>
          </a:p>
        </p:txBody>
      </p:sp>
      <p:sp>
        <p:nvSpPr>
          <p:cNvPr id="3" name="Content Placeholder 2"/>
          <p:cNvSpPr>
            <a:spLocks noGrp="1"/>
          </p:cNvSpPr>
          <p:nvPr>
            <p:ph idx="1"/>
          </p:nvPr>
        </p:nvSpPr>
        <p:spPr>
          <a:xfrm>
            <a:off x="457200" y="4038600"/>
            <a:ext cx="8229600" cy="2087563"/>
          </a:xfrm>
        </p:spPr>
        <p:txBody>
          <a:bodyPr/>
          <a:lstStyle/>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80306976"/>
              </p:ext>
            </p:extLst>
          </p:nvPr>
        </p:nvGraphicFramePr>
        <p:xfrm>
          <a:off x="457200" y="1219200"/>
          <a:ext cx="7924800" cy="3838930"/>
        </p:xfrm>
        <a:graphic>
          <a:graphicData uri="http://schemas.openxmlformats.org/drawingml/2006/table">
            <a:tbl>
              <a:tblPr firstRow="1" bandRow="1">
                <a:tableStyleId>{5C22544A-7EE6-4342-B048-85BDC9FD1C3A}</a:tableStyleId>
              </a:tblPr>
              <a:tblGrid>
                <a:gridCol w="1981200"/>
                <a:gridCol w="1981200"/>
                <a:gridCol w="1981200"/>
                <a:gridCol w="1981200"/>
              </a:tblGrid>
              <a:tr h="1278610">
                <a:tc>
                  <a:txBody>
                    <a:bodyPr/>
                    <a:lstStyle/>
                    <a:p>
                      <a:r>
                        <a:rPr lang="en-US" dirty="0" smtClean="0"/>
                        <a:t>Class period</a:t>
                      </a:r>
                      <a:endParaRPr lang="en-US" dirty="0"/>
                    </a:p>
                  </a:txBody>
                  <a:tcPr/>
                </a:tc>
                <a:tc>
                  <a:txBody>
                    <a:bodyPr/>
                    <a:lstStyle/>
                    <a:p>
                      <a:r>
                        <a:rPr lang="en-US" dirty="0" smtClean="0"/>
                        <a:t>Unsure (a)</a:t>
                      </a:r>
                      <a:endParaRPr lang="en-US" dirty="0"/>
                    </a:p>
                  </a:txBody>
                  <a:tcPr/>
                </a:tc>
                <a:tc>
                  <a:txBody>
                    <a:bodyPr/>
                    <a:lstStyle/>
                    <a:p>
                      <a:r>
                        <a:rPr lang="en-US" dirty="0" smtClean="0"/>
                        <a:t>Better to scan text (b)</a:t>
                      </a:r>
                      <a:endParaRPr lang="en-US" dirty="0"/>
                    </a:p>
                  </a:txBody>
                  <a:tcPr/>
                </a:tc>
                <a:tc>
                  <a:txBody>
                    <a:bodyPr/>
                    <a:lstStyle/>
                    <a:p>
                      <a:r>
                        <a:rPr lang="en-US" dirty="0" smtClean="0"/>
                        <a:t>Better to read everything first</a:t>
                      </a:r>
                    </a:p>
                    <a:p>
                      <a:r>
                        <a:rPr lang="en-US" dirty="0" smtClean="0"/>
                        <a:t>(Close reading)</a:t>
                      </a:r>
                    </a:p>
                    <a:p>
                      <a:r>
                        <a:rPr lang="en-US" dirty="0" smtClean="0"/>
                        <a:t>©</a:t>
                      </a:r>
                      <a:endParaRPr lang="en-US" dirty="0"/>
                    </a:p>
                  </a:txBody>
                  <a:tcPr/>
                </a:tc>
              </a:tr>
              <a:tr h="518547">
                <a:tc>
                  <a:txBody>
                    <a:bodyPr/>
                    <a:lstStyle/>
                    <a:p>
                      <a:r>
                        <a:rPr lang="en-US" dirty="0" smtClean="0"/>
                        <a:t> 3</a:t>
                      </a:r>
                      <a:r>
                        <a:rPr lang="en-US" baseline="30000" dirty="0" smtClean="0"/>
                        <a:t>rd</a:t>
                      </a:r>
                      <a:r>
                        <a:rPr lang="en-US" baseline="0" dirty="0" smtClean="0"/>
                        <a:t> </a:t>
                      </a:r>
                      <a:r>
                        <a:rPr lang="en-US" dirty="0" smtClean="0"/>
                        <a:t>hour</a:t>
                      </a:r>
                      <a:r>
                        <a:rPr lang="en-US" baseline="0" dirty="0" smtClean="0"/>
                        <a:t> initial response</a:t>
                      </a:r>
                      <a:endParaRPr lang="en-US" dirty="0"/>
                    </a:p>
                  </a:txBody>
                  <a:tcPr/>
                </a:tc>
                <a:tc>
                  <a:txBody>
                    <a:bodyPr/>
                    <a:lstStyle/>
                    <a:p>
                      <a:r>
                        <a:rPr lang="en-US" dirty="0" smtClean="0"/>
                        <a:t>0</a:t>
                      </a:r>
                      <a:endParaRPr lang="en-US" dirty="0"/>
                    </a:p>
                  </a:txBody>
                  <a:tcPr/>
                </a:tc>
                <a:tc>
                  <a:txBody>
                    <a:bodyPr/>
                    <a:lstStyle/>
                    <a:p>
                      <a:r>
                        <a:rPr lang="en-US" dirty="0" smtClean="0"/>
                        <a:t>4</a:t>
                      </a:r>
                      <a:endParaRPr lang="en-US" dirty="0"/>
                    </a:p>
                  </a:txBody>
                  <a:tcPr/>
                </a:tc>
                <a:tc>
                  <a:txBody>
                    <a:bodyPr/>
                    <a:lstStyle/>
                    <a:p>
                      <a:r>
                        <a:rPr lang="en-US" dirty="0" smtClean="0"/>
                        <a:t>6</a:t>
                      </a:r>
                      <a:endParaRPr lang="en-US" dirty="0"/>
                    </a:p>
                  </a:txBody>
                  <a:tcPr/>
                </a:tc>
              </a:tr>
              <a:tr h="518547">
                <a:tc>
                  <a:txBody>
                    <a:bodyPr/>
                    <a:lstStyle/>
                    <a:p>
                      <a:r>
                        <a:rPr lang="en-US" dirty="0" smtClean="0"/>
                        <a:t>3</a:t>
                      </a:r>
                      <a:r>
                        <a:rPr lang="en-US" baseline="30000" dirty="0" smtClean="0"/>
                        <a:t>rd</a:t>
                      </a:r>
                      <a:r>
                        <a:rPr lang="en-US" dirty="0" smtClean="0"/>
                        <a:t> hour final response</a:t>
                      </a:r>
                      <a:endParaRPr lang="en-US" dirty="0"/>
                    </a:p>
                  </a:txBody>
                  <a:tcPr/>
                </a:tc>
                <a:tc>
                  <a:txBody>
                    <a:bodyPr/>
                    <a:lstStyle/>
                    <a:p>
                      <a:r>
                        <a:rPr lang="en-US" dirty="0" smtClean="0"/>
                        <a:t>2</a:t>
                      </a:r>
                      <a:endParaRPr lang="en-US" dirty="0"/>
                    </a:p>
                  </a:txBody>
                  <a:tcPr/>
                </a:tc>
                <a:tc>
                  <a:txBody>
                    <a:bodyPr/>
                    <a:lstStyle/>
                    <a:p>
                      <a:r>
                        <a:rPr lang="en-US" dirty="0" smtClean="0"/>
                        <a:t>1</a:t>
                      </a:r>
                      <a:endParaRPr lang="en-US" dirty="0"/>
                    </a:p>
                  </a:txBody>
                  <a:tcPr/>
                </a:tc>
                <a:tc>
                  <a:txBody>
                    <a:bodyPr/>
                    <a:lstStyle/>
                    <a:p>
                      <a:r>
                        <a:rPr lang="en-US" dirty="0" smtClean="0"/>
                        <a:t>5</a:t>
                      </a:r>
                      <a:endParaRPr lang="en-US" dirty="0"/>
                    </a:p>
                  </a:txBody>
                  <a:tcPr/>
                </a:tc>
              </a:tr>
              <a:tr h="518547">
                <a:tc>
                  <a:txBody>
                    <a:bodyPr/>
                    <a:lstStyle/>
                    <a:p>
                      <a:r>
                        <a:rPr lang="en-US" dirty="0" smtClean="0"/>
                        <a:t>4</a:t>
                      </a:r>
                      <a:r>
                        <a:rPr lang="en-US" baseline="30000" dirty="0" smtClean="0"/>
                        <a:t>th</a:t>
                      </a:r>
                      <a:r>
                        <a:rPr lang="en-US" dirty="0" smtClean="0"/>
                        <a:t> hour initial response</a:t>
                      </a:r>
                      <a:endParaRPr lang="en-US" dirty="0"/>
                    </a:p>
                  </a:txBody>
                  <a:tcPr/>
                </a:tc>
                <a:tc>
                  <a:txBody>
                    <a:bodyPr/>
                    <a:lstStyle/>
                    <a:p>
                      <a:r>
                        <a:rPr lang="en-US" dirty="0" smtClean="0"/>
                        <a:t>2</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518547">
                <a:tc>
                  <a:txBody>
                    <a:bodyPr/>
                    <a:lstStyle/>
                    <a:p>
                      <a:r>
                        <a:rPr lang="en-US" dirty="0" smtClean="0"/>
                        <a:t>4</a:t>
                      </a:r>
                      <a:r>
                        <a:rPr lang="en-US" baseline="30000" dirty="0" smtClean="0"/>
                        <a:t>th</a:t>
                      </a:r>
                      <a:r>
                        <a:rPr lang="en-US" dirty="0" smtClean="0"/>
                        <a:t> hour final response</a:t>
                      </a:r>
                      <a:endParaRPr lang="en-US" dirty="0"/>
                    </a:p>
                  </a:txBody>
                  <a:tcPr/>
                </a:tc>
                <a:tc>
                  <a:txBody>
                    <a:bodyPr/>
                    <a:lstStyle/>
                    <a:p>
                      <a:r>
                        <a:rPr lang="en-US" dirty="0" smtClean="0"/>
                        <a:t>1</a:t>
                      </a:r>
                      <a:endParaRPr lang="en-US" dirty="0"/>
                    </a:p>
                  </a:txBody>
                  <a:tcPr/>
                </a:tc>
                <a:tc>
                  <a:txBody>
                    <a:bodyPr/>
                    <a:lstStyle/>
                    <a:p>
                      <a:r>
                        <a:rPr lang="en-US" dirty="0" smtClean="0"/>
                        <a:t>4</a:t>
                      </a:r>
                      <a:endParaRPr lang="en-US" dirty="0"/>
                    </a:p>
                  </a:txBody>
                  <a:tcPr/>
                </a:tc>
                <a:tc>
                  <a:txBody>
                    <a:bodyPr/>
                    <a:lstStyle/>
                    <a:p>
                      <a:r>
                        <a:rPr lang="en-US" dirty="0" smtClean="0"/>
                        <a:t>14</a:t>
                      </a:r>
                      <a:endParaRPr lang="en-US" dirty="0"/>
                    </a:p>
                  </a:txBody>
                  <a:tcPr/>
                </a:tc>
              </a:tr>
            </a:tbl>
          </a:graphicData>
        </a:graphic>
      </p:graphicFrame>
      <p:sp>
        <p:nvSpPr>
          <p:cNvPr id="5" name="TextBox 4"/>
          <p:cNvSpPr txBox="1"/>
          <p:nvPr/>
        </p:nvSpPr>
        <p:spPr>
          <a:xfrm>
            <a:off x="1295400" y="5181600"/>
            <a:ext cx="6934200" cy="1754326"/>
          </a:xfrm>
          <a:prstGeom prst="rect">
            <a:avLst/>
          </a:prstGeom>
          <a:noFill/>
        </p:spPr>
        <p:txBody>
          <a:bodyPr wrap="square" rtlCol="0">
            <a:spAutoFit/>
          </a:bodyPr>
          <a:lstStyle/>
          <a:p>
            <a:r>
              <a:rPr lang="en-US" dirty="0" smtClean="0"/>
              <a:t>Background : </a:t>
            </a:r>
          </a:p>
          <a:p>
            <a:pPr marL="285750" indent="-285750">
              <a:buFontTx/>
              <a:buChar char="-"/>
            </a:pPr>
            <a:r>
              <a:rPr lang="en-US" dirty="0" smtClean="0"/>
              <a:t>Many students and tutors claim it is best to scan, read questions, scan text by students.   </a:t>
            </a:r>
          </a:p>
          <a:p>
            <a:pPr marL="285750" indent="-285750">
              <a:buFontTx/>
              <a:buChar char="-"/>
            </a:pPr>
            <a:r>
              <a:rPr lang="en-US" dirty="0" smtClean="0"/>
              <a:t>Certain text authors claim it is better to read everything carefully first. </a:t>
            </a:r>
          </a:p>
          <a:p>
            <a:endParaRPr lang="en-US" dirty="0"/>
          </a:p>
        </p:txBody>
      </p:sp>
    </p:spTree>
    <p:extLst>
      <p:ext uri="{BB962C8B-B14F-4D97-AF65-F5344CB8AC3E}">
        <p14:creationId xmlns:p14="http://schemas.microsoft.com/office/powerpoint/2010/main" val="4667589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survey 2016 data</a:t>
            </a:r>
            <a:endParaRPr lang="en-US" dirty="0"/>
          </a:p>
        </p:txBody>
      </p:sp>
      <p:sp>
        <p:nvSpPr>
          <p:cNvPr id="3" name="Content Placeholder 2"/>
          <p:cNvSpPr>
            <a:spLocks noGrp="1"/>
          </p:cNvSpPr>
          <p:nvPr>
            <p:ph idx="1"/>
          </p:nvPr>
        </p:nvSpPr>
        <p:spPr>
          <a:xfrm>
            <a:off x="457200" y="4038600"/>
            <a:ext cx="8229600" cy="2087563"/>
          </a:xfrm>
        </p:spPr>
        <p:txBody>
          <a:bodyPr/>
          <a:lstStyle/>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3714310"/>
              </p:ext>
            </p:extLst>
          </p:nvPr>
        </p:nvGraphicFramePr>
        <p:xfrm>
          <a:off x="609600" y="1219200"/>
          <a:ext cx="7924800" cy="4389892"/>
        </p:xfrm>
        <a:graphic>
          <a:graphicData uri="http://schemas.openxmlformats.org/drawingml/2006/table">
            <a:tbl>
              <a:tblPr firstRow="1" bandRow="1">
                <a:tableStyleId>{5C22544A-7EE6-4342-B048-85BDC9FD1C3A}</a:tableStyleId>
              </a:tblPr>
              <a:tblGrid>
                <a:gridCol w="2743200"/>
                <a:gridCol w="1219200"/>
                <a:gridCol w="1981200"/>
                <a:gridCol w="1981200"/>
              </a:tblGrid>
              <a:tr h="1278610">
                <a:tc>
                  <a:txBody>
                    <a:bodyPr/>
                    <a:lstStyle/>
                    <a:p>
                      <a:r>
                        <a:rPr lang="en-US" sz="1600" dirty="0" smtClean="0"/>
                        <a:t>Class period</a:t>
                      </a:r>
                      <a:endParaRPr lang="en-US" sz="1600" dirty="0"/>
                    </a:p>
                  </a:txBody>
                  <a:tcPr/>
                </a:tc>
                <a:tc>
                  <a:txBody>
                    <a:bodyPr/>
                    <a:lstStyle/>
                    <a:p>
                      <a:r>
                        <a:rPr lang="en-US" sz="1600" dirty="0" smtClean="0"/>
                        <a:t>Unsure</a:t>
                      </a:r>
                      <a:endParaRPr lang="en-US" sz="1600" dirty="0"/>
                    </a:p>
                  </a:txBody>
                  <a:tcPr/>
                </a:tc>
                <a:tc>
                  <a:txBody>
                    <a:bodyPr/>
                    <a:lstStyle/>
                    <a:p>
                      <a:r>
                        <a:rPr lang="en-US" sz="1600" dirty="0" smtClean="0"/>
                        <a:t>Better to scan text </a:t>
                      </a:r>
                      <a:endParaRPr lang="en-US" sz="1600" dirty="0"/>
                    </a:p>
                  </a:txBody>
                  <a:tcPr/>
                </a:tc>
                <a:tc>
                  <a:txBody>
                    <a:bodyPr/>
                    <a:lstStyle/>
                    <a:p>
                      <a:r>
                        <a:rPr lang="en-US" sz="1600" dirty="0" smtClean="0"/>
                        <a:t>Better to read everything first</a:t>
                      </a:r>
                    </a:p>
                    <a:p>
                      <a:r>
                        <a:rPr lang="en-US" sz="1600" dirty="0" smtClean="0"/>
                        <a:t>(Close reading)</a:t>
                      </a:r>
                    </a:p>
                  </a:txBody>
                  <a:tcPr/>
                </a:tc>
              </a:tr>
              <a:tr h="518547">
                <a:tc>
                  <a:txBody>
                    <a:bodyPr/>
                    <a:lstStyle/>
                    <a:p>
                      <a:r>
                        <a:rPr lang="en-US" sz="1600" dirty="0" smtClean="0"/>
                        <a:t> 3</a:t>
                      </a:r>
                      <a:r>
                        <a:rPr lang="en-US" sz="1600" baseline="30000" dirty="0" smtClean="0"/>
                        <a:t>rd</a:t>
                      </a:r>
                      <a:r>
                        <a:rPr lang="en-US" sz="1600" baseline="0" dirty="0" smtClean="0"/>
                        <a:t> </a:t>
                      </a:r>
                      <a:r>
                        <a:rPr lang="en-US" sz="1600" dirty="0" smtClean="0"/>
                        <a:t>hour</a:t>
                      </a:r>
                      <a:r>
                        <a:rPr lang="en-US" sz="1600" baseline="0" dirty="0" smtClean="0"/>
                        <a:t> initial response</a:t>
                      </a:r>
                      <a:endParaRPr lang="en-US" sz="1600" dirty="0"/>
                    </a:p>
                  </a:txBody>
                  <a:tcPr/>
                </a:tc>
                <a:tc>
                  <a:txBody>
                    <a:bodyPr/>
                    <a:lstStyle/>
                    <a:p>
                      <a:endParaRPr lang="en-US" sz="1600" dirty="0"/>
                    </a:p>
                  </a:txBody>
                  <a:tcPr/>
                </a:tc>
                <a:tc>
                  <a:txBody>
                    <a:bodyPr/>
                    <a:lstStyle/>
                    <a:p>
                      <a:r>
                        <a:rPr lang="en-US" sz="1600" dirty="0" smtClean="0"/>
                        <a:t>9</a:t>
                      </a:r>
                      <a:endParaRPr lang="en-US" sz="1600" dirty="0"/>
                    </a:p>
                  </a:txBody>
                  <a:tcPr/>
                </a:tc>
                <a:tc>
                  <a:txBody>
                    <a:bodyPr/>
                    <a:lstStyle/>
                    <a:p>
                      <a:r>
                        <a:rPr lang="en-US" sz="1600" dirty="0" smtClean="0"/>
                        <a:t>11</a:t>
                      </a:r>
                      <a:endParaRPr lang="en-US" sz="1600" dirty="0"/>
                    </a:p>
                  </a:txBody>
                  <a:tcPr/>
                </a:tc>
              </a:tr>
              <a:tr h="518547">
                <a:tc>
                  <a:txBody>
                    <a:bodyPr/>
                    <a:lstStyle/>
                    <a:p>
                      <a:r>
                        <a:rPr lang="en-US" sz="1600" dirty="0" smtClean="0"/>
                        <a:t>3</a:t>
                      </a:r>
                      <a:r>
                        <a:rPr lang="en-US" sz="1600" baseline="30000" dirty="0" smtClean="0"/>
                        <a:t>rd</a:t>
                      </a:r>
                      <a:r>
                        <a:rPr lang="en-US" sz="1600" dirty="0" smtClean="0"/>
                        <a:t> hour final response</a:t>
                      </a:r>
                      <a:endParaRPr lang="en-US" sz="1600" dirty="0"/>
                    </a:p>
                  </a:txBody>
                  <a:tcPr/>
                </a:tc>
                <a:tc>
                  <a:txBody>
                    <a:bodyPr/>
                    <a:lstStyle/>
                    <a:p>
                      <a:endParaRPr lang="en-US" sz="1600"/>
                    </a:p>
                  </a:txBody>
                  <a:tcPr/>
                </a:tc>
                <a:tc>
                  <a:txBody>
                    <a:bodyPr/>
                    <a:lstStyle/>
                    <a:p>
                      <a:r>
                        <a:rPr lang="en-US" sz="1600" dirty="0" smtClean="0"/>
                        <a:t>5</a:t>
                      </a:r>
                      <a:endParaRPr lang="en-US" sz="1600" dirty="0"/>
                    </a:p>
                  </a:txBody>
                  <a:tcPr/>
                </a:tc>
                <a:tc>
                  <a:txBody>
                    <a:bodyPr/>
                    <a:lstStyle/>
                    <a:p>
                      <a:r>
                        <a:rPr lang="en-US" sz="1600" dirty="0" smtClean="0"/>
                        <a:t>13</a:t>
                      </a:r>
                      <a:endParaRPr lang="en-US" sz="1600" dirty="0"/>
                    </a:p>
                  </a:txBody>
                  <a:tcPr/>
                </a:tc>
              </a:tr>
              <a:tr h="518547">
                <a:tc>
                  <a:txBody>
                    <a:bodyPr/>
                    <a:lstStyle/>
                    <a:p>
                      <a:r>
                        <a:rPr lang="en-US" sz="1600" baseline="0" dirty="0" smtClean="0"/>
                        <a:t>6</a:t>
                      </a:r>
                      <a:r>
                        <a:rPr lang="en-US" sz="1600" baseline="30000" dirty="0" smtClean="0"/>
                        <a:t>th</a:t>
                      </a:r>
                      <a:r>
                        <a:rPr lang="en-US" sz="1600" dirty="0" smtClean="0"/>
                        <a:t> hour initial response</a:t>
                      </a:r>
                      <a:endParaRPr lang="en-US" sz="1600" dirty="0"/>
                    </a:p>
                  </a:txBody>
                  <a:tcPr/>
                </a:tc>
                <a:tc>
                  <a:txBody>
                    <a:bodyPr/>
                    <a:lstStyle/>
                    <a:p>
                      <a:endParaRPr lang="en-US" sz="1600" dirty="0"/>
                    </a:p>
                  </a:txBody>
                  <a:tcPr/>
                </a:tc>
                <a:tc>
                  <a:txBody>
                    <a:bodyPr/>
                    <a:lstStyle/>
                    <a:p>
                      <a:r>
                        <a:rPr lang="en-US" sz="1600" dirty="0" smtClean="0"/>
                        <a:t>6</a:t>
                      </a:r>
                      <a:endParaRPr lang="en-US" sz="1600" dirty="0"/>
                    </a:p>
                  </a:txBody>
                  <a:tcPr/>
                </a:tc>
                <a:tc>
                  <a:txBody>
                    <a:bodyPr/>
                    <a:lstStyle/>
                    <a:p>
                      <a:r>
                        <a:rPr lang="en-US" sz="1600" dirty="0" smtClean="0"/>
                        <a:t>9</a:t>
                      </a:r>
                      <a:endParaRPr lang="en-US" sz="1600" dirty="0"/>
                    </a:p>
                  </a:txBody>
                  <a:tcPr/>
                </a:tc>
              </a:tr>
              <a:tr h="518547">
                <a:tc>
                  <a:txBody>
                    <a:bodyPr/>
                    <a:lstStyle/>
                    <a:p>
                      <a:r>
                        <a:rPr lang="en-US" sz="1600" baseline="0" dirty="0" smtClean="0"/>
                        <a:t>6</a:t>
                      </a:r>
                      <a:r>
                        <a:rPr lang="en-US" sz="1600" baseline="30000" dirty="0" smtClean="0"/>
                        <a:t>th</a:t>
                      </a:r>
                      <a:r>
                        <a:rPr lang="en-US" sz="1600" dirty="0" smtClean="0"/>
                        <a:t> hour final response</a:t>
                      </a:r>
                      <a:endParaRPr lang="en-US" sz="1600" dirty="0"/>
                    </a:p>
                  </a:txBody>
                  <a:tcPr/>
                </a:tc>
                <a:tc>
                  <a:txBody>
                    <a:bodyPr/>
                    <a:lstStyle/>
                    <a:p>
                      <a:endParaRPr lang="en-US" sz="1600" dirty="0"/>
                    </a:p>
                  </a:txBody>
                  <a:tcPr/>
                </a:tc>
                <a:tc>
                  <a:txBody>
                    <a:bodyPr/>
                    <a:lstStyle/>
                    <a:p>
                      <a:r>
                        <a:rPr lang="en-US" sz="1600" dirty="0" smtClean="0"/>
                        <a:t>0</a:t>
                      </a:r>
                      <a:endParaRPr lang="en-US" sz="1600" dirty="0"/>
                    </a:p>
                  </a:txBody>
                  <a:tcPr/>
                </a:tc>
                <a:tc>
                  <a:txBody>
                    <a:bodyPr/>
                    <a:lstStyle/>
                    <a:p>
                      <a:r>
                        <a:rPr lang="en-US" sz="1600" dirty="0" smtClean="0"/>
                        <a:t>11</a:t>
                      </a:r>
                      <a:endParaRPr lang="en-US" sz="1600" dirty="0"/>
                    </a:p>
                  </a:txBody>
                  <a:tcPr/>
                </a:tc>
              </a:tr>
              <a:tr h="518547">
                <a:tc>
                  <a:txBody>
                    <a:bodyPr/>
                    <a:lstStyle/>
                    <a:p>
                      <a:r>
                        <a:rPr lang="en-US" dirty="0" smtClean="0"/>
                        <a:t>7</a:t>
                      </a:r>
                      <a:r>
                        <a:rPr lang="en-US" baseline="30000" dirty="0" smtClean="0"/>
                        <a:t>th</a:t>
                      </a:r>
                      <a:r>
                        <a:rPr lang="en-US" dirty="0" smtClean="0"/>
                        <a:t> hour initial response</a:t>
                      </a:r>
                      <a:endParaRPr lang="en-US" dirty="0"/>
                    </a:p>
                  </a:txBody>
                  <a:tcPr/>
                </a:tc>
                <a:tc>
                  <a:txBody>
                    <a:bodyPr/>
                    <a:lstStyle/>
                    <a:p>
                      <a:endParaRPr lang="en-US" dirty="0"/>
                    </a:p>
                  </a:txBody>
                  <a:tcPr/>
                </a:tc>
                <a:tc>
                  <a:txBody>
                    <a:bodyPr/>
                    <a:lstStyle/>
                    <a:p>
                      <a:r>
                        <a:rPr lang="en-US" dirty="0" smtClean="0"/>
                        <a:t>10</a:t>
                      </a:r>
                      <a:endParaRPr lang="en-US" dirty="0"/>
                    </a:p>
                  </a:txBody>
                  <a:tcPr/>
                </a:tc>
                <a:tc>
                  <a:txBody>
                    <a:bodyPr/>
                    <a:lstStyle/>
                    <a:p>
                      <a:r>
                        <a:rPr lang="en-US" dirty="0" smtClean="0"/>
                        <a:t>5</a:t>
                      </a:r>
                      <a:endParaRPr lang="en-US" dirty="0"/>
                    </a:p>
                  </a:txBody>
                  <a:tcPr/>
                </a:tc>
              </a:tr>
              <a:tr h="518547">
                <a:tc>
                  <a:txBody>
                    <a:bodyPr/>
                    <a:lstStyle/>
                    <a:p>
                      <a:r>
                        <a:rPr lang="en-US" dirty="0" smtClean="0"/>
                        <a:t>7</a:t>
                      </a:r>
                      <a:r>
                        <a:rPr lang="en-US" baseline="30000" dirty="0" smtClean="0"/>
                        <a:t>th</a:t>
                      </a:r>
                      <a:r>
                        <a:rPr lang="en-US" dirty="0" smtClean="0"/>
                        <a:t> hour final response</a:t>
                      </a:r>
                      <a:endParaRPr lang="en-US" dirty="0"/>
                    </a:p>
                  </a:txBody>
                  <a:tcPr/>
                </a:tc>
                <a:tc>
                  <a:txBody>
                    <a:bodyPr/>
                    <a:lstStyle/>
                    <a:p>
                      <a:endParaRPr lang="en-US" dirty="0"/>
                    </a:p>
                  </a:txBody>
                  <a:tcPr/>
                </a:tc>
                <a:tc>
                  <a:txBody>
                    <a:bodyPr/>
                    <a:lstStyle/>
                    <a:p>
                      <a:r>
                        <a:rPr lang="en-US" dirty="0" smtClean="0"/>
                        <a:t>4</a:t>
                      </a:r>
                      <a:endParaRPr lang="en-US" dirty="0"/>
                    </a:p>
                  </a:txBody>
                  <a:tcPr/>
                </a:tc>
                <a:tc>
                  <a:txBody>
                    <a:bodyPr/>
                    <a:lstStyle/>
                    <a:p>
                      <a:r>
                        <a:rPr lang="en-US" dirty="0" smtClean="0"/>
                        <a:t>7</a:t>
                      </a:r>
                      <a:endParaRPr lang="en-US" dirty="0"/>
                    </a:p>
                  </a:txBody>
                  <a:tcPr/>
                </a:tc>
              </a:tr>
            </a:tbl>
          </a:graphicData>
        </a:graphic>
      </p:graphicFrame>
    </p:spTree>
    <p:extLst>
      <p:ext uri="{BB962C8B-B14F-4D97-AF65-F5344CB8AC3E}">
        <p14:creationId xmlns:p14="http://schemas.microsoft.com/office/powerpoint/2010/main" val="2544929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on taking ACT</a:t>
            </a:r>
            <a:endParaRPr lang="en-US" dirty="0"/>
          </a:p>
        </p:txBody>
      </p:sp>
      <p:sp>
        <p:nvSpPr>
          <p:cNvPr id="3" name="Content Placeholder 2"/>
          <p:cNvSpPr>
            <a:spLocks noGrp="1"/>
          </p:cNvSpPr>
          <p:nvPr>
            <p:ph idx="1"/>
          </p:nvPr>
        </p:nvSpPr>
        <p:spPr/>
        <p:txBody>
          <a:bodyPr/>
          <a:lstStyle/>
          <a:p>
            <a:pPr marL="0" indent="0">
              <a:buNone/>
            </a:pPr>
            <a:r>
              <a:rPr lang="en-US" dirty="0" smtClean="0"/>
              <a:t>Tips on science ACT : </a:t>
            </a:r>
          </a:p>
          <a:p>
            <a:pPr marL="0" indent="0">
              <a:buNone/>
            </a:pPr>
            <a:r>
              <a:rPr lang="en-US" dirty="0" smtClean="0"/>
              <a:t> - Focus on what is supported by the text </a:t>
            </a:r>
          </a:p>
          <a:p>
            <a:pPr marL="0" indent="0">
              <a:buNone/>
            </a:pPr>
            <a:r>
              <a:rPr lang="en-US" dirty="0" smtClean="0"/>
              <a:t> - Look for patterns in the graphs</a:t>
            </a:r>
          </a:p>
          <a:p>
            <a:pPr marL="0" indent="0">
              <a:buNone/>
            </a:pPr>
            <a:r>
              <a:rPr lang="en-US" dirty="0" smtClean="0"/>
              <a:t>- Science is a process – don’t worry about what you don’t understand</a:t>
            </a:r>
            <a:endParaRPr lang="en-US" dirty="0"/>
          </a:p>
        </p:txBody>
      </p:sp>
    </p:spTree>
    <p:extLst>
      <p:ext uri="{BB962C8B-B14F-4D97-AF65-F5344CB8AC3E}">
        <p14:creationId xmlns:p14="http://schemas.microsoft.com/office/powerpoint/2010/main" val="10146537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Types of questions found in ACT</a:t>
            </a:r>
          </a:p>
          <a:p>
            <a:r>
              <a:rPr lang="en-US" dirty="0" smtClean="0"/>
              <a:t>1. Data representations</a:t>
            </a:r>
          </a:p>
          <a:p>
            <a:r>
              <a:rPr lang="en-US" dirty="0" smtClean="0"/>
              <a:t>2. Research summaries </a:t>
            </a:r>
          </a:p>
          <a:p>
            <a:r>
              <a:rPr lang="en-US" dirty="0" smtClean="0"/>
              <a:t>3. Conflicting view points</a:t>
            </a:r>
          </a:p>
          <a:p>
            <a:endParaRPr lang="en-US" dirty="0"/>
          </a:p>
          <a:p>
            <a:endParaRPr lang="en-US" dirty="0" smtClean="0"/>
          </a:p>
          <a:p>
            <a:r>
              <a:rPr lang="en-US" dirty="0" smtClean="0"/>
              <a:t>Wonderings: </a:t>
            </a:r>
            <a:endParaRPr lang="en-US" dirty="0"/>
          </a:p>
        </p:txBody>
      </p:sp>
    </p:spTree>
    <p:extLst>
      <p:ext uri="{BB962C8B-B14F-4D97-AF65-F5344CB8AC3E}">
        <p14:creationId xmlns:p14="http://schemas.microsoft.com/office/powerpoint/2010/main" val="37153248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a:t>Background : </a:t>
            </a:r>
          </a:p>
          <a:p>
            <a:pPr marL="285750" indent="-285750">
              <a:buFontTx/>
              <a:buChar char="-"/>
            </a:pPr>
            <a:r>
              <a:rPr lang="en-US" dirty="0"/>
              <a:t>Many students and tutors claim it is best to scan, read questions, scan text by students.   </a:t>
            </a:r>
          </a:p>
          <a:p>
            <a:pPr marL="285750" indent="-285750">
              <a:buFontTx/>
              <a:buChar char="-"/>
            </a:pPr>
            <a:r>
              <a:rPr lang="en-US" dirty="0"/>
              <a:t>Certain text authors claim it is better to read everything carefully first. </a:t>
            </a:r>
          </a:p>
          <a:p>
            <a:endParaRPr lang="en-US" dirty="0"/>
          </a:p>
          <a:p>
            <a:endParaRPr lang="en-US" dirty="0" smtClean="0"/>
          </a:p>
          <a:p>
            <a:endParaRPr lang="en-US" dirty="0"/>
          </a:p>
          <a:p>
            <a:endParaRPr lang="en-US" dirty="0" smtClean="0"/>
          </a:p>
          <a:p>
            <a:r>
              <a:rPr lang="en-US" dirty="0" smtClean="0"/>
              <a:t>What are some different tactics you use to study for the ACT?</a:t>
            </a:r>
            <a:endParaRPr lang="en-US" dirty="0"/>
          </a:p>
        </p:txBody>
      </p:sp>
    </p:spTree>
    <p:extLst>
      <p:ext uri="{BB962C8B-B14F-4D97-AF65-F5344CB8AC3E}">
        <p14:creationId xmlns:p14="http://schemas.microsoft.com/office/powerpoint/2010/main" val="4521811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 cy="182562"/>
          </a:xfrm>
        </p:spPr>
        <p:txBody>
          <a:bodyPr>
            <a:noAutofit/>
          </a:bodyPr>
          <a:lstStyle/>
          <a:p>
            <a:r>
              <a:rPr lang="en-US" sz="1200" dirty="0" smtClean="0"/>
              <a:t>Results</a:t>
            </a:r>
            <a:endParaRPr lang="en-US" sz="1200" dirty="0"/>
          </a:p>
        </p:txBody>
      </p:sp>
      <p:sp>
        <p:nvSpPr>
          <p:cNvPr id="3" name="Content Placeholder 2"/>
          <p:cNvSpPr>
            <a:spLocks noGrp="1"/>
          </p:cNvSpPr>
          <p:nvPr>
            <p:ph idx="1"/>
          </p:nvPr>
        </p:nvSpPr>
        <p:spPr>
          <a:xfrm>
            <a:off x="457200" y="5791200"/>
            <a:ext cx="8229600" cy="914400"/>
          </a:xfrm>
        </p:spPr>
        <p:txBody>
          <a:bodyPr>
            <a:normAutofit/>
          </a:bodyPr>
          <a:lstStyle/>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00129393"/>
              </p:ext>
            </p:extLst>
          </p:nvPr>
        </p:nvGraphicFramePr>
        <p:xfrm>
          <a:off x="457200" y="609601"/>
          <a:ext cx="6400800" cy="5492710"/>
        </p:xfrm>
        <a:graphic>
          <a:graphicData uri="http://schemas.openxmlformats.org/drawingml/2006/table">
            <a:tbl>
              <a:tblPr firstRow="1" bandRow="1">
                <a:tableStyleId>{5C22544A-7EE6-4342-B048-85BDC9FD1C3A}</a:tableStyleId>
              </a:tblPr>
              <a:tblGrid>
                <a:gridCol w="1600200"/>
                <a:gridCol w="1600200"/>
                <a:gridCol w="1600200"/>
                <a:gridCol w="1600200"/>
              </a:tblGrid>
              <a:tr h="372070">
                <a:tc>
                  <a:txBody>
                    <a:bodyPr/>
                    <a:lstStyle/>
                    <a:p>
                      <a:r>
                        <a:rPr lang="en-US" dirty="0" smtClean="0"/>
                        <a:t>Class period</a:t>
                      </a:r>
                      <a:endParaRPr lang="en-US" dirty="0"/>
                    </a:p>
                  </a:txBody>
                  <a:tcPr/>
                </a:tc>
                <a:tc>
                  <a:txBody>
                    <a:bodyPr/>
                    <a:lstStyle/>
                    <a:p>
                      <a:r>
                        <a:rPr lang="en-US" dirty="0" smtClean="0"/>
                        <a:t>unsure</a:t>
                      </a:r>
                      <a:endParaRPr lang="en-US" dirty="0"/>
                    </a:p>
                  </a:txBody>
                  <a:tcPr/>
                </a:tc>
                <a:tc>
                  <a:txBody>
                    <a:bodyPr/>
                    <a:lstStyle/>
                    <a:p>
                      <a:r>
                        <a:rPr lang="en-US" dirty="0" smtClean="0"/>
                        <a:t>Scan text</a:t>
                      </a:r>
                      <a:endParaRPr lang="en-US" dirty="0"/>
                    </a:p>
                  </a:txBody>
                  <a:tcPr/>
                </a:tc>
                <a:tc>
                  <a:txBody>
                    <a:bodyPr/>
                    <a:lstStyle/>
                    <a:p>
                      <a:r>
                        <a:rPr lang="en-US" dirty="0" smtClean="0"/>
                        <a:t>Close</a:t>
                      </a:r>
                      <a:r>
                        <a:rPr lang="en-US" baseline="0" dirty="0" smtClean="0"/>
                        <a:t> reading</a:t>
                      </a:r>
                      <a:endParaRPr lang="en-US" dirty="0" smtClean="0"/>
                    </a:p>
                  </a:txBody>
                  <a:tcPr/>
                </a:tc>
              </a:tr>
              <a:tr h="429741">
                <a:tc>
                  <a:txBody>
                    <a:bodyPr/>
                    <a:lstStyle/>
                    <a:p>
                      <a:r>
                        <a:rPr lang="en-US" dirty="0" smtClean="0"/>
                        <a:t>1</a:t>
                      </a:r>
                      <a:r>
                        <a:rPr lang="en-US" baseline="30000" dirty="0" smtClean="0"/>
                        <a:t>st</a:t>
                      </a:r>
                      <a:r>
                        <a:rPr lang="en-US" dirty="0" smtClean="0"/>
                        <a:t> hour</a:t>
                      </a:r>
                      <a:r>
                        <a:rPr lang="en-US" baseline="0" dirty="0" smtClean="0"/>
                        <a:t> initial response</a:t>
                      </a:r>
                      <a:endParaRPr lang="en-US" dirty="0"/>
                    </a:p>
                  </a:txBody>
                  <a:tcPr/>
                </a:tc>
                <a:tc>
                  <a:txBody>
                    <a:bodyPr/>
                    <a:lstStyle/>
                    <a:p>
                      <a:r>
                        <a:rPr lang="en-US" dirty="0" smtClean="0"/>
                        <a:t>1</a:t>
                      </a:r>
                      <a:endParaRPr lang="en-US" dirty="0"/>
                    </a:p>
                  </a:txBody>
                  <a:tcPr/>
                </a:tc>
                <a:tc>
                  <a:txBody>
                    <a:bodyPr/>
                    <a:lstStyle/>
                    <a:p>
                      <a:r>
                        <a:rPr lang="en-US" dirty="0" smtClean="0"/>
                        <a:t>9</a:t>
                      </a:r>
                      <a:endParaRPr lang="en-US" dirty="0"/>
                    </a:p>
                  </a:txBody>
                  <a:tcPr/>
                </a:tc>
                <a:tc>
                  <a:txBody>
                    <a:bodyPr/>
                    <a:lstStyle/>
                    <a:p>
                      <a:r>
                        <a:rPr lang="en-US" dirty="0" smtClean="0"/>
                        <a:t>4</a:t>
                      </a:r>
                      <a:endParaRPr lang="en-US" dirty="0"/>
                    </a:p>
                  </a:txBody>
                  <a:tcPr/>
                </a:tc>
              </a:tr>
              <a:tr h="429741">
                <a:tc>
                  <a:txBody>
                    <a:bodyPr/>
                    <a:lstStyle/>
                    <a:p>
                      <a:r>
                        <a:rPr lang="en-US" dirty="0" smtClean="0"/>
                        <a:t>1</a:t>
                      </a:r>
                      <a:r>
                        <a:rPr lang="en-US" baseline="30000" dirty="0" smtClean="0"/>
                        <a:t>st</a:t>
                      </a:r>
                      <a:r>
                        <a:rPr lang="en-US" dirty="0" smtClean="0"/>
                        <a:t> hour final response</a:t>
                      </a:r>
                      <a:endParaRPr lang="en-US" dirty="0"/>
                    </a:p>
                  </a:txBody>
                  <a:tcPr/>
                </a:tc>
                <a:tc>
                  <a:txBody>
                    <a:bodyPr/>
                    <a:lstStyle/>
                    <a:p>
                      <a:r>
                        <a:rPr lang="en-US" dirty="0" smtClean="0"/>
                        <a:t>0</a:t>
                      </a:r>
                      <a:endParaRPr lang="en-US" dirty="0"/>
                    </a:p>
                  </a:txBody>
                  <a:tcPr/>
                </a:tc>
                <a:tc>
                  <a:txBody>
                    <a:bodyPr/>
                    <a:lstStyle/>
                    <a:p>
                      <a:r>
                        <a:rPr lang="en-US" dirty="0" smtClean="0"/>
                        <a:t>6</a:t>
                      </a:r>
                      <a:endParaRPr lang="en-US" dirty="0"/>
                    </a:p>
                  </a:txBody>
                  <a:tcPr/>
                </a:tc>
                <a:tc>
                  <a:txBody>
                    <a:bodyPr/>
                    <a:lstStyle/>
                    <a:p>
                      <a:r>
                        <a:rPr lang="en-US" dirty="0" smtClean="0"/>
                        <a:t>8</a:t>
                      </a:r>
                      <a:endParaRPr lang="en-US" dirty="0"/>
                    </a:p>
                  </a:txBody>
                  <a:tcPr/>
                </a:tc>
              </a:tr>
              <a:tr h="429741">
                <a:tc>
                  <a:txBody>
                    <a:bodyPr/>
                    <a:lstStyle/>
                    <a:p>
                      <a:r>
                        <a:rPr lang="en-US" dirty="0" smtClean="0"/>
                        <a:t>2</a:t>
                      </a:r>
                      <a:r>
                        <a:rPr lang="en-US" baseline="30000" dirty="0" smtClean="0"/>
                        <a:t>nd</a:t>
                      </a:r>
                      <a:r>
                        <a:rPr lang="en-US" dirty="0" smtClean="0"/>
                        <a:t> hour initial response</a:t>
                      </a:r>
                      <a:endParaRPr lang="en-US" dirty="0"/>
                    </a:p>
                  </a:txBody>
                  <a:tcPr/>
                </a:tc>
                <a:tc>
                  <a:txBody>
                    <a:bodyPr/>
                    <a:lstStyle/>
                    <a:p>
                      <a:r>
                        <a:rPr lang="en-US" dirty="0" smtClean="0"/>
                        <a:t>3</a:t>
                      </a:r>
                      <a:endParaRPr lang="en-US" dirty="0"/>
                    </a:p>
                  </a:txBody>
                  <a:tcPr/>
                </a:tc>
                <a:tc>
                  <a:txBody>
                    <a:bodyPr/>
                    <a:lstStyle/>
                    <a:p>
                      <a:r>
                        <a:rPr lang="en-US" dirty="0" smtClean="0"/>
                        <a:t>9</a:t>
                      </a:r>
                      <a:endParaRPr lang="en-US" dirty="0"/>
                    </a:p>
                  </a:txBody>
                  <a:tcPr/>
                </a:tc>
                <a:tc>
                  <a:txBody>
                    <a:bodyPr/>
                    <a:lstStyle/>
                    <a:p>
                      <a:r>
                        <a:rPr lang="en-US" dirty="0" smtClean="0"/>
                        <a:t>2</a:t>
                      </a:r>
                      <a:endParaRPr lang="en-US" dirty="0"/>
                    </a:p>
                  </a:txBody>
                  <a:tcPr/>
                </a:tc>
              </a:tr>
              <a:tr h="429741">
                <a:tc>
                  <a:txBody>
                    <a:bodyPr/>
                    <a:lstStyle/>
                    <a:p>
                      <a:r>
                        <a:rPr lang="en-US" dirty="0" smtClean="0"/>
                        <a:t>2</a:t>
                      </a:r>
                      <a:r>
                        <a:rPr lang="en-US" baseline="30000" dirty="0" smtClean="0"/>
                        <a:t>nd</a:t>
                      </a:r>
                      <a:r>
                        <a:rPr lang="en-US" dirty="0" smtClean="0"/>
                        <a:t> hour final response</a:t>
                      </a:r>
                      <a:endParaRPr lang="en-US" dirty="0"/>
                    </a:p>
                  </a:txBody>
                  <a:tcPr/>
                </a:tc>
                <a:tc>
                  <a:txBody>
                    <a:bodyPr/>
                    <a:lstStyle/>
                    <a:p>
                      <a:r>
                        <a:rPr lang="en-US" dirty="0" smtClean="0"/>
                        <a:t>1</a:t>
                      </a:r>
                      <a:endParaRPr lang="en-US" dirty="0"/>
                    </a:p>
                  </a:txBody>
                  <a:tcPr/>
                </a:tc>
                <a:tc>
                  <a:txBody>
                    <a:bodyPr/>
                    <a:lstStyle/>
                    <a:p>
                      <a:r>
                        <a:rPr lang="en-US" dirty="0" smtClean="0"/>
                        <a:t>3</a:t>
                      </a:r>
                      <a:endParaRPr lang="en-US" dirty="0"/>
                    </a:p>
                  </a:txBody>
                  <a:tcPr/>
                </a:tc>
                <a:tc>
                  <a:txBody>
                    <a:bodyPr/>
                    <a:lstStyle/>
                    <a:p>
                      <a:r>
                        <a:rPr lang="en-US" dirty="0" smtClean="0"/>
                        <a:t>12</a:t>
                      </a:r>
                      <a:endParaRPr lang="en-US" dirty="0"/>
                    </a:p>
                  </a:txBody>
                  <a:tcPr/>
                </a:tc>
              </a:tr>
              <a:tr h="429741">
                <a:tc>
                  <a:txBody>
                    <a:bodyPr/>
                    <a:lstStyle/>
                    <a:p>
                      <a:r>
                        <a:rPr lang="en-US" dirty="0" smtClean="0"/>
                        <a:t>3</a:t>
                      </a:r>
                      <a:r>
                        <a:rPr lang="en-US" baseline="30000" dirty="0" smtClean="0"/>
                        <a:t>rd</a:t>
                      </a:r>
                      <a:r>
                        <a:rPr lang="en-US" dirty="0" smtClean="0"/>
                        <a:t> hour initial response</a:t>
                      </a:r>
                      <a:endParaRPr lang="en-US" dirty="0"/>
                    </a:p>
                  </a:txBody>
                  <a:tcPr/>
                </a:tc>
                <a:tc>
                  <a:txBody>
                    <a:bodyPr/>
                    <a:lstStyle/>
                    <a:p>
                      <a:r>
                        <a:rPr lang="en-US" dirty="0" smtClean="0"/>
                        <a:t>0</a:t>
                      </a:r>
                      <a:endParaRPr lang="en-US" dirty="0"/>
                    </a:p>
                  </a:txBody>
                  <a:tcPr/>
                </a:tc>
                <a:tc>
                  <a:txBody>
                    <a:bodyPr/>
                    <a:lstStyle/>
                    <a:p>
                      <a:r>
                        <a:rPr lang="en-US" dirty="0" smtClean="0"/>
                        <a:t>4</a:t>
                      </a:r>
                      <a:endParaRPr lang="en-US" dirty="0"/>
                    </a:p>
                  </a:txBody>
                  <a:tcPr/>
                </a:tc>
                <a:tc>
                  <a:txBody>
                    <a:bodyPr/>
                    <a:lstStyle/>
                    <a:p>
                      <a:r>
                        <a:rPr lang="en-US" dirty="0" smtClean="0"/>
                        <a:t>6</a:t>
                      </a:r>
                      <a:endParaRPr lang="en-US" dirty="0"/>
                    </a:p>
                  </a:txBody>
                  <a:tcPr/>
                </a:tc>
              </a:tr>
              <a:tr h="429741">
                <a:tc>
                  <a:txBody>
                    <a:bodyPr/>
                    <a:lstStyle/>
                    <a:p>
                      <a:r>
                        <a:rPr lang="en-US" dirty="0" smtClean="0"/>
                        <a:t>3</a:t>
                      </a:r>
                      <a:r>
                        <a:rPr lang="en-US" baseline="30000" dirty="0" smtClean="0"/>
                        <a:t>rd</a:t>
                      </a:r>
                      <a:r>
                        <a:rPr lang="en-US" dirty="0" smtClean="0"/>
                        <a:t> hour final response</a:t>
                      </a:r>
                      <a:endParaRPr lang="en-US" dirty="0"/>
                    </a:p>
                  </a:txBody>
                  <a:tcPr/>
                </a:tc>
                <a:tc>
                  <a:txBody>
                    <a:bodyPr/>
                    <a:lstStyle/>
                    <a:p>
                      <a:r>
                        <a:rPr lang="en-US" dirty="0" smtClean="0"/>
                        <a:t>2</a:t>
                      </a:r>
                      <a:endParaRPr lang="en-US" dirty="0"/>
                    </a:p>
                  </a:txBody>
                  <a:tcPr/>
                </a:tc>
                <a:tc>
                  <a:txBody>
                    <a:bodyPr/>
                    <a:lstStyle/>
                    <a:p>
                      <a:r>
                        <a:rPr lang="en-US" dirty="0" smtClean="0"/>
                        <a:t>1</a:t>
                      </a:r>
                      <a:endParaRPr lang="en-US" dirty="0"/>
                    </a:p>
                  </a:txBody>
                  <a:tcPr/>
                </a:tc>
                <a:tc>
                  <a:txBody>
                    <a:bodyPr/>
                    <a:lstStyle/>
                    <a:p>
                      <a:r>
                        <a:rPr lang="en-US" dirty="0" smtClean="0"/>
                        <a:t>5</a:t>
                      </a:r>
                      <a:endParaRPr lang="en-US" dirty="0"/>
                    </a:p>
                  </a:txBody>
                  <a:tcPr/>
                </a:tc>
              </a:tr>
              <a:tr h="429741">
                <a:tc>
                  <a:txBody>
                    <a:bodyPr/>
                    <a:lstStyle/>
                    <a:p>
                      <a:r>
                        <a:rPr lang="en-US" dirty="0" smtClean="0"/>
                        <a:t>4</a:t>
                      </a:r>
                      <a:r>
                        <a:rPr lang="en-US" baseline="30000" dirty="0" smtClean="0"/>
                        <a:t>th</a:t>
                      </a:r>
                      <a:r>
                        <a:rPr lang="en-US" dirty="0" smtClean="0"/>
                        <a:t> hour initial response</a:t>
                      </a:r>
                      <a:endParaRPr lang="en-US" dirty="0"/>
                    </a:p>
                  </a:txBody>
                  <a:tcPr/>
                </a:tc>
                <a:tc>
                  <a:txBody>
                    <a:bodyPr/>
                    <a:lstStyle/>
                    <a:p>
                      <a:r>
                        <a:rPr lang="en-US" dirty="0" smtClean="0"/>
                        <a:t>2</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429741">
                <a:tc>
                  <a:txBody>
                    <a:bodyPr/>
                    <a:lstStyle/>
                    <a:p>
                      <a:r>
                        <a:rPr lang="en-US" dirty="0" smtClean="0"/>
                        <a:t>4</a:t>
                      </a:r>
                      <a:r>
                        <a:rPr lang="en-US" baseline="30000" dirty="0" smtClean="0"/>
                        <a:t>th</a:t>
                      </a:r>
                      <a:r>
                        <a:rPr lang="en-US" dirty="0" smtClean="0"/>
                        <a:t> hour final response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5896685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1/17 practice questions</a:t>
            </a:r>
            <a:endParaRPr lang="en-US" dirty="0"/>
          </a:p>
        </p:txBody>
      </p:sp>
      <p:sp>
        <p:nvSpPr>
          <p:cNvPr id="14339" name="Content Placeholder 2"/>
          <p:cNvSpPr>
            <a:spLocks noGrp="1"/>
          </p:cNvSpPr>
          <p:nvPr>
            <p:ph sz="quarter" idx="1"/>
          </p:nvPr>
        </p:nvSpPr>
        <p:spPr>
          <a:xfrm>
            <a:off x="301625" y="1527175"/>
            <a:ext cx="8504238" cy="4572000"/>
          </a:xfrm>
        </p:spPr>
        <p:txBody>
          <a:bodyPr>
            <a:normAutofit fontScale="92500" lnSpcReduction="20000"/>
          </a:bodyPr>
          <a:lstStyle/>
          <a:p>
            <a:r>
              <a:rPr lang="en-US" altLang="en-US" smtClean="0"/>
              <a:t>A triangle’s sides are doubled from 2 to 4.</a:t>
            </a:r>
          </a:p>
          <a:p>
            <a:r>
              <a:rPr lang="en-US" altLang="en-US" smtClean="0"/>
              <a:t>By how much does the total area of the triangle increase by? </a:t>
            </a:r>
          </a:p>
          <a:p>
            <a:pPr lvl="1"/>
            <a:r>
              <a:rPr lang="en-US" altLang="en-US" smtClean="0"/>
              <a:t>A. 50%</a:t>
            </a:r>
          </a:p>
          <a:p>
            <a:pPr lvl="1"/>
            <a:r>
              <a:rPr lang="en-US" altLang="en-US" smtClean="0"/>
              <a:t>B. 100%</a:t>
            </a:r>
          </a:p>
          <a:p>
            <a:pPr lvl="1"/>
            <a:r>
              <a:rPr lang="en-US" altLang="en-US" smtClean="0"/>
              <a:t>C. 300%</a:t>
            </a:r>
          </a:p>
          <a:p>
            <a:pPr lvl="1"/>
            <a:r>
              <a:rPr lang="en-US" altLang="en-US" smtClean="0"/>
              <a:t>D. 400%</a:t>
            </a:r>
          </a:p>
          <a:p>
            <a:pPr lvl="1"/>
            <a:endParaRPr lang="en-US" altLang="en-US" smtClean="0"/>
          </a:p>
          <a:p>
            <a:pPr lvl="1"/>
            <a:endParaRPr lang="en-US" altLang="en-US" smtClean="0"/>
          </a:p>
          <a:p>
            <a:pPr lvl="1"/>
            <a:endParaRPr lang="en-US" altLang="en-US" smtClean="0"/>
          </a:p>
          <a:p>
            <a:pPr lvl="1"/>
            <a:r>
              <a:rPr lang="en-US" altLang="en-US" smtClean="0"/>
              <a:t>“total new area”?</a:t>
            </a:r>
          </a:p>
        </p:txBody>
      </p:sp>
      <p:sp>
        <p:nvSpPr>
          <p:cNvPr id="4" name="Right Triangle 3"/>
          <p:cNvSpPr/>
          <p:nvPr/>
        </p:nvSpPr>
        <p:spPr>
          <a:xfrm>
            <a:off x="3200400" y="4495800"/>
            <a:ext cx="1447800" cy="12192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ight Triangle 4"/>
          <p:cNvSpPr/>
          <p:nvPr/>
        </p:nvSpPr>
        <p:spPr>
          <a:xfrm>
            <a:off x="5867400" y="3225800"/>
            <a:ext cx="2667000" cy="24892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 name="Straight Arrow Connector 6"/>
          <p:cNvCxnSpPr/>
          <p:nvPr/>
        </p:nvCxnSpPr>
        <p:spPr>
          <a:xfrm>
            <a:off x="4495800" y="51054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0004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solidFill>
                  <a:srgbClr val="7B9899"/>
                </a:solidFill>
              </a:rPr>
              <a:t>The Test </a:t>
            </a:r>
          </a:p>
        </p:txBody>
      </p:sp>
      <p:sp>
        <p:nvSpPr>
          <p:cNvPr id="17411" name="Content Placeholder 2"/>
          <p:cNvSpPr>
            <a:spLocks noGrp="1"/>
          </p:cNvSpPr>
          <p:nvPr>
            <p:ph sz="quarter" idx="1"/>
          </p:nvPr>
        </p:nvSpPr>
        <p:spPr>
          <a:xfrm>
            <a:off x="301625" y="1527175"/>
            <a:ext cx="8504238" cy="4572000"/>
          </a:xfrm>
        </p:spPr>
        <p:txBody>
          <a:bodyPr>
            <a:normAutofit fontScale="92500"/>
          </a:bodyPr>
          <a:lstStyle/>
          <a:p>
            <a:pPr eaLnBrk="1" hangingPunct="1"/>
            <a:r>
              <a:rPr lang="en-US" altLang="en-US" smtClean="0"/>
              <a:t>Item-Types</a:t>
            </a:r>
          </a:p>
          <a:p>
            <a:pPr eaLnBrk="1" hangingPunct="1"/>
            <a:r>
              <a:rPr lang="en-US" altLang="en-US" smtClean="0"/>
              <a:t>Science Reasoning has three categories:</a:t>
            </a:r>
          </a:p>
          <a:p>
            <a:pPr lvl="1" eaLnBrk="1" hangingPunct="1"/>
            <a:r>
              <a:rPr lang="en-US" altLang="en-US" smtClean="0"/>
              <a:t>1. Comprehension</a:t>
            </a:r>
          </a:p>
          <a:p>
            <a:pPr lvl="2" eaLnBrk="1" hangingPunct="1"/>
            <a:r>
              <a:rPr lang="en-US" altLang="en-US" smtClean="0"/>
              <a:t>Making sense of a passage; understanding the “gist” of something.</a:t>
            </a:r>
          </a:p>
          <a:p>
            <a:pPr lvl="1" eaLnBrk="1" hangingPunct="1"/>
            <a:r>
              <a:rPr lang="en-US" altLang="en-US" smtClean="0"/>
              <a:t>2. Analysis</a:t>
            </a:r>
          </a:p>
          <a:p>
            <a:pPr lvl="2" eaLnBrk="1" hangingPunct="1"/>
            <a:r>
              <a:rPr lang="en-US" altLang="en-US" smtClean="0"/>
              <a:t>Finding the trends and relationships in data &amp; information.</a:t>
            </a:r>
          </a:p>
          <a:p>
            <a:pPr lvl="1" eaLnBrk="1" hangingPunct="1"/>
            <a:r>
              <a:rPr lang="en-US" altLang="en-US" smtClean="0"/>
              <a:t>3. Application</a:t>
            </a:r>
          </a:p>
          <a:p>
            <a:pPr lvl="2" eaLnBrk="1" hangingPunct="1"/>
            <a:r>
              <a:rPr lang="en-US" altLang="en-US" smtClean="0"/>
              <a:t>Applying old information in a new way</a:t>
            </a:r>
            <a:br>
              <a:rPr lang="en-US" altLang="en-US" smtClean="0"/>
            </a:br>
            <a:endParaRPr lang="en-US" altLang="en-US" smtClean="0"/>
          </a:p>
          <a:p>
            <a:pPr eaLnBrk="1" hangingPunct="1"/>
            <a:endParaRPr lang="en-US" altLang="en-US" smtClean="0"/>
          </a:p>
        </p:txBody>
      </p:sp>
    </p:spTree>
    <p:extLst>
      <p:ext uri="{BB962C8B-B14F-4D97-AF65-F5344CB8AC3E}">
        <p14:creationId xmlns:p14="http://schemas.microsoft.com/office/powerpoint/2010/main" val="26289649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solidFill>
                  <a:srgbClr val="7B9899"/>
                </a:solidFill>
              </a:rPr>
              <a:t>The Test</a:t>
            </a:r>
          </a:p>
        </p:txBody>
      </p:sp>
      <p:sp>
        <p:nvSpPr>
          <p:cNvPr id="3" name="Content Placeholder 2"/>
          <p:cNvSpPr>
            <a:spLocks noGrp="1"/>
          </p:cNvSpPr>
          <p:nvPr>
            <p:ph sz="quarter" idx="1"/>
          </p:nvPr>
        </p:nvSpPr>
        <p:spPr>
          <a:xfrm>
            <a:off x="301625" y="1527175"/>
            <a:ext cx="8504238" cy="4572000"/>
          </a:xfrm>
        </p:spPr>
        <p:txBody>
          <a:bodyPr>
            <a:normAutofit fontScale="85000" lnSpcReduction="20000"/>
          </a:bodyPr>
          <a:lstStyle/>
          <a:p>
            <a:pPr marL="274320" indent="-274320" eaLnBrk="1" fontAlgn="auto" hangingPunct="1">
              <a:spcAft>
                <a:spcPts val="0"/>
              </a:spcAft>
              <a:buFont typeface="Wingdings 2"/>
              <a:buChar char=""/>
              <a:defRPr/>
            </a:pPr>
            <a:r>
              <a:rPr lang="en-US" dirty="0" smtClean="0"/>
              <a:t>Item type examples </a:t>
            </a:r>
          </a:p>
          <a:p>
            <a:pPr marL="548640" lvl="1" indent="-274320" eaLnBrk="1" fontAlgn="auto" hangingPunct="1">
              <a:spcAft>
                <a:spcPts val="0"/>
              </a:spcAft>
              <a:buFont typeface="Wingdings"/>
              <a:buChar char=""/>
              <a:defRPr/>
            </a:pPr>
            <a:r>
              <a:rPr lang="en-US" b="1" u="sng" dirty="0" smtClean="0"/>
              <a:t>Comprehension</a:t>
            </a:r>
            <a:r>
              <a:rPr lang="en-US" u="sng" dirty="0" smtClean="0"/>
              <a:t>: </a:t>
            </a:r>
            <a:r>
              <a:rPr lang="en-US" dirty="0" smtClean="0"/>
              <a:t>find values on a chart or table; perform calculations with certain values; read a graph and ID the labeling; ID elements of experimental design; ID explicit arguments</a:t>
            </a:r>
          </a:p>
          <a:p>
            <a:pPr marL="548640" lvl="1" indent="-274320" eaLnBrk="1" fontAlgn="auto" hangingPunct="1">
              <a:spcAft>
                <a:spcPts val="0"/>
              </a:spcAft>
              <a:buFont typeface="Wingdings"/>
              <a:buChar char=""/>
              <a:defRPr/>
            </a:pPr>
            <a:r>
              <a:rPr lang="en-US" b="1" u="sng" dirty="0" smtClean="0"/>
              <a:t>Analysis:</a:t>
            </a:r>
            <a:r>
              <a:rPr lang="en-US" dirty="0" smtClean="0"/>
              <a:t> ID trends &amp; explain data; draw conclusions from data; form hypotheses based on data; evaluate experimental methods; extrapolate data from an experiment; predict results under different conditions; analyze what would support or refute an argument. </a:t>
            </a:r>
          </a:p>
          <a:p>
            <a:pPr marL="548640" lvl="1" indent="-274320" eaLnBrk="1" fontAlgn="auto" hangingPunct="1">
              <a:spcAft>
                <a:spcPts val="0"/>
              </a:spcAft>
              <a:buFont typeface="Wingdings"/>
              <a:buChar char=""/>
              <a:defRPr/>
            </a:pPr>
            <a:r>
              <a:rPr lang="en-US" b="1" u="sng" dirty="0" smtClean="0"/>
              <a:t>Application</a:t>
            </a:r>
            <a:r>
              <a:rPr lang="en-US" dirty="0" smtClean="0"/>
              <a:t>: Use the results of an experiment to understand a new situation; reevaluate an experiment in light of new information; predict how an author would respond to new info </a:t>
            </a:r>
            <a:endParaRPr lang="en-US" b="1" u="sng" dirty="0" smtClean="0"/>
          </a:p>
          <a:p>
            <a:pPr marL="548640" lvl="1" indent="-274320" eaLnBrk="1" fontAlgn="auto" hangingPunct="1">
              <a:spcAft>
                <a:spcPts val="0"/>
              </a:spcAft>
              <a:buFont typeface="Wingdings"/>
              <a:buChar char=""/>
              <a:defRPr/>
            </a:pPr>
            <a:endParaRPr lang="en-US" dirty="0"/>
          </a:p>
        </p:txBody>
      </p:sp>
    </p:spTree>
    <p:extLst>
      <p:ext uri="{BB962C8B-B14F-4D97-AF65-F5344CB8AC3E}">
        <p14:creationId xmlns:p14="http://schemas.microsoft.com/office/powerpoint/2010/main" val="40038927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solidFill>
                  <a:srgbClr val="7B9899"/>
                </a:solidFill>
              </a:rPr>
              <a:t>FYI, Tips, and Strategies</a:t>
            </a:r>
          </a:p>
        </p:txBody>
      </p:sp>
      <p:sp>
        <p:nvSpPr>
          <p:cNvPr id="19459" name="Content Placeholder 2"/>
          <p:cNvSpPr>
            <a:spLocks noGrp="1"/>
          </p:cNvSpPr>
          <p:nvPr>
            <p:ph sz="quarter" idx="1"/>
          </p:nvPr>
        </p:nvSpPr>
        <p:spPr>
          <a:xfrm>
            <a:off x="301625" y="1527175"/>
            <a:ext cx="8504238" cy="4572000"/>
          </a:xfrm>
        </p:spPr>
        <p:txBody>
          <a:bodyPr>
            <a:normAutofit fontScale="85000" lnSpcReduction="20000"/>
          </a:bodyPr>
          <a:lstStyle/>
          <a:p>
            <a:pPr eaLnBrk="1" hangingPunct="1"/>
            <a:r>
              <a:rPr lang="en-US" altLang="en-US" dirty="0" smtClean="0"/>
              <a:t>1. The ACT </a:t>
            </a:r>
            <a:r>
              <a:rPr lang="en-US" altLang="en-US" b="1" u="sng" dirty="0" smtClean="0"/>
              <a:t>does not </a:t>
            </a:r>
            <a:r>
              <a:rPr lang="en-US" altLang="en-US" dirty="0" smtClean="0"/>
              <a:t>test scientific knowledge! It’s not what you know…it’s how you use your knowledge</a:t>
            </a:r>
          </a:p>
          <a:p>
            <a:pPr eaLnBrk="1" hangingPunct="1"/>
            <a:r>
              <a:rPr lang="en-US" altLang="en-US" dirty="0" smtClean="0"/>
              <a:t>2. </a:t>
            </a:r>
            <a:r>
              <a:rPr lang="en-US" altLang="en-US" b="1" dirty="0" smtClean="0"/>
              <a:t>Do the easiest questions first</a:t>
            </a:r>
            <a:r>
              <a:rPr lang="en-US" altLang="en-US" dirty="0" smtClean="0"/>
              <a:t>.  Let your subconscious do the hard stuff (really!). </a:t>
            </a:r>
          </a:p>
          <a:p>
            <a:pPr lvl="1" eaLnBrk="1" hangingPunct="1"/>
            <a:r>
              <a:rPr lang="en-US" altLang="en-US" dirty="0" smtClean="0"/>
              <a:t>Skim each passage and determine what it’s asking.</a:t>
            </a:r>
          </a:p>
          <a:p>
            <a:pPr lvl="1" eaLnBrk="1" hangingPunct="1"/>
            <a:r>
              <a:rPr lang="en-US" altLang="en-US" dirty="0" smtClean="0"/>
              <a:t>Every passage will emphasize either Data Representation, Research Summaries, or Conflicting Viewpoints</a:t>
            </a:r>
          </a:p>
          <a:p>
            <a:pPr lvl="1" eaLnBrk="1" hangingPunct="1"/>
            <a:r>
              <a:rPr lang="en-US" altLang="en-US" dirty="0" smtClean="0"/>
              <a:t>The subject matter of the passage will give you an idea of how difficult it is. </a:t>
            </a:r>
          </a:p>
          <a:p>
            <a:pPr lvl="1" eaLnBrk="1" hangingPunct="1"/>
            <a:r>
              <a:rPr lang="en-US" altLang="en-US" dirty="0" smtClean="0"/>
              <a:t>Determine if it’s a cakewalk or a gauntlet.  Choose accordingly. Save the hardest for last, and start with the easiest. </a:t>
            </a:r>
          </a:p>
          <a:p>
            <a:pPr lvl="1" eaLnBrk="1" hangingPunct="1"/>
            <a:endParaRPr lang="en-US" altLang="en-US" dirty="0" smtClean="0"/>
          </a:p>
          <a:p>
            <a:pPr lvl="1" eaLnBrk="1" hangingPunct="1"/>
            <a:endParaRPr lang="en-US" altLang="en-US" dirty="0" smtClean="0"/>
          </a:p>
        </p:txBody>
      </p:sp>
    </p:spTree>
    <p:extLst>
      <p:ext uri="{BB962C8B-B14F-4D97-AF65-F5344CB8AC3E}">
        <p14:creationId xmlns:p14="http://schemas.microsoft.com/office/powerpoint/2010/main" val="788769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solidFill>
                  <a:srgbClr val="7B9899"/>
                </a:solidFill>
              </a:rPr>
              <a:t>Strategies</a:t>
            </a:r>
          </a:p>
        </p:txBody>
      </p:sp>
      <p:sp>
        <p:nvSpPr>
          <p:cNvPr id="3" name="Content Placeholder 2"/>
          <p:cNvSpPr>
            <a:spLocks noGrp="1"/>
          </p:cNvSpPr>
          <p:nvPr>
            <p:ph sz="quarter" idx="1"/>
          </p:nvPr>
        </p:nvSpPr>
        <p:spPr>
          <a:xfrm>
            <a:off x="301625" y="1527175"/>
            <a:ext cx="8504238" cy="4572000"/>
          </a:xfrm>
        </p:spPr>
        <p:txBody>
          <a:bodyPr>
            <a:normAutofit fontScale="92500" lnSpcReduction="20000"/>
          </a:bodyPr>
          <a:lstStyle/>
          <a:p>
            <a:pPr marL="274320" indent="-274320" eaLnBrk="1" fontAlgn="auto" hangingPunct="1">
              <a:spcAft>
                <a:spcPts val="0"/>
              </a:spcAft>
              <a:buFont typeface="Wingdings 2"/>
              <a:buChar char=""/>
              <a:defRPr/>
            </a:pPr>
            <a:r>
              <a:rPr lang="en-US" dirty="0" smtClean="0"/>
              <a:t>3. Worry about the questions </a:t>
            </a:r>
            <a:r>
              <a:rPr lang="en-US" b="1" i="1" dirty="0" smtClean="0"/>
              <a:t>after</a:t>
            </a:r>
            <a:r>
              <a:rPr lang="en-US" dirty="0" smtClean="0"/>
              <a:t> you’ve started reading (unlike the reading portion).</a:t>
            </a:r>
          </a:p>
          <a:p>
            <a:pPr marL="274320" indent="-274320" eaLnBrk="1" fontAlgn="auto" hangingPunct="1">
              <a:spcAft>
                <a:spcPts val="0"/>
              </a:spcAft>
              <a:buFont typeface="Wingdings 2"/>
              <a:buChar char=""/>
              <a:defRPr/>
            </a:pPr>
            <a:r>
              <a:rPr lang="en-US" dirty="0" smtClean="0"/>
              <a:t>4. </a:t>
            </a:r>
            <a:r>
              <a:rPr lang="en-US" b="1" dirty="0" smtClean="0"/>
              <a:t>Underline (or bracket) key words and phrases</a:t>
            </a:r>
            <a:r>
              <a:rPr lang="en-US" dirty="0" smtClean="0"/>
              <a:t>.  </a:t>
            </a:r>
          </a:p>
          <a:p>
            <a:pPr marL="548640" lvl="1" indent="-274320" eaLnBrk="1" fontAlgn="auto" hangingPunct="1">
              <a:spcAft>
                <a:spcPts val="0"/>
              </a:spcAft>
              <a:buFont typeface="Wingdings"/>
              <a:buChar char=""/>
              <a:defRPr/>
            </a:pPr>
            <a:r>
              <a:rPr lang="en-US" dirty="0" smtClean="0"/>
              <a:t>For example, “increase in area” is very different from “total new area”!  </a:t>
            </a:r>
          </a:p>
          <a:p>
            <a:pPr marL="274320" indent="-274320" eaLnBrk="1" fontAlgn="auto" hangingPunct="1">
              <a:spcAft>
                <a:spcPts val="0"/>
              </a:spcAft>
              <a:buFont typeface="Wingdings 2"/>
              <a:buChar char=""/>
              <a:defRPr/>
            </a:pPr>
            <a:r>
              <a:rPr lang="en-US" dirty="0" smtClean="0"/>
              <a:t>5. </a:t>
            </a:r>
            <a:r>
              <a:rPr lang="en-US" b="1" dirty="0" smtClean="0"/>
              <a:t>Focus only on what is there</a:t>
            </a:r>
            <a:r>
              <a:rPr lang="en-US" dirty="0" smtClean="0"/>
              <a:t> – ignore previous experience and </a:t>
            </a:r>
            <a:r>
              <a:rPr lang="en-US" u="sng" dirty="0" smtClean="0"/>
              <a:t>do not</a:t>
            </a:r>
            <a:r>
              <a:rPr lang="en-US" dirty="0" smtClean="0"/>
              <a:t> infer or assume.  Pay special attention to asterisks and given facts.  </a:t>
            </a:r>
          </a:p>
          <a:p>
            <a:pPr marL="548640" lvl="1" indent="-274320" eaLnBrk="1" fontAlgn="auto" hangingPunct="1">
              <a:spcAft>
                <a:spcPts val="0"/>
              </a:spcAft>
              <a:buFont typeface="Wingdings"/>
              <a:buChar char=""/>
              <a:defRPr/>
            </a:pPr>
            <a:r>
              <a:rPr lang="en-US" dirty="0" smtClean="0"/>
              <a:t>Do not dwell on technical or difficult material – refer to the passage as often as necessary.</a:t>
            </a:r>
          </a:p>
          <a:p>
            <a:pPr marL="548640" lvl="1" indent="-274320" eaLnBrk="1" fontAlgn="auto" hangingPunct="1">
              <a:spcAft>
                <a:spcPts val="0"/>
              </a:spcAft>
              <a:buFont typeface="Wingdings"/>
              <a:buChar char=""/>
              <a:defRPr/>
            </a:pPr>
            <a:r>
              <a:rPr lang="en-US" dirty="0" smtClean="0"/>
              <a:t>Not sure what something is? It may not matter!</a:t>
            </a:r>
            <a:endParaRPr lang="en-US" dirty="0"/>
          </a:p>
        </p:txBody>
      </p:sp>
    </p:spTree>
    <p:extLst>
      <p:ext uri="{BB962C8B-B14F-4D97-AF65-F5344CB8AC3E}">
        <p14:creationId xmlns:p14="http://schemas.microsoft.com/office/powerpoint/2010/main" val="20450211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solidFill>
                  <a:srgbClr val="7B9899"/>
                </a:solidFill>
              </a:rPr>
              <a:t>Strategies</a:t>
            </a:r>
          </a:p>
        </p:txBody>
      </p:sp>
      <p:sp>
        <p:nvSpPr>
          <p:cNvPr id="21507" name="Content Placeholder 2"/>
          <p:cNvSpPr>
            <a:spLocks noGrp="1"/>
          </p:cNvSpPr>
          <p:nvPr>
            <p:ph sz="quarter" idx="1"/>
          </p:nvPr>
        </p:nvSpPr>
        <p:spPr>
          <a:xfrm>
            <a:off x="301625" y="1527175"/>
            <a:ext cx="8504238" cy="4572000"/>
          </a:xfrm>
        </p:spPr>
        <p:txBody>
          <a:bodyPr>
            <a:normAutofit fontScale="92500" lnSpcReduction="10000"/>
          </a:bodyPr>
          <a:lstStyle/>
          <a:p>
            <a:pPr eaLnBrk="1" hangingPunct="1"/>
            <a:r>
              <a:rPr lang="en-US" altLang="en-US" dirty="0" smtClean="0"/>
              <a:t>6.</a:t>
            </a:r>
            <a:r>
              <a:rPr lang="en-US" altLang="en-US" b="1" dirty="0" smtClean="0"/>
              <a:t> Pay special attention to differences</a:t>
            </a:r>
            <a:r>
              <a:rPr lang="en-US" altLang="en-US" dirty="0" smtClean="0"/>
              <a:t>: </a:t>
            </a:r>
            <a:r>
              <a:rPr lang="en-US" altLang="en-US" dirty="0" err="1" smtClean="0"/>
              <a:t>indentify</a:t>
            </a:r>
            <a:r>
              <a:rPr lang="en-US" altLang="en-US" dirty="0" smtClean="0"/>
              <a:t> how each table is different from other tables.  Explain how different methods are distinct from each other. Determine how viewpoints diverge.</a:t>
            </a:r>
          </a:p>
          <a:p>
            <a:pPr eaLnBrk="1" hangingPunct="1"/>
            <a:r>
              <a:rPr lang="en-US" altLang="en-US" dirty="0" smtClean="0"/>
              <a:t>7. </a:t>
            </a:r>
            <a:r>
              <a:rPr lang="en-US" altLang="en-US" b="1" dirty="0" smtClean="0"/>
              <a:t>Avoid assumptions</a:t>
            </a:r>
            <a:r>
              <a:rPr lang="en-US" altLang="en-US" dirty="0" smtClean="0"/>
              <a:t>: look for assumptions that are not supported by the data (i.e. it </a:t>
            </a:r>
            <a:r>
              <a:rPr lang="en-US" altLang="en-US" i="1" dirty="0" smtClean="0"/>
              <a:t>has</a:t>
            </a:r>
            <a:r>
              <a:rPr lang="en-US" altLang="en-US" dirty="0" smtClean="0"/>
              <a:t> to be this way, even though the data never referred to it).</a:t>
            </a:r>
          </a:p>
          <a:p>
            <a:pPr eaLnBrk="1" hangingPunct="1"/>
            <a:r>
              <a:rPr lang="en-US" altLang="en-US" dirty="0" smtClean="0"/>
              <a:t>8.</a:t>
            </a:r>
            <a:r>
              <a:rPr lang="en-US" altLang="en-US" b="1" dirty="0" smtClean="0"/>
              <a:t> Focus on trends</a:t>
            </a:r>
            <a:r>
              <a:rPr lang="en-US" altLang="en-US" dirty="0" smtClean="0"/>
              <a:t>: how does the </a:t>
            </a:r>
            <a:r>
              <a:rPr lang="en-US" altLang="en-US" i="1" dirty="0" smtClean="0"/>
              <a:t>independent</a:t>
            </a:r>
            <a:r>
              <a:rPr lang="en-US" altLang="en-US" dirty="0" smtClean="0"/>
              <a:t> variable affect the </a:t>
            </a:r>
            <a:r>
              <a:rPr lang="en-US" altLang="en-US" i="1" dirty="0" smtClean="0"/>
              <a:t>dependent</a:t>
            </a:r>
            <a:r>
              <a:rPr lang="en-US" altLang="en-US" dirty="0" smtClean="0"/>
              <a:t> variable?  Directly? Inversely? Exponentially? </a:t>
            </a:r>
          </a:p>
        </p:txBody>
      </p:sp>
    </p:spTree>
    <p:extLst>
      <p:ext uri="{BB962C8B-B14F-4D97-AF65-F5344CB8AC3E}">
        <p14:creationId xmlns:p14="http://schemas.microsoft.com/office/powerpoint/2010/main" val="7837636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solidFill>
                  <a:srgbClr val="7B9899"/>
                </a:solidFill>
              </a:rPr>
              <a:t>Strategies</a:t>
            </a:r>
          </a:p>
        </p:txBody>
      </p:sp>
      <p:sp>
        <p:nvSpPr>
          <p:cNvPr id="22531" name="Content Placeholder 2"/>
          <p:cNvSpPr>
            <a:spLocks noGrp="1"/>
          </p:cNvSpPr>
          <p:nvPr>
            <p:ph sz="quarter" idx="1"/>
          </p:nvPr>
        </p:nvSpPr>
        <p:spPr>
          <a:xfrm>
            <a:off x="301625" y="1527175"/>
            <a:ext cx="8504238" cy="4572000"/>
          </a:xfrm>
        </p:spPr>
        <p:txBody>
          <a:bodyPr>
            <a:normAutofit fontScale="92500" lnSpcReduction="10000"/>
          </a:bodyPr>
          <a:lstStyle/>
          <a:p>
            <a:pPr eaLnBrk="1" hangingPunct="1"/>
            <a:r>
              <a:rPr lang="en-US" altLang="en-US" smtClean="0"/>
              <a:t>9. </a:t>
            </a:r>
            <a:r>
              <a:rPr lang="en-US" altLang="en-US" b="1" smtClean="0"/>
              <a:t>Do not move on until you’ve finished </a:t>
            </a:r>
            <a:r>
              <a:rPr lang="en-US" altLang="en-US" b="1" i="1" smtClean="0"/>
              <a:t>all</a:t>
            </a:r>
            <a:r>
              <a:rPr lang="en-US" altLang="en-US" b="1" smtClean="0"/>
              <a:t> the questions in a passage</a:t>
            </a:r>
            <a:r>
              <a:rPr lang="en-US" altLang="en-US" smtClean="0"/>
              <a:t>.  This will save time and eliminate personal mistakes.</a:t>
            </a:r>
          </a:p>
          <a:p>
            <a:pPr eaLnBrk="1" hangingPunct="1"/>
            <a:r>
              <a:rPr lang="en-US" altLang="en-US" smtClean="0"/>
              <a:t>10. </a:t>
            </a:r>
            <a:r>
              <a:rPr lang="en-US" altLang="en-US" b="1" smtClean="0"/>
              <a:t>Answer the question that is being asked</a:t>
            </a:r>
            <a:r>
              <a:rPr lang="en-US" altLang="en-US" smtClean="0"/>
              <a:t>.  In other words, do not give the answer that they are </a:t>
            </a:r>
            <a:r>
              <a:rPr lang="en-US" altLang="en-US" i="1" smtClean="0"/>
              <a:t>not</a:t>
            </a:r>
            <a:r>
              <a:rPr lang="en-US" altLang="en-US" smtClean="0"/>
              <a:t> seeking.  Pay special attention to the wording in order to avoid missing the questions you could have otherwise gotten correct.</a:t>
            </a:r>
          </a:p>
          <a:p>
            <a:pPr eaLnBrk="1" hangingPunct="1"/>
            <a:r>
              <a:rPr lang="en-US" altLang="en-US" smtClean="0"/>
              <a:t>11. </a:t>
            </a:r>
            <a:r>
              <a:rPr lang="en-US" altLang="en-US" b="1" smtClean="0"/>
              <a:t>Find the answer before looking at the choices</a:t>
            </a:r>
            <a:r>
              <a:rPr lang="en-US" altLang="en-US" smtClean="0"/>
              <a:t>.  Compare your answer with those given. </a:t>
            </a:r>
          </a:p>
        </p:txBody>
      </p:sp>
    </p:spTree>
    <p:extLst>
      <p:ext uri="{BB962C8B-B14F-4D97-AF65-F5344CB8AC3E}">
        <p14:creationId xmlns:p14="http://schemas.microsoft.com/office/powerpoint/2010/main" val="617521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solidFill>
                  <a:srgbClr val="7B9899"/>
                </a:solidFill>
              </a:rPr>
              <a:t>Strategies</a:t>
            </a:r>
          </a:p>
        </p:txBody>
      </p:sp>
      <p:sp>
        <p:nvSpPr>
          <p:cNvPr id="23555" name="Content Placeholder 2"/>
          <p:cNvSpPr>
            <a:spLocks noGrp="1"/>
          </p:cNvSpPr>
          <p:nvPr>
            <p:ph sz="quarter" idx="1"/>
          </p:nvPr>
        </p:nvSpPr>
        <p:spPr>
          <a:xfrm>
            <a:off x="301625" y="1527175"/>
            <a:ext cx="8504238" cy="4572000"/>
          </a:xfrm>
        </p:spPr>
        <p:txBody>
          <a:bodyPr/>
          <a:lstStyle/>
          <a:p>
            <a:pPr eaLnBrk="1" hangingPunct="1"/>
            <a:r>
              <a:rPr lang="en-US" altLang="en-US" smtClean="0"/>
              <a:t>12. </a:t>
            </a:r>
            <a:r>
              <a:rPr lang="en-US" altLang="en-US" b="1" smtClean="0"/>
              <a:t>Take notes</a:t>
            </a:r>
            <a:r>
              <a:rPr lang="en-US" altLang="en-US" smtClean="0"/>
              <a:t>! Jot down ideas in the margins or summarize the author’s main points.  Do not focus on subjective viewpoints – focus on the objective data, trends, and assumptions. </a:t>
            </a:r>
          </a:p>
          <a:p>
            <a:pPr eaLnBrk="1" hangingPunct="1"/>
            <a:endParaRPr lang="en-US" altLang="en-US" smtClean="0"/>
          </a:p>
        </p:txBody>
      </p:sp>
    </p:spTree>
    <p:extLst>
      <p:ext uri="{BB962C8B-B14F-4D97-AF65-F5344CB8AC3E}">
        <p14:creationId xmlns:p14="http://schemas.microsoft.com/office/powerpoint/2010/main" val="8922342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dirty="0" smtClean="0">
                <a:solidFill>
                  <a:srgbClr val="7B9899"/>
                </a:solidFill>
              </a:rPr>
              <a:t>Passage I</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5604" name="TextBox 6"/>
          <p:cNvSpPr txBox="1">
            <a:spLocks noChangeArrowheads="1"/>
          </p:cNvSpPr>
          <p:nvPr/>
        </p:nvSpPr>
        <p:spPr bwMode="auto">
          <a:xfrm>
            <a:off x="228600" y="1447800"/>
            <a:ext cx="25908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latin typeface="Georgia" pitchFamily="18" charset="0"/>
              </a:rPr>
              <a:t>The kinetic energy of an object with mass </a:t>
            </a:r>
            <a:r>
              <a:rPr lang="en-US" altLang="en-US" i="1">
                <a:latin typeface="Georgia" pitchFamily="18" charset="0"/>
              </a:rPr>
              <a:t>m</a:t>
            </a:r>
            <a:r>
              <a:rPr lang="en-US" altLang="en-US">
                <a:latin typeface="Georgia" pitchFamily="18" charset="0"/>
              </a:rPr>
              <a:t> (measured in grams) after a fall from height </a:t>
            </a:r>
            <a:r>
              <a:rPr lang="en-US" altLang="en-US" i="1">
                <a:latin typeface="Georgia" pitchFamily="18" charset="0"/>
              </a:rPr>
              <a:t>h </a:t>
            </a:r>
            <a:r>
              <a:rPr lang="en-US" altLang="en-US">
                <a:latin typeface="Georgia" pitchFamily="18" charset="0"/>
              </a:rPr>
              <a:t>(measured in centimeters) was recorded for different heights.  A graph was made representing the kinetic energy vs. height. </a:t>
            </a:r>
          </a:p>
        </p:txBody>
      </p:sp>
    </p:spTree>
    <p:extLst>
      <p:ext uri="{BB962C8B-B14F-4D97-AF65-F5344CB8AC3E}">
        <p14:creationId xmlns:p14="http://schemas.microsoft.com/office/powerpoint/2010/main" val="21096977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dirty="0" smtClean="0">
                <a:solidFill>
                  <a:srgbClr val="7B9899"/>
                </a:solidFill>
              </a:rPr>
              <a:t>Passage I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5604" name="TextBox 6"/>
          <p:cNvSpPr txBox="1">
            <a:spLocks noChangeArrowheads="1"/>
          </p:cNvSpPr>
          <p:nvPr/>
        </p:nvSpPr>
        <p:spPr bwMode="auto">
          <a:xfrm>
            <a:off x="228600" y="1447800"/>
            <a:ext cx="25908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latin typeface="Georgia" pitchFamily="18" charset="0"/>
              </a:rPr>
              <a:t>The kinetic energy of an object with mass </a:t>
            </a:r>
            <a:r>
              <a:rPr lang="en-US" altLang="en-US" i="1">
                <a:latin typeface="Georgia" pitchFamily="18" charset="0"/>
              </a:rPr>
              <a:t>m</a:t>
            </a:r>
            <a:r>
              <a:rPr lang="en-US" altLang="en-US">
                <a:latin typeface="Georgia" pitchFamily="18" charset="0"/>
              </a:rPr>
              <a:t> (measured in grams) after a fall from height </a:t>
            </a:r>
            <a:r>
              <a:rPr lang="en-US" altLang="en-US" i="1">
                <a:latin typeface="Georgia" pitchFamily="18" charset="0"/>
              </a:rPr>
              <a:t>h </a:t>
            </a:r>
            <a:r>
              <a:rPr lang="en-US" altLang="en-US">
                <a:latin typeface="Georgia" pitchFamily="18" charset="0"/>
              </a:rPr>
              <a:t>(measured in centimeters) was recorded for different heights.  A graph was made representing the kinetic energy vs. height. </a:t>
            </a:r>
          </a:p>
        </p:txBody>
      </p:sp>
    </p:spTree>
    <p:extLst>
      <p:ext uri="{BB962C8B-B14F-4D97-AF65-F5344CB8AC3E}">
        <p14:creationId xmlns:p14="http://schemas.microsoft.com/office/powerpoint/2010/main" val="27080415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solidFill>
                  <a:srgbClr val="7B9899"/>
                </a:solidFill>
              </a:rPr>
              <a:t>Passage I, Question 1.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6628" name="TextBox 6"/>
          <p:cNvSpPr txBox="1">
            <a:spLocks noChangeArrowheads="1"/>
          </p:cNvSpPr>
          <p:nvPr/>
        </p:nvSpPr>
        <p:spPr bwMode="auto">
          <a:xfrm>
            <a:off x="228600" y="1447800"/>
            <a:ext cx="25908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800100" indent="-34290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eriod"/>
            </a:pPr>
            <a:r>
              <a:rPr lang="en-US" altLang="en-US">
                <a:latin typeface="Georgia" pitchFamily="18" charset="0"/>
              </a:rPr>
              <a:t>If the kinetic energy is given in units of  g * cm</a:t>
            </a:r>
            <a:r>
              <a:rPr lang="en-US" altLang="en-US" baseline="30000">
                <a:latin typeface="Georgia" pitchFamily="18" charset="0"/>
              </a:rPr>
              <a:t>2</a:t>
            </a:r>
            <a:r>
              <a:rPr lang="en-US" altLang="en-US">
                <a:latin typeface="Georgia" pitchFamily="18" charset="0"/>
              </a:rPr>
              <a:t> / s</a:t>
            </a:r>
            <a:r>
              <a:rPr lang="en-US" altLang="en-US" baseline="30000">
                <a:latin typeface="Georgia" pitchFamily="18" charset="0"/>
              </a:rPr>
              <a:t>2 </a:t>
            </a:r>
            <a:r>
              <a:rPr lang="en-US" altLang="en-US">
                <a:latin typeface="Georgia" pitchFamily="18" charset="0"/>
              </a:rPr>
              <a:t> , what units must the slope have?</a:t>
            </a:r>
          </a:p>
          <a:p>
            <a:pPr lvl="1" eaLnBrk="1" hangingPunct="1">
              <a:buFont typeface="Georgia" pitchFamily="18" charset="0"/>
              <a:buAutoNum type="alphaUcPeriod"/>
            </a:pPr>
            <a:r>
              <a:rPr lang="en-US" altLang="en-US">
                <a:latin typeface="Georgia" pitchFamily="18" charset="0"/>
              </a:rPr>
              <a:t>g * cm/s</a:t>
            </a:r>
          </a:p>
          <a:p>
            <a:pPr lvl="1" eaLnBrk="1" hangingPunct="1">
              <a:buFont typeface="Georgia" pitchFamily="18" charset="0"/>
              <a:buAutoNum type="alphaUcPeriod"/>
            </a:pPr>
            <a:r>
              <a:rPr lang="en-US" altLang="en-US">
                <a:latin typeface="Georgia" pitchFamily="18" charset="0"/>
              </a:rPr>
              <a:t>g * cm/s</a:t>
            </a:r>
            <a:r>
              <a:rPr lang="en-US" altLang="en-US" baseline="30000">
                <a:latin typeface="Georgia" pitchFamily="18" charset="0"/>
              </a:rPr>
              <a:t>2 </a:t>
            </a:r>
          </a:p>
          <a:p>
            <a:pPr lvl="1" eaLnBrk="1" hangingPunct="1">
              <a:buFont typeface="Georgia" pitchFamily="18" charset="0"/>
              <a:buAutoNum type="alphaUcPeriod"/>
            </a:pPr>
            <a:r>
              <a:rPr lang="en-US" altLang="en-US">
                <a:latin typeface="Georgia" pitchFamily="18" charset="0"/>
              </a:rPr>
              <a:t>g * cm/g</a:t>
            </a:r>
          </a:p>
          <a:p>
            <a:pPr lvl="1" eaLnBrk="1" hangingPunct="1">
              <a:buFont typeface="Georgia" pitchFamily="18" charset="0"/>
              <a:buAutoNum type="alphaUcPeriod"/>
            </a:pPr>
            <a:r>
              <a:rPr lang="en-US" altLang="en-US">
                <a:latin typeface="Georgia" pitchFamily="18" charset="0"/>
              </a:rPr>
              <a:t> s</a:t>
            </a:r>
            <a:r>
              <a:rPr lang="en-US" altLang="en-US" baseline="30000">
                <a:latin typeface="Georgia" pitchFamily="18" charset="0"/>
              </a:rPr>
              <a:t>2 </a:t>
            </a:r>
            <a:r>
              <a:rPr lang="en-US" altLang="en-US">
                <a:latin typeface="Georgia" pitchFamily="18" charset="0"/>
              </a:rPr>
              <a:t> / (g * cm)</a:t>
            </a:r>
          </a:p>
          <a:p>
            <a:pPr eaLnBrk="1" hangingPunct="1">
              <a:buFontTx/>
              <a:buAutoNum type="arabicPeriod"/>
            </a:pPr>
            <a:endParaRPr lang="en-US" altLang="en-US">
              <a:latin typeface="Georgia" pitchFamily="18" charset="0"/>
            </a:endParaRPr>
          </a:p>
        </p:txBody>
      </p:sp>
    </p:spTree>
    <p:extLst>
      <p:ext uri="{BB962C8B-B14F-4D97-AF65-F5344CB8AC3E}">
        <p14:creationId xmlns:p14="http://schemas.microsoft.com/office/powerpoint/2010/main" val="32284855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smtClean="0">
                <a:solidFill>
                  <a:srgbClr val="7B9899"/>
                </a:solidFill>
              </a:rPr>
              <a:t>Passage I, Question 2.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7652" name="TextBox 6"/>
          <p:cNvSpPr txBox="1">
            <a:spLocks noChangeArrowheads="1"/>
          </p:cNvSpPr>
          <p:nvPr/>
        </p:nvSpPr>
        <p:spPr bwMode="auto">
          <a:xfrm>
            <a:off x="228600" y="1447800"/>
            <a:ext cx="27432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latin typeface="Georgia" pitchFamily="18" charset="0"/>
              </a:rPr>
              <a:t>2.	It is discovered that if we redo the experiment with an object with twice the mass, the kinetic energy obtained for every height is doubled.  The slope of the new set of experiments can be obtained by doing what to the old slope?</a:t>
            </a:r>
          </a:p>
          <a:p>
            <a:pPr eaLnBrk="1" hangingPunct="1">
              <a:buFont typeface="Georgia" pitchFamily="18" charset="0"/>
              <a:buAutoNum type="alphaUcPeriod"/>
            </a:pPr>
            <a:r>
              <a:rPr lang="en-US" altLang="en-US">
                <a:latin typeface="Georgia" pitchFamily="18" charset="0"/>
              </a:rPr>
              <a:t>Multiplying by 2</a:t>
            </a:r>
          </a:p>
          <a:p>
            <a:pPr eaLnBrk="1" hangingPunct="1">
              <a:buFont typeface="Georgia" pitchFamily="18" charset="0"/>
              <a:buAutoNum type="alphaUcPeriod"/>
            </a:pPr>
            <a:r>
              <a:rPr lang="en-US" altLang="en-US">
                <a:latin typeface="Georgia" pitchFamily="18" charset="0"/>
              </a:rPr>
              <a:t>Dividing by 2</a:t>
            </a:r>
          </a:p>
          <a:p>
            <a:pPr eaLnBrk="1" hangingPunct="1">
              <a:buFont typeface="Georgia" pitchFamily="18" charset="0"/>
              <a:buAutoNum type="alphaUcPeriod"/>
            </a:pPr>
            <a:r>
              <a:rPr lang="en-US" altLang="en-US">
                <a:latin typeface="Georgia" pitchFamily="18" charset="0"/>
              </a:rPr>
              <a:t>Squaring</a:t>
            </a:r>
          </a:p>
          <a:p>
            <a:pPr eaLnBrk="1" hangingPunct="1">
              <a:buFont typeface="Georgia" pitchFamily="18" charset="0"/>
              <a:buAutoNum type="alphaUcPeriod"/>
            </a:pPr>
            <a:r>
              <a:rPr lang="en-US" altLang="en-US">
                <a:latin typeface="Georgia" pitchFamily="18" charset="0"/>
              </a:rPr>
              <a:t>Taking the square root.</a:t>
            </a:r>
          </a:p>
          <a:p>
            <a:pPr eaLnBrk="1" hangingPunct="1">
              <a:buFontTx/>
              <a:buAutoNum type="arabicPeriod"/>
            </a:pPr>
            <a:endParaRPr lang="en-US" altLang="en-US">
              <a:latin typeface="Georgia" pitchFamily="18" charset="0"/>
            </a:endParaRPr>
          </a:p>
        </p:txBody>
      </p:sp>
    </p:spTree>
    <p:extLst>
      <p:ext uri="{BB962C8B-B14F-4D97-AF65-F5344CB8AC3E}">
        <p14:creationId xmlns:p14="http://schemas.microsoft.com/office/powerpoint/2010/main" val="41714656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solidFill>
                  <a:srgbClr val="7B9899"/>
                </a:solidFill>
              </a:rPr>
              <a:t>Passage I, Question 3.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8676" name="TextBox 6"/>
          <p:cNvSpPr txBox="1">
            <a:spLocks noChangeArrowheads="1"/>
          </p:cNvSpPr>
          <p:nvPr/>
        </p:nvSpPr>
        <p:spPr bwMode="auto">
          <a:xfrm>
            <a:off x="228600" y="1447800"/>
            <a:ext cx="2743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eriod" startAt="3"/>
            </a:pPr>
            <a:r>
              <a:rPr lang="en-US" altLang="en-US">
                <a:latin typeface="Georgia" pitchFamily="18" charset="0"/>
              </a:rPr>
              <a:t>What would be the kinetic energy in g * cm</a:t>
            </a:r>
            <a:r>
              <a:rPr lang="en-US" altLang="en-US" baseline="30000">
                <a:latin typeface="Georgia" pitchFamily="18" charset="0"/>
              </a:rPr>
              <a:t>2</a:t>
            </a:r>
            <a:r>
              <a:rPr lang="en-US" altLang="en-US">
                <a:latin typeface="Georgia" pitchFamily="18" charset="0"/>
              </a:rPr>
              <a:t> / s</a:t>
            </a:r>
            <a:r>
              <a:rPr lang="en-US" altLang="en-US" baseline="30000">
                <a:latin typeface="Georgia" pitchFamily="18" charset="0"/>
              </a:rPr>
              <a:t>2</a:t>
            </a:r>
            <a:r>
              <a:rPr lang="en-US" altLang="en-US" baseline="-25000">
                <a:latin typeface="Georgia" pitchFamily="18" charset="0"/>
              </a:rPr>
              <a:t> </a:t>
            </a:r>
            <a:r>
              <a:rPr lang="en-US" altLang="en-US">
                <a:latin typeface="Georgia" pitchFamily="18" charset="0"/>
              </a:rPr>
              <a:t> of an object of mass </a:t>
            </a:r>
            <a:r>
              <a:rPr lang="en-US" altLang="en-US" i="1">
                <a:latin typeface="Georgia" pitchFamily="18" charset="0"/>
              </a:rPr>
              <a:t>m </a:t>
            </a:r>
            <a:r>
              <a:rPr lang="en-US" altLang="en-US">
                <a:latin typeface="Georgia" pitchFamily="18" charset="0"/>
              </a:rPr>
              <a:t>if t were dropped from a height of 4.5 cm? </a:t>
            </a:r>
          </a:p>
          <a:p>
            <a:pPr eaLnBrk="1" hangingPunct="1">
              <a:buFontTx/>
              <a:buAutoNum type="arabicPeriod" startAt="3"/>
            </a:pPr>
            <a:endParaRPr lang="en-US" altLang="en-US">
              <a:latin typeface="Georgia" pitchFamily="18" charset="0"/>
            </a:endParaRPr>
          </a:p>
          <a:p>
            <a:pPr eaLnBrk="1" hangingPunct="1">
              <a:buFont typeface="Georgia" pitchFamily="18" charset="0"/>
              <a:buAutoNum type="alphaUcPeriod"/>
            </a:pPr>
            <a:r>
              <a:rPr lang="en-US" altLang="en-US">
                <a:latin typeface="Georgia" pitchFamily="18" charset="0"/>
              </a:rPr>
              <a:t>4.5</a:t>
            </a:r>
          </a:p>
          <a:p>
            <a:pPr eaLnBrk="1" hangingPunct="1">
              <a:buFont typeface="Georgia" pitchFamily="18" charset="0"/>
              <a:buAutoNum type="alphaUcPeriod"/>
            </a:pPr>
            <a:r>
              <a:rPr lang="en-US" altLang="en-US">
                <a:latin typeface="Georgia" pitchFamily="18" charset="0"/>
              </a:rPr>
              <a:t>9.0</a:t>
            </a:r>
          </a:p>
          <a:p>
            <a:pPr eaLnBrk="1" hangingPunct="1">
              <a:buFont typeface="Georgia" pitchFamily="18" charset="0"/>
              <a:buAutoNum type="alphaUcPeriod"/>
            </a:pPr>
            <a:r>
              <a:rPr lang="en-US" altLang="en-US">
                <a:latin typeface="Georgia" pitchFamily="18" charset="0"/>
              </a:rPr>
              <a:t>45</a:t>
            </a:r>
          </a:p>
          <a:p>
            <a:pPr eaLnBrk="1" hangingPunct="1">
              <a:buFont typeface="Georgia" pitchFamily="18" charset="0"/>
              <a:buAutoNum type="alphaUcPeriod"/>
            </a:pPr>
            <a:r>
              <a:rPr lang="en-US" altLang="en-US">
                <a:latin typeface="Georgia" pitchFamily="18" charset="0"/>
              </a:rPr>
              <a:t>90</a:t>
            </a:r>
          </a:p>
          <a:p>
            <a:pPr eaLnBrk="1" hangingPunct="1">
              <a:buFontTx/>
              <a:buAutoNum type="arabicPeriod"/>
            </a:pPr>
            <a:endParaRPr lang="en-US" altLang="en-US">
              <a:latin typeface="Georgia" pitchFamily="18" charset="0"/>
            </a:endParaRPr>
          </a:p>
        </p:txBody>
      </p:sp>
    </p:spTree>
    <p:extLst>
      <p:ext uri="{BB962C8B-B14F-4D97-AF65-F5344CB8AC3E}">
        <p14:creationId xmlns:p14="http://schemas.microsoft.com/office/powerpoint/2010/main" val="33664598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solidFill>
                  <a:srgbClr val="7B9899"/>
                </a:solidFill>
              </a:rPr>
              <a:t>Passage I, Question 1.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29700" name="TextBox 6"/>
          <p:cNvSpPr txBox="1">
            <a:spLocks noChangeArrowheads="1"/>
          </p:cNvSpPr>
          <p:nvPr/>
        </p:nvSpPr>
        <p:spPr bwMode="auto">
          <a:xfrm>
            <a:off x="228600" y="1447800"/>
            <a:ext cx="25908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800100" indent="-34290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eriod"/>
            </a:pPr>
            <a:r>
              <a:rPr lang="en-US" altLang="en-US">
                <a:latin typeface="Georgia" pitchFamily="18" charset="0"/>
              </a:rPr>
              <a:t>If the kinetic energy is given in units of  g * cm</a:t>
            </a:r>
            <a:r>
              <a:rPr lang="en-US" altLang="en-US" baseline="30000">
                <a:latin typeface="Georgia" pitchFamily="18" charset="0"/>
              </a:rPr>
              <a:t>2</a:t>
            </a:r>
            <a:r>
              <a:rPr lang="en-US" altLang="en-US">
                <a:latin typeface="Georgia" pitchFamily="18" charset="0"/>
              </a:rPr>
              <a:t> / s</a:t>
            </a:r>
            <a:r>
              <a:rPr lang="en-US" altLang="en-US" baseline="30000">
                <a:latin typeface="Georgia" pitchFamily="18" charset="0"/>
              </a:rPr>
              <a:t>2 </a:t>
            </a:r>
            <a:r>
              <a:rPr lang="en-US" altLang="en-US">
                <a:latin typeface="Georgia" pitchFamily="18" charset="0"/>
              </a:rPr>
              <a:t> , what units must the slope have?</a:t>
            </a:r>
          </a:p>
          <a:p>
            <a:pPr lvl="1" eaLnBrk="1" hangingPunct="1">
              <a:buFont typeface="Georgia" pitchFamily="18" charset="0"/>
              <a:buAutoNum type="alphaUcPeriod"/>
            </a:pPr>
            <a:r>
              <a:rPr lang="en-US" altLang="en-US">
                <a:latin typeface="Georgia" pitchFamily="18" charset="0"/>
              </a:rPr>
              <a:t>g * cm/s</a:t>
            </a:r>
          </a:p>
          <a:p>
            <a:pPr lvl="1" eaLnBrk="1" hangingPunct="1">
              <a:buFont typeface="Georgia" pitchFamily="18" charset="0"/>
              <a:buAutoNum type="alphaUcPeriod"/>
            </a:pPr>
            <a:r>
              <a:rPr lang="en-US" altLang="en-US">
                <a:latin typeface="Georgia" pitchFamily="18" charset="0"/>
              </a:rPr>
              <a:t>g * cm/s</a:t>
            </a:r>
            <a:r>
              <a:rPr lang="en-US" altLang="en-US" baseline="30000">
                <a:latin typeface="Georgia" pitchFamily="18" charset="0"/>
              </a:rPr>
              <a:t>2 </a:t>
            </a:r>
          </a:p>
          <a:p>
            <a:pPr lvl="1" eaLnBrk="1" hangingPunct="1">
              <a:buFont typeface="Georgia" pitchFamily="18" charset="0"/>
              <a:buAutoNum type="alphaUcPeriod"/>
            </a:pPr>
            <a:r>
              <a:rPr lang="en-US" altLang="en-US">
                <a:latin typeface="Georgia" pitchFamily="18" charset="0"/>
              </a:rPr>
              <a:t>g * cm/g</a:t>
            </a:r>
          </a:p>
          <a:p>
            <a:pPr lvl="1" eaLnBrk="1" hangingPunct="1">
              <a:buFont typeface="Georgia" pitchFamily="18" charset="0"/>
              <a:buAutoNum type="alphaUcPeriod"/>
            </a:pPr>
            <a:r>
              <a:rPr lang="en-US" altLang="en-US">
                <a:latin typeface="Georgia" pitchFamily="18" charset="0"/>
              </a:rPr>
              <a:t> s</a:t>
            </a:r>
            <a:r>
              <a:rPr lang="en-US" altLang="en-US" baseline="30000">
                <a:latin typeface="Georgia" pitchFamily="18" charset="0"/>
              </a:rPr>
              <a:t>2 </a:t>
            </a:r>
            <a:r>
              <a:rPr lang="en-US" altLang="en-US">
                <a:latin typeface="Georgia" pitchFamily="18" charset="0"/>
              </a:rPr>
              <a:t> / (g * cm)</a:t>
            </a:r>
          </a:p>
          <a:p>
            <a:pPr eaLnBrk="1" hangingPunct="1">
              <a:buFontTx/>
              <a:buAutoNum type="arabicPeriod"/>
            </a:pPr>
            <a:endParaRPr lang="en-US" altLang="en-US">
              <a:latin typeface="Georgia" pitchFamily="18" charset="0"/>
            </a:endParaRPr>
          </a:p>
        </p:txBody>
      </p:sp>
      <p:sp>
        <p:nvSpPr>
          <p:cNvPr id="29701" name="TextBox 4"/>
          <p:cNvSpPr txBox="1">
            <a:spLocks noChangeArrowheads="1"/>
          </p:cNvSpPr>
          <p:nvPr/>
        </p:nvSpPr>
        <p:spPr bwMode="auto">
          <a:xfrm>
            <a:off x="3810000" y="1752600"/>
            <a:ext cx="2514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i="1">
                <a:solidFill>
                  <a:srgbClr val="FF0000"/>
                </a:solidFill>
                <a:latin typeface="Georgia" pitchFamily="18" charset="0"/>
              </a:rPr>
              <a:t>What is the formula for slope? Rise over Run (y/x).  Determine the units for rise (y axis) and divide them by the run (x axis). </a:t>
            </a:r>
          </a:p>
        </p:txBody>
      </p:sp>
    </p:spTree>
    <p:extLst>
      <p:ext uri="{BB962C8B-B14F-4D97-AF65-F5344CB8AC3E}">
        <p14:creationId xmlns:p14="http://schemas.microsoft.com/office/powerpoint/2010/main" val="13394223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smtClean="0">
                <a:solidFill>
                  <a:srgbClr val="7B9899"/>
                </a:solidFill>
              </a:rPr>
              <a:t>Passage I, Question 2. </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175365238"/>
              </p:ext>
            </p:extLst>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30724" name="TextBox 6"/>
          <p:cNvSpPr txBox="1">
            <a:spLocks noChangeArrowheads="1"/>
          </p:cNvSpPr>
          <p:nvPr/>
        </p:nvSpPr>
        <p:spPr bwMode="auto">
          <a:xfrm>
            <a:off x="228600" y="1447800"/>
            <a:ext cx="2743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dirty="0">
                <a:latin typeface="Georgia" pitchFamily="18" charset="0"/>
              </a:rPr>
              <a:t>2.	It is discovered that if we redo the experiment with an object with </a:t>
            </a:r>
            <a:r>
              <a:rPr lang="en-US" altLang="en-US" dirty="0">
                <a:solidFill>
                  <a:srgbClr val="FF0000"/>
                </a:solidFill>
                <a:latin typeface="Georgia" pitchFamily="18" charset="0"/>
              </a:rPr>
              <a:t>twice</a:t>
            </a:r>
            <a:r>
              <a:rPr lang="en-US" altLang="en-US" dirty="0">
                <a:latin typeface="Georgia" pitchFamily="18" charset="0"/>
              </a:rPr>
              <a:t> the mass, the kinetic energy obtained for every height is </a:t>
            </a:r>
            <a:r>
              <a:rPr lang="en-US" altLang="en-US" dirty="0">
                <a:solidFill>
                  <a:srgbClr val="FF0000"/>
                </a:solidFill>
                <a:latin typeface="Georgia" pitchFamily="18" charset="0"/>
              </a:rPr>
              <a:t>doubled</a:t>
            </a:r>
            <a:r>
              <a:rPr lang="en-US" altLang="en-US" dirty="0">
                <a:latin typeface="Georgia" pitchFamily="18" charset="0"/>
              </a:rPr>
              <a:t>.  The </a:t>
            </a:r>
            <a:r>
              <a:rPr lang="en-US" altLang="en-US" u="sng" dirty="0">
                <a:latin typeface="Georgia" pitchFamily="18" charset="0"/>
              </a:rPr>
              <a:t>slope</a:t>
            </a:r>
            <a:r>
              <a:rPr lang="en-US" altLang="en-US" dirty="0">
                <a:latin typeface="Georgia" pitchFamily="18" charset="0"/>
              </a:rPr>
              <a:t> of the </a:t>
            </a:r>
            <a:r>
              <a:rPr lang="en-US" altLang="en-US" u="sng" dirty="0">
                <a:latin typeface="Georgia" pitchFamily="18" charset="0"/>
              </a:rPr>
              <a:t>new set of experiments </a:t>
            </a:r>
            <a:r>
              <a:rPr lang="en-US" altLang="en-US" dirty="0">
                <a:latin typeface="Georgia" pitchFamily="18" charset="0"/>
              </a:rPr>
              <a:t>can be obtained by doing what to the </a:t>
            </a:r>
            <a:r>
              <a:rPr lang="en-US" altLang="en-US" u="sng" dirty="0">
                <a:latin typeface="Georgia" pitchFamily="18" charset="0"/>
              </a:rPr>
              <a:t>old slope</a:t>
            </a:r>
            <a:r>
              <a:rPr lang="en-US" altLang="en-US" dirty="0">
                <a:latin typeface="Georgia" pitchFamily="18" charset="0"/>
              </a:rPr>
              <a:t>?</a:t>
            </a:r>
          </a:p>
          <a:p>
            <a:pPr marL="0" indent="0" eaLnBrk="1" hangingPunct="1"/>
            <a:r>
              <a:rPr lang="en-US" altLang="en-US" dirty="0" smtClean="0">
                <a:latin typeface="Georgia" pitchFamily="18" charset="0"/>
              </a:rPr>
              <a:t>A.  Multiplying </a:t>
            </a:r>
            <a:r>
              <a:rPr lang="en-US" altLang="en-US" dirty="0">
                <a:latin typeface="Georgia" pitchFamily="18" charset="0"/>
              </a:rPr>
              <a:t>by 2</a:t>
            </a:r>
          </a:p>
          <a:p>
            <a:pPr marL="0" indent="0" eaLnBrk="1" hangingPunct="1"/>
            <a:r>
              <a:rPr lang="en-US" altLang="en-US" dirty="0" smtClean="0">
                <a:latin typeface="Georgia" pitchFamily="18" charset="0"/>
              </a:rPr>
              <a:t>B.  Dividing </a:t>
            </a:r>
            <a:r>
              <a:rPr lang="en-US" altLang="en-US" dirty="0">
                <a:latin typeface="Georgia" pitchFamily="18" charset="0"/>
              </a:rPr>
              <a:t>by 2</a:t>
            </a:r>
          </a:p>
          <a:p>
            <a:pPr marL="0" indent="0" eaLnBrk="1" hangingPunct="1"/>
            <a:r>
              <a:rPr lang="en-US" altLang="en-US" dirty="0" smtClean="0">
                <a:latin typeface="Georgia" pitchFamily="18" charset="0"/>
              </a:rPr>
              <a:t>C.  Squaring</a:t>
            </a:r>
            <a:endParaRPr lang="en-US" altLang="en-US" dirty="0">
              <a:latin typeface="Georgia" pitchFamily="18" charset="0"/>
            </a:endParaRPr>
          </a:p>
          <a:p>
            <a:pPr marL="0" indent="0" eaLnBrk="1" hangingPunct="1"/>
            <a:r>
              <a:rPr lang="en-US" altLang="en-US" dirty="0" smtClean="0">
                <a:latin typeface="Georgia" pitchFamily="18" charset="0"/>
              </a:rPr>
              <a:t>D.  Taking </a:t>
            </a:r>
            <a:r>
              <a:rPr lang="en-US" altLang="en-US" dirty="0">
                <a:latin typeface="Georgia" pitchFamily="18" charset="0"/>
              </a:rPr>
              <a:t>the square root.</a:t>
            </a:r>
          </a:p>
          <a:p>
            <a:pPr eaLnBrk="1" hangingPunct="1">
              <a:buFontTx/>
              <a:buAutoNum type="arabicPeriod"/>
            </a:pPr>
            <a:endParaRPr lang="en-US" altLang="en-US" dirty="0">
              <a:latin typeface="Georgia" pitchFamily="18" charset="0"/>
            </a:endParaRPr>
          </a:p>
        </p:txBody>
      </p:sp>
      <p:sp>
        <p:nvSpPr>
          <p:cNvPr id="30725" name="Rectangle 4"/>
          <p:cNvSpPr>
            <a:spLocks noChangeArrowheads="1"/>
          </p:cNvSpPr>
          <p:nvPr/>
        </p:nvSpPr>
        <p:spPr bwMode="auto">
          <a:xfrm>
            <a:off x="3657600" y="1676400"/>
            <a:ext cx="27543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i="1">
                <a:solidFill>
                  <a:srgbClr val="FF0000"/>
                </a:solidFill>
                <a:latin typeface="Georgia" pitchFamily="18" charset="0"/>
              </a:rPr>
              <a:t>Think about the phrases:</a:t>
            </a:r>
          </a:p>
          <a:p>
            <a:pPr eaLnBrk="1" hangingPunct="1"/>
            <a:r>
              <a:rPr lang="en-US" altLang="en-US" i="1">
                <a:solidFill>
                  <a:srgbClr val="FF0000"/>
                </a:solidFill>
                <a:latin typeface="Georgia" pitchFamily="18" charset="0"/>
              </a:rPr>
              <a:t>- “kinetic energy is doubled” = y axis</a:t>
            </a:r>
          </a:p>
          <a:p>
            <a:pPr eaLnBrk="1" hangingPunct="1">
              <a:buFontTx/>
              <a:buChar char="-"/>
            </a:pPr>
            <a:r>
              <a:rPr lang="en-US" altLang="en-US" i="1">
                <a:solidFill>
                  <a:srgbClr val="FF0000"/>
                </a:solidFill>
                <a:latin typeface="Georgia" pitchFamily="18" charset="0"/>
              </a:rPr>
              <a:t>Height is not mentioned; x axis does not change</a:t>
            </a:r>
          </a:p>
          <a:p>
            <a:pPr eaLnBrk="1" hangingPunct="1">
              <a:buFontTx/>
              <a:buChar char="-"/>
            </a:pPr>
            <a:r>
              <a:rPr lang="en-US" altLang="en-US" i="1">
                <a:solidFill>
                  <a:srgbClr val="FF0000"/>
                </a:solidFill>
                <a:latin typeface="Georgia" pitchFamily="18" charset="0"/>
              </a:rPr>
              <a:t> slope = rise/run, </a:t>
            </a:r>
            <a:br>
              <a:rPr lang="en-US" altLang="en-US" i="1">
                <a:solidFill>
                  <a:srgbClr val="FF0000"/>
                </a:solidFill>
                <a:latin typeface="Georgia" pitchFamily="18" charset="0"/>
              </a:rPr>
            </a:br>
            <a:r>
              <a:rPr lang="en-US" altLang="en-US" i="1">
                <a:solidFill>
                  <a:srgbClr val="FF0000"/>
                </a:solidFill>
                <a:latin typeface="Georgia" pitchFamily="18" charset="0"/>
              </a:rPr>
              <a:t>or y/x</a:t>
            </a:r>
            <a:endParaRPr lang="en-US" altLang="en-US">
              <a:solidFill>
                <a:srgbClr val="FF0000"/>
              </a:solidFill>
              <a:latin typeface="Georgia" pitchFamily="18" charset="0"/>
            </a:endParaRPr>
          </a:p>
        </p:txBody>
      </p:sp>
    </p:spTree>
    <p:extLst>
      <p:ext uri="{BB962C8B-B14F-4D97-AF65-F5344CB8AC3E}">
        <p14:creationId xmlns:p14="http://schemas.microsoft.com/office/powerpoint/2010/main" val="36935878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solidFill>
                  <a:srgbClr val="7B9899"/>
                </a:solidFill>
              </a:rPr>
              <a:t>Passage I, Question 3. </a:t>
            </a:r>
          </a:p>
        </p:txBody>
      </p:sp>
      <p:graphicFrame>
        <p:nvGraphicFramePr>
          <p:cNvPr id="6" name="Content Placeholder 5"/>
          <p:cNvGraphicFramePr>
            <a:graphicFrameLocks noGrp="1"/>
          </p:cNvGraphicFramePr>
          <p:nvPr>
            <p:ph sz="quarter" idx="1"/>
          </p:nvPr>
        </p:nvGraphicFramePr>
        <p:xfrm>
          <a:off x="301625" y="1527174"/>
          <a:ext cx="8504238" cy="4721225"/>
        </p:xfrm>
        <a:graphic>
          <a:graphicData uri="http://schemas.openxmlformats.org/drawingml/2006/chart">
            <c:chart xmlns:c="http://schemas.openxmlformats.org/drawingml/2006/chart" xmlns:r="http://schemas.openxmlformats.org/officeDocument/2006/relationships" r:id="rId3"/>
          </a:graphicData>
        </a:graphic>
      </p:graphicFrame>
      <p:sp>
        <p:nvSpPr>
          <p:cNvPr id="31748" name="TextBox 6"/>
          <p:cNvSpPr txBox="1">
            <a:spLocks noChangeArrowheads="1"/>
          </p:cNvSpPr>
          <p:nvPr/>
        </p:nvSpPr>
        <p:spPr bwMode="auto">
          <a:xfrm>
            <a:off x="228600" y="1447800"/>
            <a:ext cx="2743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eriod" startAt="3"/>
            </a:pPr>
            <a:r>
              <a:rPr lang="en-US" altLang="en-US">
                <a:latin typeface="Georgia" pitchFamily="18" charset="0"/>
              </a:rPr>
              <a:t>What would be the kinetic energy in g * cm</a:t>
            </a:r>
            <a:r>
              <a:rPr lang="en-US" altLang="en-US" baseline="30000">
                <a:latin typeface="Georgia" pitchFamily="18" charset="0"/>
              </a:rPr>
              <a:t>2</a:t>
            </a:r>
            <a:r>
              <a:rPr lang="en-US" altLang="en-US">
                <a:latin typeface="Georgia" pitchFamily="18" charset="0"/>
              </a:rPr>
              <a:t> / s</a:t>
            </a:r>
            <a:r>
              <a:rPr lang="en-US" altLang="en-US" baseline="30000">
                <a:latin typeface="Georgia" pitchFamily="18" charset="0"/>
              </a:rPr>
              <a:t>2</a:t>
            </a:r>
            <a:r>
              <a:rPr lang="en-US" altLang="en-US" baseline="-25000">
                <a:latin typeface="Georgia" pitchFamily="18" charset="0"/>
              </a:rPr>
              <a:t> </a:t>
            </a:r>
            <a:r>
              <a:rPr lang="en-US" altLang="en-US">
                <a:latin typeface="Georgia" pitchFamily="18" charset="0"/>
              </a:rPr>
              <a:t> of an object of mass </a:t>
            </a:r>
            <a:r>
              <a:rPr lang="en-US" altLang="en-US" i="1">
                <a:latin typeface="Georgia" pitchFamily="18" charset="0"/>
              </a:rPr>
              <a:t>m </a:t>
            </a:r>
            <a:r>
              <a:rPr lang="en-US" altLang="en-US">
                <a:latin typeface="Georgia" pitchFamily="18" charset="0"/>
              </a:rPr>
              <a:t>if t were dropped from a height of 4.5 cm? </a:t>
            </a:r>
          </a:p>
          <a:p>
            <a:pPr eaLnBrk="1" hangingPunct="1">
              <a:buFontTx/>
              <a:buAutoNum type="arabicPeriod" startAt="3"/>
            </a:pPr>
            <a:endParaRPr lang="en-US" altLang="en-US">
              <a:latin typeface="Georgia" pitchFamily="18" charset="0"/>
            </a:endParaRPr>
          </a:p>
          <a:p>
            <a:pPr eaLnBrk="1" hangingPunct="1">
              <a:buFont typeface="Georgia" pitchFamily="18" charset="0"/>
              <a:buAutoNum type="alphaUcPeriod"/>
            </a:pPr>
            <a:r>
              <a:rPr lang="en-US" altLang="en-US">
                <a:latin typeface="Georgia" pitchFamily="18" charset="0"/>
              </a:rPr>
              <a:t>4.5</a:t>
            </a:r>
          </a:p>
          <a:p>
            <a:pPr eaLnBrk="1" hangingPunct="1">
              <a:buFont typeface="Georgia" pitchFamily="18" charset="0"/>
              <a:buAutoNum type="alphaUcPeriod"/>
            </a:pPr>
            <a:r>
              <a:rPr lang="en-US" altLang="en-US">
                <a:latin typeface="Georgia" pitchFamily="18" charset="0"/>
              </a:rPr>
              <a:t>9.0</a:t>
            </a:r>
          </a:p>
          <a:p>
            <a:pPr eaLnBrk="1" hangingPunct="1">
              <a:buFont typeface="Georgia" pitchFamily="18" charset="0"/>
              <a:buAutoNum type="alphaUcPeriod"/>
            </a:pPr>
            <a:r>
              <a:rPr lang="en-US" altLang="en-US">
                <a:latin typeface="Georgia" pitchFamily="18" charset="0"/>
              </a:rPr>
              <a:t>45</a:t>
            </a:r>
          </a:p>
          <a:p>
            <a:pPr eaLnBrk="1" hangingPunct="1">
              <a:buFont typeface="Georgia" pitchFamily="18" charset="0"/>
              <a:buAutoNum type="alphaUcPeriod"/>
            </a:pPr>
            <a:r>
              <a:rPr lang="en-US" altLang="en-US">
                <a:latin typeface="Georgia" pitchFamily="18" charset="0"/>
              </a:rPr>
              <a:t>90</a:t>
            </a:r>
          </a:p>
          <a:p>
            <a:pPr eaLnBrk="1" hangingPunct="1">
              <a:buFontTx/>
              <a:buAutoNum type="arabicPeriod"/>
            </a:pPr>
            <a:endParaRPr lang="en-US" altLang="en-US">
              <a:latin typeface="Georgia" pitchFamily="18" charset="0"/>
            </a:endParaRPr>
          </a:p>
        </p:txBody>
      </p:sp>
      <p:sp>
        <p:nvSpPr>
          <p:cNvPr id="31749" name="Rectangle 4"/>
          <p:cNvSpPr>
            <a:spLocks noChangeArrowheads="1"/>
          </p:cNvSpPr>
          <p:nvPr/>
        </p:nvSpPr>
        <p:spPr bwMode="auto">
          <a:xfrm>
            <a:off x="3505200" y="1524000"/>
            <a:ext cx="27543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i="1">
                <a:solidFill>
                  <a:srgbClr val="FF0000"/>
                </a:solidFill>
                <a:latin typeface="Georgia" pitchFamily="18" charset="0"/>
              </a:rPr>
              <a:t>At 1 cm, our KE was 10.  At 2 cm, our KE was 20.  Seems like a 1:10 correlation, and that our x is directly proportional to our y (not exponential or inversely related)</a:t>
            </a:r>
            <a:endParaRPr lang="en-US" altLang="en-US">
              <a:solidFill>
                <a:srgbClr val="FF0000"/>
              </a:solidFill>
              <a:latin typeface="Georgia" pitchFamily="18" charset="0"/>
            </a:endParaRPr>
          </a:p>
        </p:txBody>
      </p:sp>
      <p:sp>
        <p:nvSpPr>
          <p:cNvPr id="31750" name="Rectangle 7"/>
          <p:cNvSpPr>
            <a:spLocks noChangeArrowheads="1"/>
          </p:cNvSpPr>
          <p:nvPr/>
        </p:nvSpPr>
        <p:spPr bwMode="auto">
          <a:xfrm>
            <a:off x="6019800" y="3505200"/>
            <a:ext cx="275431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i="1">
                <a:solidFill>
                  <a:srgbClr val="FF0000"/>
                </a:solidFill>
                <a:latin typeface="Georgia" pitchFamily="18" charset="0"/>
              </a:rPr>
              <a:t>So, if at 1 cm we have a y value of 10, and at 2 cm, we have a y value of 20, our 10x = y.  </a:t>
            </a:r>
          </a:p>
          <a:p>
            <a:pPr eaLnBrk="1" hangingPunct="1"/>
            <a:r>
              <a:rPr lang="en-US" altLang="en-US" i="1">
                <a:solidFill>
                  <a:srgbClr val="FF0000"/>
                </a:solidFill>
                <a:latin typeface="Georgia" pitchFamily="18" charset="0"/>
              </a:rPr>
              <a:t>If x =4.5, then y = 45.</a:t>
            </a:r>
          </a:p>
          <a:p>
            <a:pPr eaLnBrk="1" hangingPunct="1"/>
            <a:r>
              <a:rPr lang="en-US" altLang="en-US" i="1">
                <a:solidFill>
                  <a:srgbClr val="FF0000"/>
                </a:solidFill>
                <a:latin typeface="Georgia" pitchFamily="18" charset="0"/>
              </a:rPr>
              <a:t>So, it should be C.</a:t>
            </a:r>
            <a:endParaRPr lang="en-US" altLang="en-US">
              <a:solidFill>
                <a:srgbClr val="FF0000"/>
              </a:solidFill>
              <a:latin typeface="Georgia" pitchFamily="18" charset="0"/>
            </a:endParaRPr>
          </a:p>
        </p:txBody>
      </p:sp>
      <p:sp>
        <p:nvSpPr>
          <p:cNvPr id="31751" name="Rectangle 8"/>
          <p:cNvSpPr>
            <a:spLocks noChangeArrowheads="1"/>
          </p:cNvSpPr>
          <p:nvPr/>
        </p:nvSpPr>
        <p:spPr bwMode="auto">
          <a:xfrm>
            <a:off x="152400" y="4724400"/>
            <a:ext cx="27543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i="1">
                <a:solidFill>
                  <a:srgbClr val="FF0000"/>
                </a:solidFill>
                <a:latin typeface="Georgia" pitchFamily="18" charset="0"/>
              </a:rPr>
              <a:t>THINK: Why might they choose 90 as the other alternative? Reviewing the other answers may reveal the pitfalls.</a:t>
            </a:r>
            <a:endParaRPr lang="en-US" altLang="en-US">
              <a:solidFill>
                <a:srgbClr val="FF0000"/>
              </a:solidFill>
              <a:latin typeface="Georgia" pitchFamily="18" charset="0"/>
            </a:endParaRPr>
          </a:p>
        </p:txBody>
      </p:sp>
    </p:spTree>
    <p:extLst>
      <p:ext uri="{BB962C8B-B14F-4D97-AF65-F5344CB8AC3E}">
        <p14:creationId xmlns:p14="http://schemas.microsoft.com/office/powerpoint/2010/main" val="39392743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p:txBody>
          <a:bodyPr/>
          <a:lstStyle/>
          <a:p>
            <a:pPr eaLnBrk="1" hangingPunct="1"/>
            <a:r>
              <a:rPr lang="en-US" altLang="en-US" smtClean="0"/>
              <a:t>Data Representation Strategies</a:t>
            </a:r>
          </a:p>
        </p:txBody>
      </p:sp>
      <p:sp>
        <p:nvSpPr>
          <p:cNvPr id="32771" name="Rectangle 3"/>
          <p:cNvSpPr>
            <a:spLocks noGrp="1"/>
          </p:cNvSpPr>
          <p:nvPr>
            <p:ph type="body" idx="4294967295"/>
          </p:nvPr>
        </p:nvSpPr>
        <p:spPr/>
        <p:txBody>
          <a:bodyPr/>
          <a:lstStyle/>
          <a:p>
            <a:pPr eaLnBrk="1" hangingPunct="1"/>
            <a:r>
              <a:rPr lang="en-US" altLang="en-US" smtClean="0"/>
              <a:t>Graphs will always be to scale</a:t>
            </a:r>
          </a:p>
          <a:p>
            <a:pPr eaLnBrk="1" hangingPunct="1"/>
            <a:r>
              <a:rPr lang="en-US" altLang="en-US" smtClean="0"/>
              <a:t>You can save considerable time by reviewing the graphs and charts visually without necessarily reading the actual numbers</a:t>
            </a:r>
          </a:p>
          <a:p>
            <a:pPr lvl="1" eaLnBrk="1" hangingPunct="1"/>
            <a:r>
              <a:rPr lang="en-US" altLang="en-US" smtClean="0"/>
              <a:t>E.g. in most cases, a taller column will correspond to a greater amount than a shorter column.  </a:t>
            </a:r>
          </a:p>
          <a:p>
            <a:pPr lvl="1" eaLnBrk="1" hangingPunct="1"/>
            <a:r>
              <a:rPr lang="en-US" altLang="en-US" smtClean="0"/>
              <a:t>This may be all you need to know!</a:t>
            </a:r>
          </a:p>
        </p:txBody>
      </p:sp>
    </p:spTree>
    <p:extLst>
      <p:ext uri="{BB962C8B-B14F-4D97-AF65-F5344CB8AC3E}">
        <p14:creationId xmlns:p14="http://schemas.microsoft.com/office/powerpoint/2010/main" val="2933008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p:txBody>
          <a:bodyPr/>
          <a:lstStyle/>
          <a:p>
            <a:pPr eaLnBrk="1" hangingPunct="1"/>
            <a:r>
              <a:rPr lang="en-US" altLang="en-US" smtClean="0"/>
              <a:t>Graph Reading Strategies</a:t>
            </a:r>
          </a:p>
        </p:txBody>
      </p:sp>
      <p:sp>
        <p:nvSpPr>
          <p:cNvPr id="33795" name="Rectangle 3"/>
          <p:cNvSpPr>
            <a:spLocks noGrp="1"/>
          </p:cNvSpPr>
          <p:nvPr>
            <p:ph type="body" idx="4294967295"/>
          </p:nvPr>
        </p:nvSpPr>
        <p:spPr/>
        <p:txBody>
          <a:bodyPr/>
          <a:lstStyle/>
          <a:p>
            <a:pPr eaLnBrk="1" hangingPunct="1"/>
            <a:r>
              <a:rPr lang="en-US" altLang="en-US" smtClean="0"/>
              <a:t>1. Summarize the main point of the graph or chart – read the main title or description.</a:t>
            </a:r>
          </a:p>
          <a:p>
            <a:pPr eaLnBrk="1" hangingPunct="1"/>
            <a:r>
              <a:rPr lang="en-US" altLang="en-US" smtClean="0"/>
              <a:t>2. Preview the graph or chart – read the description of the axes and note the units used (as well as their scale!)</a:t>
            </a:r>
          </a:p>
          <a:p>
            <a:pPr eaLnBrk="1" hangingPunct="1"/>
            <a:r>
              <a:rPr lang="en-US" altLang="en-US" smtClean="0"/>
              <a:t>3. Quickly summarize and preview – the items will lead back to the actual relevant information. </a:t>
            </a:r>
          </a:p>
        </p:txBody>
      </p:sp>
    </p:spTree>
    <p:extLst>
      <p:ext uri="{BB962C8B-B14F-4D97-AF65-F5344CB8AC3E}">
        <p14:creationId xmlns:p14="http://schemas.microsoft.com/office/powerpoint/2010/main" val="2452224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1/18</a:t>
            </a:r>
            <a:endParaRPr lang="en-US" dirty="0"/>
          </a:p>
        </p:txBody>
      </p:sp>
      <p:sp>
        <p:nvSpPr>
          <p:cNvPr id="3" name="Content Placeholder 2"/>
          <p:cNvSpPr>
            <a:spLocks noGrp="1"/>
          </p:cNvSpPr>
          <p:nvPr>
            <p:ph idx="1"/>
          </p:nvPr>
        </p:nvSpPr>
        <p:spPr/>
        <p:txBody>
          <a:bodyPr/>
          <a:lstStyle/>
          <a:p>
            <a:pPr marL="0" indent="0">
              <a:buNone/>
            </a:pPr>
            <a:r>
              <a:rPr lang="en-US" dirty="0" smtClean="0"/>
              <a:t>How many points do you think you scored out of 17 on yesterdays practice ACT?</a:t>
            </a:r>
          </a:p>
          <a:p>
            <a:pPr marL="0" indent="0">
              <a:buNone/>
            </a:pPr>
            <a:endParaRPr lang="en-US" dirty="0"/>
          </a:p>
          <a:p>
            <a:pPr marL="0" indent="0">
              <a:buNone/>
            </a:pPr>
            <a:r>
              <a:rPr lang="en-US" dirty="0" smtClean="0"/>
              <a:t>What might you have done better?</a:t>
            </a:r>
            <a:endParaRPr lang="en-US" dirty="0"/>
          </a:p>
        </p:txBody>
      </p:sp>
    </p:spTree>
    <p:extLst>
      <p:ext uri="{BB962C8B-B14F-4D97-AF65-F5344CB8AC3E}">
        <p14:creationId xmlns:p14="http://schemas.microsoft.com/office/powerpoint/2010/main" val="20915384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Naviance</a:t>
            </a:r>
            <a:r>
              <a:rPr lang="en-US" dirty="0" smtClean="0"/>
              <a:t> Test </a:t>
            </a:r>
            <a:r>
              <a:rPr lang="en-US" dirty="0"/>
              <a:t>P</a:t>
            </a:r>
            <a:r>
              <a:rPr lang="en-US" dirty="0" smtClean="0"/>
              <a:t>rep Training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Practice tests</a:t>
            </a:r>
          </a:p>
          <a:p>
            <a:r>
              <a:rPr lang="en-US" dirty="0" smtClean="0"/>
              <a:t>Percentile rank</a:t>
            </a:r>
          </a:p>
          <a:p>
            <a:r>
              <a:rPr lang="en-US" dirty="0" smtClean="0"/>
              <a:t>Structured adaptive</a:t>
            </a:r>
          </a:p>
          <a:p>
            <a:r>
              <a:rPr lang="en-US" dirty="0" smtClean="0"/>
              <a:t>Digital flashcards</a:t>
            </a:r>
          </a:p>
          <a:p>
            <a:r>
              <a:rPr lang="en-US" dirty="0" smtClean="0"/>
              <a:t>Specific categories</a:t>
            </a:r>
          </a:p>
          <a:p>
            <a:r>
              <a:rPr lang="en-US" dirty="0" smtClean="0"/>
              <a:t>Game center</a:t>
            </a:r>
          </a:p>
          <a:p>
            <a:endParaRPr lang="en-US" dirty="0"/>
          </a:p>
          <a:p>
            <a:r>
              <a:rPr lang="en-US" dirty="0" smtClean="0"/>
              <a:t>South </a:t>
            </a:r>
            <a:r>
              <a:rPr lang="en-US" dirty="0" smtClean="0">
                <a:sym typeface="Wingdings" panose="05000000000000000000" pitchFamily="2" charset="2"/>
              </a:rPr>
              <a:t> students   test prep</a:t>
            </a:r>
          </a:p>
          <a:p>
            <a:r>
              <a:rPr lang="en-US" dirty="0"/>
              <a:t> </a:t>
            </a:r>
            <a:endParaRPr lang="en-US" dirty="0" smtClean="0"/>
          </a:p>
          <a:p>
            <a:pPr marL="0" indent="0">
              <a:buNone/>
            </a:pPr>
            <a:r>
              <a:rPr lang="en-US" dirty="0" smtClean="0">
                <a:hlinkClick r:id="rId2"/>
              </a:rPr>
              <a:t>http</a:t>
            </a:r>
            <a:r>
              <a:rPr lang="en-US" dirty="0">
                <a:hlinkClick r:id="rId2"/>
              </a:rPr>
              <a:t>://south.mpls.k12.mn.us/ACT-SAT_Prep_Classes</a:t>
            </a:r>
            <a:endParaRPr lang="en-US" dirty="0" smtClean="0"/>
          </a:p>
          <a:p>
            <a:endParaRPr lang="en-US" dirty="0"/>
          </a:p>
        </p:txBody>
      </p:sp>
    </p:spTree>
    <p:extLst>
      <p:ext uri="{BB962C8B-B14F-4D97-AF65-F5344CB8AC3E}">
        <p14:creationId xmlns:p14="http://schemas.microsoft.com/office/powerpoint/2010/main" val="30554646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Work in a group to discuss answers.</a:t>
            </a:r>
          </a:p>
          <a:p>
            <a:endParaRPr lang="en-US" dirty="0"/>
          </a:p>
          <a:p>
            <a:r>
              <a:rPr lang="en-US" dirty="0" smtClean="0"/>
              <a:t>Choose one section to be expert on </a:t>
            </a:r>
          </a:p>
          <a:p>
            <a:endParaRPr lang="en-US" dirty="0"/>
          </a:p>
          <a:p>
            <a:r>
              <a:rPr lang="en-US" smtClean="0"/>
              <a:t>Teach classmates</a:t>
            </a:r>
            <a:endParaRPr lang="en-US"/>
          </a:p>
        </p:txBody>
      </p:sp>
    </p:spTree>
    <p:extLst>
      <p:ext uri="{BB962C8B-B14F-4D97-AF65-F5344CB8AC3E}">
        <p14:creationId xmlns:p14="http://schemas.microsoft.com/office/powerpoint/2010/main" val="807337228"/>
      </p:ext>
    </p:extLst>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3.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4.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5.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6.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7.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8.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otalTime>4215</TotalTime>
  <Words>4053</Words>
  <Application>Microsoft Office PowerPoint</Application>
  <PresentationFormat>On-screen Show (4:3)</PresentationFormat>
  <Paragraphs>514</Paragraphs>
  <Slides>59</Slides>
  <Notes>26</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9/14</vt:lpstr>
      <vt:lpstr>Types of section formats</vt:lpstr>
      <vt:lpstr>PowerPoint Presentation</vt:lpstr>
      <vt:lpstr>PowerPoint Presentation</vt:lpstr>
      <vt:lpstr>My advice</vt:lpstr>
      <vt:lpstr>Advice from other students</vt:lpstr>
      <vt:lpstr>PowerPoint Presentation</vt:lpstr>
      <vt:lpstr>ACT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advise</vt:lpstr>
      <vt:lpstr>Student survey 2015 data</vt:lpstr>
      <vt:lpstr>Student survey 2016 data</vt:lpstr>
      <vt:lpstr>Tips on taking ACT</vt:lpstr>
      <vt:lpstr>PowerPoint Presentation</vt:lpstr>
      <vt:lpstr>PowerPoint Presentation</vt:lpstr>
      <vt:lpstr>Results</vt:lpstr>
      <vt:lpstr>1/17 practice questions</vt:lpstr>
      <vt:lpstr>The Test </vt:lpstr>
      <vt:lpstr>The Test</vt:lpstr>
      <vt:lpstr>FYI, Tips, and Strategies</vt:lpstr>
      <vt:lpstr>Strategies</vt:lpstr>
      <vt:lpstr>Strategies</vt:lpstr>
      <vt:lpstr>Strategies</vt:lpstr>
      <vt:lpstr>Strategies</vt:lpstr>
      <vt:lpstr>Passage I</vt:lpstr>
      <vt:lpstr>Passage I </vt:lpstr>
      <vt:lpstr>Passage I, Question 1. </vt:lpstr>
      <vt:lpstr>Passage I, Question 2. </vt:lpstr>
      <vt:lpstr>Passage I, Question 3. </vt:lpstr>
      <vt:lpstr>Passage I, Question 1. </vt:lpstr>
      <vt:lpstr>Passage I, Question 2. </vt:lpstr>
      <vt:lpstr>Passage I, Question 3. </vt:lpstr>
      <vt:lpstr>Data Representation Strategies</vt:lpstr>
      <vt:lpstr>Graph Reading Strategies</vt:lpstr>
      <vt:lpstr>1/18</vt:lpstr>
      <vt:lpstr>Naviance Test Prep Training</vt:lpstr>
      <vt:lpstr>PowerPoint Presentation</vt:lpstr>
    </vt:vector>
  </TitlesOfParts>
  <Company>Minneapolis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Hedlund</dc:creator>
  <cp:lastModifiedBy>Randy Hedlund</cp:lastModifiedBy>
  <cp:revision>36</cp:revision>
  <dcterms:created xsi:type="dcterms:W3CDTF">2014-12-09T13:51:30Z</dcterms:created>
  <dcterms:modified xsi:type="dcterms:W3CDTF">2017-01-18T22:03:04Z</dcterms:modified>
</cp:coreProperties>
</file>