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handoutMasterIdLst>
    <p:handoutMasterId r:id="rId23"/>
  </p:handoutMasterIdLst>
  <p:sldIdLst>
    <p:sldId id="258" r:id="rId3"/>
    <p:sldId id="275" r:id="rId4"/>
    <p:sldId id="274" r:id="rId5"/>
    <p:sldId id="276" r:id="rId6"/>
    <p:sldId id="277" r:id="rId7"/>
    <p:sldId id="278" r:id="rId8"/>
    <p:sldId id="279" r:id="rId9"/>
    <p:sldId id="280" r:id="rId10"/>
    <p:sldId id="281" r:id="rId11"/>
    <p:sldId id="259" r:id="rId12"/>
    <p:sldId id="267" r:id="rId13"/>
    <p:sldId id="273" r:id="rId14"/>
    <p:sldId id="268" r:id="rId15"/>
    <p:sldId id="284" r:id="rId16"/>
    <p:sldId id="285" r:id="rId17"/>
    <p:sldId id="286" r:id="rId18"/>
    <p:sldId id="287" r:id="rId19"/>
    <p:sldId id="288" r:id="rId20"/>
    <p:sldId id="289" r:id="rId21"/>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F6D2D"/>
    <a:srgbClr val="E68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25" autoAdjust="0"/>
    <p:restoredTop sz="57059" autoAdjust="0"/>
  </p:normalViewPr>
  <p:slideViewPr>
    <p:cSldViewPr>
      <p:cViewPr varScale="1">
        <p:scale>
          <a:sx n="64" d="100"/>
          <a:sy n="64" d="100"/>
        </p:scale>
        <p:origin x="2520" y="66"/>
      </p:cViewPr>
      <p:guideLst>
        <p:guide orient="horz" pos="2160"/>
        <p:guide pos="2880"/>
      </p:guideLst>
    </p:cSldViewPr>
  </p:slideViewPr>
  <p:notesTextViewPr>
    <p:cViewPr>
      <p:scale>
        <a:sx n="100" d="100"/>
        <a:sy n="100" d="100"/>
      </p:scale>
      <p:origin x="0" y="0"/>
    </p:cViewPr>
  </p:notesTextViewPr>
  <p:notesViewPr>
    <p:cSldViewPr>
      <p:cViewPr varScale="1">
        <p:scale>
          <a:sx n="86" d="100"/>
          <a:sy n="86" d="100"/>
        </p:scale>
        <p:origin x="-3126" y="-72"/>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3D42A49A-DA1E-4320-B8AE-6994C719C05E}" type="datetimeFigureOut">
              <a:rPr lang="en-US" smtClean="0"/>
              <a:pPr/>
              <a:t>8/19/2014</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AA5A0FF9-BF08-4236-A445-59FB498F5F4A}" type="slidenum">
              <a:rPr lang="en-US" smtClean="0"/>
              <a:pPr/>
              <a:t>‹#›</a:t>
            </a:fld>
            <a:endParaRPr lang="en-US"/>
          </a:p>
        </p:txBody>
      </p:sp>
    </p:spTree>
    <p:extLst>
      <p:ext uri="{BB962C8B-B14F-4D97-AF65-F5344CB8AC3E}">
        <p14:creationId xmlns:p14="http://schemas.microsoft.com/office/powerpoint/2010/main" val="896065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E0CEAFD1-775B-4844-8F81-C7F42DEFFEE1}" type="datetimeFigureOut">
              <a:rPr lang="en-US" smtClean="0"/>
              <a:pPr/>
              <a:t>8/19/2014</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D9FC206F-F8A5-4AFB-A71A-C4EBE80CD47D}" type="slidenum">
              <a:rPr lang="en-US" smtClean="0"/>
              <a:pPr/>
              <a:t>‹#›</a:t>
            </a:fld>
            <a:endParaRPr lang="en-US"/>
          </a:p>
        </p:txBody>
      </p:sp>
    </p:spTree>
    <p:extLst>
      <p:ext uri="{BB962C8B-B14F-4D97-AF65-F5344CB8AC3E}">
        <p14:creationId xmlns:p14="http://schemas.microsoft.com/office/powerpoint/2010/main" val="1487863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1</a:t>
            </a:fld>
            <a:endParaRPr lang="en-US"/>
          </a:p>
        </p:txBody>
      </p:sp>
    </p:spTree>
    <p:extLst>
      <p:ext uri="{BB962C8B-B14F-4D97-AF65-F5344CB8AC3E}">
        <p14:creationId xmlns:p14="http://schemas.microsoft.com/office/powerpoint/2010/main" val="2294982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The building level principal and local school handbook shall provide specific information as to the depth at which the BYOD initiative is implemented within a specific </a:t>
            </a:r>
            <a:r>
              <a:rPr lang="en-US" dirty="0" smtClean="0">
                <a:solidFill>
                  <a:srgbClr val="FF0000"/>
                </a:solidFill>
              </a:rPr>
              <a:t>school.  Any modifications should go</a:t>
            </a:r>
            <a:r>
              <a:rPr lang="en-US" baseline="0" dirty="0" smtClean="0">
                <a:solidFill>
                  <a:srgbClr val="FF0000"/>
                </a:solidFill>
              </a:rPr>
              <a:t> through the school principal. </a:t>
            </a:r>
            <a:endParaRPr lang="en-US"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2</a:t>
            </a:fld>
            <a:endParaRPr lang="en-US"/>
          </a:p>
        </p:txBody>
      </p:sp>
    </p:spTree>
    <p:extLst>
      <p:ext uri="{BB962C8B-B14F-4D97-AF65-F5344CB8AC3E}">
        <p14:creationId xmlns:p14="http://schemas.microsoft.com/office/powerpoint/2010/main" val="3266793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FC206F-F8A5-4AFB-A71A-C4EBE80CD47D}" type="slidenum">
              <a:rPr lang="en-US" smtClean="0"/>
              <a:pPr/>
              <a:t>3</a:t>
            </a:fld>
            <a:endParaRPr lang="en-US"/>
          </a:p>
        </p:txBody>
      </p:sp>
    </p:spTree>
    <p:extLst>
      <p:ext uri="{BB962C8B-B14F-4D97-AF65-F5344CB8AC3E}">
        <p14:creationId xmlns:p14="http://schemas.microsoft.com/office/powerpoint/2010/main" val="3637976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Added</a:t>
            </a:r>
            <a:r>
              <a:rPr lang="en-US" baseline="0" dirty="0" smtClean="0"/>
              <a:t> for Sanford per Mrs. Rutherford</a:t>
            </a:r>
          </a:p>
          <a:p>
            <a:pPr marL="171450" indent="-171450">
              <a:buFont typeface="Arial" panose="020B0604020202020204" pitchFamily="34" charset="0"/>
              <a:buChar char="•"/>
            </a:pPr>
            <a:r>
              <a:rPr lang="en-US" dirty="0" smtClean="0"/>
              <a:t> bullet</a:t>
            </a:r>
            <a:r>
              <a:rPr lang="en-US" baseline="0" dirty="0" smtClean="0"/>
              <a:t> regarding recording pictures, audio, video</a:t>
            </a:r>
          </a:p>
          <a:p>
            <a:pPr marL="171450" indent="-171450">
              <a:buFont typeface="Arial" panose="020B0604020202020204" pitchFamily="34" charset="0"/>
              <a:buChar char="•"/>
            </a:pPr>
            <a:r>
              <a:rPr lang="en-US" baseline="0" dirty="0" smtClean="0"/>
              <a:t> on the school bus to the bullet pertaining text and personal accounts</a:t>
            </a:r>
          </a:p>
          <a:p>
            <a:pPr marL="171450" indent="-171450">
              <a:buFont typeface="Arial" panose="020B0604020202020204" pitchFamily="34" charset="0"/>
              <a:buChar char="•"/>
            </a:pPr>
            <a:r>
              <a:rPr lang="en-US" baseline="0" dirty="0" smtClean="0"/>
              <a:t>Changed common areas….cafeteria, hallways, etc.  to “anywhere on campus”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4</a:t>
            </a:fld>
            <a:endParaRPr lang="en-US"/>
          </a:p>
        </p:txBody>
      </p:sp>
    </p:spTree>
    <p:extLst>
      <p:ext uri="{BB962C8B-B14F-4D97-AF65-F5344CB8AC3E}">
        <p14:creationId xmlns:p14="http://schemas.microsoft.com/office/powerpoint/2010/main" val="3508745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5</a:t>
            </a:fld>
            <a:endParaRPr lang="en-US"/>
          </a:p>
        </p:txBody>
      </p:sp>
    </p:spTree>
    <p:extLst>
      <p:ext uri="{BB962C8B-B14F-4D97-AF65-F5344CB8AC3E}">
        <p14:creationId xmlns:p14="http://schemas.microsoft.com/office/powerpoint/2010/main" val="454331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The school’s wireless network has filters in place</a:t>
            </a:r>
            <a:r>
              <a:rPr lang="en-US" baseline="0" dirty="0" smtClean="0"/>
              <a:t> which are required by the CIPA (Child Internet Protection Act).   If students use their personal wireless plan the filters are not in place AND their personal plan could charge them for the access……large bill comes in to the home for school access – parents will be calling!</a:t>
            </a:r>
          </a:p>
          <a:p>
            <a:endParaRPr lang="en-US" baseline="0" dirty="0" smtClean="0"/>
          </a:p>
          <a:p>
            <a:pPr marL="174708" indent="-174708">
              <a:buFont typeface="Arial" panose="020B0604020202020204" pitchFamily="34" charset="0"/>
              <a:buChar char="•"/>
            </a:pPr>
            <a:r>
              <a:rPr lang="en-US" baseline="0" dirty="0" smtClean="0"/>
              <a:t>The school’s wireless guest network should not allow students to download apps (even free ones), so if a specific app is required, it will need to be downloaded while off campus, preferably BEFORE attempting to use it in class.</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Network outages may occur without notice.  No quality of wireless signal is promised.  Signal strength may vary depending on the location in the school and the number of devices simultaneously connecting to the network.  All Schools are not currently equipped to support all students connecting to the network.</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6</a:t>
            </a:fld>
            <a:endParaRPr lang="en-US"/>
          </a:p>
        </p:txBody>
      </p:sp>
    </p:spTree>
    <p:extLst>
      <p:ext uri="{BB962C8B-B14F-4D97-AF65-F5344CB8AC3E}">
        <p14:creationId xmlns:p14="http://schemas.microsoft.com/office/powerpoint/2010/main" val="4273143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FC206F-F8A5-4AFB-A71A-C4EBE80CD47D}" type="slidenum">
              <a:rPr lang="en-US" smtClean="0"/>
              <a:pPr/>
              <a:t>7</a:t>
            </a:fld>
            <a:endParaRPr lang="en-US"/>
          </a:p>
        </p:txBody>
      </p:sp>
    </p:spTree>
    <p:extLst>
      <p:ext uri="{BB962C8B-B14F-4D97-AF65-F5344CB8AC3E}">
        <p14:creationId xmlns:p14="http://schemas.microsoft.com/office/powerpoint/2010/main" val="396975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8</a:t>
            </a:fld>
            <a:endParaRPr lang="en-US"/>
          </a:p>
        </p:txBody>
      </p:sp>
    </p:spTree>
    <p:extLst>
      <p:ext uri="{BB962C8B-B14F-4D97-AF65-F5344CB8AC3E}">
        <p14:creationId xmlns:p14="http://schemas.microsoft.com/office/powerpoint/2010/main" val="50282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 Mrs. Rutherford, on</a:t>
            </a:r>
            <a:r>
              <a:rPr lang="en-US" baseline="0" dirty="0" smtClean="0"/>
              <a:t> the 2</a:t>
            </a:r>
            <a:r>
              <a:rPr lang="en-US" baseline="30000" dirty="0" smtClean="0"/>
              <a:t>nd</a:t>
            </a:r>
            <a:r>
              <a:rPr lang="en-US" baseline="0" dirty="0" smtClean="0"/>
              <a:t> bullet – changed “school officials” to administrators.</a:t>
            </a:r>
          </a:p>
          <a:p>
            <a:endParaRPr lang="en-US" dirty="0" smtClean="0"/>
          </a:p>
          <a:p>
            <a:r>
              <a:rPr lang="en-US" dirty="0" smtClean="0"/>
              <a:t>REMEMBER-</a:t>
            </a:r>
            <a:r>
              <a:rPr lang="en-US" baseline="0" dirty="0" smtClean="0"/>
              <a:t> BYOD privileges may be revoked for students found to be visiting websites which are blocked by the District’s filter!!</a:t>
            </a:r>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9</a:t>
            </a:fld>
            <a:endParaRPr lang="en-US"/>
          </a:p>
        </p:txBody>
      </p:sp>
    </p:spTree>
    <p:extLst>
      <p:ext uri="{BB962C8B-B14F-4D97-AF65-F5344CB8AC3E}">
        <p14:creationId xmlns:p14="http://schemas.microsoft.com/office/powerpoint/2010/main" val="2909021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10</a:t>
            </a:fld>
            <a:endParaRPr lang="en-US" dirty="0"/>
          </a:p>
        </p:txBody>
      </p:sp>
    </p:spTree>
    <p:extLst>
      <p:ext uri="{BB962C8B-B14F-4D97-AF65-F5344CB8AC3E}">
        <p14:creationId xmlns:p14="http://schemas.microsoft.com/office/powerpoint/2010/main" val="2043036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800" dirty="0" smtClean="0"/>
              <a:t>Remind students </a:t>
            </a:r>
            <a:r>
              <a:rPr lang="en-US" sz="2800" baseline="0" dirty="0" smtClean="0"/>
              <a:t>that these guidelines apply to ALL devices whether they are property of the school system, or personal property of the student.</a:t>
            </a:r>
            <a:endParaRPr lang="en-US" sz="2800"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11</a:t>
            </a:fld>
            <a:endParaRPr lang="en-US"/>
          </a:p>
        </p:txBody>
      </p:sp>
    </p:spTree>
    <p:extLst>
      <p:ext uri="{BB962C8B-B14F-4D97-AF65-F5344CB8AC3E}">
        <p14:creationId xmlns:p14="http://schemas.microsoft.com/office/powerpoint/2010/main" val="1495015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FC206F-F8A5-4AFB-A71A-C4EBE80CD47D}" type="slidenum">
              <a:rPr lang="en-US" smtClean="0"/>
              <a:pPr/>
              <a:t>12</a:t>
            </a:fld>
            <a:endParaRPr lang="en-US"/>
          </a:p>
        </p:txBody>
      </p:sp>
    </p:spTree>
    <p:extLst>
      <p:ext uri="{BB962C8B-B14F-4D97-AF65-F5344CB8AC3E}">
        <p14:creationId xmlns:p14="http://schemas.microsoft.com/office/powerpoint/2010/main" val="3801912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FC206F-F8A5-4AFB-A71A-C4EBE80CD47D}" type="slidenum">
              <a:rPr lang="en-US" smtClean="0"/>
              <a:pPr/>
              <a:t>13</a:t>
            </a:fld>
            <a:endParaRPr lang="en-US"/>
          </a:p>
        </p:txBody>
      </p:sp>
    </p:spTree>
    <p:extLst>
      <p:ext uri="{BB962C8B-B14F-4D97-AF65-F5344CB8AC3E}">
        <p14:creationId xmlns:p14="http://schemas.microsoft.com/office/powerpoint/2010/main" val="3169780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students – which of these guidelines address using </a:t>
            </a:r>
            <a:r>
              <a:rPr lang="en-US" baseline="0" dirty="0" smtClean="0"/>
              <a:t>your phone/tablet to video or take pictures of other students/teachers?</a:t>
            </a:r>
            <a:endParaRPr lang="en-US" dirty="0" smtClean="0"/>
          </a:p>
          <a:p>
            <a:endParaRPr lang="en-US" dirty="0" smtClean="0"/>
          </a:p>
          <a:p>
            <a:r>
              <a:rPr lang="en-US" dirty="0" smtClean="0"/>
              <a:t>Note:  Written harassment/bullying – including</a:t>
            </a:r>
            <a:r>
              <a:rPr lang="en-US" baseline="0" dirty="0" smtClean="0"/>
              <a:t> sexual harassment is # 15 on the list of </a:t>
            </a:r>
            <a:r>
              <a:rPr lang="en-US" u="sng" baseline="0" dirty="0" smtClean="0"/>
              <a:t>Major offenses </a:t>
            </a:r>
            <a:r>
              <a:rPr lang="en-US" baseline="0" dirty="0" smtClean="0"/>
              <a:t>in regards to disciplinary actions.</a:t>
            </a:r>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623034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pPr/>
              <a:t>15</a:t>
            </a:fld>
            <a:endParaRPr lang="en-US"/>
          </a:p>
        </p:txBody>
      </p:sp>
    </p:spTree>
    <p:extLst>
      <p:ext uri="{BB962C8B-B14F-4D97-AF65-F5344CB8AC3E}">
        <p14:creationId xmlns:p14="http://schemas.microsoft.com/office/powerpoint/2010/main" val="2762037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FC206F-F8A5-4AFB-A71A-C4EBE80CD47D}"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3316575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3BE4B9-6B98-4380-B152-F2FC64CB67F5}" type="datetimeFigureOut">
              <a:rPr lang="en-US" smtClean="0"/>
              <a:pPr/>
              <a:t>8/19/2014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3BE4B9-6B98-4380-B152-F2FC64CB67F5}" type="datetimeFigureOut">
              <a:rPr lang="en-US" smtClean="0"/>
              <a:pPr/>
              <a:t>8/19/2014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3BE4B9-6B98-4380-B152-F2FC64CB67F5}" type="datetimeFigureOut">
              <a:rPr lang="en-US" smtClean="0"/>
              <a:pPr/>
              <a:t>8/19/2014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3BE4B9-6B98-4380-B152-F2FC64CB67F5}" type="datetimeFigureOut">
              <a:rPr lang="en-US" smtClean="0"/>
              <a:pPr/>
              <a:t>8/19/2014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3BE4B9-6B98-4380-B152-F2FC64CB67F5}" type="datetimeFigureOut">
              <a:rPr lang="en-US" smtClean="0"/>
              <a:pPr/>
              <a:t>8/19/2014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3BE4B9-6B98-4380-B152-F2FC64CB67F5}" type="datetimeFigureOut">
              <a:rPr lang="en-US" smtClean="0"/>
              <a:pPr/>
              <a:t>8/19/2014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3BE4B9-6B98-4380-B152-F2FC64CB67F5}" type="datetimeFigureOut">
              <a:rPr lang="en-US" smtClean="0"/>
              <a:pPr/>
              <a:t>8/19/2014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3BE4B9-6B98-4380-B152-F2FC64CB67F5}" type="datetimeFigureOut">
              <a:rPr lang="en-US" smtClean="0"/>
              <a:pPr/>
              <a:t>8/19/2014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3BE4B9-6B98-4380-B152-F2FC64CB67F5}" type="datetimeFigureOut">
              <a:rPr lang="en-US" smtClean="0"/>
              <a:pPr/>
              <a:t>8/19/2014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3BE4B9-6B98-4380-B152-F2FC64CB67F5}" type="datetimeFigureOut">
              <a:rPr lang="en-US" smtClean="0"/>
              <a:pPr/>
              <a:t>8/19/2014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3BE4B9-6B98-4380-B152-F2FC64CB67F5}" type="datetimeFigureOut">
              <a:rPr lang="en-US" smtClean="0"/>
              <a:pPr/>
              <a:t>8/19/2014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23BE4B9-6B98-4380-B152-F2FC64CB67F5}" type="datetimeFigureOut">
              <a:rPr lang="en-US" smtClean="0"/>
              <a:pPr/>
              <a:t>8/19/2014</a:t>
            </a:fld>
            <a:endParaRPr lang="en-US"/>
          </a:p>
        </p:txBody>
      </p:sp>
      <p:sp>
        <p:nvSpPr>
          <p:cNvPr id="16" name="Slide Number Placeholder 15"/>
          <p:cNvSpPr>
            <a:spLocks noGrp="1"/>
          </p:cNvSpPr>
          <p:nvPr>
            <p:ph type="sldNum" sz="quarter" idx="11"/>
          </p:nvPr>
        </p:nvSpPr>
        <p:spPr/>
        <p:txBody>
          <a:bodyPr/>
          <a:lstStyle/>
          <a:p>
            <a:fld id="{108698D2-2C1E-435B-9710-B6918A82EEE5}"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23BE4B9-6B98-4380-B152-F2FC64CB67F5}" type="datetimeFigureOut">
              <a:rPr lang="en-US" smtClean="0"/>
              <a:pPr/>
              <a:t>8/19/2014</a:t>
            </a:fld>
            <a:endParaRPr lang="en-US"/>
          </a:p>
        </p:txBody>
      </p:sp>
      <p:sp>
        <p:nvSpPr>
          <p:cNvPr id="15" name="Slide Number Placeholder 14"/>
          <p:cNvSpPr>
            <a:spLocks noGrp="1"/>
          </p:cNvSpPr>
          <p:nvPr>
            <p:ph type="sldNum" sz="quarter" idx="15"/>
          </p:nvPr>
        </p:nvSpPr>
        <p:spPr/>
        <p:txBody>
          <a:bodyPr/>
          <a:lstStyle>
            <a:lvl1pPr algn="ctr">
              <a:defRPr/>
            </a:lvl1pPr>
          </a:lstStyle>
          <a:p>
            <a:fld id="{108698D2-2C1E-435B-9710-B6918A82EEE5}"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23BE4B9-6B98-4380-B152-F2FC64CB67F5}" type="datetimeFigureOut">
              <a:rPr lang="en-US" smtClean="0"/>
              <a:pPr/>
              <a:t>8/19/2014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698D2-2C1E-435B-9710-B6918A82EEE5}"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23BE4B9-6B98-4380-B152-F2FC64CB67F5}" type="datetimeFigureOut">
              <a:rPr lang="en-US" smtClean="0"/>
              <a:pPr/>
              <a:t>8/19/2014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698D2-2C1E-435B-9710-B6918A82EEE5}"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08698D2-2C1E-435B-9710-B6918A82EEE5}"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23BE4B9-6B98-4380-B152-F2FC64CB67F5}" type="datetimeFigureOut">
              <a:rPr lang="en-US" smtClean="0"/>
              <a:pPr/>
              <a:t>8/19/2014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23BE4B9-6B98-4380-B152-F2FC64CB67F5}" type="datetimeFigureOut">
              <a:rPr lang="en-US" smtClean="0"/>
              <a:pPr/>
              <a:t>8/19/2014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8698D2-2C1E-435B-9710-B6918A82EEE5}"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3BE4B9-6B98-4380-B152-F2FC64CB67F5}" type="datetimeFigureOut">
              <a:rPr lang="en-US" smtClean="0"/>
              <a:pPr/>
              <a:t>8/19/2014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23BE4B9-6B98-4380-B152-F2FC64CB67F5}" type="datetimeFigureOut">
              <a:rPr lang="en-US" smtClean="0"/>
              <a:pPr/>
              <a:t>8/19/2014</a:t>
            </a:fld>
            <a:endParaRPr lang="en-US"/>
          </a:p>
        </p:txBody>
      </p:sp>
      <p:sp>
        <p:nvSpPr>
          <p:cNvPr id="9" name="Slide Number Placeholder 8"/>
          <p:cNvSpPr>
            <a:spLocks noGrp="1"/>
          </p:cNvSpPr>
          <p:nvPr>
            <p:ph type="sldNum" sz="quarter" idx="15"/>
          </p:nvPr>
        </p:nvSpPr>
        <p:spPr/>
        <p:txBody>
          <a:bodyPr/>
          <a:lstStyle/>
          <a:p>
            <a:fld id="{108698D2-2C1E-435B-9710-B6918A82EEE5}"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23BE4B9-6B98-4380-B152-F2FC64CB67F5}" type="datetimeFigureOut">
              <a:rPr lang="en-US" smtClean="0"/>
              <a:pPr/>
              <a:t>8/19/2014</a:t>
            </a:fld>
            <a:endParaRPr lang="en-US"/>
          </a:p>
        </p:txBody>
      </p:sp>
      <p:sp>
        <p:nvSpPr>
          <p:cNvPr id="9" name="Slide Number Placeholder 8"/>
          <p:cNvSpPr>
            <a:spLocks noGrp="1"/>
          </p:cNvSpPr>
          <p:nvPr>
            <p:ph type="sldNum" sz="quarter" idx="11"/>
          </p:nvPr>
        </p:nvSpPr>
        <p:spPr/>
        <p:txBody>
          <a:bodyPr/>
          <a:lstStyle/>
          <a:p>
            <a:fld id="{108698D2-2C1E-435B-9710-B6918A82EEE5}"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3BE4B9-6B98-4380-B152-F2FC64CB67F5}" type="datetimeFigureOut">
              <a:rPr lang="en-US" smtClean="0"/>
              <a:pPr/>
              <a:t>8/19/2014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3BE4B9-6B98-4380-B152-F2FC64CB67F5}" type="datetimeFigureOut">
              <a:rPr lang="en-US" smtClean="0"/>
              <a:pPr/>
              <a:t>8/19/2014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698D2-2C1E-435B-9710-B6918A82EEE5}" type="slidenum">
              <a:rPr lang="en-US" smtClean="0"/>
              <a:pPr/>
              <a:t>‹#›</a:t>
            </a:fld>
            <a:endParaRPr lang="en-US"/>
          </a:p>
        </p:txBody>
      </p:sp>
    </p:spTree>
  </p:cSld>
  <p:clrMapOvr>
    <a:masterClrMapping/>
  </p:clrMapOvr>
  <p:transition>
    <p:wipe dir="d"/>
    <p:sndAc>
      <p:stSnd>
        <p:snd r:embed="rId1" name="drumroll.wav"/>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audio" Target="../media/audio1.wav"/><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40000"/>
            <a:lum/>
          </a:blip>
          <a:srcRect/>
          <a:stretch>
            <a:fillRect t="-50000" b="-5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3BE4B9-6B98-4380-B152-F2FC64CB67F5}" type="datetimeFigureOut">
              <a:rPr lang="en-US" smtClean="0"/>
              <a:pPr/>
              <a:t>8/19/2014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8698D2-2C1E-435B-9710-B6918A82EE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d"/>
    <p:sndAc>
      <p:stSnd>
        <p:snd r:embed="rId13" name="drumroll.wav"/>
      </p:stSnd>
    </p:sndAc>
  </p:transition>
  <p:txStyles>
    <p:titleStyle>
      <a:lvl1pPr algn="ctr" defTabSz="914400" rtl="0" eaLnBrk="1" latinLnBrk="0" hangingPunct="1">
        <a:spcBef>
          <a:spcPct val="0"/>
        </a:spcBef>
        <a:buNone/>
        <a:defRPr sz="4400" b="1" kern="1200"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b="1" kern="1200"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defRPr>
      </a:lvl3pPr>
      <a:lvl4pPr marL="1600200" indent="-228600" algn="l" defTabSz="914400" rtl="0" eaLnBrk="1" latinLnBrk="0" hangingPunct="1">
        <a:spcBef>
          <a:spcPct val="20000"/>
        </a:spcBef>
        <a:buFont typeface="Arial" pitchFamily="34" charset="0"/>
        <a:buChar char="–"/>
        <a:defRPr sz="2800" b="1" kern="1200"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defRPr>
      </a:lvl4pPr>
      <a:lvl5pPr marL="2057400" indent="-228600" algn="l" defTabSz="914400" rtl="0" eaLnBrk="1" latinLnBrk="0" hangingPunct="1">
        <a:spcBef>
          <a:spcPct val="20000"/>
        </a:spcBef>
        <a:buFont typeface="Arial" pitchFamily="34" charset="0"/>
        <a:buChar char="»"/>
        <a:defRPr sz="2800" b="1" kern="1200"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23BE4B9-6B98-4380-B152-F2FC64CB67F5}" type="datetimeFigureOut">
              <a:rPr lang="en-US" smtClean="0"/>
              <a:pPr/>
              <a:t>8/19/2014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08698D2-2C1E-435B-9710-B6918A82EEE5}"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d"/>
    <p:sndAc>
      <p:stSnd>
        <p:snd r:embed="rId13" name="drumroll.wav"/>
      </p:stSnd>
    </p:sndAc>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10.gif"/></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9200"/>
            <a:ext cx="9144000" cy="3477875"/>
          </a:xfrm>
          <a:prstGeom prst="rect">
            <a:avLst/>
          </a:prstGeom>
          <a:noFill/>
        </p:spPr>
        <p:txBody>
          <a:bodyPr wrap="square" rtlCol="0">
            <a:spAutoFit/>
          </a:bodyPr>
          <a:lstStyle/>
          <a:p>
            <a:pPr algn="ctr"/>
            <a:r>
              <a:rPr lang="en-US" sz="4400" b="1" dirty="0" smtClean="0">
                <a:ln w="1905"/>
                <a:effectLst>
                  <a:innerShdw blurRad="69850" dist="43180" dir="5400000">
                    <a:srgbClr val="000000">
                      <a:alpha val="65000"/>
                    </a:srgbClr>
                  </a:innerShdw>
                </a:effectLst>
              </a:rPr>
              <a:t>Lee County</a:t>
            </a:r>
            <a:r>
              <a:rPr lang="en-US" sz="4400" b="1" dirty="0">
                <a:ln w="1905"/>
                <a:effectLst>
                  <a:innerShdw blurRad="69850" dist="43180" dir="5400000">
                    <a:srgbClr val="000000">
                      <a:alpha val="65000"/>
                    </a:srgbClr>
                  </a:innerShdw>
                </a:effectLst>
              </a:rPr>
              <a:t> </a:t>
            </a:r>
            <a:r>
              <a:rPr lang="en-US" sz="4400" b="1" dirty="0" smtClean="0">
                <a:ln w="1905"/>
                <a:effectLst>
                  <a:innerShdw blurRad="69850" dist="43180" dir="5400000">
                    <a:srgbClr val="000000">
                      <a:alpha val="65000"/>
                    </a:srgbClr>
                  </a:innerShdw>
                </a:effectLst>
              </a:rPr>
              <a:t>Schools</a:t>
            </a:r>
          </a:p>
          <a:p>
            <a:pPr algn="ctr"/>
            <a:r>
              <a:rPr lang="en-US" sz="4400" b="1" dirty="0" smtClean="0">
                <a:ln w="1905"/>
                <a:effectLst>
                  <a:innerShdw blurRad="69850" dist="43180" dir="5400000">
                    <a:srgbClr val="000000">
                      <a:alpha val="65000"/>
                    </a:srgbClr>
                  </a:innerShdw>
                </a:effectLst>
              </a:rPr>
              <a:t>BYOD</a:t>
            </a:r>
          </a:p>
          <a:p>
            <a:pPr algn="ctr"/>
            <a:r>
              <a:rPr lang="en-US" sz="4400" b="1" dirty="0" smtClean="0">
                <a:ln w="1905"/>
                <a:effectLst>
                  <a:innerShdw blurRad="69850" dist="43180" dir="5400000">
                    <a:srgbClr val="000000">
                      <a:alpha val="65000"/>
                    </a:srgbClr>
                  </a:innerShdw>
                </a:effectLst>
              </a:rPr>
              <a:t>Internet Access</a:t>
            </a:r>
          </a:p>
          <a:p>
            <a:pPr algn="ctr"/>
            <a:r>
              <a:rPr lang="en-US" sz="4400" b="1" dirty="0" smtClean="0">
                <a:ln w="1905"/>
                <a:effectLst>
                  <a:innerShdw blurRad="69850" dist="43180" dir="5400000">
                    <a:srgbClr val="000000">
                      <a:alpha val="65000"/>
                    </a:srgbClr>
                  </a:innerShdw>
                </a:effectLst>
              </a:rPr>
              <a:t>Acceptable Use of Technology </a:t>
            </a:r>
          </a:p>
          <a:p>
            <a:pPr algn="ctr"/>
            <a:r>
              <a:rPr lang="en-US" sz="4400" b="1" dirty="0" smtClean="0">
                <a:ln w="1905"/>
                <a:effectLst>
                  <a:innerShdw blurRad="69850" dist="43180" dir="5400000">
                    <a:srgbClr val="000000">
                      <a:alpha val="65000"/>
                    </a:srgbClr>
                  </a:innerShdw>
                </a:effectLst>
              </a:rPr>
              <a:t>For Students</a:t>
            </a:r>
          </a:p>
        </p:txBody>
      </p:sp>
      <p:sp>
        <p:nvSpPr>
          <p:cNvPr id="3" name="TextBox 2"/>
          <p:cNvSpPr txBox="1"/>
          <p:nvPr/>
        </p:nvSpPr>
        <p:spPr>
          <a:xfrm>
            <a:off x="3962400" y="4724400"/>
            <a:ext cx="4724400" cy="1384995"/>
          </a:xfrm>
          <a:prstGeom prst="rect">
            <a:avLst/>
          </a:prstGeom>
          <a:noFill/>
        </p:spPr>
        <p:txBody>
          <a:bodyPr wrap="square" rtlCol="0">
            <a:spAutoFit/>
          </a:bodyPr>
          <a:lstStyle/>
          <a:p>
            <a:r>
              <a:rPr lang="en-US" sz="2800" b="1" dirty="0" smtClean="0">
                <a:ln w="1905"/>
                <a:effectLst>
                  <a:innerShdw blurRad="69850" dist="43180" dir="5400000">
                    <a:srgbClr val="000000">
                      <a:alpha val="65000"/>
                    </a:srgbClr>
                  </a:innerShdw>
                </a:effectLst>
              </a:rPr>
              <a:t>Patti Henderson</a:t>
            </a:r>
          </a:p>
          <a:p>
            <a:r>
              <a:rPr lang="en-US" sz="2800" b="1" dirty="0" smtClean="0">
                <a:ln w="1905"/>
                <a:effectLst>
                  <a:innerShdw blurRad="69850" dist="43180" dir="5400000">
                    <a:srgbClr val="000000">
                      <a:alpha val="65000"/>
                    </a:srgbClr>
                  </a:innerShdw>
                </a:effectLst>
              </a:rPr>
              <a:t>Library Media Specialist</a:t>
            </a:r>
          </a:p>
          <a:p>
            <a:r>
              <a:rPr lang="en-US" sz="2800" b="1" dirty="0" smtClean="0">
                <a:ln w="1905"/>
                <a:effectLst>
                  <a:innerShdw blurRad="69850" dist="43180" dir="5400000">
                    <a:srgbClr val="000000">
                      <a:alpha val="65000"/>
                    </a:srgbClr>
                  </a:innerShdw>
                </a:effectLst>
              </a:rPr>
              <a:t>Sanford Middle School </a:t>
            </a: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066800"/>
            <a:ext cx="8686800" cy="5410200"/>
          </a:xfrm>
        </p:spPr>
        <p:txBody>
          <a:bodyPr>
            <a:normAutofit lnSpcReduction="10000"/>
          </a:bodyPr>
          <a:lstStyle/>
          <a:p>
            <a:pPr marL="0" indent="0">
              <a:buNone/>
            </a:pPr>
            <a:r>
              <a:rPr lang="en-US" sz="2800" dirty="0">
                <a:solidFill>
                  <a:schemeClr val="bg1"/>
                </a:solidFill>
              </a:rPr>
              <a:t>The goal of BYOD programs is to expand opportunities for 21st Century learning. </a:t>
            </a:r>
            <a:r>
              <a:rPr lang="en-US" sz="2800" dirty="0" smtClean="0">
                <a:solidFill>
                  <a:schemeClr val="bg1"/>
                </a:solidFill>
              </a:rPr>
              <a:t>  However</a:t>
            </a:r>
            <a:r>
              <a:rPr lang="en-US" sz="2800" dirty="0">
                <a:solidFill>
                  <a:schemeClr val="bg1"/>
                </a:solidFill>
              </a:rPr>
              <a:t>, using personally owned devices </a:t>
            </a:r>
            <a:r>
              <a:rPr lang="en-US" sz="2800" dirty="0" smtClean="0">
                <a:solidFill>
                  <a:schemeClr val="bg1"/>
                </a:solidFill>
              </a:rPr>
              <a:t>at school </a:t>
            </a:r>
            <a:r>
              <a:rPr lang="en-US" sz="2800" dirty="0">
                <a:solidFill>
                  <a:schemeClr val="bg1"/>
                </a:solidFill>
              </a:rPr>
              <a:t>is a </a:t>
            </a:r>
            <a:r>
              <a:rPr lang="en-US" sz="2800" dirty="0" smtClean="0">
                <a:solidFill>
                  <a:schemeClr val="bg1"/>
                </a:solidFill>
              </a:rPr>
              <a:t>privilege, </a:t>
            </a:r>
            <a:r>
              <a:rPr lang="en-US" sz="2800" u="sng" dirty="0" smtClean="0">
                <a:solidFill>
                  <a:schemeClr val="bg1"/>
                </a:solidFill>
              </a:rPr>
              <a:t>not </a:t>
            </a:r>
            <a:r>
              <a:rPr lang="en-US" sz="2800" u="sng" dirty="0">
                <a:solidFill>
                  <a:schemeClr val="bg1"/>
                </a:solidFill>
              </a:rPr>
              <a:t>a right</a:t>
            </a:r>
            <a:r>
              <a:rPr lang="en-US" sz="2800" dirty="0" smtClean="0">
                <a:solidFill>
                  <a:schemeClr val="bg1"/>
                </a:solidFill>
              </a:rPr>
              <a:t>.</a:t>
            </a:r>
          </a:p>
          <a:p>
            <a:pPr marL="0" indent="0">
              <a:buNone/>
            </a:pPr>
            <a:endParaRPr lang="en-US" sz="2800" dirty="0" smtClean="0">
              <a:solidFill>
                <a:schemeClr val="bg1"/>
              </a:solidFill>
            </a:endParaRPr>
          </a:p>
          <a:p>
            <a:pPr marL="0" indent="0">
              <a:buNone/>
            </a:pPr>
            <a:r>
              <a:rPr lang="en-US" sz="2800" dirty="0" smtClean="0">
                <a:solidFill>
                  <a:schemeClr val="bg1"/>
                </a:solidFill>
              </a:rPr>
              <a:t> </a:t>
            </a:r>
            <a:r>
              <a:rPr lang="en-US" sz="2800" dirty="0">
                <a:solidFill>
                  <a:schemeClr val="bg1"/>
                </a:solidFill>
              </a:rPr>
              <a:t>This privilege may be revoked for the student body as a whole or for students individually </a:t>
            </a:r>
            <a:r>
              <a:rPr lang="en-US" sz="2800" dirty="0" smtClean="0">
                <a:solidFill>
                  <a:schemeClr val="bg1"/>
                </a:solidFill>
              </a:rPr>
              <a:t>at the </a:t>
            </a:r>
            <a:r>
              <a:rPr lang="en-US" sz="2800" dirty="0">
                <a:solidFill>
                  <a:schemeClr val="bg1"/>
                </a:solidFill>
              </a:rPr>
              <a:t>discretion of the administration</a:t>
            </a:r>
            <a:r>
              <a:rPr lang="en-US" sz="2800" i="1" dirty="0">
                <a:solidFill>
                  <a:schemeClr val="bg1"/>
                </a:solidFill>
              </a:rPr>
              <a:t>. </a:t>
            </a:r>
            <a:endParaRPr lang="en-US" sz="2800" i="1" dirty="0" smtClean="0">
              <a:solidFill>
                <a:schemeClr val="bg1"/>
              </a:solidFill>
            </a:endParaRPr>
          </a:p>
          <a:p>
            <a:pPr marL="0" indent="0">
              <a:buNone/>
            </a:pPr>
            <a:endParaRPr lang="en-US" sz="2800" i="1" dirty="0">
              <a:solidFill>
                <a:schemeClr val="bg1"/>
              </a:solidFill>
            </a:endParaRPr>
          </a:p>
          <a:p>
            <a:pPr marL="0" indent="0">
              <a:buNone/>
            </a:pPr>
            <a:r>
              <a:rPr lang="en-US" sz="2800" dirty="0" smtClean="0">
                <a:solidFill>
                  <a:schemeClr val="bg1"/>
                </a:solidFill>
              </a:rPr>
              <a:t>It </a:t>
            </a:r>
            <a:r>
              <a:rPr lang="en-US" sz="2800" dirty="0">
                <a:solidFill>
                  <a:schemeClr val="bg1"/>
                </a:solidFill>
              </a:rPr>
              <a:t>is important that students use their devices responsibly, respect the </a:t>
            </a:r>
            <a:r>
              <a:rPr lang="en-US" sz="2800" dirty="0" smtClean="0">
                <a:solidFill>
                  <a:schemeClr val="bg1"/>
                </a:solidFill>
              </a:rPr>
              <a:t>property of </a:t>
            </a:r>
            <a:r>
              <a:rPr lang="en-US" sz="2800" dirty="0">
                <a:solidFill>
                  <a:schemeClr val="bg1"/>
                </a:solidFill>
              </a:rPr>
              <a:t>others, and demonstrate that this use benefits them academically and helps them develop into good digital citizens. </a:t>
            </a:r>
            <a:endParaRPr lang="en-US" sz="2800" dirty="0" smtClean="0">
              <a:solidFill>
                <a:schemeClr val="bg1"/>
              </a:solidFill>
            </a:endParaRPr>
          </a:p>
        </p:txBody>
      </p:sp>
      <p:sp>
        <p:nvSpPr>
          <p:cNvPr id="3" name="Title 2"/>
          <p:cNvSpPr>
            <a:spLocks noGrp="1"/>
          </p:cNvSpPr>
          <p:nvPr>
            <p:ph type="title"/>
          </p:nvPr>
        </p:nvSpPr>
        <p:spPr>
          <a:xfrm>
            <a:off x="457200" y="152400"/>
            <a:ext cx="8229600" cy="914400"/>
          </a:xfrm>
        </p:spPr>
        <p:txBody>
          <a:bodyPr/>
          <a:lstStyle/>
          <a:p>
            <a:pPr algn="ctr"/>
            <a:r>
              <a:rPr lang="en-US" dirty="0" smtClean="0">
                <a:solidFill>
                  <a:schemeClr val="bg1"/>
                </a:solidFill>
              </a:rPr>
              <a:t>New Pilot Practice: BYOD</a:t>
            </a:r>
            <a:r>
              <a:rPr lang="en-US" dirty="0" smtClean="0"/>
              <a:t>	</a:t>
            </a:r>
            <a:endParaRPr lang="en-US" dirty="0"/>
          </a:p>
        </p:txBody>
      </p:sp>
    </p:spTree>
    <p:extLst>
      <p:ext uri="{BB962C8B-B14F-4D97-AF65-F5344CB8AC3E}">
        <p14:creationId xmlns:p14="http://schemas.microsoft.com/office/powerpoint/2010/main" val="2948208106"/>
      </p:ext>
    </p:extLst>
  </p:cSld>
  <p:clrMapOvr>
    <a:masterClrMapping/>
  </p:clrMapOvr>
  <p:transition>
    <p:wipe dir="d"/>
    <p:sndAc>
      <p:stSnd>
        <p:snd r:embed="rId3" name="drumroll.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52400"/>
            <a:ext cx="8610600" cy="1219200"/>
          </a:xfrm>
        </p:spPr>
        <p:txBody>
          <a:bodyPr>
            <a:normAutofit fontScale="90000"/>
          </a:bodyPr>
          <a:lstStyle/>
          <a:p>
            <a:pPr algn="ctr"/>
            <a:r>
              <a:rPr lang="en-US" dirty="0" smtClean="0">
                <a:solidFill>
                  <a:schemeClr val="bg1"/>
                </a:solidFill>
              </a:rPr>
              <a:t>Cell Phones &amp; Electronic Devices Permitted</a:t>
            </a:r>
            <a:endParaRPr lang="en-US" dirty="0">
              <a:solidFill>
                <a:schemeClr val="bg1"/>
              </a:solidFill>
            </a:endParaRPr>
          </a:p>
        </p:txBody>
      </p:sp>
      <p:pic>
        <p:nvPicPr>
          <p:cNvPr id="4" name="Content Placeholder 3"/>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761999" y="1524000"/>
            <a:ext cx="3429001" cy="4571999"/>
          </a:xfrm>
        </p:spPr>
      </p:pic>
      <p:sp>
        <p:nvSpPr>
          <p:cNvPr id="6" name="Content Placeholder 5"/>
          <p:cNvSpPr>
            <a:spLocks noGrp="1"/>
          </p:cNvSpPr>
          <p:nvPr>
            <p:ph sz="half" idx="2"/>
          </p:nvPr>
        </p:nvSpPr>
        <p:spPr>
          <a:xfrm>
            <a:off x="4343400" y="1524000"/>
            <a:ext cx="4364736" cy="4572000"/>
          </a:xfrm>
        </p:spPr>
        <p:txBody>
          <a:bodyPr/>
          <a:lstStyle/>
          <a:p>
            <a:r>
              <a:rPr lang="en-US" dirty="0" smtClean="0">
                <a:solidFill>
                  <a:schemeClr val="bg1"/>
                </a:solidFill>
              </a:rPr>
              <a:t>Laptops, </a:t>
            </a:r>
            <a:r>
              <a:rPr lang="en-US" dirty="0" err="1" smtClean="0">
                <a:solidFill>
                  <a:schemeClr val="bg1"/>
                </a:solidFill>
              </a:rPr>
              <a:t>Netboks</a:t>
            </a:r>
            <a:r>
              <a:rPr lang="en-US" dirty="0" smtClean="0">
                <a:solidFill>
                  <a:schemeClr val="bg1"/>
                </a:solidFill>
              </a:rPr>
              <a:t>, </a:t>
            </a:r>
            <a:r>
              <a:rPr lang="en-US" dirty="0" err="1" smtClean="0">
                <a:solidFill>
                  <a:schemeClr val="bg1"/>
                </a:solidFill>
              </a:rPr>
              <a:t>Chromebooks</a:t>
            </a:r>
            <a:endParaRPr lang="en-US" dirty="0" smtClean="0">
              <a:solidFill>
                <a:schemeClr val="bg1"/>
              </a:solidFill>
            </a:endParaRPr>
          </a:p>
          <a:p>
            <a:pPr marL="0" indent="0">
              <a:buNone/>
            </a:pPr>
            <a:endParaRPr lang="en-US" sz="1000" dirty="0" smtClean="0">
              <a:solidFill>
                <a:schemeClr val="bg1"/>
              </a:solidFill>
            </a:endParaRPr>
          </a:p>
          <a:p>
            <a:r>
              <a:rPr lang="en-US" dirty="0" smtClean="0">
                <a:solidFill>
                  <a:schemeClr val="bg1"/>
                </a:solidFill>
              </a:rPr>
              <a:t>Tablets (</a:t>
            </a:r>
            <a:r>
              <a:rPr lang="en-US" dirty="0" err="1" smtClean="0">
                <a:solidFill>
                  <a:schemeClr val="bg1"/>
                </a:solidFill>
              </a:rPr>
              <a:t>Ipad</a:t>
            </a:r>
            <a:r>
              <a:rPr lang="en-US" dirty="0" smtClean="0">
                <a:solidFill>
                  <a:schemeClr val="bg1"/>
                </a:solidFill>
              </a:rPr>
              <a:t>, Galaxy, </a:t>
            </a:r>
            <a:r>
              <a:rPr lang="en-US" dirty="0" err="1" smtClean="0">
                <a:solidFill>
                  <a:schemeClr val="bg1"/>
                </a:solidFill>
              </a:rPr>
              <a:t>Xoom</a:t>
            </a:r>
            <a:r>
              <a:rPr lang="en-US" dirty="0" smtClean="0">
                <a:solidFill>
                  <a:schemeClr val="bg1"/>
                </a:solidFill>
              </a:rPr>
              <a:t>, </a:t>
            </a:r>
            <a:r>
              <a:rPr lang="en-US" dirty="0" err="1" smtClean="0">
                <a:solidFill>
                  <a:schemeClr val="bg1"/>
                </a:solidFill>
              </a:rPr>
              <a:t>etc</a:t>
            </a:r>
            <a:r>
              <a:rPr lang="en-US" dirty="0" smtClean="0">
                <a:solidFill>
                  <a:schemeClr val="bg1"/>
                </a:solidFill>
              </a:rPr>
              <a:t>)</a:t>
            </a:r>
          </a:p>
          <a:p>
            <a:pPr marL="0" indent="0">
              <a:buNone/>
            </a:pPr>
            <a:endParaRPr lang="en-US" sz="1200" dirty="0" smtClean="0">
              <a:solidFill>
                <a:schemeClr val="bg1"/>
              </a:solidFill>
            </a:endParaRPr>
          </a:p>
          <a:p>
            <a:r>
              <a:rPr lang="en-US" dirty="0" err="1" smtClean="0">
                <a:solidFill>
                  <a:schemeClr val="bg1"/>
                </a:solidFill>
              </a:rPr>
              <a:t>eReader</a:t>
            </a:r>
            <a:r>
              <a:rPr lang="en-US" dirty="0" smtClean="0">
                <a:solidFill>
                  <a:schemeClr val="bg1"/>
                </a:solidFill>
              </a:rPr>
              <a:t>/Tablets- Kindle, Nook, etc…</a:t>
            </a:r>
          </a:p>
          <a:p>
            <a:pPr marL="0" indent="0">
              <a:buNone/>
            </a:pPr>
            <a:endParaRPr lang="en-US" sz="1000" dirty="0" smtClean="0">
              <a:solidFill>
                <a:schemeClr val="bg1"/>
              </a:solidFill>
            </a:endParaRPr>
          </a:p>
          <a:p>
            <a:r>
              <a:rPr lang="en-US" dirty="0" smtClean="0">
                <a:solidFill>
                  <a:schemeClr val="bg1"/>
                </a:solidFill>
              </a:rPr>
              <a:t>Internet Accessible Cell Phones (Smart Phones)</a:t>
            </a:r>
            <a:endParaRPr lang="en-US" dirty="0">
              <a:solidFill>
                <a:schemeClr val="bg1"/>
              </a:solidFill>
            </a:endParaRPr>
          </a:p>
        </p:txBody>
      </p:sp>
    </p:spTree>
    <p:extLst>
      <p:ext uri="{BB962C8B-B14F-4D97-AF65-F5344CB8AC3E}">
        <p14:creationId xmlns:p14="http://schemas.microsoft.com/office/powerpoint/2010/main" val="3886150043"/>
      </p:ext>
    </p:extLst>
  </p:cSld>
  <p:clrMapOvr>
    <a:masterClrMapping/>
  </p:clrMapOvr>
  <p:transition>
    <p:wipe dir="d"/>
    <p:sndAc>
      <p:stSnd>
        <p:snd r:embed="rId3" name="drumroll.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90600"/>
            <a:ext cx="8610600" cy="5867400"/>
          </a:xfrm>
        </p:spPr>
        <p:txBody>
          <a:bodyPr>
            <a:normAutofit fontScale="85000" lnSpcReduction="20000"/>
          </a:bodyPr>
          <a:lstStyle/>
          <a:p>
            <a:r>
              <a:rPr lang="en-US" dirty="0" smtClean="0">
                <a:solidFill>
                  <a:schemeClr val="bg1"/>
                </a:solidFill>
              </a:rPr>
              <a:t>Students may only use their personal device in the classroom </a:t>
            </a:r>
            <a:r>
              <a:rPr lang="en-US" u="sng" dirty="0" smtClean="0">
                <a:solidFill>
                  <a:schemeClr val="bg1"/>
                </a:solidFill>
              </a:rPr>
              <a:t> when instructed by the teacher.</a:t>
            </a:r>
          </a:p>
          <a:p>
            <a:endParaRPr lang="en-US" sz="1100" u="sng" dirty="0" smtClean="0">
              <a:solidFill>
                <a:schemeClr val="bg1"/>
              </a:solidFill>
            </a:endParaRPr>
          </a:p>
          <a:p>
            <a:r>
              <a:rPr lang="en-US" dirty="0" smtClean="0">
                <a:solidFill>
                  <a:schemeClr val="bg1"/>
                </a:solidFill>
              </a:rPr>
              <a:t>Students may only use their device in the library/media center </a:t>
            </a:r>
            <a:r>
              <a:rPr lang="en-US" u="sng" dirty="0" smtClean="0">
                <a:solidFill>
                  <a:schemeClr val="bg1"/>
                </a:solidFill>
              </a:rPr>
              <a:t>with the permission of the media specialist. </a:t>
            </a:r>
            <a:endParaRPr lang="en-US" dirty="0" smtClean="0">
              <a:solidFill>
                <a:schemeClr val="bg1"/>
              </a:solidFill>
            </a:endParaRPr>
          </a:p>
          <a:p>
            <a:endParaRPr lang="en-US" dirty="0" smtClean="0">
              <a:solidFill>
                <a:schemeClr val="bg1"/>
              </a:solidFill>
            </a:endParaRPr>
          </a:p>
          <a:p>
            <a:r>
              <a:rPr lang="en-US" dirty="0" smtClean="0">
                <a:solidFill>
                  <a:schemeClr val="bg1"/>
                </a:solidFill>
              </a:rPr>
              <a:t>Students </a:t>
            </a:r>
            <a:r>
              <a:rPr lang="en-US" u="sng" dirty="0" smtClean="0">
                <a:solidFill>
                  <a:schemeClr val="bg1"/>
                </a:solidFill>
              </a:rPr>
              <a:t>may not </a:t>
            </a:r>
            <a:r>
              <a:rPr lang="en-US" dirty="0" smtClean="0">
                <a:solidFill>
                  <a:schemeClr val="bg1"/>
                </a:solidFill>
              </a:rPr>
              <a:t>use their device to text or update personal sites/accounts during school hours</a:t>
            </a:r>
            <a:r>
              <a:rPr lang="en-US" dirty="0">
                <a:solidFill>
                  <a:schemeClr val="bg1"/>
                </a:solidFill>
              </a:rPr>
              <a:t> </a:t>
            </a:r>
            <a:r>
              <a:rPr lang="en-US" dirty="0" smtClean="0">
                <a:solidFill>
                  <a:schemeClr val="bg1"/>
                </a:solidFill>
              </a:rPr>
              <a:t>or on the school bus.</a:t>
            </a:r>
          </a:p>
          <a:p>
            <a:endParaRPr lang="en-US" dirty="0" smtClean="0">
              <a:solidFill>
                <a:schemeClr val="bg1"/>
              </a:solidFill>
            </a:endParaRPr>
          </a:p>
          <a:p>
            <a:r>
              <a:rPr lang="en-US" dirty="0" smtClean="0">
                <a:solidFill>
                  <a:schemeClr val="bg1"/>
                </a:solidFill>
              </a:rPr>
              <a:t>Students may not use their device to record pictures, audio, or video unless directed by the teacher. </a:t>
            </a:r>
          </a:p>
          <a:p>
            <a:endParaRPr lang="en-US" dirty="0" smtClean="0">
              <a:solidFill>
                <a:schemeClr val="bg1"/>
              </a:solidFill>
            </a:endParaRPr>
          </a:p>
          <a:p>
            <a:r>
              <a:rPr lang="en-US" dirty="0" smtClean="0">
                <a:solidFill>
                  <a:schemeClr val="bg1"/>
                </a:solidFill>
              </a:rPr>
              <a:t>Students may use their device while on the school bus to read or play games; however, there should be no sound coming from the device that can be heard by neighboring students or the bus driver.  </a:t>
            </a:r>
          </a:p>
          <a:p>
            <a:endParaRPr lang="en-US" dirty="0">
              <a:solidFill>
                <a:schemeClr val="bg1"/>
              </a:solidFill>
            </a:endParaRPr>
          </a:p>
          <a:p>
            <a:r>
              <a:rPr lang="en-US" dirty="0" smtClean="0">
                <a:solidFill>
                  <a:schemeClr val="bg1"/>
                </a:solidFill>
              </a:rPr>
              <a:t>Students </a:t>
            </a:r>
            <a:r>
              <a:rPr lang="en-US" u="sng" dirty="0" smtClean="0">
                <a:solidFill>
                  <a:schemeClr val="bg1"/>
                </a:solidFill>
              </a:rPr>
              <a:t>may not </a:t>
            </a:r>
            <a:r>
              <a:rPr lang="en-US" dirty="0" smtClean="0">
                <a:solidFill>
                  <a:schemeClr val="bg1"/>
                </a:solidFill>
              </a:rPr>
              <a:t>use their device in common areas (anywhere on campus) unless specifically instructed to do so by an administrator or teacher. </a:t>
            </a:r>
            <a:endParaRPr lang="en-US" dirty="0">
              <a:solidFill>
                <a:schemeClr val="bg1"/>
              </a:solidFill>
            </a:endParaRPr>
          </a:p>
        </p:txBody>
      </p:sp>
      <p:sp>
        <p:nvSpPr>
          <p:cNvPr id="3" name="Title 2"/>
          <p:cNvSpPr>
            <a:spLocks noGrp="1"/>
          </p:cNvSpPr>
          <p:nvPr>
            <p:ph type="title"/>
          </p:nvPr>
        </p:nvSpPr>
        <p:spPr>
          <a:xfrm>
            <a:off x="457200" y="152400"/>
            <a:ext cx="8229600" cy="838200"/>
          </a:xfrm>
        </p:spPr>
        <p:txBody>
          <a:bodyPr/>
          <a:lstStyle/>
          <a:p>
            <a:pPr algn="ctr"/>
            <a:r>
              <a:rPr lang="en-US" dirty="0" smtClean="0">
                <a:solidFill>
                  <a:schemeClr val="bg1"/>
                </a:solidFill>
              </a:rPr>
              <a:t>When &amp; Where to Use</a:t>
            </a:r>
            <a:endParaRPr lang="en-US" dirty="0">
              <a:solidFill>
                <a:schemeClr val="bg1"/>
              </a:solidFill>
            </a:endParaRPr>
          </a:p>
        </p:txBody>
      </p:sp>
    </p:spTree>
    <p:extLst>
      <p:ext uri="{BB962C8B-B14F-4D97-AF65-F5344CB8AC3E}">
        <p14:creationId xmlns:p14="http://schemas.microsoft.com/office/powerpoint/2010/main" val="122213444"/>
      </p:ext>
    </p:extLst>
  </p:cSld>
  <p:clrMapOvr>
    <a:masterClrMapping/>
  </p:clrMapOvr>
  <p:transition>
    <p:wipe dir="d"/>
    <p:sndAc>
      <p:stSnd>
        <p:snd r:embed="rId3" name="drumroll.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solidFill>
                  <a:schemeClr val="bg1"/>
                </a:solidFill>
              </a:rPr>
              <a:t>Administrators/teachers should not be asked to retrieve devices left in school lockers</a:t>
            </a:r>
          </a:p>
          <a:p>
            <a:endParaRPr lang="en-US" sz="2800" dirty="0" smtClean="0">
              <a:solidFill>
                <a:schemeClr val="bg1"/>
              </a:solidFill>
            </a:endParaRPr>
          </a:p>
          <a:p>
            <a:r>
              <a:rPr lang="en-US" sz="2800" dirty="0" smtClean="0">
                <a:solidFill>
                  <a:schemeClr val="bg1"/>
                </a:solidFill>
              </a:rPr>
              <a:t>Students should not ask teachers or staff to “hold onto” or store their device </a:t>
            </a:r>
            <a:endParaRPr lang="en-US" sz="2800" dirty="0">
              <a:solidFill>
                <a:schemeClr val="bg1"/>
              </a:solidFill>
            </a:endParaRPr>
          </a:p>
        </p:txBody>
      </p:sp>
      <p:sp>
        <p:nvSpPr>
          <p:cNvPr id="3" name="Title 2"/>
          <p:cNvSpPr>
            <a:spLocks noGrp="1"/>
          </p:cNvSpPr>
          <p:nvPr>
            <p:ph type="title"/>
          </p:nvPr>
        </p:nvSpPr>
        <p:spPr/>
        <p:txBody>
          <a:bodyPr/>
          <a:lstStyle/>
          <a:p>
            <a:pPr algn="ctr"/>
            <a:r>
              <a:rPr lang="en-US" dirty="0" smtClean="0">
                <a:solidFill>
                  <a:schemeClr val="bg1"/>
                </a:solidFill>
              </a:rPr>
              <a:t>Storage of Student Personal Devices</a:t>
            </a:r>
            <a:endParaRPr lang="en-US" dirty="0">
              <a:solidFill>
                <a:schemeClr val="bg1"/>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4114800"/>
            <a:ext cx="7498080" cy="1981200"/>
          </a:xfrm>
          <a:prstGeom prst="rect">
            <a:avLst/>
          </a:prstGeom>
        </p:spPr>
      </p:pic>
    </p:spTree>
    <p:extLst>
      <p:ext uri="{BB962C8B-B14F-4D97-AF65-F5344CB8AC3E}">
        <p14:creationId xmlns:p14="http://schemas.microsoft.com/office/powerpoint/2010/main" val="2051025504"/>
      </p:ext>
    </p:extLst>
  </p:cSld>
  <p:clrMapOvr>
    <a:masterClrMapping/>
  </p:clrMapOvr>
  <p:transition>
    <p:wipe dir="d"/>
    <p:sndAc>
      <p:stSnd>
        <p:snd r:embed="rId3" name="drumroll.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Internet Access</a:t>
            </a:r>
            <a:endParaRPr lang="en-US" dirty="0">
              <a:solidFill>
                <a:schemeClr val="bg1"/>
              </a:solidFill>
            </a:endParaRPr>
          </a:p>
        </p:txBody>
      </p:sp>
      <p:sp>
        <p:nvSpPr>
          <p:cNvPr id="3" name="Content Placeholder 2"/>
          <p:cNvSpPr>
            <a:spLocks noGrp="1"/>
          </p:cNvSpPr>
          <p:nvPr>
            <p:ph sz="half" idx="4294967295"/>
          </p:nvPr>
        </p:nvSpPr>
        <p:spPr>
          <a:xfrm>
            <a:off x="457200" y="1371600"/>
            <a:ext cx="8229600" cy="5257800"/>
          </a:xfrm>
        </p:spPr>
        <p:txBody>
          <a:bodyPr>
            <a:normAutofit fontScale="77500" lnSpcReduction="20000"/>
          </a:bodyPr>
          <a:lstStyle/>
          <a:p>
            <a:r>
              <a:rPr lang="en-US" dirty="0" smtClean="0">
                <a:solidFill>
                  <a:schemeClr val="bg1"/>
                </a:solidFill>
              </a:rPr>
              <a:t>Students should ALWAYS use the school’s guest wireless network for Internet Access (not their personal wireless plan</a:t>
            </a:r>
            <a:r>
              <a:rPr lang="en-US" u="sng" dirty="0" smtClean="0">
                <a:solidFill>
                  <a:schemeClr val="bg1"/>
                </a:solidFill>
              </a:rPr>
              <a:t>).  BYOD privileges may be revoked for students found to be visiting websites which are blocked by the District’s filter</a:t>
            </a:r>
            <a:r>
              <a:rPr lang="en-US" u="sng" dirty="0" smtClean="0">
                <a:solidFill>
                  <a:schemeClr val="bg1"/>
                </a:solidFill>
              </a:rPr>
              <a:t>. </a:t>
            </a:r>
            <a:r>
              <a:rPr lang="en-US" dirty="0" smtClean="0">
                <a:solidFill>
                  <a:schemeClr val="bg1"/>
                </a:solidFill>
              </a:rPr>
              <a:t>To access the wireless network:</a:t>
            </a:r>
          </a:p>
          <a:p>
            <a:endParaRPr lang="en-US" dirty="0" smtClean="0">
              <a:solidFill>
                <a:schemeClr val="bg1"/>
              </a:solidFill>
            </a:endParaRPr>
          </a:p>
          <a:p>
            <a:pPr lvl="2"/>
            <a:r>
              <a:rPr lang="en-US" sz="3400" dirty="0" smtClean="0">
                <a:solidFill>
                  <a:schemeClr val="bg1"/>
                </a:solidFill>
              </a:rPr>
              <a:t>Choose </a:t>
            </a:r>
            <a:r>
              <a:rPr lang="en-US" sz="3400" dirty="0" smtClean="0">
                <a:solidFill>
                  <a:schemeClr val="bg1"/>
                </a:solidFill>
              </a:rPr>
              <a:t>wireless network: </a:t>
            </a:r>
            <a:r>
              <a:rPr lang="en-US" sz="3400" dirty="0" err="1" smtClean="0">
                <a:solidFill>
                  <a:schemeClr val="bg1"/>
                </a:solidFill>
              </a:rPr>
              <a:t>Leeco</a:t>
            </a:r>
            <a:endParaRPr lang="en-US" sz="3400" dirty="0">
              <a:solidFill>
                <a:schemeClr val="bg1"/>
              </a:solidFill>
            </a:endParaRPr>
          </a:p>
          <a:p>
            <a:pPr marL="0" indent="0">
              <a:buNone/>
            </a:pPr>
            <a:r>
              <a:rPr lang="en-US" sz="3400" dirty="0" smtClean="0">
                <a:solidFill>
                  <a:schemeClr val="bg1"/>
                </a:solidFill>
              </a:rPr>
              <a:t> </a:t>
            </a:r>
            <a:r>
              <a:rPr lang="en-US" sz="3400" dirty="0" smtClean="0">
                <a:solidFill>
                  <a:schemeClr val="bg1"/>
                </a:solidFill>
              </a:rPr>
              <a:t>                              </a:t>
            </a:r>
            <a:r>
              <a:rPr lang="en-US" sz="3400" dirty="0" smtClean="0">
                <a:solidFill>
                  <a:schemeClr val="bg1"/>
                </a:solidFill>
              </a:rPr>
              <a:t>password: </a:t>
            </a:r>
            <a:r>
              <a:rPr lang="en-US" sz="3400" dirty="0" smtClean="0">
                <a:solidFill>
                  <a:schemeClr val="bg1"/>
                </a:solidFill>
              </a:rPr>
              <a:t>3343347058667</a:t>
            </a:r>
          </a:p>
          <a:p>
            <a:pPr marL="0" indent="0">
              <a:buNone/>
            </a:pPr>
            <a:endParaRPr lang="en-US" dirty="0">
              <a:solidFill>
                <a:schemeClr val="bg1"/>
              </a:solidFill>
            </a:endParaRPr>
          </a:p>
          <a:p>
            <a:r>
              <a:rPr lang="en-US" sz="2400" dirty="0" smtClean="0">
                <a:solidFill>
                  <a:schemeClr val="bg1"/>
                </a:solidFill>
              </a:rPr>
              <a:t>Users </a:t>
            </a:r>
            <a:r>
              <a:rPr lang="en-US" sz="2400" dirty="0">
                <a:solidFill>
                  <a:schemeClr val="bg1"/>
                </a:solidFill>
              </a:rPr>
              <a:t>will be prompted to login daily, but the wireless password should only have to be entered once per device. </a:t>
            </a:r>
            <a:endParaRPr lang="en-US" dirty="0">
              <a:solidFill>
                <a:schemeClr val="bg1"/>
              </a:solidFill>
            </a:endParaRPr>
          </a:p>
          <a:p>
            <a:endParaRPr lang="en-US" dirty="0" smtClean="0">
              <a:solidFill>
                <a:schemeClr val="bg1"/>
              </a:solidFill>
            </a:endParaRPr>
          </a:p>
          <a:p>
            <a:r>
              <a:rPr lang="en-US" dirty="0" smtClean="0">
                <a:solidFill>
                  <a:schemeClr val="bg1"/>
                </a:solidFill>
              </a:rPr>
              <a:t>If </a:t>
            </a:r>
            <a:r>
              <a:rPr lang="en-US" dirty="0" smtClean="0">
                <a:solidFill>
                  <a:schemeClr val="bg1"/>
                </a:solidFill>
              </a:rPr>
              <a:t>a student’s personal device will not connect to the guest network, the school will not alter network settings in order to allow such devices to connect . </a:t>
            </a:r>
          </a:p>
          <a:p>
            <a:pPr marL="0" indent="0">
              <a:buNone/>
            </a:pPr>
            <a:endParaRPr lang="en-US" dirty="0" smtClean="0">
              <a:solidFill>
                <a:schemeClr val="bg1"/>
              </a:solidFill>
            </a:endParaRPr>
          </a:p>
          <a:p>
            <a:r>
              <a:rPr lang="en-US" dirty="0" smtClean="0">
                <a:solidFill>
                  <a:schemeClr val="bg1"/>
                </a:solidFill>
              </a:rPr>
              <a:t>No guarantee is made that the school’s wireless network will always be available.</a:t>
            </a:r>
          </a:p>
          <a:p>
            <a:endParaRPr lang="en-US" dirty="0" smtClean="0"/>
          </a:p>
          <a:p>
            <a:endParaRPr lang="en-US" dirty="0"/>
          </a:p>
        </p:txBody>
      </p:sp>
    </p:spTree>
    <p:extLst>
      <p:ext uri="{BB962C8B-B14F-4D97-AF65-F5344CB8AC3E}">
        <p14:creationId xmlns:p14="http://schemas.microsoft.com/office/powerpoint/2010/main" val="2300968472"/>
      </p:ext>
    </p:extLst>
  </p:cSld>
  <p:clrMapOvr>
    <a:masterClrMapping/>
  </p:clrMapOvr>
  <p:transition>
    <p:wipe dir="d"/>
    <p:sndAc>
      <p:stSnd>
        <p:snd r:embed="rId3" name="drumroll.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Electrical </a:t>
            </a:r>
            <a:endParaRPr lang="en-US" dirty="0">
              <a:solidFill>
                <a:schemeClr val="bg1"/>
              </a:solidFill>
            </a:endParaRPr>
          </a:p>
        </p:txBody>
      </p:sp>
      <p:pic>
        <p:nvPicPr>
          <p:cNvPr id="5" name="Content Placeholder 4"/>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04800" y="1524000"/>
            <a:ext cx="4114800" cy="4572000"/>
          </a:xfrm>
        </p:spPr>
      </p:pic>
      <p:sp>
        <p:nvSpPr>
          <p:cNvPr id="4" name="Content Placeholder 3"/>
          <p:cNvSpPr>
            <a:spLocks noGrp="1"/>
          </p:cNvSpPr>
          <p:nvPr>
            <p:ph sz="half" idx="2"/>
          </p:nvPr>
        </p:nvSpPr>
        <p:spPr/>
        <p:txBody>
          <a:bodyPr/>
          <a:lstStyle/>
          <a:p>
            <a:r>
              <a:rPr lang="en-US" dirty="0" smtClean="0">
                <a:solidFill>
                  <a:schemeClr val="bg1"/>
                </a:solidFill>
              </a:rPr>
              <a:t>Personal devices should be brought to school  fully charged. </a:t>
            </a:r>
          </a:p>
          <a:p>
            <a:pPr marL="0" indent="0">
              <a:buNone/>
            </a:pPr>
            <a:endParaRPr lang="en-US" dirty="0" smtClean="0">
              <a:solidFill>
                <a:schemeClr val="bg1"/>
              </a:solidFill>
            </a:endParaRPr>
          </a:p>
          <a:p>
            <a:r>
              <a:rPr lang="en-US" dirty="0" smtClean="0">
                <a:solidFill>
                  <a:schemeClr val="bg1"/>
                </a:solidFill>
              </a:rPr>
              <a:t>Access to electrical outlets for charging should not be expected. </a:t>
            </a:r>
            <a:endParaRPr lang="en-US" dirty="0">
              <a:solidFill>
                <a:schemeClr val="bg1"/>
              </a:solidFill>
            </a:endParaRPr>
          </a:p>
        </p:txBody>
      </p:sp>
    </p:spTree>
    <p:extLst>
      <p:ext uri="{BB962C8B-B14F-4D97-AF65-F5344CB8AC3E}">
        <p14:creationId xmlns:p14="http://schemas.microsoft.com/office/powerpoint/2010/main" val="1388004214"/>
      </p:ext>
    </p:extLst>
  </p:cSld>
  <p:clrMapOvr>
    <a:masterClrMapping/>
  </p:clrMapOvr>
  <p:transition>
    <p:wipe dir="d"/>
    <p:sndAc>
      <p:stSnd>
        <p:snd r:embed="rId3" name="drumroll.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Theft/Loss/Damage</a:t>
            </a:r>
            <a:endParaRPr lang="en-US" dirty="0">
              <a:solidFill>
                <a:schemeClr val="bg1"/>
              </a:solidFill>
            </a:endParaRPr>
          </a:p>
        </p:txBody>
      </p:sp>
      <p:sp>
        <p:nvSpPr>
          <p:cNvPr id="3" name="Content Placeholder 2"/>
          <p:cNvSpPr>
            <a:spLocks noGrp="1"/>
          </p:cNvSpPr>
          <p:nvPr>
            <p:ph sz="half" idx="4294967295"/>
          </p:nvPr>
        </p:nvSpPr>
        <p:spPr>
          <a:xfrm>
            <a:off x="228600" y="1524000"/>
            <a:ext cx="8610600" cy="4572000"/>
          </a:xfrm>
        </p:spPr>
        <p:txBody>
          <a:bodyPr/>
          <a:lstStyle/>
          <a:p>
            <a:r>
              <a:rPr lang="en-US" dirty="0" smtClean="0">
                <a:solidFill>
                  <a:schemeClr val="bg1"/>
                </a:solidFill>
              </a:rPr>
              <a:t>The school/District will not be held financially responsible for lost or stolen devices, nor are school administrators responsible for conducting searches for lost/stolen devices.</a:t>
            </a:r>
          </a:p>
          <a:p>
            <a:pPr marL="0" indent="0">
              <a:buNone/>
            </a:pPr>
            <a:endParaRPr lang="en-US" dirty="0" smtClean="0">
              <a:solidFill>
                <a:schemeClr val="bg1"/>
              </a:solidFill>
            </a:endParaRPr>
          </a:p>
          <a:p>
            <a:r>
              <a:rPr lang="en-US" dirty="0" smtClean="0">
                <a:solidFill>
                  <a:schemeClr val="bg1"/>
                </a:solidFill>
              </a:rPr>
              <a:t>The school/District will not be held responsible for any physical damage or data loss, including damage/data loss resulting from connecting devices to the school’s wireless network or power outlets.</a:t>
            </a:r>
          </a:p>
          <a:p>
            <a:pPr marL="0" indent="0">
              <a:buNone/>
            </a:pPr>
            <a:endParaRPr lang="en-US" dirty="0" smtClean="0"/>
          </a:p>
          <a:p>
            <a:endParaRPr lang="en-US" dirty="0"/>
          </a:p>
        </p:txBody>
      </p:sp>
    </p:spTree>
    <p:extLst>
      <p:ext uri="{BB962C8B-B14F-4D97-AF65-F5344CB8AC3E}">
        <p14:creationId xmlns:p14="http://schemas.microsoft.com/office/powerpoint/2010/main" val="1948212921"/>
      </p:ext>
    </p:extLst>
  </p:cSld>
  <p:clrMapOvr>
    <a:masterClrMapping/>
  </p:clrMapOvr>
  <p:transition>
    <p:wipe dir="d"/>
    <p:sndAc>
      <p:stSnd>
        <p:snd r:embed="rId3" name="drumroll.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dirty="0" smtClean="0">
              <a:solidFill>
                <a:schemeClr val="bg1"/>
              </a:solidFill>
            </a:endParaRPr>
          </a:p>
          <a:p>
            <a:endParaRPr lang="en-US" dirty="0">
              <a:solidFill>
                <a:schemeClr val="bg1"/>
              </a:solidFill>
            </a:endParaRPr>
          </a:p>
          <a:p>
            <a:r>
              <a:rPr lang="en-US" dirty="0" smtClean="0">
                <a:solidFill>
                  <a:schemeClr val="bg1"/>
                </a:solidFill>
              </a:rPr>
              <a:t>School/District staff, including Technology staff, will not configure, troubleshoot, or repair student devices.</a:t>
            </a:r>
            <a:endParaRPr lang="en-US" dirty="0">
              <a:solidFill>
                <a:schemeClr val="bg1"/>
              </a:solidFill>
            </a:endParaRPr>
          </a:p>
          <a:p>
            <a:pPr marL="0" indent="0">
              <a:buNone/>
            </a:pPr>
            <a:endParaRPr lang="en-US" dirty="0" smtClean="0">
              <a:solidFill>
                <a:schemeClr val="bg1"/>
              </a:solidFill>
            </a:endParaRPr>
          </a:p>
          <a:p>
            <a:r>
              <a:rPr lang="en-US" dirty="0" smtClean="0">
                <a:solidFill>
                  <a:schemeClr val="bg1"/>
                </a:solidFill>
              </a:rPr>
              <a:t>Administrators may read, examine, or inspect the contents  of any personal device upon reasonable suspicion that the contents or recent utilization of the device contains evidence of a violation of these or other rules and policies, as well as any local, state, or federal laws.  </a:t>
            </a:r>
            <a:endParaRPr lang="en-US" dirty="0">
              <a:solidFill>
                <a:schemeClr val="bg1"/>
              </a:solidFill>
            </a:endParaRPr>
          </a:p>
        </p:txBody>
      </p:sp>
      <p:sp>
        <p:nvSpPr>
          <p:cNvPr id="3" name="Title 2"/>
          <p:cNvSpPr>
            <a:spLocks noGrp="1"/>
          </p:cNvSpPr>
          <p:nvPr>
            <p:ph type="title"/>
          </p:nvPr>
        </p:nvSpPr>
        <p:spPr/>
        <p:txBody>
          <a:bodyPr/>
          <a:lstStyle/>
          <a:p>
            <a:r>
              <a:rPr lang="en-US" dirty="0" smtClean="0">
                <a:solidFill>
                  <a:schemeClr val="bg1"/>
                </a:solidFill>
              </a:rPr>
              <a:t>   Troubleshoot/Inspection</a:t>
            </a:r>
            <a:endParaRPr lang="en-US" dirty="0">
              <a:solidFill>
                <a:schemeClr val="bg1"/>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260432"/>
            <a:ext cx="1848597" cy="1867655"/>
          </a:xfrm>
          <a:prstGeom prst="rect">
            <a:avLst/>
          </a:prstGeom>
        </p:spPr>
      </p:pic>
    </p:spTree>
    <p:extLst>
      <p:ext uri="{BB962C8B-B14F-4D97-AF65-F5344CB8AC3E}">
        <p14:creationId xmlns:p14="http://schemas.microsoft.com/office/powerpoint/2010/main" val="964472690"/>
      </p:ext>
    </p:extLst>
  </p:cSld>
  <p:clrMapOvr>
    <a:masterClrMapping/>
  </p:clrMapOvr>
  <p:transition>
    <p:wipe dir="d"/>
    <p:sndAc>
      <p:stSnd>
        <p:snd r:embed="rId3" name="drumroll.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
          </p:nvPr>
        </p:nvPicPr>
        <p:blipFill>
          <a:blip r:embed="rId4" cstate="print">
            <a:extLst>
              <a:ext uri="{28A0092B-C50C-407E-A947-70E740481C1C}">
                <a14:useLocalDpi xmlns:a14="http://schemas.microsoft.com/office/drawing/2010/main" val="0"/>
              </a:ext>
            </a:extLst>
          </a:blip>
          <a:stretch>
            <a:fillRect/>
          </a:stretch>
        </p:blipFill>
        <p:spPr>
          <a:xfrm>
            <a:off x="8945563" y="2765954"/>
            <a:ext cx="46037" cy="30691"/>
          </a:xfrm>
        </p:spPr>
      </p:pic>
      <p:sp>
        <p:nvSpPr>
          <p:cNvPr id="8" name="Text Placeholder 7"/>
          <p:cNvSpPr>
            <a:spLocks noGrp="1"/>
          </p:cNvSpPr>
          <p:nvPr>
            <p:ph type="body" idx="2"/>
          </p:nvPr>
        </p:nvSpPr>
        <p:spPr>
          <a:xfrm>
            <a:off x="228600" y="304800"/>
            <a:ext cx="4495800" cy="6248400"/>
          </a:xfrm>
        </p:spPr>
        <p:txBody>
          <a:bodyPr>
            <a:normAutofit/>
          </a:bodyPr>
          <a:lstStyle/>
          <a:p>
            <a:r>
              <a:rPr lang="en-US" sz="2800" dirty="0" smtClean="0">
                <a:solidFill>
                  <a:schemeClr val="bg1"/>
                </a:solidFill>
              </a:rPr>
              <a:t> </a:t>
            </a:r>
          </a:p>
          <a:p>
            <a:endParaRPr lang="en-US" dirty="0" smtClean="0"/>
          </a:p>
        </p:txBody>
      </p:sp>
      <p:sp>
        <p:nvSpPr>
          <p:cNvPr id="3" name="Rectangle 2"/>
          <p:cNvSpPr/>
          <p:nvPr/>
        </p:nvSpPr>
        <p:spPr>
          <a:xfrm>
            <a:off x="381000" y="782498"/>
            <a:ext cx="4800600" cy="6247864"/>
          </a:xfrm>
          <a:prstGeom prst="rect">
            <a:avLst/>
          </a:prstGeom>
        </p:spPr>
        <p:txBody>
          <a:bodyPr wrap="square">
            <a:spAutoFit/>
          </a:bodyPr>
          <a:lstStyle/>
          <a:p>
            <a:pPr algn="ctr"/>
            <a:r>
              <a:rPr lang="en-US" sz="2800" dirty="0" smtClean="0">
                <a:solidFill>
                  <a:schemeClr val="bg1"/>
                </a:solidFill>
                <a:latin typeface="Calibri" panose="020F0502020204030204" pitchFamily="34" charset="0"/>
              </a:rPr>
              <a:t>Remember, the BYOD initiative is a pilot and the privilege </a:t>
            </a:r>
            <a:r>
              <a:rPr lang="en-US" sz="2800" dirty="0">
                <a:solidFill>
                  <a:schemeClr val="bg1"/>
                </a:solidFill>
                <a:latin typeface="Calibri" panose="020F0502020204030204" pitchFamily="34" charset="0"/>
              </a:rPr>
              <a:t>may be revoked for the student body as a whole or for students individually </a:t>
            </a:r>
            <a:r>
              <a:rPr lang="en-US" sz="2800" dirty="0" smtClean="0">
                <a:solidFill>
                  <a:schemeClr val="bg1"/>
                </a:solidFill>
                <a:latin typeface="Calibri" panose="020F0502020204030204" pitchFamily="34" charset="0"/>
              </a:rPr>
              <a:t>at the </a:t>
            </a:r>
            <a:r>
              <a:rPr lang="en-US" sz="2800" dirty="0">
                <a:solidFill>
                  <a:schemeClr val="bg1"/>
                </a:solidFill>
                <a:latin typeface="Calibri" panose="020F0502020204030204" pitchFamily="34" charset="0"/>
              </a:rPr>
              <a:t>discretion of the administration</a:t>
            </a:r>
            <a:r>
              <a:rPr lang="en-US" sz="2800" i="1" dirty="0">
                <a:solidFill>
                  <a:schemeClr val="bg1"/>
                </a:solidFill>
                <a:latin typeface="Calibri-Italic"/>
              </a:rPr>
              <a:t>. </a:t>
            </a:r>
            <a:r>
              <a:rPr lang="en-US" sz="2800" dirty="0">
                <a:solidFill>
                  <a:schemeClr val="bg1"/>
                </a:solidFill>
                <a:latin typeface="Calibri" panose="020F0502020204030204" pitchFamily="34" charset="0"/>
              </a:rPr>
              <a:t>Therefore, it is important that students use their devices responsibly, respect the </a:t>
            </a:r>
            <a:r>
              <a:rPr lang="en-US" sz="2800" dirty="0" smtClean="0">
                <a:solidFill>
                  <a:schemeClr val="bg1"/>
                </a:solidFill>
                <a:latin typeface="Calibri" panose="020F0502020204030204" pitchFamily="34" charset="0"/>
              </a:rPr>
              <a:t>property of </a:t>
            </a:r>
            <a:r>
              <a:rPr lang="en-US" sz="2800" dirty="0">
                <a:solidFill>
                  <a:schemeClr val="bg1"/>
                </a:solidFill>
                <a:latin typeface="Calibri" panose="020F0502020204030204" pitchFamily="34" charset="0"/>
              </a:rPr>
              <a:t>others, and demonstrate that this use benefits them academically and helps them develop into good digital citizens. </a:t>
            </a:r>
            <a:endParaRPr lang="en-US" sz="2800" dirty="0" smtClean="0">
              <a:solidFill>
                <a:schemeClr val="bg1"/>
              </a:solidFill>
              <a:latin typeface="Calibri" panose="020F0502020204030204" pitchFamily="34" charset="0"/>
            </a:endParaRPr>
          </a:p>
          <a:p>
            <a:pPr algn="ctr"/>
            <a:endParaRPr lang="en-US" dirty="0">
              <a:solidFill>
                <a:schemeClr val="bg1"/>
              </a:solidFill>
              <a:latin typeface="Calibri" panose="020F0502020204030204" pitchFamily="34" charset="0"/>
            </a:endParaRPr>
          </a:p>
          <a:p>
            <a:pPr algn="ctr"/>
            <a:r>
              <a:rPr lang="en-US" dirty="0" smtClean="0">
                <a:solidFill>
                  <a:schemeClr val="bg1"/>
                </a:solidFill>
                <a:latin typeface="Calibri" panose="020F0502020204030204" pitchFamily="34" charset="0"/>
              </a:rPr>
              <a:t>.</a:t>
            </a:r>
            <a:endParaRPr lang="en-US" dirty="0">
              <a:solidFill>
                <a:schemeClr val="bg1"/>
              </a:solidFill>
              <a:latin typeface="Calibri" panose="020F0502020204030204" pitchFamily="34"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20748">
            <a:off x="5450409" y="1659774"/>
            <a:ext cx="3491004" cy="3112294"/>
          </a:xfrm>
          <a:prstGeom prst="rect">
            <a:avLst/>
          </a:prstGeom>
        </p:spPr>
      </p:pic>
    </p:spTree>
  </p:cSld>
  <p:clrMapOvr>
    <a:masterClrMapping/>
  </p:clrMapOvr>
  <p:transition>
    <p:wipe dir="d"/>
    <p:sndAc>
      <p:stSnd>
        <p:snd r:embed="rId3" name="applause.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3699804"/>
            <a:ext cx="8305800" cy="2472396"/>
          </a:xfrm>
        </p:spPr>
        <p:txBody>
          <a:bodyPr/>
          <a:lstStyle/>
          <a:p>
            <a:r>
              <a:rPr lang="en-US" sz="2400" dirty="0" smtClean="0">
                <a:solidFill>
                  <a:schemeClr val="bg1"/>
                </a:solidFill>
              </a:rPr>
              <a:t>Some Internet content may be inappropriate for public school use.  All teachers and school staff reserve the right to decide what is appropriate or inappropriate for students using the Internet. </a:t>
            </a:r>
            <a:endParaRPr lang="en-US" sz="2400" dirty="0">
              <a:solidFill>
                <a:schemeClr val="bg1"/>
              </a:solidFill>
            </a:endParaRPr>
          </a:p>
        </p:txBody>
      </p:sp>
      <p:sp>
        <p:nvSpPr>
          <p:cNvPr id="4" name="Title 3"/>
          <p:cNvSpPr>
            <a:spLocks noGrp="1"/>
          </p:cNvSpPr>
          <p:nvPr>
            <p:ph type="ctrTitle"/>
          </p:nvPr>
        </p:nvSpPr>
        <p:spPr>
          <a:xfrm>
            <a:off x="457200" y="990600"/>
            <a:ext cx="8305800" cy="2424332"/>
          </a:xfrm>
        </p:spPr>
        <p:txBody>
          <a:bodyPr/>
          <a:lstStyle/>
          <a:p>
            <a:r>
              <a:rPr lang="en-US" dirty="0" smtClean="0">
                <a:solidFill>
                  <a:schemeClr val="bg1"/>
                </a:solidFill>
              </a:rPr>
              <a:t>Internet &amp; Technology</a:t>
            </a:r>
            <a:r>
              <a:rPr lang="en-US" dirty="0" smtClean="0">
                <a:solidFill>
                  <a:schemeClr val="tx2">
                    <a:satMod val="130000"/>
                  </a:schemeClr>
                </a:solidFill>
              </a:rPr>
              <a:t/>
            </a:r>
            <a:br>
              <a:rPr lang="en-US" dirty="0" smtClean="0">
                <a:solidFill>
                  <a:schemeClr val="tx2">
                    <a:satMod val="130000"/>
                  </a:schemeClr>
                </a:solidFill>
              </a:rPr>
            </a:br>
            <a:endParaRPr lang="en-US" dirty="0"/>
          </a:p>
        </p:txBody>
      </p:sp>
    </p:spTree>
  </p:cSld>
  <p:clrMapOvr>
    <a:masterClrMapping/>
  </p:clrMapOvr>
  <p:transition>
    <p:wipe dir="d"/>
    <p:sndAc>
      <p:stSnd>
        <p:snd r:embed="rId3" name="drumroll.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bg1"/>
                </a:solidFill>
              </a:rPr>
              <a:t>Students and parent (s) complete and return the </a:t>
            </a:r>
            <a:r>
              <a:rPr lang="en-US" i="1" dirty="0" smtClean="0">
                <a:solidFill>
                  <a:schemeClr val="bg1"/>
                </a:solidFill>
              </a:rPr>
              <a:t>Acknowledgement and</a:t>
            </a:r>
            <a:r>
              <a:rPr lang="en-US" dirty="0" smtClean="0">
                <a:solidFill>
                  <a:schemeClr val="bg1"/>
                </a:solidFill>
              </a:rPr>
              <a:t> </a:t>
            </a:r>
            <a:r>
              <a:rPr lang="en-US" i="1" dirty="0" smtClean="0">
                <a:solidFill>
                  <a:schemeClr val="bg1"/>
                </a:solidFill>
              </a:rPr>
              <a:t>Contract</a:t>
            </a:r>
            <a:r>
              <a:rPr lang="en-US" dirty="0" smtClean="0">
                <a:solidFill>
                  <a:schemeClr val="bg1"/>
                </a:solidFill>
              </a:rPr>
              <a:t> contained in the student handbook each school year.  </a:t>
            </a:r>
          </a:p>
          <a:p>
            <a:pPr>
              <a:buNone/>
            </a:pPr>
            <a:endParaRPr lang="en-US" dirty="0" smtClean="0">
              <a:solidFill>
                <a:schemeClr val="bg1"/>
              </a:solidFill>
            </a:endParaRPr>
          </a:p>
          <a:p>
            <a:r>
              <a:rPr lang="en-US" dirty="0" smtClean="0">
                <a:solidFill>
                  <a:schemeClr val="bg1"/>
                </a:solidFill>
              </a:rPr>
              <a:t>The completion of this contract allows independent access to the internet by the student; and assures that both the student and parent (s) are aware of the Lee County guidelines regarding ethical use of the internet and technology resources. </a:t>
            </a:r>
          </a:p>
          <a:p>
            <a:endParaRPr lang="en-US" dirty="0"/>
          </a:p>
        </p:txBody>
      </p:sp>
      <p:sp>
        <p:nvSpPr>
          <p:cNvPr id="3" name="Title 2"/>
          <p:cNvSpPr>
            <a:spLocks noGrp="1"/>
          </p:cNvSpPr>
          <p:nvPr>
            <p:ph type="title"/>
          </p:nvPr>
        </p:nvSpPr>
        <p:spPr/>
        <p:txBody>
          <a:bodyPr>
            <a:normAutofit fontScale="90000"/>
          </a:bodyPr>
          <a:lstStyle/>
          <a:p>
            <a:pPr algn="ctr"/>
            <a:r>
              <a:rPr lang="en-US" sz="4400" u="sng" dirty="0" smtClean="0">
                <a:solidFill>
                  <a:schemeClr val="bg1"/>
                </a:solidFill>
              </a:rPr>
              <a:t>Independent Internet Access Requirements</a:t>
            </a:r>
            <a:endParaRPr lang="en-US" dirty="0">
              <a:solidFill>
                <a:schemeClr val="bg1"/>
              </a:solidFill>
            </a:endParaRPr>
          </a:p>
        </p:txBody>
      </p:sp>
    </p:spTree>
  </p:cSld>
  <p:clrMapOvr>
    <a:masterClrMapping/>
  </p:clrMapOvr>
  <p:transition>
    <p:wipe dir="d"/>
    <p:sndAc>
      <p:stSnd>
        <p:snd r:embed="rId3" name="drumroll.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10200"/>
          </a:xfrm>
        </p:spPr>
        <p:txBody>
          <a:bodyPr>
            <a:normAutofit lnSpcReduction="10000"/>
          </a:bodyPr>
          <a:lstStyle/>
          <a:p>
            <a:pPr>
              <a:lnSpc>
                <a:spcPct val="90000"/>
              </a:lnSpc>
            </a:pPr>
            <a:r>
              <a:rPr lang="en-US" dirty="0" smtClean="0">
                <a:solidFill>
                  <a:schemeClr val="bg1"/>
                </a:solidFill>
              </a:rPr>
              <a:t>Lee County’s intent is to provide free and equal access to resources via the Internet.</a:t>
            </a:r>
          </a:p>
          <a:p>
            <a:pPr>
              <a:lnSpc>
                <a:spcPct val="90000"/>
              </a:lnSpc>
              <a:buNone/>
            </a:pPr>
            <a:endParaRPr lang="en-US" sz="1100" dirty="0" smtClean="0">
              <a:solidFill>
                <a:schemeClr val="bg1"/>
              </a:solidFill>
            </a:endParaRPr>
          </a:p>
          <a:p>
            <a:pPr>
              <a:lnSpc>
                <a:spcPct val="90000"/>
              </a:lnSpc>
            </a:pPr>
            <a:r>
              <a:rPr lang="en-US" dirty="0" smtClean="0">
                <a:solidFill>
                  <a:schemeClr val="bg1"/>
                </a:solidFill>
              </a:rPr>
              <a:t>All school rules for appropriate use of technology also apply to use of the internet.</a:t>
            </a:r>
          </a:p>
          <a:p>
            <a:pPr>
              <a:lnSpc>
                <a:spcPct val="90000"/>
              </a:lnSpc>
              <a:buNone/>
            </a:pPr>
            <a:endParaRPr lang="en-US" sz="1100" dirty="0" smtClean="0">
              <a:solidFill>
                <a:schemeClr val="bg1"/>
              </a:solidFill>
            </a:endParaRPr>
          </a:p>
          <a:p>
            <a:pPr>
              <a:lnSpc>
                <a:spcPct val="90000"/>
              </a:lnSpc>
            </a:pPr>
            <a:r>
              <a:rPr lang="en-US" dirty="0" smtClean="0">
                <a:solidFill>
                  <a:schemeClr val="bg1"/>
                </a:solidFill>
              </a:rPr>
              <a:t>Users are expected to act in a considerate and responsible manner.</a:t>
            </a:r>
          </a:p>
          <a:p>
            <a:pPr>
              <a:lnSpc>
                <a:spcPct val="90000"/>
              </a:lnSpc>
              <a:buNone/>
            </a:pPr>
            <a:endParaRPr lang="en-US" sz="1100" dirty="0" smtClean="0">
              <a:solidFill>
                <a:schemeClr val="bg1"/>
              </a:solidFill>
            </a:endParaRPr>
          </a:p>
          <a:p>
            <a:pPr>
              <a:lnSpc>
                <a:spcPct val="90000"/>
              </a:lnSpc>
            </a:pPr>
            <a:r>
              <a:rPr lang="en-US" dirty="0" smtClean="0">
                <a:solidFill>
                  <a:schemeClr val="bg1"/>
                </a:solidFill>
              </a:rPr>
              <a:t>Be prepared to be held accountable for your actions.  Exemplary behavior is expected from all users at all times.</a:t>
            </a:r>
          </a:p>
          <a:p>
            <a:pPr marL="0" indent="0">
              <a:lnSpc>
                <a:spcPct val="90000"/>
              </a:lnSpc>
              <a:buNone/>
            </a:pPr>
            <a:endParaRPr lang="en-US" dirty="0" smtClean="0">
              <a:solidFill>
                <a:schemeClr val="bg1"/>
              </a:solidFill>
            </a:endParaRPr>
          </a:p>
          <a:p>
            <a:pPr>
              <a:lnSpc>
                <a:spcPct val="90000"/>
              </a:lnSpc>
            </a:pPr>
            <a:r>
              <a:rPr lang="en-US" dirty="0" smtClean="0">
                <a:solidFill>
                  <a:schemeClr val="bg1"/>
                </a:solidFill>
              </a:rPr>
              <a:t>Individuals will use the system’s technology resources in an efficient manner so as to do no harm to individuals, institutions, or companies.</a:t>
            </a:r>
          </a:p>
          <a:p>
            <a:endParaRPr lang="en-US" dirty="0"/>
          </a:p>
        </p:txBody>
      </p:sp>
      <p:sp>
        <p:nvSpPr>
          <p:cNvPr id="3" name="Title 2"/>
          <p:cNvSpPr>
            <a:spLocks noGrp="1"/>
          </p:cNvSpPr>
          <p:nvPr>
            <p:ph type="title"/>
          </p:nvPr>
        </p:nvSpPr>
        <p:spPr>
          <a:xfrm>
            <a:off x="457200" y="152400"/>
            <a:ext cx="8229600" cy="914400"/>
          </a:xfrm>
        </p:spPr>
        <p:txBody>
          <a:bodyPr/>
          <a:lstStyle/>
          <a:p>
            <a:pPr algn="ctr"/>
            <a:r>
              <a:rPr lang="en-US" sz="4400" u="sng" dirty="0" smtClean="0">
                <a:solidFill>
                  <a:schemeClr val="bg1"/>
                </a:solidFill>
              </a:rPr>
              <a:t>School Rules and Internet Access</a:t>
            </a:r>
            <a:endParaRPr lang="en-US" dirty="0">
              <a:solidFill>
                <a:schemeClr val="bg1"/>
              </a:solidFill>
            </a:endParaRPr>
          </a:p>
        </p:txBody>
      </p:sp>
    </p:spTree>
  </p:cSld>
  <p:clrMapOvr>
    <a:masterClrMapping/>
  </p:clrMapOvr>
  <p:transition>
    <p:wipe dir="d"/>
    <p:sndAc>
      <p:stSnd>
        <p:snd r:embed="rId3" name="drumroll.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458200" cy="5105400"/>
          </a:xfrm>
        </p:spPr>
        <p:txBody>
          <a:bodyPr>
            <a:normAutofit/>
          </a:bodyPr>
          <a:lstStyle/>
          <a:p>
            <a:r>
              <a:rPr lang="en-US" dirty="0" smtClean="0">
                <a:solidFill>
                  <a:schemeClr val="bg1"/>
                </a:solidFill>
              </a:rPr>
              <a:t>As with all educational materials used in the Lee County Schools, this resource used in the classroom </a:t>
            </a:r>
            <a:r>
              <a:rPr lang="en-US" u="sng" dirty="0" smtClean="0">
                <a:solidFill>
                  <a:schemeClr val="bg1"/>
                </a:solidFill>
              </a:rPr>
              <a:t>will be screened</a:t>
            </a:r>
            <a:r>
              <a:rPr lang="en-US" dirty="0" smtClean="0">
                <a:solidFill>
                  <a:schemeClr val="bg1"/>
                </a:solidFill>
              </a:rPr>
              <a:t>.  </a:t>
            </a:r>
          </a:p>
          <a:p>
            <a:pPr marL="0" indent="0">
              <a:buNone/>
            </a:pPr>
            <a:endParaRPr lang="en-US" sz="1000" dirty="0" smtClean="0">
              <a:solidFill>
                <a:schemeClr val="bg1"/>
              </a:solidFill>
            </a:endParaRPr>
          </a:p>
          <a:p>
            <a:r>
              <a:rPr lang="en-US" dirty="0" smtClean="0">
                <a:solidFill>
                  <a:schemeClr val="bg1"/>
                </a:solidFill>
              </a:rPr>
              <a:t>Because communications on the Internet are often public in nature, all users should be careful to maintain appropriate and responsible communications.</a:t>
            </a:r>
          </a:p>
          <a:p>
            <a:pPr marL="0" indent="0">
              <a:buNone/>
            </a:pPr>
            <a:endParaRPr lang="en-US" sz="1000" dirty="0" smtClean="0">
              <a:solidFill>
                <a:schemeClr val="bg1"/>
              </a:solidFill>
            </a:endParaRPr>
          </a:p>
          <a:p>
            <a:r>
              <a:rPr lang="en-US" dirty="0">
                <a:solidFill>
                  <a:schemeClr val="bg1"/>
                </a:solidFill>
              </a:rPr>
              <a:t>Users are not to harm the computers or network in any way</a:t>
            </a:r>
            <a:r>
              <a:rPr lang="en-US" dirty="0" smtClean="0">
                <a:solidFill>
                  <a:schemeClr val="bg1"/>
                </a:solidFill>
              </a:rPr>
              <a:t>.</a:t>
            </a:r>
          </a:p>
          <a:p>
            <a:pPr marL="0" indent="0">
              <a:buNone/>
            </a:pPr>
            <a:endParaRPr lang="en-US" sz="1000" u="sng" dirty="0">
              <a:solidFill>
                <a:schemeClr val="bg1"/>
              </a:solidFill>
            </a:endParaRPr>
          </a:p>
          <a:p>
            <a:r>
              <a:rPr lang="en-US" u="sng" dirty="0">
                <a:solidFill>
                  <a:schemeClr val="bg1"/>
                </a:solidFill>
              </a:rPr>
              <a:t>Copies</a:t>
            </a:r>
            <a:r>
              <a:rPr lang="en-US" dirty="0">
                <a:solidFill>
                  <a:schemeClr val="bg1"/>
                </a:solidFill>
              </a:rPr>
              <a:t> of software or data may not be created or used on school equipment</a:t>
            </a:r>
          </a:p>
        </p:txBody>
      </p:sp>
      <p:sp>
        <p:nvSpPr>
          <p:cNvPr id="2" name="Title 1"/>
          <p:cNvSpPr>
            <a:spLocks noGrp="1"/>
          </p:cNvSpPr>
          <p:nvPr>
            <p:ph type="title"/>
          </p:nvPr>
        </p:nvSpPr>
        <p:spPr/>
        <p:txBody>
          <a:bodyPr/>
          <a:lstStyle/>
          <a:p>
            <a:pPr algn="ctr"/>
            <a:r>
              <a:rPr lang="en-US" dirty="0" smtClean="0">
                <a:solidFill>
                  <a:schemeClr val="bg1"/>
                </a:solidFill>
              </a:rPr>
              <a:t>Guidelines for Internet Use</a:t>
            </a:r>
            <a:endParaRPr lang="en-US" dirty="0">
              <a:solidFill>
                <a:schemeClr val="bg1"/>
              </a:solidFill>
            </a:endParaRPr>
          </a:p>
        </p:txBody>
      </p:sp>
    </p:spTree>
    <p:extLst>
      <p:ext uri="{BB962C8B-B14F-4D97-AF65-F5344CB8AC3E}">
        <p14:creationId xmlns:p14="http://schemas.microsoft.com/office/powerpoint/2010/main" val="4169590535"/>
      </p:ext>
    </p:extLst>
  </p:cSld>
  <p:clrMapOvr>
    <a:masterClrMapping/>
  </p:clrMapOvr>
  <p:transition>
    <p:wipe dir="d"/>
    <p:sndAc>
      <p:stSnd>
        <p:snd r:embed="rId3" name="drumroll.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04800" y="381000"/>
            <a:ext cx="8534400" cy="6477000"/>
          </a:xfrm>
        </p:spPr>
        <p:txBody>
          <a:bodyPr>
            <a:normAutofit/>
          </a:bodyPr>
          <a:lstStyle/>
          <a:p>
            <a:r>
              <a:rPr lang="en-US" dirty="0" smtClean="0">
                <a:solidFill>
                  <a:schemeClr val="bg1"/>
                </a:solidFill>
              </a:rPr>
              <a:t>Computers should not be used to view, send, or display obscene, lewd, profane, vulgar, disrespectful, rude, threatening, or inflammatory language, messages, or pictures.</a:t>
            </a:r>
          </a:p>
          <a:p>
            <a:pPr marL="0" indent="0">
              <a:buNone/>
            </a:pPr>
            <a:endParaRPr lang="en-US" sz="1100" dirty="0" smtClean="0">
              <a:solidFill>
                <a:schemeClr val="bg1"/>
              </a:solidFill>
            </a:endParaRPr>
          </a:p>
          <a:p>
            <a:r>
              <a:rPr lang="en-US" dirty="0" smtClean="0">
                <a:solidFill>
                  <a:schemeClr val="bg1"/>
                </a:solidFill>
              </a:rPr>
              <a:t>The posting of electronic chain letters or  useless information is a violation of system policy.</a:t>
            </a:r>
          </a:p>
          <a:p>
            <a:pPr marL="0" indent="0">
              <a:buNone/>
            </a:pPr>
            <a:endParaRPr lang="en-US" sz="1000" dirty="0" smtClean="0">
              <a:solidFill>
                <a:schemeClr val="bg1"/>
              </a:solidFill>
            </a:endParaRPr>
          </a:p>
          <a:p>
            <a:r>
              <a:rPr lang="en-US" dirty="0" smtClean="0">
                <a:solidFill>
                  <a:schemeClr val="bg1"/>
                </a:solidFill>
              </a:rPr>
              <a:t>Copyright laws allow the installation of a single copy of any software program on </a:t>
            </a:r>
            <a:r>
              <a:rPr lang="en-US" u="sng" dirty="0" smtClean="0">
                <a:solidFill>
                  <a:schemeClr val="bg1"/>
                </a:solidFill>
              </a:rPr>
              <a:t>one</a:t>
            </a:r>
            <a:r>
              <a:rPr lang="en-US" dirty="0" smtClean="0">
                <a:solidFill>
                  <a:schemeClr val="bg1"/>
                </a:solidFill>
              </a:rPr>
              <a:t> computer at a time.</a:t>
            </a:r>
          </a:p>
          <a:p>
            <a:pPr marL="0" indent="0">
              <a:buNone/>
            </a:pPr>
            <a:endParaRPr lang="en-US" sz="1000" dirty="0" smtClean="0">
              <a:solidFill>
                <a:schemeClr val="bg1"/>
              </a:solidFill>
            </a:endParaRPr>
          </a:p>
          <a:p>
            <a:r>
              <a:rPr lang="en-US" dirty="0" smtClean="0">
                <a:solidFill>
                  <a:schemeClr val="bg1"/>
                </a:solidFill>
              </a:rPr>
              <a:t>Users should report policy violations or problems with security to the principal or the system technology coordinator.</a:t>
            </a:r>
          </a:p>
          <a:p>
            <a:endParaRPr lang="en-US" dirty="0" smtClean="0">
              <a:solidFill>
                <a:schemeClr val="bg1"/>
              </a:solidFill>
            </a:endParaRPr>
          </a:p>
          <a:p>
            <a:endParaRPr lang="en-US" dirty="0" smtClean="0">
              <a:solidFill>
                <a:schemeClr val="bg1"/>
              </a:solidFill>
            </a:endParaRPr>
          </a:p>
          <a:p>
            <a:endParaRPr lang="en-US" dirty="0"/>
          </a:p>
        </p:txBody>
      </p:sp>
    </p:spTree>
    <p:extLst>
      <p:ext uri="{BB962C8B-B14F-4D97-AF65-F5344CB8AC3E}">
        <p14:creationId xmlns:p14="http://schemas.microsoft.com/office/powerpoint/2010/main" val="734635013"/>
      </p:ext>
    </p:extLst>
  </p:cSld>
  <p:clrMapOvr>
    <a:masterClrMapping/>
  </p:clrMapOvr>
  <p:transition>
    <p:wipe dir="d"/>
    <p:sndAc>
      <p:stSnd>
        <p:snd r:embed="rId3" name="drumroll.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04800" y="304800"/>
            <a:ext cx="8610600" cy="6324600"/>
          </a:xfrm>
        </p:spPr>
        <p:txBody>
          <a:bodyPr>
            <a:normAutofit lnSpcReduction="10000"/>
          </a:bodyPr>
          <a:lstStyle/>
          <a:p>
            <a:pPr marL="365760" indent="-283464">
              <a:lnSpc>
                <a:spcPct val="90000"/>
              </a:lnSpc>
              <a:defRPr/>
            </a:pPr>
            <a:r>
              <a:rPr lang="en-US" dirty="0" smtClean="0">
                <a:solidFill>
                  <a:schemeClr val="bg1"/>
                </a:solidFill>
              </a:rPr>
              <a:t>Students must not attempt to modify resources, utilities, configurations, or change restrictions on an account </a:t>
            </a:r>
            <a:r>
              <a:rPr lang="en-US" u="sng" dirty="0" smtClean="0">
                <a:solidFill>
                  <a:schemeClr val="bg1"/>
                </a:solidFill>
              </a:rPr>
              <a:t>or</a:t>
            </a:r>
            <a:r>
              <a:rPr lang="en-US" dirty="0" smtClean="0">
                <a:solidFill>
                  <a:schemeClr val="bg1"/>
                </a:solidFill>
              </a:rPr>
              <a:t> attempt to breach any security system either with or without malicious intent.</a:t>
            </a:r>
          </a:p>
          <a:p>
            <a:pPr marL="82296" indent="0">
              <a:lnSpc>
                <a:spcPct val="90000"/>
              </a:lnSpc>
              <a:buNone/>
              <a:defRPr/>
            </a:pPr>
            <a:endParaRPr lang="en-US" sz="1200" dirty="0" smtClean="0">
              <a:solidFill>
                <a:schemeClr val="bg1"/>
              </a:solidFill>
            </a:endParaRPr>
          </a:p>
          <a:p>
            <a:pPr marL="365760" indent="-283464">
              <a:lnSpc>
                <a:spcPct val="90000"/>
              </a:lnSpc>
              <a:defRPr/>
            </a:pPr>
            <a:r>
              <a:rPr lang="en-US" dirty="0" smtClean="0">
                <a:solidFill>
                  <a:schemeClr val="bg1"/>
                </a:solidFill>
              </a:rPr>
              <a:t>Illegal copies of software may not be created or used on school computers.</a:t>
            </a:r>
          </a:p>
          <a:p>
            <a:pPr marL="82296" indent="0">
              <a:lnSpc>
                <a:spcPct val="90000"/>
              </a:lnSpc>
              <a:buNone/>
              <a:defRPr/>
            </a:pPr>
            <a:endParaRPr lang="en-US" sz="1200" dirty="0" smtClean="0">
              <a:solidFill>
                <a:schemeClr val="bg1"/>
              </a:solidFill>
            </a:endParaRPr>
          </a:p>
          <a:p>
            <a:pPr marL="365760" indent="-283464">
              <a:lnSpc>
                <a:spcPct val="90000"/>
              </a:lnSpc>
              <a:defRPr/>
            </a:pPr>
            <a:r>
              <a:rPr lang="en-US" dirty="0" smtClean="0">
                <a:solidFill>
                  <a:schemeClr val="bg1"/>
                </a:solidFill>
              </a:rPr>
              <a:t>No one is to share his/her computer password with another person.</a:t>
            </a:r>
          </a:p>
          <a:p>
            <a:pPr marL="82296" indent="0">
              <a:lnSpc>
                <a:spcPct val="90000"/>
              </a:lnSpc>
              <a:buNone/>
              <a:defRPr/>
            </a:pPr>
            <a:endParaRPr lang="en-US" sz="1200" dirty="0" smtClean="0">
              <a:solidFill>
                <a:schemeClr val="bg1"/>
              </a:solidFill>
            </a:endParaRPr>
          </a:p>
          <a:p>
            <a:pPr marL="365760" indent="-283464">
              <a:lnSpc>
                <a:spcPct val="90000"/>
              </a:lnSpc>
              <a:defRPr/>
            </a:pPr>
            <a:r>
              <a:rPr lang="en-US" dirty="0" smtClean="0">
                <a:solidFill>
                  <a:schemeClr val="bg1"/>
                </a:solidFill>
              </a:rPr>
              <a:t>No one is to use the computer or Internet to reveal personal addresses or telephone numbers (yours or some one else’s)</a:t>
            </a:r>
            <a:endParaRPr lang="en-US" sz="1100" dirty="0" smtClean="0">
              <a:solidFill>
                <a:schemeClr val="bg1"/>
              </a:solidFill>
            </a:endParaRPr>
          </a:p>
          <a:p>
            <a:pPr marL="365760" indent="-283464">
              <a:lnSpc>
                <a:spcPct val="90000"/>
              </a:lnSpc>
              <a:buNone/>
              <a:defRPr/>
            </a:pPr>
            <a:endParaRPr lang="en-US" sz="1200" dirty="0" smtClean="0">
              <a:solidFill>
                <a:schemeClr val="bg1"/>
              </a:solidFill>
            </a:endParaRPr>
          </a:p>
          <a:p>
            <a:pPr marL="365760" indent="-283464">
              <a:lnSpc>
                <a:spcPct val="90000"/>
              </a:lnSpc>
              <a:defRPr/>
            </a:pPr>
            <a:r>
              <a:rPr lang="en-US" dirty="0" smtClean="0">
                <a:solidFill>
                  <a:schemeClr val="bg1"/>
                </a:solidFill>
              </a:rPr>
              <a:t>Accessing any work, folders, or files which are not assigned to you, under your computer password is forbidden.</a:t>
            </a:r>
          </a:p>
          <a:p>
            <a:endParaRPr lang="en-US" dirty="0"/>
          </a:p>
        </p:txBody>
      </p:sp>
    </p:spTree>
    <p:extLst>
      <p:ext uri="{BB962C8B-B14F-4D97-AF65-F5344CB8AC3E}">
        <p14:creationId xmlns:p14="http://schemas.microsoft.com/office/powerpoint/2010/main" val="672765754"/>
      </p:ext>
    </p:extLst>
  </p:cSld>
  <p:clrMapOvr>
    <a:masterClrMapping/>
  </p:clrMapOvr>
  <p:transition>
    <p:wipe dir="d"/>
    <p:sndAc>
      <p:stSnd>
        <p:snd r:embed="rId2" name="drumroll.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bg1"/>
                </a:solidFill>
              </a:rPr>
              <a:t>Loss of access</a:t>
            </a:r>
          </a:p>
          <a:p>
            <a:pPr>
              <a:buNone/>
            </a:pPr>
            <a:endParaRPr lang="en-US" sz="1100" dirty="0" smtClean="0">
              <a:solidFill>
                <a:schemeClr val="bg1"/>
              </a:solidFill>
            </a:endParaRPr>
          </a:p>
          <a:p>
            <a:r>
              <a:rPr lang="en-US" dirty="0" smtClean="0">
                <a:solidFill>
                  <a:schemeClr val="bg1"/>
                </a:solidFill>
              </a:rPr>
              <a:t>Additional disciplinary action in line with existing practice regarding inappropriate language or behavior</a:t>
            </a:r>
          </a:p>
          <a:p>
            <a:pPr>
              <a:buNone/>
            </a:pPr>
            <a:endParaRPr lang="en-US" sz="1100" dirty="0" smtClean="0">
              <a:solidFill>
                <a:schemeClr val="bg1"/>
              </a:solidFill>
            </a:endParaRPr>
          </a:p>
          <a:p>
            <a:r>
              <a:rPr lang="en-US" dirty="0" smtClean="0">
                <a:solidFill>
                  <a:schemeClr val="bg1"/>
                </a:solidFill>
              </a:rPr>
              <a:t>Legal action, when applicable</a:t>
            </a:r>
          </a:p>
          <a:p>
            <a:pPr>
              <a:buNone/>
            </a:pPr>
            <a:endParaRPr lang="en-US" sz="1100" dirty="0" smtClean="0">
              <a:solidFill>
                <a:schemeClr val="bg1"/>
              </a:solidFill>
            </a:endParaRPr>
          </a:p>
          <a:p>
            <a:pPr>
              <a:buNone/>
            </a:pPr>
            <a:r>
              <a:rPr lang="en-US" u="sng" dirty="0" smtClean="0">
                <a:solidFill>
                  <a:schemeClr val="bg1"/>
                </a:solidFill>
              </a:rPr>
              <a:t>Remember</a:t>
            </a:r>
          </a:p>
          <a:p>
            <a:r>
              <a:rPr lang="en-US" dirty="0" smtClean="0">
                <a:solidFill>
                  <a:schemeClr val="bg1"/>
                </a:solidFill>
              </a:rPr>
              <a:t>Internet access is a </a:t>
            </a:r>
            <a:r>
              <a:rPr lang="en-US" u="sng" dirty="0" smtClean="0">
                <a:solidFill>
                  <a:schemeClr val="bg1"/>
                </a:solidFill>
              </a:rPr>
              <a:t>privilege</a:t>
            </a:r>
            <a:r>
              <a:rPr lang="en-US" dirty="0" smtClean="0">
                <a:solidFill>
                  <a:schemeClr val="bg1"/>
                </a:solidFill>
              </a:rPr>
              <a:t>, not a right.</a:t>
            </a:r>
          </a:p>
          <a:p>
            <a:endParaRPr lang="en-US" dirty="0"/>
          </a:p>
        </p:txBody>
      </p:sp>
      <p:sp>
        <p:nvSpPr>
          <p:cNvPr id="3" name="Title 2"/>
          <p:cNvSpPr>
            <a:spLocks noGrp="1"/>
          </p:cNvSpPr>
          <p:nvPr>
            <p:ph type="title"/>
          </p:nvPr>
        </p:nvSpPr>
        <p:spPr/>
        <p:txBody>
          <a:bodyPr/>
          <a:lstStyle/>
          <a:p>
            <a:r>
              <a:rPr lang="en-US" dirty="0" smtClean="0">
                <a:solidFill>
                  <a:schemeClr val="bg1"/>
                </a:solidFill>
              </a:rPr>
              <a:t>Consequences for Policy Violations</a:t>
            </a:r>
            <a:endParaRPr lang="en-US" dirty="0">
              <a:solidFill>
                <a:schemeClr val="bg1"/>
              </a:solidFill>
            </a:endParaRPr>
          </a:p>
        </p:txBody>
      </p:sp>
    </p:spTree>
    <p:extLst>
      <p:ext uri="{BB962C8B-B14F-4D97-AF65-F5344CB8AC3E}">
        <p14:creationId xmlns:p14="http://schemas.microsoft.com/office/powerpoint/2010/main" val="4142318522"/>
      </p:ext>
    </p:extLst>
  </p:cSld>
  <p:clrMapOvr>
    <a:masterClrMapping/>
  </p:clrMapOvr>
  <p:transition>
    <p:wipe dir="d"/>
    <p:sndAc>
      <p:stSnd>
        <p:snd r:embed="rId2" name="drumroll.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91000" y="457200"/>
            <a:ext cx="4495800" cy="6019800"/>
          </a:xfrm>
        </p:spPr>
        <p:txBody>
          <a:bodyPr>
            <a:normAutofit/>
          </a:bodyPr>
          <a:lstStyle/>
          <a:p>
            <a:pPr algn="ctr"/>
            <a:r>
              <a:rPr lang="en-US" sz="2400" dirty="0" smtClean="0">
                <a:solidFill>
                  <a:schemeClr val="bg1"/>
                </a:solidFill>
              </a:rPr>
              <a:t>The school has no duty to regulate or review off-campus Internet/cell phone messages, statements, postings, or acts, but when those acts threaten violence against another student or employee, disrupt the learning environment or orderly conduct of school, the school can take action.   Discipline can range from conferencing with the student to expulsion.  Law enforcement may be contacted if necessary. </a:t>
            </a:r>
            <a:r>
              <a:rPr lang="en-US" sz="2400" dirty="0" smtClean="0"/>
              <a:t/>
            </a:r>
            <a:br>
              <a:rPr lang="en-US" sz="2400" dirty="0" smtClean="0"/>
            </a:br>
            <a:endParaRPr lang="en-US" sz="2400" dirty="0"/>
          </a:p>
        </p:txBody>
      </p:sp>
      <p:sp>
        <p:nvSpPr>
          <p:cNvPr id="8" name="Text Placeholder 7"/>
          <p:cNvSpPr>
            <a:spLocks noGrp="1"/>
          </p:cNvSpPr>
          <p:nvPr>
            <p:ph type="body" sz="half" idx="2"/>
          </p:nvPr>
        </p:nvSpPr>
        <p:spPr/>
        <p:txBody>
          <a:bodyPr>
            <a:normAutofit/>
          </a:bodyPr>
          <a:lstStyle/>
          <a:p>
            <a:r>
              <a:rPr lang="en-US" sz="2800" dirty="0" smtClean="0">
                <a:solidFill>
                  <a:schemeClr val="bg1"/>
                </a:solidFill>
              </a:rPr>
              <a:t> </a:t>
            </a:r>
          </a:p>
          <a:p>
            <a:endParaRPr lang="en-US" dirty="0" smtClean="0"/>
          </a:p>
        </p:txBody>
      </p:sp>
      <p:pic>
        <p:nvPicPr>
          <p:cNvPr id="1026" name="Picture 2" descr="C:\Program Files\Microsoft Office\MEDIA\CAGCAT10\j0300520.gif"/>
          <p:cNvPicPr>
            <a:picLocks noChangeAspect="1" noChangeArrowheads="1" noCrop="1"/>
          </p:cNvPicPr>
          <p:nvPr/>
        </p:nvPicPr>
        <p:blipFill>
          <a:blip r:embed="rId4" cstate="print"/>
          <a:srcRect/>
          <a:stretch>
            <a:fillRect/>
          </a:stretch>
        </p:blipFill>
        <p:spPr bwMode="auto">
          <a:xfrm>
            <a:off x="457200" y="1626781"/>
            <a:ext cx="3581400" cy="3520699"/>
          </a:xfrm>
          <a:prstGeom prst="rect">
            <a:avLst/>
          </a:prstGeom>
          <a:noFill/>
        </p:spPr>
      </p:pic>
    </p:spTree>
    <p:extLst>
      <p:ext uri="{BB962C8B-B14F-4D97-AF65-F5344CB8AC3E}">
        <p14:creationId xmlns:p14="http://schemas.microsoft.com/office/powerpoint/2010/main" val="3571983861"/>
      </p:ext>
    </p:extLst>
  </p:cSld>
  <p:clrMapOvr>
    <a:masterClrMapping/>
  </p:clrMapOvr>
  <p:transition>
    <p:wipe dir="d"/>
    <p:sndAc>
      <p:stSnd>
        <p:snd r:embed="rId3" name="applause.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US" dirty="0" smtClean="0">
                <a:solidFill>
                  <a:schemeClr val="bg1"/>
                </a:solidFill>
              </a:rPr>
              <a:t>The Lee County Schools Guidelines Regarding the Legal and Ethical Use of the Internet and Technology Resources for Students and for Employees is located in all student handbooks and on the Lee County Web Page under Technology.    </a:t>
            </a:r>
          </a:p>
          <a:p>
            <a:pPr algn="ctr">
              <a:buNone/>
            </a:pPr>
            <a:r>
              <a:rPr lang="en-US" u="sng" dirty="0" smtClean="0">
                <a:solidFill>
                  <a:schemeClr val="bg1"/>
                </a:solidFill>
              </a:rPr>
              <a:t>www.lee.k12.al.us</a:t>
            </a:r>
          </a:p>
          <a:p>
            <a:endParaRPr lang="en-US" dirty="0" smtClean="0"/>
          </a:p>
          <a:p>
            <a:endParaRPr lang="en-US" dirty="0"/>
          </a:p>
        </p:txBody>
      </p:sp>
    </p:spTree>
    <p:extLst>
      <p:ext uri="{BB962C8B-B14F-4D97-AF65-F5344CB8AC3E}">
        <p14:creationId xmlns:p14="http://schemas.microsoft.com/office/powerpoint/2010/main" val="599653335"/>
      </p:ext>
    </p:extLst>
  </p:cSld>
  <p:clrMapOvr>
    <a:masterClrMapping/>
  </p:clrMapOvr>
  <p:transition>
    <p:wipe dir="d"/>
    <p:sndAc>
      <p:stSnd>
        <p:snd r:embed="rId2" name="drumroll.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1.jpeg"/></Relationships>
</file>

<file path=ppt/theme/theme1.xml><?xml version="1.0" encoding="utf-8"?>
<a:theme xmlns:a="http://schemas.openxmlformats.org/drawingml/2006/main" name="Teach grade school students how to use PowerPoint 200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403</TotalTime>
  <Words>1639</Words>
  <Application>Microsoft Office PowerPoint</Application>
  <PresentationFormat>On-screen Show (4:3)</PresentationFormat>
  <Paragraphs>154</Paragraphs>
  <Slides>19</Slides>
  <Notes>16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Calibri</vt:lpstr>
      <vt:lpstr>Calibri-Italic</vt:lpstr>
      <vt:lpstr>Constantia</vt:lpstr>
      <vt:lpstr>Wingdings 2</vt:lpstr>
      <vt:lpstr>Teach grade school students how to use PowerPoint 2007</vt:lpstr>
      <vt:lpstr>Paper</vt:lpstr>
      <vt:lpstr>PowerPoint Presentation</vt:lpstr>
      <vt:lpstr>New Pilot Practice: BYOD </vt:lpstr>
      <vt:lpstr>Cell Phones &amp; Electronic Devices Permitted</vt:lpstr>
      <vt:lpstr>When &amp; Where to Use</vt:lpstr>
      <vt:lpstr>Storage of Student Personal Devices</vt:lpstr>
      <vt:lpstr>Internet Access</vt:lpstr>
      <vt:lpstr>Electrical </vt:lpstr>
      <vt:lpstr>Theft/Loss/Damage</vt:lpstr>
      <vt:lpstr>   Troubleshoot/Inspection</vt:lpstr>
      <vt:lpstr>PowerPoint Presentation</vt:lpstr>
      <vt:lpstr>Internet &amp; Technology </vt:lpstr>
      <vt:lpstr>Independent Internet Access Requirements</vt:lpstr>
      <vt:lpstr>School Rules and Internet Access</vt:lpstr>
      <vt:lpstr>Guidelines for Internet Use</vt:lpstr>
      <vt:lpstr>PowerPoint Presentation</vt:lpstr>
      <vt:lpstr>PowerPoint Presentation</vt:lpstr>
      <vt:lpstr>Consequences for Policy Violations</vt:lpstr>
      <vt:lpstr>The school has no duty to regulate or review off-campus Internet/cell phone messages, statements, postings, or acts, but when those acts threaten violence against another student or employee, disrupt the learning environment or orderly conduct of school, the school can take action.   Discipline can range from conferencing with the student to expulsion.  Law enforcement may be contacted if necessary.  </vt:lpstr>
      <vt:lpstr>PowerPoint Presentation</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hendersonp</dc:creator>
  <cp:lastModifiedBy>Henderson,Patti</cp:lastModifiedBy>
  <cp:revision>109</cp:revision>
  <cp:lastPrinted>2013-08-08T15:53:47Z</cp:lastPrinted>
  <dcterms:created xsi:type="dcterms:W3CDTF">2010-03-23T16:34:25Z</dcterms:created>
  <dcterms:modified xsi:type="dcterms:W3CDTF">2014-08-19T14:54:28Z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TC300045151033</vt:lpwstr>
  </property>
</Properties>
</file>