
<file path=[Content_Types].xml><?xml version="1.0" encoding="utf-8"?>
<Types xmlns="http://schemas.openxmlformats.org/package/2006/content-types">
  <Default Extension="png" ContentType="image/png"/>
  <Default Extension="pdf" ContentType="application/pdf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9" r:id="rId1"/>
  </p:sldMasterIdLst>
  <p:notesMasterIdLst>
    <p:notesMasterId r:id="rId37"/>
  </p:notesMasterIdLst>
  <p:handoutMasterIdLst>
    <p:handoutMasterId r:id="rId38"/>
  </p:handoutMasterIdLst>
  <p:sldIdLst>
    <p:sldId id="256" r:id="rId2"/>
    <p:sldId id="257" r:id="rId3"/>
    <p:sldId id="258" r:id="rId4"/>
    <p:sldId id="259" r:id="rId5"/>
    <p:sldId id="262" r:id="rId6"/>
    <p:sldId id="263" r:id="rId7"/>
    <p:sldId id="264" r:id="rId8"/>
    <p:sldId id="265" r:id="rId9"/>
    <p:sldId id="301" r:id="rId10"/>
    <p:sldId id="300" r:id="rId11"/>
    <p:sldId id="303" r:id="rId12"/>
    <p:sldId id="304" r:id="rId13"/>
    <p:sldId id="266" r:id="rId14"/>
    <p:sldId id="267" r:id="rId15"/>
    <p:sldId id="268" r:id="rId16"/>
    <p:sldId id="269" r:id="rId17"/>
    <p:sldId id="292" r:id="rId18"/>
    <p:sldId id="291" r:id="rId19"/>
    <p:sldId id="293" r:id="rId20"/>
    <p:sldId id="270" r:id="rId21"/>
    <p:sldId id="271" r:id="rId22"/>
    <p:sldId id="273" r:id="rId23"/>
    <p:sldId id="294" r:id="rId24"/>
    <p:sldId id="275" r:id="rId25"/>
    <p:sldId id="274" r:id="rId26"/>
    <p:sldId id="277" r:id="rId27"/>
    <p:sldId id="276" r:id="rId28"/>
    <p:sldId id="297" r:id="rId29"/>
    <p:sldId id="280" r:id="rId30"/>
    <p:sldId id="289" r:id="rId31"/>
    <p:sldId id="305" r:id="rId32"/>
    <p:sldId id="260" r:id="rId33"/>
    <p:sldId id="296" r:id="rId34"/>
    <p:sldId id="295" r:id="rId35"/>
    <p:sldId id="298" r:id="rId36"/>
  </p:sldIdLst>
  <p:sldSz cx="9144000" cy="6858000" type="screen4x3"/>
  <p:notesSz cx="6950075" cy="9236075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52" charset="0"/>
        <a:ea typeface="ＭＳ Ｐゴシック" pitchFamily="-52" charset="-128"/>
        <a:cs typeface="ＭＳ Ｐゴシック" pitchFamily="-52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52" charset="0"/>
        <a:ea typeface="ＭＳ Ｐゴシック" pitchFamily="-52" charset="-128"/>
        <a:cs typeface="ＭＳ Ｐゴシック" pitchFamily="-52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52" charset="0"/>
        <a:ea typeface="ＭＳ Ｐゴシック" pitchFamily="-52" charset="-128"/>
        <a:cs typeface="ＭＳ Ｐゴシック" pitchFamily="-52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52" charset="0"/>
        <a:ea typeface="ＭＳ Ｐゴシック" pitchFamily="-52" charset="-128"/>
        <a:cs typeface="ＭＳ Ｐゴシック" pitchFamily="-52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52" charset="0"/>
        <a:ea typeface="ＭＳ Ｐゴシック" pitchFamily="-52" charset="-128"/>
        <a:cs typeface="ＭＳ Ｐゴシック" pitchFamily="-52" charset="-128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pitchFamily="-52" charset="0"/>
        <a:ea typeface="ＭＳ Ｐゴシック" pitchFamily="-52" charset="-128"/>
        <a:cs typeface="ＭＳ Ｐゴシック" pitchFamily="-52" charset="-128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pitchFamily="-52" charset="0"/>
        <a:ea typeface="ＭＳ Ｐゴシック" pitchFamily="-52" charset="-128"/>
        <a:cs typeface="ＭＳ Ｐゴシック" pitchFamily="-52" charset="-128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pitchFamily="-52" charset="0"/>
        <a:ea typeface="ＭＳ Ｐゴシック" pitchFamily="-52" charset="-128"/>
        <a:cs typeface="ＭＳ Ｐゴシック" pitchFamily="-52" charset="-128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pitchFamily="-52" charset="0"/>
        <a:ea typeface="ＭＳ Ｐゴシック" pitchFamily="-52" charset="-128"/>
        <a:cs typeface="ＭＳ Ｐゴシック" pitchFamily="-52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806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0929"/>
  </p:normalViewPr>
  <p:slideViewPr>
    <p:cSldViewPr>
      <p:cViewPr varScale="1">
        <p:scale>
          <a:sx n="101" d="100"/>
          <a:sy n="101" d="100"/>
        </p:scale>
        <p:origin x="126" y="2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11699" cy="461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492" tIns="46246" rIns="92492" bIns="46246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38376" y="0"/>
            <a:ext cx="3011699" cy="461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492" tIns="46246" rIns="92492" bIns="46246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737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774271"/>
            <a:ext cx="3011699" cy="461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492" tIns="46246" rIns="92492" bIns="46246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737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38376" y="8774271"/>
            <a:ext cx="3011699" cy="461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492" tIns="46246" rIns="92492" bIns="46246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D2C1618-D716-41EC-8866-E0D1D6E36ED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7627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11699" cy="461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492" tIns="46246" rIns="92492" bIns="46246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38376" y="0"/>
            <a:ext cx="3011699" cy="461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492" tIns="46246" rIns="92492" bIns="46246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3012" name="Placeholder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65225" y="692150"/>
            <a:ext cx="4619625" cy="34639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430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6677" y="4387136"/>
            <a:ext cx="5096722" cy="41562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492" tIns="46246" rIns="92492" bIns="4624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30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74271"/>
            <a:ext cx="3011699" cy="461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492" tIns="46246" rIns="92492" bIns="46246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430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38376" y="8774271"/>
            <a:ext cx="3011699" cy="461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492" tIns="46246" rIns="92492" bIns="46246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C59609C-F959-4314-9FD3-D1796563AB7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07975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52" charset="0"/>
        <a:ea typeface="ＭＳ Ｐゴシック" pitchFamily="-52" charset="-128"/>
        <a:cs typeface="ＭＳ Ｐゴシック" pitchFamily="-52" charset="-128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52" charset="0"/>
        <a:ea typeface="ＭＳ Ｐゴシック" pitchFamily="-52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52" charset="0"/>
        <a:ea typeface="ＭＳ Ｐゴシック" pitchFamily="-52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52" charset="0"/>
        <a:ea typeface="ＭＳ Ｐゴシック" pitchFamily="-52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52" charset="0"/>
        <a:ea typeface="ＭＳ Ｐゴシック" pitchFamily="-52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CCD9D38-96E4-4343-B43A-79D942734FF7}" type="slidenum">
              <a:rPr lang="en-US"/>
              <a:pPr/>
              <a:t>1</a:t>
            </a:fld>
            <a:endParaRPr lang="en-US"/>
          </a:p>
        </p:txBody>
      </p:sp>
      <p:sp>
        <p:nvSpPr>
          <p:cNvPr id="44034" name="Placeholder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Placeholder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2435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BBEE1C0-63DC-477B-9F8A-0E077F6039E0}" type="slidenum">
              <a:rPr lang="en-US"/>
              <a:pPr/>
              <a:t>2</a:t>
            </a:fld>
            <a:endParaRPr lang="en-US"/>
          </a:p>
        </p:txBody>
      </p:sp>
      <p:sp>
        <p:nvSpPr>
          <p:cNvPr id="45058" name="Placeholder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Placeholder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49919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C0DC620-E514-423B-ACBA-4C02D8226472}" type="slidenum">
              <a:rPr lang="en-US"/>
              <a:pPr/>
              <a:t>3</a:t>
            </a:fld>
            <a:endParaRPr lang="en-US"/>
          </a:p>
        </p:txBody>
      </p:sp>
      <p:sp>
        <p:nvSpPr>
          <p:cNvPr id="46082" name="Placeholder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Placeholder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1640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89BD846-EEA0-4DF6-B9FF-2DCB540F6878}" type="slidenum">
              <a:rPr lang="en-US"/>
              <a:pPr/>
              <a:t>4</a:t>
            </a:fld>
            <a:endParaRPr lang="en-US"/>
          </a:p>
        </p:txBody>
      </p:sp>
      <p:sp>
        <p:nvSpPr>
          <p:cNvPr id="47106" name="Placeholder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Placeholder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4276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AAD51D0-FF5F-4AC3-AD7B-4CF339C510BA}" type="slidenum">
              <a:rPr lang="en-US"/>
              <a:pPr/>
              <a:t>5</a:t>
            </a:fld>
            <a:endParaRPr lang="en-US"/>
          </a:p>
        </p:txBody>
      </p:sp>
      <p:sp>
        <p:nvSpPr>
          <p:cNvPr id="49154" name="Placeholder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Placeholder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3301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A2ADE5C-CEFF-46F2-BF3D-064A7E659436}" type="slidenum">
              <a:rPr lang="en-US"/>
              <a:pPr/>
              <a:t>6</a:t>
            </a:fld>
            <a:endParaRPr lang="en-US"/>
          </a:p>
        </p:txBody>
      </p:sp>
      <p:sp>
        <p:nvSpPr>
          <p:cNvPr id="50178" name="Placeholder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Placeholder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4626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C5407E1-ADEA-42FC-81BF-454F9F1C9B38}" type="slidenum">
              <a:rPr lang="en-US"/>
              <a:pPr/>
              <a:t>7</a:t>
            </a:fld>
            <a:endParaRPr lang="en-US"/>
          </a:p>
        </p:txBody>
      </p:sp>
      <p:sp>
        <p:nvSpPr>
          <p:cNvPr id="51202" name="Placeholder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Placeholder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29678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EFF3A25-D350-4781-BBA2-EC12F3142B28}" type="slidenum">
              <a:rPr lang="en-US"/>
              <a:pPr/>
              <a:t>8</a:t>
            </a:fld>
            <a:endParaRPr lang="en-US"/>
          </a:p>
        </p:txBody>
      </p:sp>
      <p:sp>
        <p:nvSpPr>
          <p:cNvPr id="54274" name="Placeholder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Placeholder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2223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59609C-F959-4314-9FD3-D1796563AB79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8408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59609C-F959-4314-9FD3-D1796563AB79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70619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59609C-F959-4314-9FD3-D1796563AB79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0084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1A9BBE1-D810-4A21-AE12-95552F8A9617}" type="slidenum">
              <a:rPr lang="en-US"/>
              <a:pPr/>
              <a:t>13</a:t>
            </a:fld>
            <a:endParaRPr lang="en-US"/>
          </a:p>
        </p:txBody>
      </p:sp>
      <p:sp>
        <p:nvSpPr>
          <p:cNvPr id="56322" name="Placeholder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Placeholder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5945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C95EF83-8668-4C83-A37F-BED4343832DA}" type="slidenum">
              <a:rPr lang="en-US"/>
              <a:pPr/>
              <a:t>14</a:t>
            </a:fld>
            <a:endParaRPr lang="en-US"/>
          </a:p>
        </p:txBody>
      </p:sp>
      <p:sp>
        <p:nvSpPr>
          <p:cNvPr id="97282" name="Placeholder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3" name="Placeholder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4331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9AE43BA-CDF8-4E3A-972C-9F72E94284A5}" type="slidenum">
              <a:rPr lang="en-US"/>
              <a:pPr/>
              <a:t>15</a:t>
            </a:fld>
            <a:endParaRPr lang="en-US"/>
          </a:p>
        </p:txBody>
      </p:sp>
      <p:sp>
        <p:nvSpPr>
          <p:cNvPr id="98306" name="Placeholder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7" name="Placeholder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08208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9DD4747-0218-4243-A474-B80AD4D23637}" type="slidenum">
              <a:rPr lang="en-US"/>
              <a:pPr/>
              <a:t>16</a:t>
            </a:fld>
            <a:endParaRPr lang="en-US"/>
          </a:p>
        </p:txBody>
      </p:sp>
      <p:sp>
        <p:nvSpPr>
          <p:cNvPr id="99330" name="Placeholder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1" name="Placeholder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9286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59609C-F959-4314-9FD3-D1796563AB79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42775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59609C-F959-4314-9FD3-D1796563AB79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96052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59609C-F959-4314-9FD3-D1796563AB79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69840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033F79F-78E3-4662-8EB0-E2CC10ABBDDF}" type="slidenum">
              <a:rPr lang="en-US"/>
              <a:pPr/>
              <a:t>20</a:t>
            </a:fld>
            <a:endParaRPr lang="en-US"/>
          </a:p>
        </p:txBody>
      </p:sp>
      <p:sp>
        <p:nvSpPr>
          <p:cNvPr id="100354" name="Placeholder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5" name="Placeholder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91996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12987FE-9C3A-437B-806C-EF09C96E3CA9}" type="slidenum">
              <a:rPr lang="en-US"/>
              <a:pPr/>
              <a:t>21</a:t>
            </a:fld>
            <a:endParaRPr lang="en-US"/>
          </a:p>
        </p:txBody>
      </p:sp>
      <p:sp>
        <p:nvSpPr>
          <p:cNvPr id="101378" name="Placeholder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79" name="Placeholder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61660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52518B4-908D-4F17-AC51-CC1C7633E1CE}" type="slidenum">
              <a:rPr lang="en-US"/>
              <a:pPr/>
              <a:t>22</a:t>
            </a:fld>
            <a:endParaRPr lang="en-US"/>
          </a:p>
        </p:txBody>
      </p:sp>
      <p:sp>
        <p:nvSpPr>
          <p:cNvPr id="103426" name="Placeholder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7" name="Placeholder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432451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59609C-F959-4314-9FD3-D1796563AB79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49092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2823D33-86E3-4245-8706-C8ABC1430262}" type="slidenum">
              <a:rPr lang="en-US"/>
              <a:pPr/>
              <a:t>24</a:t>
            </a:fld>
            <a:endParaRPr lang="en-US"/>
          </a:p>
        </p:txBody>
      </p:sp>
      <p:sp>
        <p:nvSpPr>
          <p:cNvPr id="105474" name="Placeholder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5" name="Placeholder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77799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2EA251E-9D24-49D2-9EDE-7ED1899E73B4}" type="slidenum">
              <a:rPr lang="en-US"/>
              <a:pPr/>
              <a:t>25</a:t>
            </a:fld>
            <a:endParaRPr lang="en-US"/>
          </a:p>
        </p:txBody>
      </p:sp>
      <p:sp>
        <p:nvSpPr>
          <p:cNvPr id="104450" name="Placeholder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1" name="Placeholder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66225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79637F-8522-4234-B862-1EBAD8BAFA44}" type="slidenum">
              <a:rPr lang="en-US"/>
              <a:pPr/>
              <a:t>26</a:t>
            </a:fld>
            <a:endParaRPr lang="en-US"/>
          </a:p>
        </p:txBody>
      </p:sp>
      <p:sp>
        <p:nvSpPr>
          <p:cNvPr id="106498" name="Placeholder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Placeholder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62822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38A1118-4A2B-4B49-AD51-20A226181B1B}" type="slidenum">
              <a:rPr lang="en-US"/>
              <a:pPr/>
              <a:t>27</a:t>
            </a:fld>
            <a:endParaRPr lang="en-US"/>
          </a:p>
        </p:txBody>
      </p:sp>
      <p:sp>
        <p:nvSpPr>
          <p:cNvPr id="107522" name="Placeholder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3" name="Placeholder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3204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59609C-F959-4314-9FD3-D1796563AB79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062757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2F5205C-B6EB-40B3-B7C6-C255195F6B41}" type="slidenum">
              <a:rPr lang="en-US"/>
              <a:pPr/>
              <a:t>29</a:t>
            </a:fld>
            <a:endParaRPr lang="en-US"/>
          </a:p>
        </p:txBody>
      </p:sp>
      <p:sp>
        <p:nvSpPr>
          <p:cNvPr id="110594" name="Placeholder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Placeholder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9838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59609C-F959-4314-9FD3-D1796563AB79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1680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93C43D6-C0D4-4A02-81FB-2A823ACBC5B5}" type="slidenum">
              <a:rPr lang="en-US"/>
              <a:pPr/>
              <a:t>32</a:t>
            </a:fld>
            <a:endParaRPr lang="en-US"/>
          </a:p>
        </p:txBody>
      </p:sp>
      <p:sp>
        <p:nvSpPr>
          <p:cNvPr id="52226" name="Placeholder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Placeholder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81370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59609C-F959-4314-9FD3-D1796563AB79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01174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59609C-F959-4314-9FD3-D1796563AB79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23183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59609C-F959-4314-9FD3-D1796563AB79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93235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-5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4820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4821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4822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1DA22C47-592A-4C1A-9B15-CD214DFF68F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8777F8-D3C9-4EDA-81F0-D5F4386A719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95057A-AA0A-4248-A2B0-F033492140F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EFA068-7C97-4671-B899-33480E7110A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EB06D6-8D55-4EE6-A5B1-0CCFE7B4C4A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17653F-94E0-4971-A7A5-A9D6493256D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374B0A-DD3A-41F2-9B4C-4B01C17B51A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B1E8F5-8276-4C56-A167-78E2289AFE0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8F7B66-6E37-4A72-AAAC-61E4351B6E2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0F18D2-41DA-4E49-93E3-8CD3BE567C6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767C50-8814-4B94-B1B5-029DB725D22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algn="ctr" rotWithShape="0">
              <a:srgbClr val="000000">
                <a:alpha val="75000"/>
              </a:srgb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algn="ctr" rotWithShape="0">
              <a:srgbClr val="000000">
                <a:alpha val="75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algn="ctr" rotWithShape="0">
              <a:srgbClr val="000000">
                <a:alpha val="75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3379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algn="ctr" rotWithShape="0">
              <a:srgbClr val="000000">
                <a:alpha val="75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3379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algn="ctr" rotWithShape="0">
              <a:srgbClr val="000000">
                <a:alpha val="75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fld id="{4FD01676-8157-44AD-BE2E-B288670BEF16}" type="slidenum">
              <a:rPr lang="en-US"/>
              <a:pPr/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</p:sldLayoutIdLst>
  <p:hf sldNum="0" hdr="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-52" charset="0"/>
          <a:ea typeface="ＭＳ Ｐゴシック" pitchFamily="-52" charset="-128"/>
          <a:cs typeface="ＭＳ Ｐゴシック" pitchFamily="-52" charset="-128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-52" charset="0"/>
          <a:ea typeface="ＭＳ Ｐゴシック" pitchFamily="-52" charset="-128"/>
          <a:cs typeface="ＭＳ Ｐゴシック" pitchFamily="-52" charset="-128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-52" charset="0"/>
          <a:ea typeface="ＭＳ Ｐゴシック" pitchFamily="-52" charset="-128"/>
          <a:cs typeface="ＭＳ Ｐゴシック" pitchFamily="-52" charset="-128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-52" charset="0"/>
          <a:ea typeface="ＭＳ Ｐゴシック" pitchFamily="-52" charset="-128"/>
          <a:cs typeface="ＭＳ Ｐゴシック" pitchFamily="-52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-52" charset="0"/>
          <a:ea typeface="ＭＳ Ｐゴシック" pitchFamily="-52" charset="-128"/>
          <a:cs typeface="ＭＳ Ｐゴシック" pitchFamily="-52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-52" charset="0"/>
          <a:ea typeface="ＭＳ Ｐゴシック" pitchFamily="-52" charset="-128"/>
          <a:cs typeface="ＭＳ Ｐゴシック" pitchFamily="-52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-52" charset="0"/>
          <a:ea typeface="ＭＳ Ｐゴシック" pitchFamily="-52" charset="-128"/>
          <a:cs typeface="ＭＳ Ｐゴシック" pitchFamily="-52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-52" charset="0"/>
          <a:ea typeface="ＭＳ Ｐゴシック" pitchFamily="-52" charset="-128"/>
          <a:cs typeface="ＭＳ Ｐゴシック" pitchFamily="-52" charset="-128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FFFF66"/>
        </a:buClr>
        <a:buFont typeface="Wingdings" pitchFamily="-52" charset="2"/>
        <a:buChar char="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CCFF66"/>
        </a:buClr>
        <a:buFont typeface="Wingdings" pitchFamily="-52" charset="2"/>
        <a:buChar char="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FFFF66"/>
        </a:buClr>
        <a:buFont typeface="Wingdings" pitchFamily="-52" charset="2"/>
        <a:buChar char="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rgbClr val="CCFF66"/>
        </a:buClr>
        <a:buFont typeface="Wingdings" pitchFamily="-52" charset="2"/>
        <a:buChar char="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rgbClr val="FFFF66"/>
        </a:buClr>
        <a:buFont typeface="Wingdings" pitchFamily="-52" charset="2"/>
        <a:buChar char="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FFFF66"/>
        </a:buClr>
        <a:buFont typeface="Wingdings" pitchFamily="-52" charset="2"/>
        <a:buChar char="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FFFF66"/>
        </a:buClr>
        <a:buFont typeface="Wingdings" pitchFamily="-52" charset="2"/>
        <a:buChar char="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FFFF66"/>
        </a:buClr>
        <a:buFont typeface="Wingdings" pitchFamily="-52" charset="2"/>
        <a:buChar char="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FFFF66"/>
        </a:buClr>
        <a:buFont typeface="Wingdings" pitchFamily="-52" charset="2"/>
        <a:buChar char="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6.gif"/><Relationship Id="rId7" Type="http://schemas.openxmlformats.org/officeDocument/2006/relationships/image" Target="../media/image9.pd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gif"/><Relationship Id="rId9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gi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8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jpeg"/><Relationship Id="rId4" Type="http://schemas.openxmlformats.org/officeDocument/2006/relationships/hyperlink" Target="http://rds.yahoo.com/_ylt=A9iby4AgyLNE9CMAIIqJzbkF;_ylu=X3oDMTBjdmNoOTVjBHBvcwMyBHNlYwNzcg--/SIG=1eqgeh2vl/EXP=1152719264/**http:/images.search.yahoo.com/search/images/view?back=http://images.search.yahoo.com/search/images?ei%3DUTF-8%26fr%3Dslv1-mdp%26p%3DJohann%20Tetzel%26fr2%3Dtab-web&amp;w=214&amp;h=200&amp;imgurl=www.elca.org/ewbc/sabbatical/tetzel.jpg&amp;rurl=http://www.elca.org/ewbc/sabbatical/Tetzel.html&amp;size=13.6kB&amp;name=tetzel.jpg&amp;p=Johann+Tetzel&amp;type=jpeg&amp;no=2&amp;tt=33&amp;ei=UTF-8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876800"/>
            <a:ext cx="6400800" cy="6858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3400" y="2667000"/>
            <a:ext cx="7772400" cy="1143000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Bell Ringer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981200"/>
            <a:ext cx="8915400" cy="4114800"/>
          </a:xfrm>
        </p:spPr>
        <p:txBody>
          <a:bodyPr/>
          <a:lstStyle/>
          <a:p>
            <a:r>
              <a:rPr lang="en-US" dirty="0"/>
              <a:t>What root words do you see?</a:t>
            </a:r>
          </a:p>
          <a:p>
            <a:pPr>
              <a:buFont typeface="Wingdings" pitchFamily="-52" charset="2"/>
              <a:buNone/>
            </a:pPr>
            <a:endParaRPr lang="en-US" dirty="0"/>
          </a:p>
          <a:p>
            <a:pPr>
              <a:buFont typeface="Wingdings" pitchFamily="-52" charset="2"/>
              <a:buNone/>
            </a:pPr>
            <a:endParaRPr lang="en-US" dirty="0"/>
          </a:p>
          <a:p>
            <a:pPr algn="ctr">
              <a:buFont typeface="Wingdings" pitchFamily="-52" charset="2"/>
              <a:buNone/>
            </a:pPr>
            <a:r>
              <a:rPr lang="en-US" sz="4400" dirty="0"/>
              <a:t>PROTESTANT </a:t>
            </a:r>
            <a:endParaRPr lang="en-US" sz="4400" dirty="0" smtClean="0"/>
          </a:p>
          <a:p>
            <a:pPr algn="ctr">
              <a:buFont typeface="Wingdings" pitchFamily="-52" charset="2"/>
              <a:buNone/>
            </a:pPr>
            <a:r>
              <a:rPr lang="en-US" sz="4400" dirty="0" smtClean="0"/>
              <a:t>REFORMATION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Bell Ringer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576" y="1981200"/>
            <a:ext cx="7344816" cy="4114800"/>
          </a:xfrm>
        </p:spPr>
        <p:txBody>
          <a:bodyPr/>
          <a:lstStyle/>
          <a:p>
            <a:pPr algn="ctr">
              <a:buFont typeface="Wingdings" pitchFamily="-52" charset="2"/>
              <a:buNone/>
            </a:pPr>
            <a:r>
              <a:rPr lang="en-US" sz="4800" dirty="0" smtClean="0">
                <a:solidFill>
                  <a:srgbClr val="D80652"/>
                </a:solidFill>
              </a:rPr>
              <a:t>PROTEST</a:t>
            </a:r>
            <a:r>
              <a:rPr lang="en-US" sz="3600" dirty="0" smtClean="0"/>
              <a:t>ANT</a:t>
            </a:r>
            <a:r>
              <a:rPr lang="en-US" sz="4800" dirty="0" smtClean="0">
                <a:solidFill>
                  <a:schemeClr val="hlink"/>
                </a:solidFill>
              </a:rPr>
              <a:t> </a:t>
            </a:r>
            <a:endParaRPr lang="en-US" sz="4800" dirty="0">
              <a:solidFill>
                <a:schemeClr val="hlink"/>
              </a:solidFill>
            </a:endParaRPr>
          </a:p>
          <a:p>
            <a:pPr algn="ctr">
              <a:buFont typeface="Wingdings" pitchFamily="-52" charset="2"/>
              <a:buNone/>
            </a:pPr>
            <a:r>
              <a:rPr lang="en-US" sz="4800" dirty="0" smtClean="0">
                <a:solidFill>
                  <a:srgbClr val="D80652"/>
                </a:solidFill>
              </a:rPr>
              <a:t>REFORM</a:t>
            </a:r>
            <a:r>
              <a:rPr lang="en-US" sz="3600" dirty="0" smtClean="0"/>
              <a:t>ATION</a:t>
            </a:r>
          </a:p>
          <a:p>
            <a:pPr>
              <a:buFont typeface="Wingdings" pitchFamily="-52" charset="2"/>
              <a:buNone/>
            </a:pPr>
            <a:endParaRPr lang="en-US" sz="3600" dirty="0"/>
          </a:p>
          <a:p>
            <a:pPr>
              <a:buFont typeface="Wingdings" pitchFamily="-52" charset="2"/>
              <a:buNone/>
            </a:pPr>
            <a:endParaRPr lang="en-US" sz="3600" dirty="0" smtClean="0"/>
          </a:p>
          <a:p>
            <a:pPr>
              <a:buFont typeface="Wingdings" pitchFamily="-52" charset="2"/>
              <a:buNone/>
            </a:pPr>
            <a:r>
              <a:rPr lang="en-US" sz="3600" dirty="0" smtClean="0"/>
              <a:t>Reformation or Revolution???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is the Protestant Reformation?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286000"/>
            <a:ext cx="40386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R</a:t>
            </a:r>
            <a:r>
              <a:rPr lang="en-US" dirty="0" smtClean="0"/>
              <a:t>eligious </a:t>
            </a:r>
            <a:r>
              <a:rPr lang="en-US" dirty="0"/>
              <a:t>reform movement that divided the western Church into Catholic and Protestant groups.</a:t>
            </a:r>
          </a:p>
        </p:txBody>
      </p:sp>
      <p:pic>
        <p:nvPicPr>
          <p:cNvPr id="3686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31000" y="4419600"/>
            <a:ext cx="2413000" cy="2438400"/>
          </a:xfrm>
          <a:prstGeom prst="rect">
            <a:avLst/>
          </a:prstGeom>
          <a:noFill/>
          <a:ln w="28575">
            <a:solidFill>
              <a:schemeClr val="bg2"/>
            </a:solidFill>
            <a:miter lim="800000"/>
            <a:headEnd/>
            <a:tailEnd/>
          </a:ln>
          <a:effectLst/>
        </p:spPr>
      </p:pic>
      <p:pic>
        <p:nvPicPr>
          <p:cNvPr id="36869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24400" y="1905000"/>
            <a:ext cx="1722438" cy="3048000"/>
          </a:xfrm>
          <a:prstGeom prst="rect">
            <a:avLst/>
          </a:prstGeom>
          <a:solidFill>
            <a:schemeClr val="bg2"/>
          </a:solidFill>
          <a:ln w="28575">
            <a:solidFill>
              <a:schemeClr val="bg2"/>
            </a:solidFill>
            <a:miter lim="800000"/>
            <a:headEnd/>
            <a:tailEnd/>
          </a:ln>
          <a:effectLst/>
        </p:spPr>
      </p:pic>
      <p:sp>
        <p:nvSpPr>
          <p:cNvPr id="36870" name="Text Box 6"/>
          <p:cNvSpPr txBox="1">
            <a:spLocks noChangeArrowheads="1"/>
          </p:cNvSpPr>
          <p:nvPr/>
        </p:nvSpPr>
        <p:spPr bwMode="auto">
          <a:xfrm>
            <a:off x="6172200" y="4114800"/>
            <a:ext cx="7778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800" b="1">
                <a:solidFill>
                  <a:schemeClr val="bg2"/>
                </a:solidFill>
              </a:rPr>
              <a:t>VS.</a:t>
            </a:r>
            <a:endParaRPr lang="en-US" sz="280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Christian Humanism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>
                <a:solidFill>
                  <a:srgbClr val="FF0000"/>
                </a:solidFill>
              </a:rPr>
              <a:t>Goal - reform the Catholic </a:t>
            </a:r>
            <a:r>
              <a:rPr lang="en-US" dirty="0" smtClean="0">
                <a:solidFill>
                  <a:srgbClr val="FF0000"/>
                </a:solidFill>
              </a:rPr>
              <a:t>Church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To </a:t>
            </a:r>
            <a:r>
              <a:rPr lang="en-US" dirty="0"/>
              <a:t>change society, must 1st change humanity</a:t>
            </a:r>
          </a:p>
          <a:p>
            <a:pPr>
              <a:lnSpc>
                <a:spcPct val="90000"/>
              </a:lnSpc>
            </a:pPr>
            <a:r>
              <a:rPr lang="en-US" dirty="0">
                <a:solidFill>
                  <a:srgbClr val="FF0000"/>
                </a:solidFill>
              </a:rPr>
              <a:t>Human beings able to reason &amp; improve selves</a:t>
            </a:r>
          </a:p>
          <a:p>
            <a:pPr>
              <a:lnSpc>
                <a:spcPct val="90000"/>
              </a:lnSpc>
            </a:pPr>
            <a:r>
              <a:rPr lang="en-US" dirty="0">
                <a:solidFill>
                  <a:srgbClr val="FF0000"/>
                </a:solidFill>
              </a:rPr>
              <a:t>Reading for selves = more </a:t>
            </a:r>
            <a:r>
              <a:rPr lang="en-US" i="1" dirty="0">
                <a:solidFill>
                  <a:srgbClr val="FFC000"/>
                </a:solidFill>
              </a:rPr>
              <a:t>pious</a:t>
            </a:r>
            <a:r>
              <a:rPr lang="en-US" i="1" dirty="0">
                <a:solidFill>
                  <a:srgbClr val="FF0000"/>
                </a:solidFill>
              </a:rPr>
              <a:t> </a:t>
            </a:r>
            <a:r>
              <a:rPr lang="en-US" i="1" dirty="0">
                <a:solidFill>
                  <a:schemeClr val="folHlink"/>
                </a:solidFill>
              </a:rPr>
              <a:t>(having strong religious feelings)</a:t>
            </a:r>
            <a:endParaRPr lang="en-US" dirty="0"/>
          </a:p>
          <a:p>
            <a:pPr>
              <a:lnSpc>
                <a:spcPct val="90000"/>
              </a:lnSpc>
            </a:pPr>
            <a:r>
              <a:rPr lang="en-US" dirty="0"/>
              <a:t>Inner piety     reform of church &amp; society</a:t>
            </a:r>
          </a:p>
        </p:txBody>
      </p:sp>
      <p:sp>
        <p:nvSpPr>
          <p:cNvPr id="39940" name="Line 4"/>
          <p:cNvSpPr>
            <a:spLocks noChangeShapeType="1"/>
          </p:cNvSpPr>
          <p:nvPr/>
        </p:nvSpPr>
        <p:spPr bwMode="auto">
          <a:xfrm>
            <a:off x="3367030" y="5733256"/>
            <a:ext cx="685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Erasmus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981200"/>
            <a:ext cx="4800600" cy="4495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>
                <a:solidFill>
                  <a:srgbClr val="FF0000"/>
                </a:solidFill>
              </a:rPr>
              <a:t>“the Philosophy of Christ”</a:t>
            </a:r>
          </a:p>
          <a:p>
            <a:pPr>
              <a:lnSpc>
                <a:spcPct val="90000"/>
              </a:lnSpc>
            </a:pPr>
            <a:r>
              <a:rPr lang="en-US" dirty="0"/>
              <a:t>Christianity should: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show people how to live good lives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not just give a set of beliefs to follow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focus inward</a:t>
            </a:r>
          </a:p>
          <a:p>
            <a:pPr>
              <a:lnSpc>
                <a:spcPct val="90000"/>
              </a:lnSpc>
            </a:pPr>
            <a:r>
              <a:rPr lang="en-US" dirty="0"/>
              <a:t>In other words…</a:t>
            </a:r>
          </a:p>
        </p:txBody>
      </p:sp>
      <p:pic>
        <p:nvPicPr>
          <p:cNvPr id="4096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81600" y="1676400"/>
            <a:ext cx="3663950" cy="4953000"/>
          </a:xfrm>
          <a:prstGeom prst="rect">
            <a:avLst/>
          </a:prstGeom>
          <a:noFill/>
          <a:ln w="38100">
            <a:solidFill>
              <a:schemeClr val="bg2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1990" name="AutoShape 6"/>
          <p:cNvSpPr>
            <a:spLocks noChangeArrowheads="1"/>
          </p:cNvSpPr>
          <p:nvPr/>
        </p:nvSpPr>
        <p:spPr bwMode="auto">
          <a:xfrm>
            <a:off x="5410200" y="304800"/>
            <a:ext cx="2819400" cy="1828800"/>
          </a:xfrm>
          <a:prstGeom prst="cloudCallout">
            <a:avLst>
              <a:gd name="adj1" fmla="val -43750"/>
              <a:gd name="adj2" fmla="val 700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4876800"/>
            <a:ext cx="8382000" cy="1143000"/>
          </a:xfrm>
        </p:spPr>
        <p:txBody>
          <a:bodyPr/>
          <a:lstStyle/>
          <a:p>
            <a:r>
              <a:rPr lang="en-US" sz="3600" dirty="0">
                <a:solidFill>
                  <a:srgbClr val="FF0000"/>
                </a:solidFill>
              </a:rPr>
              <a:t>The Church should “walk the walk” not just “talk the talk!”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576" y="2057400"/>
            <a:ext cx="7772400" cy="4114800"/>
          </a:xfrm>
        </p:spPr>
        <p:txBody>
          <a:bodyPr/>
          <a:lstStyle/>
          <a:p>
            <a:pPr>
              <a:buFont typeface="Wingdings" pitchFamily="-52" charset="2"/>
              <a:buNone/>
            </a:pPr>
            <a:r>
              <a:rPr lang="en-US"/>
              <a:t>  </a:t>
            </a:r>
          </a:p>
        </p:txBody>
      </p:sp>
      <p:pic>
        <p:nvPicPr>
          <p:cNvPr id="41988" name="Picture 4" descr="j0284097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24200" y="2057400"/>
            <a:ext cx="2605088" cy="2743200"/>
          </a:xfrm>
          <a:prstGeom prst="rect">
            <a:avLst/>
          </a:prstGeom>
          <a:noFill/>
        </p:spPr>
      </p:pic>
      <p:pic>
        <p:nvPicPr>
          <p:cNvPr id="41989" name="Picture 5" descr="j0309746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40152" y="787400"/>
            <a:ext cx="1573213" cy="1016000"/>
          </a:xfrm>
          <a:prstGeom prst="rect">
            <a:avLst/>
          </a:prstGeom>
          <a:noFill/>
        </p:spPr>
      </p:pic>
      <p:sp>
        <p:nvSpPr>
          <p:cNvPr id="41991" name="AutoShape 7"/>
          <p:cNvSpPr>
            <a:spLocks noChangeArrowheads="1"/>
          </p:cNvSpPr>
          <p:nvPr/>
        </p:nvSpPr>
        <p:spPr bwMode="auto">
          <a:xfrm>
            <a:off x="6324600" y="762000"/>
            <a:ext cx="1066800" cy="990600"/>
          </a:xfrm>
          <a:custGeom>
            <a:avLst/>
            <a:gdLst>
              <a:gd name="G0" fmla="+- 2700 0 0"/>
              <a:gd name="G1" fmla="*/ G0 2 1"/>
              <a:gd name="G2" fmla="+- 21600 0 G1"/>
              <a:gd name="G3" fmla="*/ G2 G2 1"/>
              <a:gd name="G4" fmla="*/ G0 G0 1"/>
              <a:gd name="G5" fmla="+- G3 0 G4"/>
              <a:gd name="G6" fmla="*/ G5 1 8"/>
              <a:gd name="G7" fmla="sqrt G6"/>
              <a:gd name="G8" fmla="*/ G4 1 8"/>
              <a:gd name="G9" fmla="sqrt G8"/>
              <a:gd name="G10" fmla="+- G7 G9 0"/>
              <a:gd name="G11" fmla="+- G7 0 G9"/>
              <a:gd name="G12" fmla="+- G10 10800 0"/>
              <a:gd name="G13" fmla="+- 10800 0 G10"/>
              <a:gd name="G14" fmla="+- G11 10800 0"/>
              <a:gd name="G15" fmla="+- 10800 0 G11"/>
              <a:gd name="G16" fmla="+- 21600 0 G0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7401" y="15493"/>
                </a:moveTo>
                <a:cubicBezTo>
                  <a:pt x="18376" y="14122"/>
                  <a:pt x="18900" y="12482"/>
                  <a:pt x="18900" y="10800"/>
                </a:cubicBezTo>
                <a:cubicBezTo>
                  <a:pt x="18900" y="6326"/>
                  <a:pt x="15273" y="2700"/>
                  <a:pt x="10800" y="2700"/>
                </a:cubicBezTo>
                <a:cubicBezTo>
                  <a:pt x="9117" y="2699"/>
                  <a:pt x="7477" y="3223"/>
                  <a:pt x="6106" y="4198"/>
                </a:cubicBezTo>
                <a:close/>
                <a:moveTo>
                  <a:pt x="4198" y="6106"/>
                </a:moveTo>
                <a:cubicBezTo>
                  <a:pt x="3223" y="7477"/>
                  <a:pt x="2699" y="9117"/>
                  <a:pt x="2699" y="10799"/>
                </a:cubicBezTo>
                <a:cubicBezTo>
                  <a:pt x="2700" y="15273"/>
                  <a:pt x="6326" y="18900"/>
                  <a:pt x="10800" y="18900"/>
                </a:cubicBezTo>
                <a:cubicBezTo>
                  <a:pt x="12482" y="18900"/>
                  <a:pt x="14122" y="18376"/>
                  <a:pt x="15493" y="17401"/>
                </a:cubicBezTo>
                <a:close/>
              </a:path>
            </a:pathLst>
          </a:custGeom>
          <a:solidFill>
            <a:schemeClr val="hlink">
              <a:alpha val="59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992" name="AutoShape 8"/>
          <p:cNvSpPr>
            <a:spLocks noChangeArrowheads="1"/>
          </p:cNvSpPr>
          <p:nvPr/>
        </p:nvSpPr>
        <p:spPr bwMode="auto">
          <a:xfrm>
            <a:off x="1403648" y="0"/>
            <a:ext cx="2667000" cy="1828800"/>
          </a:xfrm>
          <a:prstGeom prst="cloudCallout">
            <a:avLst>
              <a:gd name="adj1" fmla="val 78690"/>
              <a:gd name="adj2" fmla="val 70315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pic>
        <p:nvPicPr>
          <p:cNvPr id="41994" name="Picture 10" descr="j0412458"/>
          <p:cNvPicPr>
            <a:picLocks noChangeAspect="1" noChangeArrowheads="1"/>
          </p:cNvPicPr>
          <p:nvPr/>
        </p:nvPicPr>
        <mc:AlternateContent xmlns:mc="http://schemas.openxmlformats.org/markup-compatibility/2006">
          <mc:Choice xmlns="" xmlns:mv="urn:schemas-microsoft-com:mac:vml" xmlns:ma="http://schemas.microsoft.com/office/mac/drawingml/2008/main" Requires="ma">
            <p:blipFill>
              <a:blip r:embed="rId7"/>
              <a:srcRect/>
              <a:stretch>
                <a:fillRect/>
              </a:stretch>
            </p:blipFill>
          </mc:Choice>
          <mc:Fallback>
            <p:blipFill>
              <a:blip r:embed="rId8"/>
              <a:srcRect/>
              <a:stretch>
                <a:fillRect/>
              </a:stretch>
            </p:blipFill>
          </mc:Fallback>
        </mc:AlternateContent>
        <p:spPr bwMode="auto">
          <a:xfrm>
            <a:off x="958850" y="2590800"/>
            <a:ext cx="1517650" cy="1905000"/>
          </a:xfrm>
          <a:prstGeom prst="rect">
            <a:avLst/>
          </a:prstGeom>
          <a:noFill/>
        </p:spPr>
      </p:pic>
      <p:sp>
        <p:nvSpPr>
          <p:cNvPr id="41995" name="Text Box 11"/>
          <p:cNvSpPr txBox="1">
            <a:spLocks noChangeArrowheads="1"/>
          </p:cNvSpPr>
          <p:nvPr/>
        </p:nvSpPr>
        <p:spPr bwMode="auto">
          <a:xfrm>
            <a:off x="2057400" y="1295400"/>
            <a:ext cx="914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YES!</a:t>
            </a:r>
          </a:p>
        </p:txBody>
      </p:sp>
      <p:sp>
        <p:nvSpPr>
          <p:cNvPr id="41997" name="Text Box 13"/>
          <p:cNvSpPr txBox="1">
            <a:spLocks noChangeArrowheads="1"/>
          </p:cNvSpPr>
          <p:nvPr/>
        </p:nvSpPr>
        <p:spPr bwMode="auto">
          <a:xfrm>
            <a:off x="7010400" y="457200"/>
            <a:ext cx="8159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NO!</a:t>
            </a:r>
          </a:p>
        </p:txBody>
      </p:sp>
      <p:pic>
        <p:nvPicPr>
          <p:cNvPr id="1026" name="Picture 2" descr="http://cp91279.biography.com/BRAND_BIO_Bio-Shorts_Mother-Teresa-Mini-Biography_0_172237_SF_HD_768x432-16x9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3869" y="229334"/>
            <a:ext cx="1937662" cy="1089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Erasmus’ Egg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05000"/>
            <a:ext cx="37338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Reform NOT Break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“</a:t>
            </a:r>
            <a:r>
              <a:rPr lang="en-US" dirty="0"/>
              <a:t>Erasmus laid the egg that Luther hatched”</a:t>
            </a:r>
          </a:p>
        </p:txBody>
      </p:sp>
      <p:pic>
        <p:nvPicPr>
          <p:cNvPr id="5325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91000" y="1981200"/>
            <a:ext cx="3225800" cy="4064000"/>
          </a:xfrm>
          <a:prstGeom prst="rect">
            <a:avLst/>
          </a:prstGeom>
          <a:noFill/>
          <a:ln w="38100">
            <a:solidFill>
              <a:schemeClr val="bg2"/>
            </a:solidFill>
            <a:miter lim="800000"/>
            <a:headEnd/>
            <a:tailEnd/>
          </a:ln>
          <a:effectLst/>
        </p:spPr>
      </p:pic>
      <p:pic>
        <p:nvPicPr>
          <p:cNvPr id="53253" name="Picture 5" descr="j028355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86600" y="4876800"/>
            <a:ext cx="1828800" cy="1760538"/>
          </a:xfrm>
          <a:prstGeom prst="rect">
            <a:avLst/>
          </a:prstGeom>
          <a:noFill/>
        </p:spPr>
      </p:pic>
      <p:sp>
        <p:nvSpPr>
          <p:cNvPr id="53254" name="Text Box 6"/>
          <p:cNvSpPr txBox="1">
            <a:spLocks noChangeArrowheads="1"/>
          </p:cNvSpPr>
          <p:nvPr/>
        </p:nvSpPr>
        <p:spPr bwMode="auto">
          <a:xfrm>
            <a:off x="6934200" y="5762625"/>
            <a:ext cx="12350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3255" name="Text Box 7"/>
          <p:cNvSpPr txBox="1">
            <a:spLocks noChangeArrowheads="1"/>
          </p:cNvSpPr>
          <p:nvPr/>
        </p:nvSpPr>
        <p:spPr bwMode="auto">
          <a:xfrm>
            <a:off x="7391400" y="5867400"/>
            <a:ext cx="1143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Luther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8832" name="Group 48"/>
          <p:cNvGraphicFramePr>
            <a:graphicFrameLocks noGrp="1"/>
          </p:cNvGraphicFramePr>
          <p:nvPr/>
        </p:nvGraphicFramePr>
        <p:xfrm>
          <a:off x="0" y="133350"/>
          <a:ext cx="9067800" cy="5429250"/>
        </p:xfrm>
        <a:graphic>
          <a:graphicData uri="http://schemas.openxmlformats.org/drawingml/2006/table">
            <a:tbl>
              <a:tblPr/>
              <a:tblGrid>
                <a:gridCol w="2286000"/>
                <a:gridCol w="3476625"/>
                <a:gridCol w="3305175"/>
              </a:tblGrid>
              <a:tr h="10744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marT="45721" marB="4572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Reformation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Revolution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735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Means or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Process</a:t>
                      </a:r>
                    </a:p>
                  </a:txBody>
                  <a:tcPr marT="45721" marB="4572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8127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Primary Criticism</a:t>
                      </a:r>
                    </a:p>
                  </a:txBody>
                  <a:tcPr marT="45721" marB="4572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362200" y="1219200"/>
            <a:ext cx="3352800" cy="1200150"/>
          </a:xfrm>
          <a:prstGeom prst="rect">
            <a:avLst/>
          </a:prstGeom>
          <a:solidFill>
            <a:srgbClr val="C00000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Peaceful,</a:t>
            </a:r>
          </a:p>
          <a:p>
            <a:pPr algn="ctr">
              <a:defRPr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Legal means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0" y="1295400"/>
            <a:ext cx="2667000" cy="2246313"/>
          </a:xfrm>
          <a:prstGeom prst="rect">
            <a:avLst/>
          </a:prstGeom>
          <a:solidFill>
            <a:srgbClr val="C00000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Often violent</a:t>
            </a:r>
          </a:p>
          <a:p>
            <a:pPr algn="ctr">
              <a:defRPr/>
            </a:pP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Political rev may involve</a:t>
            </a:r>
          </a:p>
          <a:p>
            <a:pPr algn="ctr">
              <a:defRPr/>
            </a:pP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overthrow of </a:t>
            </a:r>
          </a:p>
          <a:p>
            <a:pPr algn="ctr">
              <a:defRPr/>
            </a:pP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gov’t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14600" y="3810000"/>
            <a:ext cx="3124200" cy="1570038"/>
          </a:xfrm>
          <a:prstGeom prst="rect">
            <a:avLst/>
          </a:prstGeom>
          <a:solidFill>
            <a:srgbClr val="C00000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Too slow;</a:t>
            </a:r>
          </a:p>
          <a:p>
            <a:pPr algn="ctr">
              <a:defRPr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 enough change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03925" y="3657600"/>
            <a:ext cx="2895600" cy="1878013"/>
          </a:xfrm>
          <a:prstGeom prst="rect">
            <a:avLst/>
          </a:prstGeom>
          <a:solidFill>
            <a:srgbClr val="C00000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Creates instability;</a:t>
            </a:r>
          </a:p>
          <a:p>
            <a:pPr algn="ctr">
              <a:defRPr/>
            </a:pP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Often followed by another rev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7971578"/>
              </p:ext>
            </p:extLst>
          </p:nvPr>
        </p:nvGraphicFramePr>
        <p:xfrm>
          <a:off x="251520" y="6202203"/>
          <a:ext cx="1224136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136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400" b="0" dirty="0" smtClean="0"/>
                        <a:t>LT#1</a:t>
                      </a:r>
                      <a:endParaRPr lang="en-US" sz="1400" b="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79701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6822" name="Group 86"/>
          <p:cNvGraphicFramePr>
            <a:graphicFrameLocks noGrp="1"/>
          </p:cNvGraphicFramePr>
          <p:nvPr/>
        </p:nvGraphicFramePr>
        <p:xfrm>
          <a:off x="0" y="133350"/>
          <a:ext cx="9067800" cy="7478713"/>
        </p:xfrm>
        <a:graphic>
          <a:graphicData uri="http://schemas.openxmlformats.org/drawingml/2006/table">
            <a:tbl>
              <a:tblPr/>
              <a:tblGrid>
                <a:gridCol w="2362200"/>
                <a:gridCol w="3400425"/>
                <a:gridCol w="3305175"/>
              </a:tblGrid>
              <a:tr h="116199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marT="45718" marB="4571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Reformation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Revolution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479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Purpose</a:t>
                      </a:r>
                    </a:p>
                  </a:txBody>
                  <a:tcPr marT="45718" marB="4571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3365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Time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Frame</a:t>
                      </a:r>
                    </a:p>
                  </a:txBody>
                  <a:tcPr marT="45718" marB="4571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351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Emphasis</a:t>
                      </a:r>
                    </a:p>
                  </a:txBody>
                  <a:tcPr marT="45718" marB="4571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819400" y="1371600"/>
            <a:ext cx="2743200" cy="769938"/>
          </a:xfrm>
          <a:prstGeom prst="rect">
            <a:avLst/>
          </a:prstGeom>
          <a:solidFill>
            <a:srgbClr val="C00000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Change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19800" y="1371600"/>
            <a:ext cx="2743200" cy="769938"/>
          </a:xfrm>
          <a:prstGeom prst="rect">
            <a:avLst/>
          </a:prstGeom>
          <a:solidFill>
            <a:srgbClr val="C00000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438400" y="2971800"/>
            <a:ext cx="3276600" cy="954107"/>
          </a:xfrm>
          <a:prstGeom prst="rect">
            <a:avLst/>
          </a:prstGeom>
          <a:solidFill>
            <a:srgbClr val="C00000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Gradual;</a:t>
            </a:r>
          </a:p>
          <a:p>
            <a:pPr algn="ctr">
              <a:defRPr/>
            </a:pP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Long-term focus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0" y="2895600"/>
            <a:ext cx="3048000" cy="1384995"/>
          </a:xfrm>
          <a:prstGeom prst="rect">
            <a:avLst/>
          </a:prstGeom>
          <a:solidFill>
            <a:srgbClr val="C00000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Immediate; </a:t>
            </a:r>
          </a:p>
          <a:p>
            <a:pPr algn="ctr">
              <a:defRPr/>
            </a:pP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Short-term focus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14600" y="4953000"/>
            <a:ext cx="3124200" cy="1754188"/>
          </a:xfrm>
          <a:prstGeom prst="rect">
            <a:avLst/>
          </a:prstGeom>
          <a:solidFill>
            <a:srgbClr val="C00000"/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Make needed changes to old system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19800" y="4860925"/>
            <a:ext cx="2895600" cy="1938338"/>
          </a:xfrm>
          <a:prstGeom prst="rect">
            <a:avLst/>
          </a:prstGeom>
          <a:solidFill>
            <a:srgbClr val="C00000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Totally replace old with new</a:t>
            </a:r>
          </a:p>
        </p:txBody>
      </p:sp>
      <p:sp>
        <p:nvSpPr>
          <p:cNvPr id="5150" name="TextBox 1"/>
          <p:cNvSpPr txBox="1">
            <a:spLocks noChangeArrowheads="1"/>
          </p:cNvSpPr>
          <p:nvPr/>
        </p:nvSpPr>
        <p:spPr bwMode="auto">
          <a:xfrm>
            <a:off x="1524000" y="7086600"/>
            <a:ext cx="48768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7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b="1">
                <a:solidFill>
                  <a:srgbClr val="000000"/>
                </a:solidFill>
                <a:latin typeface="Times New Roman" panose="02020603050405020304" pitchFamily="18" charset="0"/>
              </a:rPr>
              <a:t>Continuum</a:t>
            </a:r>
          </a:p>
        </p:txBody>
      </p:sp>
    </p:spTree>
    <p:extLst>
      <p:ext uri="{BB962C8B-B14F-4D97-AF65-F5344CB8AC3E}">
        <p14:creationId xmlns:p14="http://schemas.microsoft.com/office/powerpoint/2010/main" val="1052448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16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90600"/>
          </a:xfrm>
          <a:solidFill>
            <a:srgbClr val="002060"/>
          </a:solidFill>
        </p:spPr>
        <p:txBody>
          <a:bodyPr/>
          <a:lstStyle/>
          <a:p>
            <a:pPr>
              <a:defRPr/>
            </a:pPr>
            <a:r>
              <a:rPr lang="en-US" sz="3600" dirty="0" smtClean="0"/>
              <a:t>Setting the Stage</a:t>
            </a:r>
            <a:br>
              <a:rPr lang="en-US" sz="3600" dirty="0" smtClean="0"/>
            </a:br>
            <a:r>
              <a:rPr lang="en-US" sz="3600" dirty="0" smtClean="0"/>
              <a:t>Holy Roman Empire</a:t>
            </a:r>
            <a:endParaRPr lang="en-US" sz="3600" dirty="0"/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381000" y="1447800"/>
            <a:ext cx="3810000" cy="954107"/>
          </a:xfrm>
          <a:prstGeom prst="rect">
            <a:avLst/>
          </a:prstGeom>
          <a:solidFill>
            <a:srgbClr val="0020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7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800" b="1" dirty="0">
                <a:latin typeface="Times New Roman" panose="02020603050405020304" pitchFamily="18" charset="0"/>
              </a:rPr>
              <a:t>Holy Roman </a:t>
            </a:r>
            <a:r>
              <a:rPr lang="en-US" altLang="en-US" sz="2800" b="1" dirty="0" smtClean="0">
                <a:latin typeface="Times New Roman" panose="02020603050405020304" pitchFamily="18" charset="0"/>
              </a:rPr>
              <a:t>Emperor (HRE) </a:t>
            </a:r>
            <a:r>
              <a:rPr lang="en-US" altLang="en-US" sz="2800" b="1" dirty="0">
                <a:latin typeface="Times New Roman" panose="02020603050405020304" pitchFamily="18" charset="0"/>
              </a:rPr>
              <a:t>Charles V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838200" y="3124200"/>
            <a:ext cx="2971800" cy="954088"/>
          </a:xfrm>
          <a:prstGeom prst="rect">
            <a:avLst/>
          </a:prstGeom>
          <a:solidFill>
            <a:srgbClr val="0020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7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800" b="1">
                <a:solidFill>
                  <a:srgbClr val="FFFFFF"/>
                </a:solidFill>
                <a:latin typeface="Times New Roman" panose="02020603050405020304" pitchFamily="18" charset="0"/>
              </a:rPr>
              <a:t>Princes govern provinces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685800" y="4724400"/>
            <a:ext cx="3200400" cy="954088"/>
          </a:xfrm>
          <a:prstGeom prst="rect">
            <a:avLst/>
          </a:prstGeom>
          <a:solidFill>
            <a:srgbClr val="0020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7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800" b="1">
                <a:latin typeface="Times New Roman" panose="02020603050405020304" pitchFamily="18" charset="0"/>
              </a:rPr>
              <a:t>Wealthy nobles/landowners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066800" y="6273800"/>
            <a:ext cx="2590800" cy="584200"/>
          </a:xfrm>
          <a:prstGeom prst="rect">
            <a:avLst/>
          </a:prstGeom>
          <a:solidFill>
            <a:srgbClr val="0020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7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b="1">
                <a:latin typeface="Times New Roman" panose="02020603050405020304" pitchFamily="18" charset="0"/>
              </a:rPr>
              <a:t>Lower class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5257800" y="1524000"/>
            <a:ext cx="2209800" cy="584200"/>
          </a:xfrm>
          <a:prstGeom prst="rect">
            <a:avLst/>
          </a:prstGeom>
          <a:solidFill>
            <a:srgbClr val="0020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7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b="1">
                <a:latin typeface="Times New Roman" panose="02020603050405020304" pitchFamily="18" charset="0"/>
              </a:rPr>
              <a:t>Pope Leo X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5486400" y="2743200"/>
            <a:ext cx="1905000" cy="584200"/>
          </a:xfrm>
          <a:prstGeom prst="rect">
            <a:avLst/>
          </a:prstGeom>
          <a:solidFill>
            <a:srgbClr val="0020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7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b="1">
                <a:latin typeface="Times New Roman" panose="02020603050405020304" pitchFamily="18" charset="0"/>
              </a:rPr>
              <a:t>Cardinals 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5486400" y="3886200"/>
            <a:ext cx="1981200" cy="584200"/>
          </a:xfrm>
          <a:prstGeom prst="rect">
            <a:avLst/>
          </a:prstGeom>
          <a:solidFill>
            <a:srgbClr val="0020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7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b="1">
                <a:latin typeface="Times New Roman" panose="02020603050405020304" pitchFamily="18" charset="0"/>
              </a:rPr>
              <a:t>Bishops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4953000" y="5105400"/>
            <a:ext cx="3124200" cy="584200"/>
          </a:xfrm>
          <a:prstGeom prst="rect">
            <a:avLst/>
          </a:prstGeom>
          <a:solidFill>
            <a:srgbClr val="0020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7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b="1">
                <a:latin typeface="Times New Roman" panose="02020603050405020304" pitchFamily="18" charset="0"/>
              </a:rPr>
              <a:t>Local  Priests</a:t>
            </a:r>
          </a:p>
        </p:txBody>
      </p:sp>
      <p:sp>
        <p:nvSpPr>
          <p:cNvPr id="8203" name="TextBox 13"/>
          <p:cNvSpPr txBox="1">
            <a:spLocks noChangeArrowheads="1"/>
          </p:cNvSpPr>
          <p:nvPr/>
        </p:nvSpPr>
        <p:spPr bwMode="auto">
          <a:xfrm>
            <a:off x="1524000" y="2438400"/>
            <a:ext cx="16002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7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600" b="1">
                <a:latin typeface="Times New Roman" panose="02020603050405020304" pitchFamily="18" charset="0"/>
              </a:rPr>
              <a:t>↓</a:t>
            </a:r>
          </a:p>
        </p:txBody>
      </p:sp>
      <p:sp>
        <p:nvSpPr>
          <p:cNvPr id="8204" name="TextBox 17"/>
          <p:cNvSpPr txBox="1">
            <a:spLocks noChangeArrowheads="1"/>
          </p:cNvSpPr>
          <p:nvPr/>
        </p:nvSpPr>
        <p:spPr bwMode="auto">
          <a:xfrm>
            <a:off x="1295400" y="4038600"/>
            <a:ext cx="19812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7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600" b="1">
                <a:latin typeface="Times New Roman" panose="02020603050405020304" pitchFamily="18" charset="0"/>
              </a:rPr>
              <a:t>↓</a:t>
            </a:r>
          </a:p>
        </p:txBody>
      </p:sp>
      <p:sp>
        <p:nvSpPr>
          <p:cNvPr id="8205" name="TextBox 18"/>
          <p:cNvSpPr txBox="1">
            <a:spLocks noChangeArrowheads="1"/>
          </p:cNvSpPr>
          <p:nvPr/>
        </p:nvSpPr>
        <p:spPr bwMode="auto">
          <a:xfrm>
            <a:off x="1371600" y="5638800"/>
            <a:ext cx="17526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7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600" b="1">
                <a:latin typeface="Times New Roman" panose="02020603050405020304" pitchFamily="18" charset="0"/>
              </a:rPr>
              <a:t>↓</a:t>
            </a:r>
          </a:p>
        </p:txBody>
      </p:sp>
      <p:sp>
        <p:nvSpPr>
          <p:cNvPr id="8206" name="TextBox 19"/>
          <p:cNvSpPr txBox="1">
            <a:spLocks noChangeArrowheads="1"/>
          </p:cNvSpPr>
          <p:nvPr/>
        </p:nvSpPr>
        <p:spPr bwMode="auto">
          <a:xfrm>
            <a:off x="5867400" y="1981200"/>
            <a:ext cx="10668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7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600" b="1">
                <a:latin typeface="Times New Roman" panose="02020603050405020304" pitchFamily="18" charset="0"/>
              </a:rPr>
              <a:t>↓</a:t>
            </a:r>
          </a:p>
        </p:txBody>
      </p:sp>
      <p:sp>
        <p:nvSpPr>
          <p:cNvPr id="8207" name="TextBox 20"/>
          <p:cNvSpPr txBox="1">
            <a:spLocks noChangeArrowheads="1"/>
          </p:cNvSpPr>
          <p:nvPr/>
        </p:nvSpPr>
        <p:spPr bwMode="auto">
          <a:xfrm>
            <a:off x="5715000" y="3200400"/>
            <a:ext cx="14478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7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600" b="1">
                <a:latin typeface="Times New Roman" panose="02020603050405020304" pitchFamily="18" charset="0"/>
              </a:rPr>
              <a:t>↓</a:t>
            </a:r>
          </a:p>
        </p:txBody>
      </p:sp>
      <p:sp>
        <p:nvSpPr>
          <p:cNvPr id="8208" name="TextBox 21"/>
          <p:cNvSpPr txBox="1">
            <a:spLocks noChangeArrowheads="1"/>
          </p:cNvSpPr>
          <p:nvPr/>
        </p:nvSpPr>
        <p:spPr bwMode="auto">
          <a:xfrm>
            <a:off x="5638800" y="4419600"/>
            <a:ext cx="16002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7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600" b="1">
                <a:latin typeface="Times New Roman" panose="02020603050405020304" pitchFamily="18" charset="0"/>
              </a:rPr>
              <a:t>↓</a:t>
            </a:r>
          </a:p>
        </p:txBody>
      </p:sp>
      <p:cxnSp>
        <p:nvCxnSpPr>
          <p:cNvPr id="8209" name="Straight Arrow Connector 57"/>
          <p:cNvCxnSpPr>
            <a:cxnSpLocks noChangeShapeType="1"/>
          </p:cNvCxnSpPr>
          <p:nvPr/>
        </p:nvCxnSpPr>
        <p:spPr bwMode="auto">
          <a:xfrm rot="5400000">
            <a:off x="2628900" y="1104900"/>
            <a:ext cx="304800" cy="2286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210" name="Straight Arrow Connector 66"/>
          <p:cNvCxnSpPr>
            <a:cxnSpLocks noChangeShapeType="1"/>
          </p:cNvCxnSpPr>
          <p:nvPr/>
        </p:nvCxnSpPr>
        <p:spPr bwMode="auto">
          <a:xfrm rot="16200000" flipH="1">
            <a:off x="6210300" y="1104900"/>
            <a:ext cx="304800" cy="2286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757466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r>
              <a:rPr lang="en-US" dirty="0" smtClean="0"/>
              <a:t>HRE Charles V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Pope Leo X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056" y="764704"/>
            <a:ext cx="2801888" cy="280188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9357" y="3675112"/>
            <a:ext cx="2736304" cy="2801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927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LT#2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Reasons for the Reformation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4572000"/>
          </a:xfrm>
        </p:spPr>
        <p:txBody>
          <a:bodyPr/>
          <a:lstStyle/>
          <a:p>
            <a:pPr>
              <a:spcBef>
                <a:spcPct val="50000"/>
              </a:spcBef>
              <a:buClrTx/>
              <a:buFontTx/>
              <a:buBlip>
                <a:blip r:embed="rId3"/>
              </a:buBlip>
            </a:pPr>
            <a:r>
              <a:rPr lang="en-US" sz="2800" dirty="0"/>
              <a:t>U</a:t>
            </a:r>
            <a:r>
              <a:rPr lang="en-US" sz="2800" dirty="0" smtClean="0"/>
              <a:t>pper </a:t>
            </a:r>
            <a:r>
              <a:rPr lang="en-US" sz="2800" dirty="0"/>
              <a:t>levels of church were wealthy &amp; oppressive </a:t>
            </a:r>
          </a:p>
          <a:p>
            <a:pPr>
              <a:spcBef>
                <a:spcPct val="50000"/>
              </a:spcBef>
              <a:buClrTx/>
              <a:buFontTx/>
              <a:buBlip>
                <a:blip r:embed="rId3"/>
              </a:buBlip>
            </a:pPr>
            <a:r>
              <a:rPr lang="en-US" sz="2800" dirty="0" smtClean="0"/>
              <a:t>Smaller cities/republics </a:t>
            </a:r>
            <a:r>
              <a:rPr lang="en-US" sz="2800" dirty="0"/>
              <a:t>wanted to run own affairs in a modern way (church = too feudal &amp; old)</a:t>
            </a:r>
          </a:p>
          <a:p>
            <a:pPr>
              <a:spcBef>
                <a:spcPct val="50000"/>
              </a:spcBef>
              <a:buClrTx/>
              <a:buFontTx/>
              <a:buBlip>
                <a:blip r:embed="rId3"/>
              </a:buBlip>
            </a:pPr>
            <a:r>
              <a:rPr lang="en-US" sz="2800" dirty="0"/>
              <a:t>Monarchy – rid kingdom of Church taxes, property, and political </a:t>
            </a:r>
            <a:r>
              <a:rPr lang="en-US" sz="2800" dirty="0" smtClean="0"/>
              <a:t>influence</a:t>
            </a:r>
            <a:endParaRPr lang="en-US" sz="2000" dirty="0">
              <a:latin typeface="Times New Roman" pitchFamily="-5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9" grpId="0" build="p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Reasons for the Reformation (cont.)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2362200"/>
            <a:ext cx="8610600" cy="4114800"/>
          </a:xfrm>
        </p:spPr>
        <p:txBody>
          <a:bodyPr/>
          <a:lstStyle/>
          <a:p>
            <a:pPr>
              <a:spcBef>
                <a:spcPct val="50000"/>
              </a:spcBef>
              <a:buClrTx/>
              <a:buFontTx/>
              <a:buBlip>
                <a:blip r:embed="rId3"/>
              </a:buBlip>
            </a:pPr>
            <a:r>
              <a:rPr lang="en-US" sz="2800" dirty="0">
                <a:latin typeface="Arial" pitchFamily="-52" charset="0"/>
              </a:rPr>
              <a:t>Clerical immorality – violated </a:t>
            </a:r>
            <a:r>
              <a:rPr lang="en-US" sz="2800" dirty="0" smtClean="0">
                <a:latin typeface="Arial" pitchFamily="-52" charset="0"/>
              </a:rPr>
              <a:t>celibacy (&amp;accused </a:t>
            </a:r>
            <a:r>
              <a:rPr lang="en-US" sz="2800" dirty="0">
                <a:latin typeface="Arial" pitchFamily="-52" charset="0"/>
              </a:rPr>
              <a:t>of drunkenness, gambling, and other </a:t>
            </a:r>
            <a:r>
              <a:rPr lang="en-US" sz="2800" dirty="0" smtClean="0">
                <a:latin typeface="Arial" pitchFamily="-52" charset="0"/>
              </a:rPr>
              <a:t>vice)</a:t>
            </a:r>
            <a:endParaRPr lang="en-US" sz="2800" dirty="0">
              <a:latin typeface="Arial" pitchFamily="-52" charset="0"/>
            </a:endParaRPr>
          </a:p>
          <a:p>
            <a:pPr>
              <a:spcBef>
                <a:spcPct val="50000"/>
              </a:spcBef>
              <a:buClrTx/>
              <a:buFontTx/>
              <a:buBlip>
                <a:blip r:embed="rId3"/>
              </a:buBlip>
            </a:pPr>
            <a:r>
              <a:rPr lang="en-US" sz="2800" dirty="0" smtClean="0">
                <a:latin typeface="Arial" pitchFamily="-52" charset="0"/>
              </a:rPr>
              <a:t>Clerical </a:t>
            </a:r>
            <a:r>
              <a:rPr lang="en-US" sz="2800" dirty="0">
                <a:latin typeface="Arial" pitchFamily="-52" charset="0"/>
              </a:rPr>
              <a:t>absenteeism- often absent </a:t>
            </a:r>
          </a:p>
          <a:p>
            <a:pPr>
              <a:spcBef>
                <a:spcPct val="50000"/>
              </a:spcBef>
              <a:buClrTx/>
              <a:buFontTx/>
              <a:buBlip>
                <a:blip r:embed="rId3"/>
              </a:buBlip>
            </a:pPr>
            <a:r>
              <a:rPr lang="en-US" sz="2400" dirty="0" smtClean="0">
                <a:latin typeface="Arial" pitchFamily="-52" charset="0"/>
              </a:rPr>
              <a:t>Clerical pluralism </a:t>
            </a:r>
            <a:r>
              <a:rPr lang="en-US" sz="2400" dirty="0">
                <a:latin typeface="Arial" pitchFamily="-52" charset="0"/>
              </a:rPr>
              <a:t>– esp. higher level officials </a:t>
            </a:r>
            <a:r>
              <a:rPr lang="en-US" sz="2400" dirty="0" smtClean="0">
                <a:latin typeface="Arial" pitchFamily="-52" charset="0"/>
              </a:rPr>
              <a:t>–and </a:t>
            </a:r>
            <a:r>
              <a:rPr lang="en-US" sz="2400" dirty="0">
                <a:latin typeface="Arial" pitchFamily="-52" charset="0"/>
              </a:rPr>
              <a:t>held more than one office at a time (often purchased their office)</a:t>
            </a:r>
            <a:endParaRPr lang="en-US" sz="1400" dirty="0">
              <a:latin typeface="Arial" pitchFamily="-5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7" grpId="0" build="p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Luther Video 33:00-40:39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Salvation</a:t>
            </a:r>
            <a:endParaRPr lang="en-US" dirty="0"/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People’s spiritual needs - not met</a:t>
            </a:r>
          </a:p>
          <a:p>
            <a:r>
              <a:rPr lang="en-US" i="1" dirty="0">
                <a:solidFill>
                  <a:schemeClr val="folHlink"/>
                </a:solidFill>
              </a:rPr>
              <a:t>S</a:t>
            </a:r>
            <a:r>
              <a:rPr lang="en-US" i="1" dirty="0" smtClean="0">
                <a:solidFill>
                  <a:schemeClr val="folHlink"/>
                </a:solidFill>
              </a:rPr>
              <a:t>alvation</a:t>
            </a:r>
            <a:r>
              <a:rPr lang="en-US" dirty="0" smtClean="0"/>
              <a:t> </a:t>
            </a:r>
            <a:r>
              <a:rPr lang="en-US" i="1" dirty="0">
                <a:solidFill>
                  <a:schemeClr val="folHlink"/>
                </a:solidFill>
              </a:rPr>
              <a:t>(“How do I get to Heaven?!”)</a:t>
            </a:r>
          </a:p>
          <a:p>
            <a:r>
              <a:rPr lang="en-US" dirty="0"/>
              <a:t>Church answers:</a:t>
            </a:r>
          </a:p>
          <a:p>
            <a:pPr lvl="1"/>
            <a:r>
              <a:rPr lang="en-US" dirty="0" smtClean="0"/>
              <a:t>Good works</a:t>
            </a:r>
            <a:endParaRPr lang="en-US" dirty="0"/>
          </a:p>
          <a:p>
            <a:pPr lvl="1"/>
            <a:r>
              <a:rPr lang="en-US" dirty="0"/>
              <a:t>Obtaining </a:t>
            </a:r>
            <a:r>
              <a:rPr lang="en-US" i="1" dirty="0">
                <a:solidFill>
                  <a:schemeClr val="folHlink"/>
                </a:solidFill>
              </a:rPr>
              <a:t>indulgence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 dirty="0" smtClean="0"/>
              <a:t>Indulgence</a:t>
            </a:r>
            <a:endParaRPr lang="en-US" dirty="0"/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8001000" cy="1752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/>
              <a:t>The release from all or part of the punishment for sin in </a:t>
            </a:r>
            <a:r>
              <a:rPr lang="en-US" sz="2800" i="1" dirty="0"/>
              <a:t>purgatory</a:t>
            </a:r>
            <a:r>
              <a:rPr lang="en-US" sz="2800" i="1" dirty="0">
                <a:solidFill>
                  <a:schemeClr val="folHlink"/>
                </a:solidFill>
              </a:rPr>
              <a:t> </a:t>
            </a:r>
            <a:endParaRPr lang="en-US" sz="2800" i="1" dirty="0" smtClean="0">
              <a:solidFill>
                <a:schemeClr val="folHlink"/>
              </a:solidFill>
            </a:endParaRPr>
          </a:p>
          <a:p>
            <a:pPr>
              <a:lnSpc>
                <a:spcPct val="90000"/>
              </a:lnSpc>
            </a:pPr>
            <a:r>
              <a:rPr lang="en-US" sz="2800" i="1" dirty="0" smtClean="0">
                <a:solidFill>
                  <a:schemeClr val="folHlink"/>
                </a:solidFill>
              </a:rPr>
              <a:t>(</a:t>
            </a:r>
            <a:r>
              <a:rPr lang="en-US" sz="2800" i="1" dirty="0">
                <a:solidFill>
                  <a:schemeClr val="folHlink"/>
                </a:solidFill>
              </a:rPr>
              <a:t>a place between Earth &amp; afterlife where one “serves time” for their sins &amp; is purified. Time spent here is directly proportional to the number &amp; severity of sins committed in one’s life.)</a:t>
            </a:r>
            <a:endParaRPr lang="en-US" sz="2800" dirty="0"/>
          </a:p>
        </p:txBody>
      </p:sp>
      <p:pic>
        <p:nvPicPr>
          <p:cNvPr id="5939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67744" y="4365935"/>
            <a:ext cx="4610100" cy="2292350"/>
          </a:xfrm>
          <a:prstGeom prst="rect">
            <a:avLst/>
          </a:prstGeom>
          <a:noFill/>
          <a:ln w="28575">
            <a:solidFill>
              <a:schemeClr val="bg2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95536" y="1981200"/>
            <a:ext cx="8424936" cy="3908762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000" b="1" dirty="0">
                <a:solidFill>
                  <a:srgbClr val="006666">
                    <a:lumMod val="50000"/>
                  </a:srgbClr>
                </a:solidFill>
              </a:rPr>
              <a:t>Skill: Analyzing Editorial Cartoons</a:t>
            </a:r>
          </a:p>
          <a:p>
            <a:pPr>
              <a:defRPr/>
            </a:pPr>
            <a:r>
              <a:rPr lang="en-US" sz="2000" b="1" dirty="0">
                <a:solidFill>
                  <a:srgbClr val="006666">
                    <a:lumMod val="50000"/>
                  </a:srgbClr>
                </a:solidFill>
              </a:rPr>
              <a:t>The student will determine the meaning of editorial cartoons.</a:t>
            </a:r>
          </a:p>
          <a:p>
            <a:pPr marL="457200" indent="-457200">
              <a:buFont typeface="Arial" pitchFamily="34" charset="0"/>
              <a:buChar char="•"/>
              <a:defRPr/>
            </a:pPr>
            <a:r>
              <a:rPr lang="en-US" sz="2000" b="1" dirty="0">
                <a:solidFill>
                  <a:srgbClr val="006666">
                    <a:lumMod val="50000"/>
                  </a:srgbClr>
                </a:solidFill>
              </a:rPr>
              <a:t>Identify main elements</a:t>
            </a:r>
          </a:p>
          <a:p>
            <a:pPr marL="914400" lvl="1" indent="-457200">
              <a:buFont typeface="Arial" pitchFamily="34" charset="0"/>
              <a:buChar char="•"/>
              <a:defRPr/>
            </a:pPr>
            <a:r>
              <a:rPr lang="en-US" sz="2000" b="1" dirty="0">
                <a:solidFill>
                  <a:srgbClr val="006666">
                    <a:lumMod val="50000"/>
                  </a:srgbClr>
                </a:solidFill>
              </a:rPr>
              <a:t>Explore use of imagery: symbolism and caricature</a:t>
            </a:r>
          </a:p>
          <a:p>
            <a:pPr marL="914400" lvl="1" indent="-457200">
              <a:buFont typeface="Arial" pitchFamily="34" charset="0"/>
              <a:buChar char="•"/>
              <a:defRPr/>
            </a:pPr>
            <a:r>
              <a:rPr lang="en-US" sz="2000" b="1" dirty="0">
                <a:solidFill>
                  <a:srgbClr val="006666">
                    <a:lumMod val="50000"/>
                  </a:srgbClr>
                </a:solidFill>
              </a:rPr>
              <a:t>Clues provided by written text</a:t>
            </a:r>
          </a:p>
          <a:p>
            <a:pPr marL="914400" lvl="1" indent="-457200">
              <a:buFont typeface="Arial" pitchFamily="34" charset="0"/>
              <a:buChar char="•"/>
              <a:defRPr/>
            </a:pPr>
            <a:r>
              <a:rPr lang="en-US" sz="2000" b="1" dirty="0">
                <a:solidFill>
                  <a:srgbClr val="006666">
                    <a:lumMod val="50000"/>
                  </a:srgbClr>
                </a:solidFill>
              </a:rPr>
              <a:t>Identify/obtain prior knowledge needed to understand the cartoon</a:t>
            </a:r>
          </a:p>
          <a:p>
            <a:pPr marL="457200" indent="-457200">
              <a:buFont typeface="Arial" pitchFamily="34" charset="0"/>
              <a:buChar char="•"/>
              <a:defRPr/>
            </a:pPr>
            <a:r>
              <a:rPr lang="en-US" sz="2000" b="1" dirty="0">
                <a:solidFill>
                  <a:srgbClr val="006666">
                    <a:lumMod val="50000"/>
                  </a:srgbClr>
                </a:solidFill>
              </a:rPr>
              <a:t>Determine stance being taken by cartoon</a:t>
            </a:r>
          </a:p>
          <a:p>
            <a:pPr marL="457200" indent="-457200">
              <a:buFont typeface="Arial" pitchFamily="34" charset="0"/>
              <a:buChar char="•"/>
              <a:defRPr/>
            </a:pPr>
            <a:r>
              <a:rPr lang="en-US" sz="2000" b="1" dirty="0">
                <a:solidFill>
                  <a:srgbClr val="006666">
                    <a:lumMod val="50000"/>
                  </a:srgbClr>
                </a:solidFill>
              </a:rPr>
              <a:t>Identify historical information that supports or refutes the editorial cartoon</a:t>
            </a:r>
            <a:r>
              <a:rPr lang="en-US" sz="2000" b="1" dirty="0" smtClean="0">
                <a:solidFill>
                  <a:srgbClr val="006666">
                    <a:lumMod val="50000"/>
                  </a:srgbClr>
                </a:solidFill>
              </a:rPr>
              <a:t>.</a:t>
            </a:r>
            <a:r>
              <a:rPr lang="en-US" sz="2000" dirty="0" smtClean="0">
                <a:solidFill>
                  <a:srgbClr val="006666">
                    <a:lumMod val="50000"/>
                  </a:srgbClr>
                </a:solidFill>
              </a:rPr>
              <a:t> </a:t>
            </a:r>
            <a:endParaRPr lang="en-US" sz="2000" dirty="0">
              <a:solidFill>
                <a:srgbClr val="006666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2395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Editorial Cartoon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4" descr="auto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lum bright="-20000" contrast="-14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5576" y="1772816"/>
            <a:ext cx="7848872" cy="489654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1067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44" y="153800"/>
            <a:ext cx="5907536" cy="28226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4" descr="Go to fullsize image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4968" y="153800"/>
            <a:ext cx="2456832" cy="2287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3305245"/>
            <a:ext cx="4230687" cy="1719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7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812" y="5024507"/>
            <a:ext cx="7572375" cy="1011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6317" y="2397131"/>
            <a:ext cx="2654133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68699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Martin Luther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4174232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/>
              <a:t>Monk &amp; professor of theology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Wittenberg, Germany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Questions Catholic teachings/practices </a:t>
            </a:r>
            <a:r>
              <a:rPr lang="en-US" sz="2800" dirty="0"/>
              <a:t>vs. </a:t>
            </a:r>
            <a:r>
              <a:rPr lang="en-US" sz="2800" dirty="0" smtClean="0"/>
              <a:t>the Bible</a:t>
            </a:r>
            <a:endParaRPr lang="en-US" sz="2800" dirty="0"/>
          </a:p>
        </p:txBody>
      </p:sp>
      <p:pic>
        <p:nvPicPr>
          <p:cNvPr id="6042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5400" y="1752600"/>
            <a:ext cx="3686175" cy="4724400"/>
          </a:xfrm>
          <a:prstGeom prst="rect">
            <a:avLst/>
          </a:prstGeom>
          <a:noFill/>
          <a:ln w="38100">
            <a:solidFill>
              <a:schemeClr val="bg2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Luther and Salvation</a:t>
            </a:r>
            <a:endParaRPr lang="en-US" dirty="0"/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4572000"/>
          </a:xfrm>
        </p:spPr>
        <p:txBody>
          <a:bodyPr/>
          <a:lstStyle/>
          <a:p>
            <a:r>
              <a:rPr lang="en-US" dirty="0"/>
              <a:t>To Obtain Salvation…</a:t>
            </a:r>
          </a:p>
          <a:p>
            <a:pPr lvl="1"/>
            <a:r>
              <a:rPr lang="en-US" dirty="0" smtClean="0"/>
              <a:t>RCC: </a:t>
            </a:r>
            <a:r>
              <a:rPr lang="en-US" dirty="0"/>
              <a:t>must have faith </a:t>
            </a:r>
            <a:r>
              <a:rPr lang="en-US" dirty="0">
                <a:solidFill>
                  <a:srgbClr val="FFC000"/>
                </a:solidFill>
              </a:rPr>
              <a:t>AND</a:t>
            </a:r>
            <a:r>
              <a:rPr lang="en-US" dirty="0"/>
              <a:t> do good works</a:t>
            </a:r>
          </a:p>
          <a:p>
            <a:pPr lvl="1"/>
            <a:r>
              <a:rPr lang="en-US" dirty="0" smtClean="0"/>
              <a:t>ML: </a:t>
            </a:r>
            <a:r>
              <a:rPr lang="en-US" dirty="0"/>
              <a:t>faith in God alone will earn </a:t>
            </a:r>
            <a:r>
              <a:rPr lang="en-US" dirty="0" smtClean="0"/>
              <a:t>salvation </a:t>
            </a:r>
          </a:p>
          <a:p>
            <a:pPr lvl="1"/>
            <a:r>
              <a:rPr lang="en-US" i="1" dirty="0" smtClean="0">
                <a:solidFill>
                  <a:schemeClr val="folHlink"/>
                </a:solidFill>
              </a:rPr>
              <a:t>“justification </a:t>
            </a:r>
            <a:r>
              <a:rPr lang="en-US" i="1" dirty="0">
                <a:solidFill>
                  <a:schemeClr val="folHlink"/>
                </a:solidFill>
              </a:rPr>
              <a:t>by faith alone</a:t>
            </a:r>
            <a:r>
              <a:rPr lang="en-US" i="1" dirty="0" smtClean="0">
                <a:solidFill>
                  <a:schemeClr val="folHlink"/>
                </a:solidFill>
              </a:rPr>
              <a:t>”</a:t>
            </a:r>
            <a:endParaRPr lang="en-US" dirty="0"/>
          </a:p>
          <a:p>
            <a:r>
              <a:rPr lang="en-US" dirty="0" smtClean="0"/>
              <a:t>ML’s </a:t>
            </a:r>
            <a:r>
              <a:rPr lang="en-US" dirty="0"/>
              <a:t>theory based on Bible </a:t>
            </a:r>
            <a:r>
              <a:rPr lang="en-US" dirty="0" smtClean="0"/>
              <a:t>-sole </a:t>
            </a:r>
            <a:r>
              <a:rPr lang="en-US" dirty="0"/>
              <a:t>source of religious truth to Protestants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1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1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14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14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Luther’s 95 Theses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Listed </a:t>
            </a:r>
            <a:r>
              <a:rPr lang="en-US" dirty="0"/>
              <a:t>out the abuses of the </a:t>
            </a:r>
            <a:r>
              <a:rPr lang="en-US" dirty="0" smtClean="0"/>
              <a:t>Church</a:t>
            </a:r>
          </a:p>
          <a:p>
            <a:r>
              <a:rPr lang="en-US" dirty="0" smtClean="0"/>
              <a:t>October </a:t>
            </a:r>
            <a:r>
              <a:rPr lang="en-US" dirty="0"/>
              <a:t>31, 1517</a:t>
            </a:r>
          </a:p>
          <a:p>
            <a:r>
              <a:rPr lang="en-US" dirty="0"/>
              <a:t>Nailed to door of </a:t>
            </a:r>
            <a:r>
              <a:rPr lang="en-US" dirty="0" smtClean="0"/>
              <a:t>Wittenberg church</a:t>
            </a:r>
            <a:endParaRPr lang="en-US" dirty="0"/>
          </a:p>
          <a:p>
            <a:r>
              <a:rPr lang="en-US" dirty="0" smtClean="0"/>
              <a:t>Printing </a:t>
            </a:r>
            <a:r>
              <a:rPr lang="en-US" dirty="0"/>
              <a:t>Press - HUGE </a:t>
            </a:r>
            <a:r>
              <a:rPr lang="en-US" dirty="0" smtClean="0"/>
              <a:t>impact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1628800"/>
            <a:ext cx="1944216" cy="2148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3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3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3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3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1400"/>
            <a:ext cx="9144000" cy="702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5865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Diet of Worms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IS NOT a means of obtaining nutritional sustenance from eating nothing but those little squiggly things in your garden…</a:t>
            </a:r>
          </a:p>
          <a:p>
            <a:r>
              <a:rPr lang="en-US" dirty="0"/>
              <a:t>IS a legislative assembly of the Holy Roman Emperor in the German city of Worms (pronounced </a:t>
            </a:r>
            <a:r>
              <a:rPr lang="en-US" i="1" dirty="0" err="1"/>
              <a:t>Vuhrms</a:t>
            </a:r>
            <a:r>
              <a:rPr lang="en-US" dirty="0"/>
              <a:t>)</a:t>
            </a:r>
          </a:p>
        </p:txBody>
      </p:sp>
      <p:pic>
        <p:nvPicPr>
          <p:cNvPr id="6554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0800" y="5105400"/>
            <a:ext cx="2565400" cy="1585913"/>
          </a:xfrm>
          <a:prstGeom prst="rect">
            <a:avLst/>
          </a:prstGeom>
          <a:noFill/>
          <a:ln w="38100">
            <a:solidFill>
              <a:schemeClr val="bg2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5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5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4876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 smtClean="0"/>
              <a:t>Ask </a:t>
            </a:r>
            <a:r>
              <a:rPr lang="en-US" sz="2800" dirty="0"/>
              <a:t>him to </a:t>
            </a:r>
            <a:r>
              <a:rPr lang="en-US" sz="2800" i="1" dirty="0">
                <a:solidFill>
                  <a:schemeClr val="folHlink"/>
                </a:solidFill>
              </a:rPr>
              <a:t>recant (take back)</a:t>
            </a:r>
            <a:r>
              <a:rPr lang="en-US" sz="2800" dirty="0"/>
              <a:t> his </a:t>
            </a:r>
            <a:r>
              <a:rPr lang="en-US" sz="2800" dirty="0" smtClean="0"/>
              <a:t>criticisms 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He does not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Result </a:t>
            </a:r>
            <a:r>
              <a:rPr lang="en-US" sz="2800" dirty="0"/>
              <a:t>-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Luther </a:t>
            </a:r>
            <a:r>
              <a:rPr lang="en-US" sz="2400" dirty="0" smtClean="0"/>
              <a:t>excommunicated</a:t>
            </a:r>
            <a:r>
              <a:rPr lang="en-US" sz="2400" i="1" dirty="0" smtClean="0"/>
              <a:t> </a:t>
            </a:r>
            <a:r>
              <a:rPr lang="en-US" sz="2400" dirty="0" smtClean="0"/>
              <a:t>in 1521</a:t>
            </a:r>
            <a:endParaRPr lang="en-US" sz="2400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4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4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4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645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Council of Worms 1:14:53-1:19:50</a:t>
            </a:r>
          </a:p>
          <a:p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Luther - “A Simple Reply”</a:t>
            </a:r>
            <a:br>
              <a:rPr lang="en-US" i="1" dirty="0"/>
            </a:br>
            <a:endParaRPr lang="en-US" dirty="0"/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1600" y="1752600"/>
            <a:ext cx="7772400" cy="1219200"/>
          </a:xfrm>
        </p:spPr>
        <p:txBody>
          <a:bodyPr/>
          <a:lstStyle/>
          <a:p>
            <a:pPr marL="0" indent="0">
              <a:buNone/>
            </a:pPr>
            <a:endParaRPr lang="en-US" i="1" dirty="0"/>
          </a:p>
        </p:txBody>
      </p:sp>
      <p:pic>
        <p:nvPicPr>
          <p:cNvPr id="6758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28700" y="1484784"/>
            <a:ext cx="7086600" cy="4075113"/>
          </a:xfrm>
          <a:prstGeom prst="rect">
            <a:avLst/>
          </a:prstGeom>
          <a:noFill/>
          <a:ln w="28575">
            <a:solidFill>
              <a:schemeClr val="bg2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Luther Video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Edict of Worms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2895600"/>
          </a:xfrm>
        </p:spPr>
        <p:txBody>
          <a:bodyPr/>
          <a:lstStyle/>
          <a:p>
            <a:r>
              <a:rPr lang="en-US" dirty="0" smtClean="0"/>
              <a:t>Outcomes:</a:t>
            </a:r>
          </a:p>
          <a:p>
            <a:pPr lvl="1"/>
            <a:r>
              <a:rPr lang="en-US" dirty="0" smtClean="0"/>
              <a:t>Made </a:t>
            </a:r>
            <a:r>
              <a:rPr lang="en-US" dirty="0"/>
              <a:t>Luther an outlaw</a:t>
            </a:r>
          </a:p>
          <a:p>
            <a:pPr lvl="1"/>
            <a:r>
              <a:rPr lang="en-US" dirty="0" smtClean="0"/>
              <a:t>Luther’s </a:t>
            </a:r>
            <a:r>
              <a:rPr lang="en-US" dirty="0"/>
              <a:t>works to be burned</a:t>
            </a:r>
          </a:p>
          <a:p>
            <a:pPr lvl="1"/>
            <a:r>
              <a:rPr lang="en-US" dirty="0"/>
              <a:t>Luther to be captured &amp; turned over to Charles V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6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6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6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Augsburg Confession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00808"/>
            <a:ext cx="7772400" cy="4395192"/>
          </a:xfrm>
        </p:spPr>
        <p:txBody>
          <a:bodyPr/>
          <a:lstStyle/>
          <a:p>
            <a:r>
              <a:rPr lang="en-US" sz="2400" dirty="0"/>
              <a:t> 1530, Lutheran Princes refuse HRE demand to revert back to Catholic </a:t>
            </a:r>
            <a:r>
              <a:rPr lang="en-US" sz="2400" dirty="0" smtClean="0"/>
              <a:t>doctrine</a:t>
            </a:r>
          </a:p>
          <a:p>
            <a:r>
              <a:rPr lang="en-US" sz="2400" dirty="0" smtClean="0"/>
              <a:t>1555 </a:t>
            </a:r>
            <a:r>
              <a:rPr lang="en-US" sz="2400" dirty="0"/>
              <a:t>Peace of Augsburg</a:t>
            </a:r>
          </a:p>
          <a:p>
            <a:pPr lvl="1"/>
            <a:r>
              <a:rPr lang="en-US" sz="2400" dirty="0"/>
              <a:t>Princes allowed to </a:t>
            </a:r>
            <a:r>
              <a:rPr lang="en-US" sz="2400" dirty="0" smtClean="0"/>
              <a:t>choose Lutheranism </a:t>
            </a:r>
            <a:r>
              <a:rPr lang="en-US" sz="2400" dirty="0"/>
              <a:t>or Catholicism in their provinces</a:t>
            </a:r>
          </a:p>
          <a:p>
            <a:pPr lvl="1"/>
            <a:r>
              <a:rPr lang="en-US" sz="2400" dirty="0"/>
              <a:t>Religiously divided Germany and Europe</a:t>
            </a:r>
          </a:p>
          <a:p>
            <a:pPr lvl="1"/>
            <a:r>
              <a:rPr lang="en-US" sz="2400" dirty="0"/>
              <a:t>Thirty Years War b/t Catholics and Protestants</a:t>
            </a:r>
          </a:p>
          <a:p>
            <a:pPr lvl="1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Luther Video 1:51:09-1:55:25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779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685800"/>
            <a:ext cx="7772400" cy="1143000"/>
          </a:xfrm>
        </p:spPr>
        <p:txBody>
          <a:bodyPr/>
          <a:lstStyle/>
          <a:p>
            <a:r>
              <a:rPr lang="en-US" dirty="0" smtClean="0"/>
              <a:t>Contributions </a:t>
            </a:r>
            <a:r>
              <a:rPr lang="en-US" dirty="0"/>
              <a:t>of </a:t>
            </a:r>
            <a:r>
              <a:rPr lang="en-US" dirty="0" smtClean="0"/>
              <a:t>Luther</a:t>
            </a:r>
            <a:endParaRPr lang="en-US" dirty="0"/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2590800"/>
            <a:ext cx="8229600" cy="3505200"/>
          </a:xfrm>
        </p:spPr>
        <p:txBody>
          <a:bodyPr/>
          <a:lstStyle/>
          <a:p>
            <a:r>
              <a:rPr lang="en-US" dirty="0"/>
              <a:t>Challenged RCC </a:t>
            </a:r>
            <a:endParaRPr lang="en-US" dirty="0" smtClean="0"/>
          </a:p>
          <a:p>
            <a:r>
              <a:rPr lang="en-US" dirty="0" smtClean="0"/>
              <a:t>Translates </a:t>
            </a:r>
            <a:r>
              <a:rPr lang="en-US" dirty="0" smtClean="0"/>
              <a:t>the whole Bible </a:t>
            </a:r>
            <a:r>
              <a:rPr lang="en-US" dirty="0"/>
              <a:t>into German</a:t>
            </a:r>
          </a:p>
          <a:p>
            <a:r>
              <a:rPr lang="en-US" dirty="0"/>
              <a:t>Opened door to religious freedom</a:t>
            </a:r>
          </a:p>
          <a:p>
            <a:r>
              <a:rPr lang="en-US" dirty="0" smtClean="0"/>
              <a:t>Caused </a:t>
            </a:r>
            <a:r>
              <a:rPr lang="en-US" dirty="0"/>
              <a:t>Catholic </a:t>
            </a:r>
            <a:r>
              <a:rPr lang="en-US" dirty="0" smtClean="0"/>
              <a:t>Church to </a:t>
            </a:r>
            <a:r>
              <a:rPr lang="en-US" dirty="0" smtClean="0"/>
              <a:t>reform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06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06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06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LT#3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80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Catholic (Counter) </a:t>
            </a:r>
            <a:r>
              <a:rPr lang="en-US" sz="3600" dirty="0"/>
              <a:t>Reformation</a:t>
            </a:r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628800"/>
            <a:ext cx="7772400" cy="47720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Council of Trent</a:t>
            </a:r>
          </a:p>
          <a:p>
            <a:pPr lvl="1"/>
            <a:r>
              <a:rPr lang="en-US" dirty="0" smtClean="0"/>
              <a:t>Upheld traditional Catholic teachings</a:t>
            </a:r>
          </a:p>
          <a:p>
            <a:pPr lvl="1"/>
            <a:r>
              <a:rPr lang="en-US" dirty="0" smtClean="0"/>
              <a:t>Defend RCC</a:t>
            </a:r>
          </a:p>
          <a:p>
            <a:pPr lvl="2"/>
            <a:r>
              <a:rPr lang="en-US" sz="1800" dirty="0" smtClean="0"/>
              <a:t>Faith &amp; good works</a:t>
            </a:r>
          </a:p>
          <a:p>
            <a:pPr lvl="2"/>
            <a:r>
              <a:rPr lang="en-US" sz="1800" dirty="0" smtClean="0"/>
              <a:t>Seven sacraments (doctrine)</a:t>
            </a:r>
          </a:p>
          <a:p>
            <a:pPr lvl="2"/>
            <a:r>
              <a:rPr lang="en-US" sz="1800" dirty="0" smtClean="0"/>
              <a:t>Transubstantiation </a:t>
            </a:r>
          </a:p>
          <a:p>
            <a:pPr lvl="2"/>
            <a:r>
              <a:rPr lang="en-US" sz="1800" dirty="0" smtClean="0"/>
              <a:t>Clerical celibacy </a:t>
            </a:r>
          </a:p>
          <a:p>
            <a:pPr lvl="2"/>
            <a:r>
              <a:rPr lang="en-US" sz="1800" dirty="0" smtClean="0"/>
              <a:t>Purgatory</a:t>
            </a:r>
          </a:p>
          <a:p>
            <a:pPr lvl="1"/>
            <a:r>
              <a:rPr lang="en-US" dirty="0" smtClean="0">
                <a:solidFill>
                  <a:srgbClr val="FFFFFF"/>
                </a:solidFill>
              </a:rPr>
              <a:t>Reform RCC</a:t>
            </a:r>
            <a:endParaRPr lang="en-US" sz="1800" dirty="0" smtClean="0"/>
          </a:p>
          <a:p>
            <a:pPr lvl="2"/>
            <a:r>
              <a:rPr lang="en-US" sz="1800" dirty="0" smtClean="0"/>
              <a:t>Indulgences (used, but NOT for sale)</a:t>
            </a:r>
          </a:p>
          <a:p>
            <a:pPr lvl="2"/>
            <a:r>
              <a:rPr lang="en-US" sz="1800" dirty="0" smtClean="0"/>
              <a:t>Missionary efforts to help poor</a:t>
            </a:r>
          </a:p>
          <a:p>
            <a:pPr lvl="2"/>
            <a:r>
              <a:rPr lang="en-US" sz="1800" dirty="0" smtClean="0"/>
              <a:t>Higher moral </a:t>
            </a:r>
            <a:r>
              <a:rPr lang="en-US" sz="1800" smtClean="0"/>
              <a:t>standards established</a:t>
            </a:r>
            <a:endParaRPr lang="en-US" sz="1800" dirty="0" smtClean="0"/>
          </a:p>
          <a:p>
            <a:pPr marL="914400" lvl="2" indent="0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80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80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280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280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280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280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80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280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2800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2800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2800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Protestants Spread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Germany: Lutheranism- Martin Luther</a:t>
            </a:r>
          </a:p>
          <a:p>
            <a:r>
              <a:rPr lang="en-US" dirty="0"/>
              <a:t>England: Anglican- King Henry VIII</a:t>
            </a:r>
          </a:p>
          <a:p>
            <a:r>
              <a:rPr lang="en-US" dirty="0"/>
              <a:t>Scotland: Presbyterianism-John Knox</a:t>
            </a:r>
          </a:p>
          <a:p>
            <a:r>
              <a:rPr lang="en-US" dirty="0"/>
              <a:t>Switzerland- Calvinism-John Calvin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789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38100">
            <a:solidFill>
              <a:schemeClr val="bg2"/>
            </a:solidFill>
            <a:miter lim="800000"/>
            <a:headEnd/>
            <a:tailEnd/>
          </a:ln>
          <a:effectLst/>
        </p:spPr>
      </p:pic>
      <p:sp>
        <p:nvSpPr>
          <p:cNvPr id="37893" name="Text Box 5"/>
          <p:cNvSpPr txBox="1">
            <a:spLocks noChangeArrowheads="1"/>
          </p:cNvSpPr>
          <p:nvPr/>
        </p:nvSpPr>
        <p:spPr bwMode="auto">
          <a:xfrm>
            <a:off x="6019800" y="2438400"/>
            <a:ext cx="184731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6764"/>
            <a:ext cx="9144000" cy="6431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08503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Long Term Impact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LT#4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Economic</a:t>
            </a:r>
          </a:p>
          <a:p>
            <a:pPr lvl="1"/>
            <a:r>
              <a:rPr lang="en-US" sz="2000" dirty="0" smtClean="0"/>
              <a:t> RCC loses power due to economic decline</a:t>
            </a:r>
          </a:p>
          <a:p>
            <a:pPr lvl="1"/>
            <a:r>
              <a:rPr lang="en-US" sz="2000" dirty="0" smtClean="0"/>
              <a:t>Thirty Years War takes huge economic toll</a:t>
            </a:r>
          </a:p>
          <a:p>
            <a:pPr lvl="0"/>
            <a:r>
              <a:rPr lang="en-US" sz="2000" dirty="0" smtClean="0">
                <a:solidFill>
                  <a:srgbClr val="FFFFFF"/>
                </a:solidFill>
              </a:rPr>
              <a:t>Social</a:t>
            </a:r>
          </a:p>
          <a:p>
            <a:pPr lvl="1"/>
            <a:r>
              <a:rPr lang="en-US" sz="2000" dirty="0" smtClean="0">
                <a:solidFill>
                  <a:srgbClr val="FFFFFF"/>
                </a:solidFill>
              </a:rPr>
              <a:t>Formation of new Protestant denominations</a:t>
            </a:r>
          </a:p>
          <a:p>
            <a:pPr lvl="1"/>
            <a:r>
              <a:rPr lang="en-US" sz="2000" dirty="0" smtClean="0">
                <a:solidFill>
                  <a:srgbClr val="FFFFFF"/>
                </a:solidFill>
              </a:rPr>
              <a:t>Increase in literacy</a:t>
            </a:r>
          </a:p>
          <a:p>
            <a:pPr lvl="0"/>
            <a:r>
              <a:rPr lang="en-US" sz="2000" dirty="0" smtClean="0">
                <a:solidFill>
                  <a:srgbClr val="FFFFFF"/>
                </a:solidFill>
              </a:rPr>
              <a:t>Political</a:t>
            </a:r>
          </a:p>
          <a:p>
            <a:pPr lvl="1"/>
            <a:r>
              <a:rPr lang="en-US" sz="1600" dirty="0" smtClean="0">
                <a:solidFill>
                  <a:srgbClr val="FFFFFF"/>
                </a:solidFill>
              </a:rPr>
              <a:t>As HRE power declines, loyalty to the nation-state increases (nationalism)</a:t>
            </a:r>
          </a:p>
          <a:p>
            <a:pPr lvl="1"/>
            <a:r>
              <a:rPr lang="en-US" sz="1600" dirty="0" smtClean="0">
                <a:solidFill>
                  <a:srgbClr val="FFFFFF"/>
                </a:solidFill>
              </a:rPr>
              <a:t>Thirty Years War- Protestants vs. Catholics</a:t>
            </a:r>
            <a:endParaRPr lang="en-US" sz="1600" dirty="0">
              <a:solidFill>
                <a:srgbClr val="FFFFFF"/>
              </a:solidFill>
            </a:endParaRPr>
          </a:p>
          <a:p>
            <a:pPr lvl="1"/>
            <a:endParaRPr lang="en-US" sz="2000" dirty="0" smtClean="0">
              <a:solidFill>
                <a:srgbClr val="FFFFFF"/>
              </a:solidFill>
            </a:endParaRPr>
          </a:p>
          <a:p>
            <a:pPr lvl="1"/>
            <a:endParaRPr lang="en-US" dirty="0">
              <a:solidFill>
                <a:srgbClr val="FFFFFF"/>
              </a:solidFill>
            </a:endParaRP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90061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Reformation or Revolution???</a:t>
            </a:r>
          </a:p>
          <a:p>
            <a:r>
              <a:rPr lang="en-US" smtClean="0"/>
              <a:t>WHY???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309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lumns">
  <a:themeElements>
    <a:clrScheme name="Columns 1">
      <a:dk1>
        <a:srgbClr val="000066"/>
      </a:dk1>
      <a:lt1>
        <a:srgbClr val="FFFFFF"/>
      </a:lt1>
      <a:dk2>
        <a:srgbClr val="5E6DA4"/>
      </a:dk2>
      <a:lt2>
        <a:srgbClr val="FFFFFF"/>
      </a:lt2>
      <a:accent1>
        <a:srgbClr val="6666FF"/>
      </a:accent1>
      <a:accent2>
        <a:srgbClr val="9999FF"/>
      </a:accent2>
      <a:accent3>
        <a:srgbClr val="B6BACF"/>
      </a:accent3>
      <a:accent4>
        <a:srgbClr val="DADADA"/>
      </a:accent4>
      <a:accent5>
        <a:srgbClr val="B8B8FF"/>
      </a:accent5>
      <a:accent6>
        <a:srgbClr val="8A8AE7"/>
      </a:accent6>
      <a:hlink>
        <a:srgbClr val="FF3300"/>
      </a:hlink>
      <a:folHlink>
        <a:srgbClr val="FF9900"/>
      </a:folHlink>
    </a:clrScheme>
    <a:fontScheme name="Columns">
      <a:majorFont>
        <a:latin typeface="Verdana"/>
        <a:ea typeface="ＭＳ Ｐゴシック"/>
        <a:cs typeface="ＭＳ Ｐゴシック"/>
      </a:majorFont>
      <a:minorFont>
        <a:latin typeface="Verdana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52" charset="0"/>
            <a:ea typeface="ＭＳ Ｐゴシック" pitchFamily="-52" charset="-128"/>
            <a:cs typeface="ＭＳ Ｐゴシック" pitchFamily="-52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52" charset="0"/>
            <a:ea typeface="ＭＳ Ｐゴシック" pitchFamily="-52" charset="-128"/>
            <a:cs typeface="ＭＳ Ｐゴシック" pitchFamily="-52" charset="-128"/>
          </a:defRPr>
        </a:defPPr>
      </a:lstStyle>
    </a:lnDef>
  </a:objectDefaults>
  <a:extraClrSchemeLst>
    <a:extraClrScheme>
      <a:clrScheme name="Columns 1">
        <a:dk1>
          <a:srgbClr val="000066"/>
        </a:dk1>
        <a:lt1>
          <a:srgbClr val="FFFFFF"/>
        </a:lt1>
        <a:dk2>
          <a:srgbClr val="5E6DA4"/>
        </a:dk2>
        <a:lt2>
          <a:srgbClr val="FFFFFF"/>
        </a:lt2>
        <a:accent1>
          <a:srgbClr val="6666FF"/>
        </a:accent1>
        <a:accent2>
          <a:srgbClr val="9999FF"/>
        </a:accent2>
        <a:accent3>
          <a:srgbClr val="B6BACF"/>
        </a:accent3>
        <a:accent4>
          <a:srgbClr val="DADADA"/>
        </a:accent4>
        <a:accent5>
          <a:srgbClr val="B8B8FF"/>
        </a:accent5>
        <a:accent6>
          <a:srgbClr val="8A8AE7"/>
        </a:accent6>
        <a:hlink>
          <a:srgbClr val="FF33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lumns 2">
        <a:dk1>
          <a:srgbClr val="003366"/>
        </a:dk1>
        <a:lt1>
          <a:srgbClr val="FFFFFF"/>
        </a:lt1>
        <a:dk2>
          <a:srgbClr val="5E6DA4"/>
        </a:dk2>
        <a:lt2>
          <a:srgbClr val="FFFFFF"/>
        </a:lt2>
        <a:accent1>
          <a:srgbClr val="9966FF"/>
        </a:accent1>
        <a:accent2>
          <a:srgbClr val="00CC66"/>
        </a:accent2>
        <a:accent3>
          <a:srgbClr val="B6BACF"/>
        </a:accent3>
        <a:accent4>
          <a:srgbClr val="DADADA"/>
        </a:accent4>
        <a:accent5>
          <a:srgbClr val="CAB8FF"/>
        </a:accent5>
        <a:accent6>
          <a:srgbClr val="00B95C"/>
        </a:accent6>
        <a:hlink>
          <a:srgbClr val="65C8FF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lumns 3">
        <a:dk1>
          <a:srgbClr val="000000"/>
        </a:dk1>
        <a:lt1>
          <a:srgbClr val="FFFFFF"/>
        </a:lt1>
        <a:dk2>
          <a:srgbClr val="5E6DA4"/>
        </a:dk2>
        <a:lt2>
          <a:srgbClr val="FFFFFF"/>
        </a:lt2>
        <a:accent1>
          <a:srgbClr val="FF6600"/>
        </a:accent1>
        <a:accent2>
          <a:srgbClr val="FFCC00"/>
        </a:accent2>
        <a:accent3>
          <a:srgbClr val="B6BACF"/>
        </a:accent3>
        <a:accent4>
          <a:srgbClr val="DADADA"/>
        </a:accent4>
        <a:accent5>
          <a:srgbClr val="FFB8AA"/>
        </a:accent5>
        <a:accent6>
          <a:srgbClr val="E7B900"/>
        </a:accent6>
        <a:hlink>
          <a:srgbClr val="33CCCC"/>
        </a:hlink>
        <a:folHlink>
          <a:srgbClr val="36CC64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HS-jswitala:Applications:Microsoft Office 2004:Templates:Presentations:Designs:Columns</Template>
  <TotalTime>8671</TotalTime>
  <Words>894</Words>
  <Application>Microsoft Office PowerPoint</Application>
  <PresentationFormat>On-screen Show (4:3)</PresentationFormat>
  <Paragraphs>229</Paragraphs>
  <Slides>35</Slides>
  <Notes>33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1" baseType="lpstr">
      <vt:lpstr>ＭＳ Ｐゴシック</vt:lpstr>
      <vt:lpstr>Arial</vt:lpstr>
      <vt:lpstr>Times New Roman</vt:lpstr>
      <vt:lpstr>Verdana</vt:lpstr>
      <vt:lpstr>Wingdings</vt:lpstr>
      <vt:lpstr>Columns</vt:lpstr>
      <vt:lpstr>PowerPoint Presentation</vt:lpstr>
      <vt:lpstr>Bell Ringer</vt:lpstr>
      <vt:lpstr>Bell Ringer</vt:lpstr>
      <vt:lpstr>What is the Protestant Reformation?</vt:lpstr>
      <vt:lpstr>Christian Humanism</vt:lpstr>
      <vt:lpstr>Erasmus</vt:lpstr>
      <vt:lpstr>The Church should “walk the walk” not just “talk the talk!”</vt:lpstr>
      <vt:lpstr>Erasmus’ Egg</vt:lpstr>
      <vt:lpstr>PowerPoint Presentation</vt:lpstr>
      <vt:lpstr>PowerPoint Presentation</vt:lpstr>
      <vt:lpstr>Setting the Stage Holy Roman Empire</vt:lpstr>
      <vt:lpstr>PowerPoint Presentation</vt:lpstr>
      <vt:lpstr>Reasons for the Reformation</vt:lpstr>
      <vt:lpstr>Reasons for the Reformation (cont.)</vt:lpstr>
      <vt:lpstr>Salvation</vt:lpstr>
      <vt:lpstr>Indulgence</vt:lpstr>
      <vt:lpstr>PowerPoint Presentation</vt:lpstr>
      <vt:lpstr>Editorial Cartoon</vt:lpstr>
      <vt:lpstr>PowerPoint Presentation</vt:lpstr>
      <vt:lpstr>Martin Luther</vt:lpstr>
      <vt:lpstr>Luther and Salvation</vt:lpstr>
      <vt:lpstr>Luther’s 95 Theses</vt:lpstr>
      <vt:lpstr>PowerPoint Presentation</vt:lpstr>
      <vt:lpstr>The Diet of Worms</vt:lpstr>
      <vt:lpstr>PowerPoint Presentation</vt:lpstr>
      <vt:lpstr>Luther - “A Simple Reply” </vt:lpstr>
      <vt:lpstr>Edict of Worms</vt:lpstr>
      <vt:lpstr>Augsburg Confession</vt:lpstr>
      <vt:lpstr>Contributions of Luther</vt:lpstr>
      <vt:lpstr>Catholic (Counter) Reformation</vt:lpstr>
      <vt:lpstr>Protestants Spread</vt:lpstr>
      <vt:lpstr>PowerPoint Presentation</vt:lpstr>
      <vt:lpstr>PowerPoint Presentation</vt:lpstr>
      <vt:lpstr>Long Term Impact</vt:lpstr>
      <vt:lpstr>Discussion</vt:lpstr>
    </vt:vector>
  </TitlesOfParts>
  <Company>admin LASD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Protestant Reformation</dc:title>
  <dc:creator>admin LASD</dc:creator>
  <cp:lastModifiedBy>HOWARD, RONALD</cp:lastModifiedBy>
  <cp:revision>45</cp:revision>
  <cp:lastPrinted>2016-08-15T13:48:25Z</cp:lastPrinted>
  <dcterms:created xsi:type="dcterms:W3CDTF">2009-09-17T13:08:23Z</dcterms:created>
  <dcterms:modified xsi:type="dcterms:W3CDTF">2016-08-19T12:07:01Z</dcterms:modified>
</cp:coreProperties>
</file>