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8" r:id="rId12"/>
    <p:sldId id="266" r:id="rId13"/>
    <p:sldId id="267" r:id="rId14"/>
    <p:sldId id="269" r:id="rId15"/>
    <p:sldId id="270" r:id="rId16"/>
    <p:sldId id="271" r:id="rId17"/>
    <p:sldId id="272" r:id="rId18"/>
    <p:sldId id="273" r:id="rId19"/>
  </p:sldIdLst>
  <p:sldSz cx="9144000" cy="5143500" type="screen16x9"/>
  <p:notesSz cx="6858000" cy="9144000"/>
  <p:embeddedFontLst>
    <p:embeddedFont>
      <p:font typeface="Open Sans" panose="020B0604020202020204" charset="0"/>
      <p:regular r:id="rId21"/>
      <p:bold r:id="rId22"/>
      <p:italic r:id="rId23"/>
      <p:boldItalic r:id="rId24"/>
    </p:embeddedFont>
    <p:embeddedFont>
      <p:font typeface="PT Sans Narrow" panose="020B0604020202020204" charset="0"/>
      <p:regular r:id="rId25"/>
      <p:bold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5" d="100"/>
          <a:sy n="145" d="100"/>
        </p:scale>
        <p:origin x="624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98342677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Shape 6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785479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Shape 7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886150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Shape 7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061357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658694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Shape 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433655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Shape 10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120508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22014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Shape 11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50777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Shape 12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873319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633390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Shape 15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212970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Shape 13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526142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Shape 14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607737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Shape 15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115184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Shape 16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318076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Shape 1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947219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Shape 17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2138493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hape 18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Shape 18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439263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hape 10"/>
          <p:cNvCxnSpPr/>
          <p:nvPr/>
        </p:nvCxnSpPr>
        <p:spPr>
          <a:xfrm>
            <a:off x="7007735" y="3176887"/>
            <a:ext cx="562199" cy="0"/>
          </a:xfrm>
          <a:prstGeom prst="straightConnector1">
            <a:avLst/>
          </a:prstGeom>
          <a:noFill/>
          <a:ln w="76200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" name="Shape 11"/>
          <p:cNvCxnSpPr/>
          <p:nvPr/>
        </p:nvCxnSpPr>
        <p:spPr>
          <a:xfrm>
            <a:off x="1575034" y="3158251"/>
            <a:ext cx="562199" cy="0"/>
          </a:xfrm>
          <a:prstGeom prst="straightConnector1">
            <a:avLst/>
          </a:prstGeom>
          <a:noFill/>
          <a:ln w="76200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2" name="Shape 12"/>
          <p:cNvGrpSpPr/>
          <p:nvPr/>
        </p:nvGrpSpPr>
        <p:grpSpPr>
          <a:xfrm>
            <a:off x="1004143" y="1022025"/>
            <a:ext cx="7136667" cy="152400"/>
            <a:chOff x="1346428" y="1011300"/>
            <a:chExt cx="6452100" cy="152400"/>
          </a:xfrm>
        </p:grpSpPr>
        <p:cxnSp>
          <p:nvCxnSpPr>
            <p:cNvPr id="13" name="Shape 13"/>
            <p:cNvCxnSpPr/>
            <p:nvPr/>
          </p:nvCxnSpPr>
          <p:spPr>
            <a:xfrm rot="10800000">
              <a:off x="1346428" y="1011300"/>
              <a:ext cx="6452100" cy="0"/>
            </a:xfrm>
            <a:prstGeom prst="straightConnector1">
              <a:avLst/>
            </a:prstGeom>
            <a:noFill/>
            <a:ln w="76200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" name="Shape 14"/>
            <p:cNvCxnSpPr/>
            <p:nvPr/>
          </p:nvCxnSpPr>
          <p:spPr>
            <a:xfrm rot="10800000">
              <a:off x="1346428" y="1163700"/>
              <a:ext cx="64521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5" name="Shape 15"/>
          <p:cNvGrpSpPr/>
          <p:nvPr/>
        </p:nvGrpSpPr>
        <p:grpSpPr>
          <a:xfrm>
            <a:off x="1004150" y="3969100"/>
            <a:ext cx="7136667" cy="152400"/>
            <a:chOff x="1346435" y="3969087"/>
            <a:chExt cx="6452100" cy="152400"/>
          </a:xfrm>
        </p:grpSpPr>
        <p:cxnSp>
          <p:nvCxnSpPr>
            <p:cNvPr id="16" name="Shape 16"/>
            <p:cNvCxnSpPr/>
            <p:nvPr/>
          </p:nvCxnSpPr>
          <p:spPr>
            <a:xfrm>
              <a:off x="1346435" y="4121487"/>
              <a:ext cx="6452100" cy="0"/>
            </a:xfrm>
            <a:prstGeom prst="straightConnector1">
              <a:avLst/>
            </a:prstGeom>
            <a:noFill/>
            <a:ln w="76200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" name="Shape 17"/>
            <p:cNvCxnSpPr/>
            <p:nvPr/>
          </p:nvCxnSpPr>
          <p:spPr>
            <a:xfrm>
              <a:off x="1346435" y="3969087"/>
              <a:ext cx="64521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8" name="Shape 18"/>
          <p:cNvSpPr txBox="1">
            <a:spLocks noGrp="1"/>
          </p:cNvSpPr>
          <p:nvPr>
            <p:ph type="ctrTitle"/>
          </p:nvPr>
        </p:nvSpPr>
        <p:spPr>
          <a:xfrm>
            <a:off x="1004150" y="1751764"/>
            <a:ext cx="7136700" cy="10223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5400"/>
            </a:lvl1pPr>
            <a:lvl2pPr lvl="1" algn="ctr">
              <a:spcBef>
                <a:spcPts val="0"/>
              </a:spcBef>
              <a:buSzPct val="100000"/>
              <a:defRPr sz="5400"/>
            </a:lvl2pPr>
            <a:lvl3pPr lvl="2" algn="ctr">
              <a:spcBef>
                <a:spcPts val="0"/>
              </a:spcBef>
              <a:buSzPct val="100000"/>
              <a:defRPr sz="5400"/>
            </a:lvl3pPr>
            <a:lvl4pPr lvl="3" algn="ctr">
              <a:spcBef>
                <a:spcPts val="0"/>
              </a:spcBef>
              <a:buSzPct val="100000"/>
              <a:defRPr sz="5400"/>
            </a:lvl4pPr>
            <a:lvl5pPr lvl="4" algn="ctr">
              <a:spcBef>
                <a:spcPts val="0"/>
              </a:spcBef>
              <a:buSzPct val="100000"/>
              <a:defRPr sz="5400"/>
            </a:lvl5pPr>
            <a:lvl6pPr lvl="5" algn="ctr">
              <a:spcBef>
                <a:spcPts val="0"/>
              </a:spcBef>
              <a:buSzPct val="100000"/>
              <a:defRPr sz="5400"/>
            </a:lvl6pPr>
            <a:lvl7pPr lvl="6" algn="ctr">
              <a:spcBef>
                <a:spcPts val="0"/>
              </a:spcBef>
              <a:buSzPct val="100000"/>
              <a:defRPr sz="5400"/>
            </a:lvl7pPr>
            <a:lvl8pPr lvl="7" algn="ctr">
              <a:spcBef>
                <a:spcPts val="0"/>
              </a:spcBef>
              <a:buSzPct val="100000"/>
              <a:defRPr sz="5400"/>
            </a:lvl8pPr>
            <a:lvl9pPr lvl="8" algn="ctr">
              <a:spcBef>
                <a:spcPts val="0"/>
              </a:spcBef>
              <a:buSzPct val="100000"/>
              <a:defRPr sz="5400"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ubTitle" idx="1"/>
          </p:nvPr>
        </p:nvSpPr>
        <p:spPr>
          <a:xfrm>
            <a:off x="2137225" y="2850039"/>
            <a:ext cx="4870499" cy="792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400"/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title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/>
          <p:nvPr/>
        </p:nvSpPr>
        <p:spPr>
          <a:xfrm>
            <a:off x="-50" y="2571900"/>
            <a:ext cx="9144000" cy="257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title"/>
          </p:nvPr>
        </p:nvSpPr>
        <p:spPr>
          <a:xfrm>
            <a:off x="311700" y="814800"/>
            <a:ext cx="8571300" cy="9420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‹#›</a:t>
            </a:fld>
            <a:endParaRPr lang="en"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7073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599" cy="330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7073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body" idx="1"/>
          </p:nvPr>
        </p:nvSpPr>
        <p:spPr>
          <a:xfrm>
            <a:off x="311700" y="1266175"/>
            <a:ext cx="3999899" cy="330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body" idx="2"/>
          </p:nvPr>
        </p:nvSpPr>
        <p:spPr>
          <a:xfrm>
            <a:off x="4832400" y="1266175"/>
            <a:ext cx="3999899" cy="330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7073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7999" cy="7556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7999" cy="3179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bg>
      <p:bgPr>
        <a:solidFill>
          <a:schemeClr val="accent6"/>
        </a:solidFill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3599" cy="4090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Clr>
                <a:schemeClr val="dk2"/>
              </a:buClr>
              <a:buSzPct val="100000"/>
              <a:defRPr sz="5400" b="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buClr>
                <a:schemeClr val="dk2"/>
              </a:buClr>
              <a:buSzPct val="100000"/>
              <a:defRPr sz="5400" b="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buClr>
                <a:schemeClr val="dk2"/>
              </a:buClr>
              <a:buSzPct val="100000"/>
              <a:defRPr sz="5400" b="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buClr>
                <a:schemeClr val="dk2"/>
              </a:buClr>
              <a:buSzPct val="100000"/>
              <a:defRPr sz="5400" b="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buClr>
                <a:schemeClr val="dk2"/>
              </a:buClr>
              <a:buSzPct val="100000"/>
              <a:defRPr sz="5400" b="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buClr>
                <a:schemeClr val="dk2"/>
              </a:buClr>
              <a:buSzPct val="100000"/>
              <a:defRPr sz="5400" b="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buClr>
                <a:schemeClr val="dk2"/>
              </a:buClr>
              <a:buSzPct val="100000"/>
              <a:defRPr sz="5400" b="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buClr>
                <a:schemeClr val="dk2"/>
              </a:buClr>
              <a:buSzPct val="100000"/>
              <a:defRPr sz="5400" b="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buClr>
                <a:schemeClr val="dk2"/>
              </a:buClr>
              <a:buSzPct val="100000"/>
              <a:defRPr sz="5400" b="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/>
          <p:nvPr/>
        </p:nvSpPr>
        <p:spPr>
          <a:xfrm>
            <a:off x="4572000" y="0"/>
            <a:ext cx="4572000" cy="514349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cxnSp>
        <p:nvCxnSpPr>
          <p:cNvPr id="47" name="Shape 47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8" name="Shape 48"/>
          <p:cNvSpPr txBox="1">
            <a:spLocks noGrp="1"/>
          </p:cNvSpPr>
          <p:nvPr>
            <p:ph type="title"/>
          </p:nvPr>
        </p:nvSpPr>
        <p:spPr>
          <a:xfrm>
            <a:off x="265500" y="1039675"/>
            <a:ext cx="4045199" cy="16758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subTitle" idx="1"/>
          </p:nvPr>
        </p:nvSpPr>
        <p:spPr>
          <a:xfrm>
            <a:off x="265500" y="2726875"/>
            <a:ext cx="4045199" cy="12351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099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‹#›</a:t>
            </a:fld>
            <a:endParaRPr lang="en"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 txBox="1">
            <a:spLocks noGrp="1"/>
          </p:cNvSpPr>
          <p:nvPr>
            <p:ph type="body" idx="1"/>
          </p:nvPr>
        </p:nvSpPr>
        <p:spPr>
          <a:xfrm>
            <a:off x="311700" y="4230725"/>
            <a:ext cx="5998800" cy="598799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PT Sans Narrow"/>
              <a:buNone/>
              <a:defRPr sz="2400">
                <a:latin typeface="PT Sans Narrow"/>
                <a:ea typeface="PT Sans Narrow"/>
                <a:cs typeface="PT Sans Narrow"/>
                <a:sym typeface="PT Sans Narrow"/>
              </a:defRPr>
            </a:lvl1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title"/>
          </p:nvPr>
        </p:nvSpPr>
        <p:spPr>
          <a:xfrm>
            <a:off x="311700" y="1304850"/>
            <a:ext cx="8520599" cy="1538399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Clr>
                <a:schemeClr val="accent3"/>
              </a:buClr>
              <a:buSzPct val="100000"/>
              <a:defRPr sz="130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buClr>
                <a:schemeClr val="accent3"/>
              </a:buClr>
              <a:buSzPct val="100000"/>
              <a:defRPr sz="13000">
                <a:solidFill>
                  <a:schemeClr val="accent3"/>
                </a:solidFill>
              </a:defRPr>
            </a:lvl2pPr>
            <a:lvl3pPr lvl="2" algn="ctr">
              <a:spcBef>
                <a:spcPts val="0"/>
              </a:spcBef>
              <a:buClr>
                <a:schemeClr val="accent3"/>
              </a:buClr>
              <a:buSzPct val="100000"/>
              <a:defRPr sz="13000">
                <a:solidFill>
                  <a:schemeClr val="accent3"/>
                </a:solidFill>
              </a:defRPr>
            </a:lvl3pPr>
            <a:lvl4pPr lvl="3" algn="ctr">
              <a:spcBef>
                <a:spcPts val="0"/>
              </a:spcBef>
              <a:buClr>
                <a:schemeClr val="accent3"/>
              </a:buClr>
              <a:buSzPct val="100000"/>
              <a:defRPr sz="13000">
                <a:solidFill>
                  <a:schemeClr val="accent3"/>
                </a:solidFill>
              </a:defRPr>
            </a:lvl4pPr>
            <a:lvl5pPr lvl="4" algn="ctr">
              <a:spcBef>
                <a:spcPts val="0"/>
              </a:spcBef>
              <a:buClr>
                <a:schemeClr val="accent3"/>
              </a:buClr>
              <a:buSzPct val="100000"/>
              <a:defRPr sz="13000">
                <a:solidFill>
                  <a:schemeClr val="accent3"/>
                </a:solidFill>
              </a:defRPr>
            </a:lvl5pPr>
            <a:lvl6pPr lvl="5" algn="ctr">
              <a:spcBef>
                <a:spcPts val="0"/>
              </a:spcBef>
              <a:buClr>
                <a:schemeClr val="accent3"/>
              </a:buClr>
              <a:buSzPct val="100000"/>
              <a:defRPr sz="13000">
                <a:solidFill>
                  <a:schemeClr val="accent3"/>
                </a:solidFill>
              </a:defRPr>
            </a:lvl6pPr>
            <a:lvl7pPr lvl="6" algn="ctr">
              <a:spcBef>
                <a:spcPts val="0"/>
              </a:spcBef>
              <a:buClr>
                <a:schemeClr val="accent3"/>
              </a:buClr>
              <a:buSzPct val="100000"/>
              <a:defRPr sz="13000">
                <a:solidFill>
                  <a:schemeClr val="accent3"/>
                </a:solidFill>
              </a:defRPr>
            </a:lvl7pPr>
            <a:lvl8pPr lvl="7" algn="ctr">
              <a:spcBef>
                <a:spcPts val="0"/>
              </a:spcBef>
              <a:buClr>
                <a:schemeClr val="accent3"/>
              </a:buClr>
              <a:buSzPct val="100000"/>
              <a:defRPr sz="13000">
                <a:solidFill>
                  <a:schemeClr val="accent3"/>
                </a:solidFill>
              </a:defRPr>
            </a:lvl8pPr>
            <a:lvl9pPr lvl="8" algn="ctr">
              <a:spcBef>
                <a:spcPts val="0"/>
              </a:spcBef>
              <a:buClr>
                <a:schemeClr val="accent3"/>
              </a:buClr>
              <a:buSzPct val="100000"/>
              <a:defRPr sz="130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58" name="Shape 58"/>
          <p:cNvSpPr txBox="1">
            <a:spLocks noGrp="1"/>
          </p:cNvSpPr>
          <p:nvPr>
            <p:ph type="body" idx="1"/>
          </p:nvPr>
        </p:nvSpPr>
        <p:spPr>
          <a:xfrm>
            <a:off x="311700" y="2995650"/>
            <a:ext cx="8520599" cy="10715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707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accent1"/>
              </a:buClr>
              <a:buSzPct val="1000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lvl="1">
              <a:spcBef>
                <a:spcPts val="0"/>
              </a:spcBef>
              <a:buClr>
                <a:schemeClr val="accent1"/>
              </a:buClr>
              <a:buSzPct val="1000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lvl="2">
              <a:spcBef>
                <a:spcPts val="0"/>
              </a:spcBef>
              <a:buClr>
                <a:schemeClr val="accent1"/>
              </a:buClr>
              <a:buSzPct val="1000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lvl="3">
              <a:spcBef>
                <a:spcPts val="0"/>
              </a:spcBef>
              <a:buClr>
                <a:schemeClr val="accent1"/>
              </a:buClr>
              <a:buSzPct val="1000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lvl="4">
              <a:spcBef>
                <a:spcPts val="0"/>
              </a:spcBef>
              <a:buClr>
                <a:schemeClr val="accent1"/>
              </a:buClr>
              <a:buSzPct val="1000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lvl="5">
              <a:spcBef>
                <a:spcPts val="0"/>
              </a:spcBef>
              <a:buClr>
                <a:schemeClr val="accent1"/>
              </a:buClr>
              <a:buSzPct val="1000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lvl="6">
              <a:spcBef>
                <a:spcPts val="0"/>
              </a:spcBef>
              <a:buClr>
                <a:schemeClr val="accent1"/>
              </a:buClr>
              <a:buSzPct val="1000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lvl="7">
              <a:spcBef>
                <a:spcPts val="0"/>
              </a:spcBef>
              <a:buClr>
                <a:schemeClr val="accent1"/>
              </a:buClr>
              <a:buSzPct val="1000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lvl="8">
              <a:spcBef>
                <a:spcPts val="0"/>
              </a:spcBef>
              <a:buClr>
                <a:schemeClr val="accent1"/>
              </a:buClr>
              <a:buSzPct val="1000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599" cy="330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Open Sans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Open Sans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Open Sans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Open Sans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Open Sans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Open Sans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Open Sans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Open Sans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Open Sans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‹#›</a:t>
            </a:fld>
            <a:endParaRPr lang="en" sz="10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eTCjHZWmgG0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ytimes.com/video/opinion/100000002204069/cameristas.html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ctrTitle"/>
          </p:nvPr>
        </p:nvSpPr>
        <p:spPr>
          <a:xfrm>
            <a:off x="1004150" y="1751764"/>
            <a:ext cx="7136700" cy="10223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Realism </a:t>
            </a:r>
          </a:p>
        </p:txBody>
      </p:sp>
      <p:sp>
        <p:nvSpPr>
          <p:cNvPr id="67" name="Shape 67"/>
          <p:cNvSpPr txBox="1">
            <a:spLocks noGrp="1"/>
          </p:cNvSpPr>
          <p:nvPr>
            <p:ph type="subTitle" idx="1"/>
          </p:nvPr>
        </p:nvSpPr>
        <p:spPr>
          <a:xfrm>
            <a:off x="2137225" y="2850039"/>
            <a:ext cx="4870499" cy="792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English 11 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Shape 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4162" y="341100"/>
            <a:ext cx="6955675" cy="4461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Shape 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23475" y="226250"/>
            <a:ext cx="6897050" cy="4691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Shape 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1087" y="1679275"/>
            <a:ext cx="3861136" cy="2476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Shape 8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32400" y="1690700"/>
            <a:ext cx="3999899" cy="2476500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Shape 84"/>
          <p:cNvSpPr txBox="1"/>
          <p:nvPr/>
        </p:nvSpPr>
        <p:spPr>
          <a:xfrm>
            <a:off x="2735400" y="468925"/>
            <a:ext cx="3673200" cy="1016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48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rPr>
              <a:t>The Difference? 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7073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American Literature Timeline </a:t>
            </a:r>
          </a:p>
        </p:txBody>
      </p:sp>
      <p:sp>
        <p:nvSpPr>
          <p:cNvPr id="90" name="Shape 90"/>
          <p:cNvSpPr txBox="1"/>
          <p:nvPr/>
        </p:nvSpPr>
        <p:spPr>
          <a:xfrm>
            <a:off x="311700" y="3763875"/>
            <a:ext cx="8699400" cy="707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1800" b="1" dirty="0" smtClean="0"/>
              <a:t>1600-1750</a:t>
            </a:r>
            <a:r>
              <a:rPr lang="en" sz="1800" b="1" dirty="0"/>
              <a:t>	1750-1800	</a:t>
            </a:r>
            <a:r>
              <a:rPr lang="en" sz="1800" b="1" dirty="0" smtClean="0"/>
              <a:t>1800-1840</a:t>
            </a:r>
            <a:r>
              <a:rPr lang="en" sz="1800" b="1" dirty="0"/>
              <a:t>	</a:t>
            </a:r>
            <a:r>
              <a:rPr lang="en" sz="1800" b="1" dirty="0" smtClean="0"/>
              <a:t>1840-1855</a:t>
            </a:r>
            <a:r>
              <a:rPr lang="en" sz="1800" b="1" dirty="0"/>
              <a:t>	1865-1915 		</a:t>
            </a:r>
          </a:p>
        </p:txBody>
      </p:sp>
      <p:sp>
        <p:nvSpPr>
          <p:cNvPr id="91" name="Shape 91"/>
          <p:cNvSpPr txBox="1"/>
          <p:nvPr/>
        </p:nvSpPr>
        <p:spPr>
          <a:xfrm>
            <a:off x="244175" y="3431750"/>
            <a:ext cx="1771199" cy="707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The Puritan Era </a:t>
            </a:r>
          </a:p>
        </p:txBody>
      </p:sp>
      <p:sp>
        <p:nvSpPr>
          <p:cNvPr id="92" name="Shape 92"/>
          <p:cNvSpPr txBox="1"/>
          <p:nvPr/>
        </p:nvSpPr>
        <p:spPr>
          <a:xfrm>
            <a:off x="2162525" y="3431750"/>
            <a:ext cx="1771199" cy="707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Age of Reason  </a:t>
            </a:r>
          </a:p>
        </p:txBody>
      </p:sp>
      <p:sp>
        <p:nvSpPr>
          <p:cNvPr id="93" name="Shape 93"/>
          <p:cNvSpPr txBox="1"/>
          <p:nvPr/>
        </p:nvSpPr>
        <p:spPr>
          <a:xfrm>
            <a:off x="3982562" y="3431750"/>
            <a:ext cx="1771199" cy="707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Romanticism  </a:t>
            </a:r>
          </a:p>
        </p:txBody>
      </p:sp>
      <p:sp>
        <p:nvSpPr>
          <p:cNvPr id="94" name="Shape 94"/>
          <p:cNvSpPr txBox="1"/>
          <p:nvPr/>
        </p:nvSpPr>
        <p:spPr>
          <a:xfrm>
            <a:off x="5625425" y="3431750"/>
            <a:ext cx="1771199" cy="707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Transcendentalism </a:t>
            </a:r>
          </a:p>
        </p:txBody>
      </p:sp>
      <p:sp>
        <p:nvSpPr>
          <p:cNvPr id="95" name="Shape 95"/>
          <p:cNvSpPr txBox="1"/>
          <p:nvPr/>
        </p:nvSpPr>
        <p:spPr>
          <a:xfrm>
            <a:off x="7810150" y="3431750"/>
            <a:ext cx="957600" cy="707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Realism </a:t>
            </a:r>
          </a:p>
        </p:txBody>
      </p:sp>
      <p:pic>
        <p:nvPicPr>
          <p:cNvPr id="96" name="Shape 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4825" y="1331050"/>
            <a:ext cx="1361125" cy="192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Shape 9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74137" y="1344350"/>
            <a:ext cx="1466850" cy="1895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Shape 9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80850" y="1333550"/>
            <a:ext cx="1361125" cy="1922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Shape 9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781825" y="1331049"/>
            <a:ext cx="1466849" cy="1922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Shape 10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649225" y="1344350"/>
            <a:ext cx="1279450" cy="1895474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Shape 101"/>
          <p:cNvSpPr txBox="1"/>
          <p:nvPr/>
        </p:nvSpPr>
        <p:spPr>
          <a:xfrm>
            <a:off x="7572150" y="302500"/>
            <a:ext cx="1740600" cy="517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YOU ARE HERE</a:t>
            </a:r>
          </a:p>
        </p:txBody>
      </p:sp>
      <p:sp>
        <p:nvSpPr>
          <p:cNvPr id="102" name="Shape 102"/>
          <p:cNvSpPr/>
          <p:nvPr/>
        </p:nvSpPr>
        <p:spPr>
          <a:xfrm>
            <a:off x="8024750" y="634700"/>
            <a:ext cx="472800" cy="5178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B6D7A8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7073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Realism Video </a:t>
            </a:r>
          </a:p>
        </p:txBody>
      </p:sp>
      <p:sp>
        <p:nvSpPr>
          <p:cNvPr id="108" name="Shape 108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599" cy="330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dirty="0"/>
              <a:t>https://www.youtube.com/watch?v=eTCjHZWmgG0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7073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dirty="0"/>
              <a:t>Historical Context </a:t>
            </a:r>
          </a:p>
        </p:txBody>
      </p:sp>
      <p:sp>
        <p:nvSpPr>
          <p:cNvPr id="114" name="Shape 114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599" cy="330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49250" rtl="0">
              <a:spcBef>
                <a:spcPts val="0"/>
              </a:spcBef>
              <a:buSzPct val="100000"/>
              <a:buChar char="❏"/>
            </a:pPr>
            <a:r>
              <a:rPr lang="en" sz="1600" dirty="0"/>
              <a:t>Population is growing...rapidly! </a:t>
            </a:r>
          </a:p>
          <a:p>
            <a:pPr marL="457200" lvl="0" indent="-349250" rtl="0">
              <a:spcBef>
                <a:spcPts val="0"/>
              </a:spcBef>
              <a:buSzPct val="100000"/>
              <a:buChar char="❏"/>
            </a:pPr>
            <a:r>
              <a:rPr lang="en" sz="1600" dirty="0"/>
              <a:t>Science, industry, and transportation are expanding.</a:t>
            </a:r>
          </a:p>
          <a:p>
            <a:pPr marL="457200" lvl="0" indent="-349250" rtl="0">
              <a:spcBef>
                <a:spcPts val="0"/>
              </a:spcBef>
              <a:buSzPct val="100000"/>
              <a:buChar char="❏"/>
            </a:pPr>
            <a:r>
              <a:rPr lang="en" sz="1600" dirty="0"/>
              <a:t>Literature growing. No longer Romantics or Transcendentalists. Realists.  </a:t>
            </a:r>
          </a:p>
          <a:p>
            <a:pPr marL="457200" lvl="0" indent="-349250" rtl="0">
              <a:spcBef>
                <a:spcPts val="0"/>
              </a:spcBef>
              <a:buSzPct val="100000"/>
              <a:buChar char="❏"/>
            </a:pPr>
            <a:r>
              <a:rPr lang="en" sz="1600" dirty="0"/>
              <a:t>Aftermath of the Civil War left Americans less certain and optimistic.  </a:t>
            </a:r>
          </a:p>
          <a:p>
            <a:pPr marL="457200" lvl="0" indent="-349250" rtl="0">
              <a:spcBef>
                <a:spcPts val="0"/>
              </a:spcBef>
              <a:buSzPct val="100000"/>
              <a:buChar char="❏"/>
            </a:pPr>
            <a:r>
              <a:rPr lang="en" sz="1600" dirty="0"/>
              <a:t>Idealism of the Romantics seemed out of date. </a:t>
            </a:r>
          </a:p>
          <a:p>
            <a:pPr marL="457200" lvl="0" indent="-349250" rtl="0">
              <a:spcBef>
                <a:spcPts val="0"/>
              </a:spcBef>
              <a:buSzPct val="100000"/>
              <a:buChar char="❏"/>
            </a:pPr>
            <a:r>
              <a:rPr lang="en" sz="1600" dirty="0"/>
              <a:t>Philosophy of Transcendentalists seemed irrelevant to many readers.  </a:t>
            </a:r>
          </a:p>
          <a:p>
            <a:pPr marL="457200" lvl="0" indent="-349250" rtl="0">
              <a:spcBef>
                <a:spcPts val="0"/>
              </a:spcBef>
              <a:buSzPct val="100000"/>
              <a:buChar char="❏"/>
            </a:pPr>
            <a:r>
              <a:rPr lang="en" sz="1600" dirty="0"/>
              <a:t>America was ready for writers to GET REAL. 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7073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What is Realism?</a:t>
            </a:r>
          </a:p>
        </p:txBody>
      </p:sp>
      <p:sp>
        <p:nvSpPr>
          <p:cNvPr id="120" name="Shape 120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599" cy="330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81000" rtl="0">
              <a:spcBef>
                <a:spcPts val="0"/>
              </a:spcBef>
              <a:buSzPct val="100000"/>
              <a:buChar char="❏"/>
            </a:pPr>
            <a:r>
              <a:rPr lang="en" sz="2400"/>
              <a:t>Representation of reality in literature </a:t>
            </a:r>
          </a:p>
          <a:p>
            <a:pPr marL="457200" lvl="0" indent="-381000" rtl="0">
              <a:spcBef>
                <a:spcPts val="0"/>
              </a:spcBef>
              <a:buSzPct val="100000"/>
              <a:buChar char="❏"/>
            </a:pPr>
            <a:r>
              <a:rPr lang="en" sz="2400"/>
              <a:t>Development of believable characters </a:t>
            </a:r>
          </a:p>
          <a:p>
            <a:pPr marL="457200" lvl="0" indent="-381000">
              <a:spcBef>
                <a:spcPts val="0"/>
              </a:spcBef>
              <a:buSzPct val="100000"/>
              <a:buChar char="❏"/>
            </a:pPr>
            <a:r>
              <a:rPr lang="en" sz="2400"/>
              <a:t>Written in natural vernacular, or dialect </a:t>
            </a:r>
          </a:p>
        </p:txBody>
      </p:sp>
      <p:sp>
        <p:nvSpPr>
          <p:cNvPr id="121" name="Shape 121"/>
          <p:cNvSpPr/>
          <p:nvPr/>
        </p:nvSpPr>
        <p:spPr>
          <a:xfrm>
            <a:off x="6996375" y="398525"/>
            <a:ext cx="1726800" cy="575699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7073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Why did Realism develop?</a:t>
            </a:r>
          </a:p>
        </p:txBody>
      </p:sp>
      <p:sp>
        <p:nvSpPr>
          <p:cNvPr id="127" name="Shape 127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599" cy="330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81000" rtl="0">
              <a:spcBef>
                <a:spcPts val="0"/>
              </a:spcBef>
              <a:buSzPct val="100000"/>
              <a:buChar char="❏"/>
            </a:pPr>
            <a:r>
              <a:rPr lang="en" sz="2400" dirty="0"/>
              <a:t>The Civil War </a:t>
            </a:r>
          </a:p>
          <a:p>
            <a:pPr marL="457200" lvl="0" indent="-381000" rtl="0">
              <a:spcBef>
                <a:spcPts val="0"/>
              </a:spcBef>
              <a:buSzPct val="100000"/>
              <a:buChar char="❏"/>
            </a:pPr>
            <a:r>
              <a:rPr lang="en" sz="2400" dirty="0"/>
              <a:t>Urbanization &amp; Industrialization of America </a:t>
            </a:r>
          </a:p>
          <a:p>
            <a:pPr marL="457200" lvl="0" indent="-381000" rtl="0">
              <a:spcBef>
                <a:spcPts val="0"/>
              </a:spcBef>
              <a:buSzPct val="100000"/>
              <a:buChar char="❏"/>
            </a:pPr>
            <a:r>
              <a:rPr lang="en" sz="2400" dirty="0"/>
              <a:t>As a reaction to Romanticism </a:t>
            </a:r>
          </a:p>
          <a:p>
            <a:pPr marL="457200" lvl="0" indent="-381000" rtl="0">
              <a:spcBef>
                <a:spcPts val="0"/>
              </a:spcBef>
              <a:buSzPct val="100000"/>
              <a:buChar char="❏"/>
            </a:pPr>
            <a:r>
              <a:rPr lang="en" sz="2400" dirty="0" smtClean="0"/>
              <a:t>Emerging </a:t>
            </a:r>
            <a:r>
              <a:rPr lang="en" sz="2400" dirty="0"/>
              <a:t>middle </a:t>
            </a:r>
            <a:r>
              <a:rPr lang="en" sz="2400" dirty="0" smtClean="0"/>
              <a:t>class</a:t>
            </a:r>
            <a:endParaRPr lang="en" sz="2400" dirty="0"/>
          </a:p>
        </p:txBody>
      </p:sp>
      <p:sp>
        <p:nvSpPr>
          <p:cNvPr id="128" name="Shape 128"/>
          <p:cNvSpPr/>
          <p:nvPr/>
        </p:nvSpPr>
        <p:spPr>
          <a:xfrm>
            <a:off x="6996375" y="398525"/>
            <a:ext cx="1726800" cy="575699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Realism in American Literature </a:t>
            </a:r>
          </a:p>
        </p:txBody>
      </p:sp>
      <p:sp>
        <p:nvSpPr>
          <p:cNvPr id="134" name="Shape 13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49250" rtl="0">
              <a:spcBef>
                <a:spcPts val="0"/>
              </a:spcBef>
              <a:buSzPct val="100000"/>
              <a:buChar char="❏"/>
            </a:pPr>
            <a:r>
              <a:rPr lang="en" sz="1600" dirty="0"/>
              <a:t>Purpose of writing: </a:t>
            </a:r>
          </a:p>
          <a:p>
            <a:pPr marL="914400" lvl="1" indent="-349250" rtl="0">
              <a:spcBef>
                <a:spcPts val="0"/>
              </a:spcBef>
              <a:buSzPct val="100000"/>
              <a:buChar char="❏"/>
            </a:pPr>
            <a:r>
              <a:rPr lang="en" sz="1600" dirty="0"/>
              <a:t>to instruct and entertain </a:t>
            </a:r>
          </a:p>
          <a:p>
            <a:pPr marL="457200" lvl="0" indent="-349250" rtl="0">
              <a:spcBef>
                <a:spcPts val="0"/>
              </a:spcBef>
              <a:buSzPct val="100000"/>
              <a:buChar char="❏"/>
            </a:pPr>
            <a:r>
              <a:rPr lang="en" sz="1600" dirty="0"/>
              <a:t>Character is more important than the plot </a:t>
            </a:r>
          </a:p>
          <a:p>
            <a:pPr marL="914400" lvl="1" indent="-349250" rtl="0">
              <a:spcBef>
                <a:spcPts val="0"/>
              </a:spcBef>
              <a:buSzPct val="100000"/>
              <a:buChar char="❏"/>
            </a:pPr>
            <a:r>
              <a:rPr lang="en" sz="1600" dirty="0"/>
              <a:t>Ordinary characters 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marL="457200" lvl="0" indent="-349250">
              <a:buChar char="❏"/>
            </a:pPr>
            <a:r>
              <a:rPr lang="en" sz="1600" dirty="0"/>
              <a:t>Subjects drawn from real life experiences </a:t>
            </a:r>
          </a:p>
          <a:p>
            <a:pPr marL="457200" lvl="0" indent="-349250">
              <a:buChar char="❏"/>
            </a:pPr>
            <a:r>
              <a:rPr lang="en" sz="1600" dirty="0"/>
              <a:t>Avoid symbolism and romanticizing of subjects </a:t>
            </a:r>
          </a:p>
          <a:p>
            <a:pPr marL="457200" lvl="0" indent="-349250">
              <a:buChar char="❏"/>
            </a:pPr>
            <a:r>
              <a:rPr lang="en" sz="1600" dirty="0"/>
              <a:t>Settings more familiar to the author </a:t>
            </a:r>
          </a:p>
          <a:p>
            <a:pPr marL="457200" lvl="0" indent="-349250">
              <a:buChar char="❏"/>
            </a:pPr>
            <a:r>
              <a:rPr lang="en" sz="1600" dirty="0"/>
              <a:t>Plots emphasized “the norm of daily experience” </a:t>
            </a:r>
          </a:p>
          <a:p>
            <a:endParaRPr lang="en-US" dirty="0"/>
          </a:p>
        </p:txBody>
      </p:sp>
      <p:sp>
        <p:nvSpPr>
          <p:cNvPr id="135" name="Shape 135"/>
          <p:cNvSpPr/>
          <p:nvPr/>
        </p:nvSpPr>
        <p:spPr>
          <a:xfrm>
            <a:off x="6996375" y="398525"/>
            <a:ext cx="1726800" cy="575699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 txBox="1">
            <a:spLocks noGrp="1"/>
          </p:cNvSpPr>
          <p:nvPr>
            <p:ph type="title"/>
          </p:nvPr>
        </p:nvSpPr>
        <p:spPr>
          <a:xfrm>
            <a:off x="265500" y="1039675"/>
            <a:ext cx="4045199" cy="16758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53" name="Shape 153"/>
          <p:cNvSpPr txBox="1">
            <a:spLocks noGrp="1"/>
          </p:cNvSpPr>
          <p:nvPr>
            <p:ph type="subTitle" idx="1"/>
          </p:nvPr>
        </p:nvSpPr>
        <p:spPr>
          <a:xfrm>
            <a:off x="265500" y="2726875"/>
            <a:ext cx="4045199" cy="12351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54" name="Shape 154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0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dirty="0"/>
              <a:t>	</a:t>
            </a:r>
            <a:r>
              <a:rPr lang="en" dirty="0" smtClean="0"/>
              <a:t>Notice </a:t>
            </a:r>
            <a:r>
              <a:rPr lang="en" dirty="0"/>
              <a:t>the differences. </a:t>
            </a:r>
          </a:p>
        </p:txBody>
      </p:sp>
      <p:pic>
        <p:nvPicPr>
          <p:cNvPr id="155" name="Shape 1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599" y="105354"/>
            <a:ext cx="5404025" cy="49143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Shape 1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6237" y="1221775"/>
            <a:ext cx="6191524" cy="3694399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Shape 14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7073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Realism in Photography (Photojournalism)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7073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Realism and Photography </a:t>
            </a:r>
          </a:p>
        </p:txBody>
      </p:sp>
      <p:sp>
        <p:nvSpPr>
          <p:cNvPr id="147" name="Shape 147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599" cy="330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81000" rtl="0">
              <a:spcBef>
                <a:spcPts val="0"/>
              </a:spcBef>
              <a:buSzPct val="100000"/>
              <a:buChar char="❏"/>
            </a:pPr>
            <a:r>
              <a:rPr lang="en" sz="2400"/>
              <a:t>The Civil War is first extensively documented war</a:t>
            </a:r>
          </a:p>
          <a:p>
            <a:pPr marL="457200" lvl="0" indent="-381000" rtl="0">
              <a:spcBef>
                <a:spcPts val="0"/>
              </a:spcBef>
              <a:buSzPct val="100000"/>
              <a:buChar char="❏"/>
            </a:pPr>
            <a:r>
              <a:rPr lang="en" sz="2400"/>
              <a:t>Photo documentation honest (in most cases) and brutal depiction of realities of war</a:t>
            </a:r>
          </a:p>
          <a:p>
            <a:pPr marL="457200" lvl="0" indent="-381000" rtl="0">
              <a:spcBef>
                <a:spcPts val="0"/>
              </a:spcBef>
              <a:buSzPct val="100000"/>
              <a:buChar char="❏"/>
            </a:pPr>
            <a:r>
              <a:rPr lang="en" sz="2400"/>
              <a:t>Directly connected to shifting desire amongst writers to create “real” stories and depict “real” people</a:t>
            </a:r>
          </a:p>
          <a:p>
            <a:pPr lvl="0" algn="ctr">
              <a:spcBef>
                <a:spcPts val="0"/>
              </a:spcBef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Photojournalism and its Impact on Realism 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7073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What is Regionalism?</a:t>
            </a:r>
          </a:p>
        </p:txBody>
      </p:sp>
      <p:sp>
        <p:nvSpPr>
          <p:cNvPr id="161" name="Shape 161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599" cy="330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81000" rtl="0">
              <a:spcBef>
                <a:spcPts val="0"/>
              </a:spcBef>
              <a:buSzPct val="100000"/>
              <a:buChar char="❏"/>
            </a:pPr>
            <a:r>
              <a:rPr lang="en" sz="2400"/>
              <a:t>Often called “local color” </a:t>
            </a:r>
          </a:p>
          <a:p>
            <a:pPr marL="457200" lvl="0" indent="-381000" rtl="0">
              <a:spcBef>
                <a:spcPts val="0"/>
              </a:spcBef>
              <a:buSzPct val="100000"/>
              <a:buChar char="❏"/>
            </a:pPr>
            <a:r>
              <a:rPr lang="en" sz="2400"/>
              <a:t>Added regional flavor to each story </a:t>
            </a:r>
          </a:p>
          <a:p>
            <a:pPr marL="457200" lvl="0" indent="-381000" rtl="0">
              <a:spcBef>
                <a:spcPts val="0"/>
              </a:spcBef>
              <a:buSzPct val="100000"/>
              <a:buChar char="❏"/>
            </a:pPr>
            <a:r>
              <a:rPr lang="en" sz="2400"/>
              <a:t>Focus on characters, dialect, customs, topography, and other features specific to a certain region. </a:t>
            </a:r>
          </a:p>
          <a:p>
            <a:pPr marL="457200" lvl="0" indent="-381000" rtl="0">
              <a:spcBef>
                <a:spcPts val="0"/>
              </a:spcBef>
              <a:buSzPct val="100000"/>
              <a:buChar char="❏"/>
            </a:pPr>
            <a:r>
              <a:rPr lang="en" sz="2400"/>
              <a:t>Example: the South, the Midwest, New England</a:t>
            </a:r>
          </a:p>
        </p:txBody>
      </p:sp>
      <p:sp>
        <p:nvSpPr>
          <p:cNvPr id="162" name="Shape 162"/>
          <p:cNvSpPr/>
          <p:nvPr/>
        </p:nvSpPr>
        <p:spPr>
          <a:xfrm>
            <a:off x="6996375" y="398525"/>
            <a:ext cx="1726800" cy="575699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7073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Why did Regionalism develop? </a:t>
            </a:r>
          </a:p>
        </p:txBody>
      </p:sp>
      <p:sp>
        <p:nvSpPr>
          <p:cNvPr id="168" name="Shape 168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599" cy="330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81000" rtl="0">
              <a:spcBef>
                <a:spcPts val="0"/>
              </a:spcBef>
              <a:buSzPct val="100000"/>
              <a:buChar char="❏"/>
            </a:pPr>
            <a:r>
              <a:rPr lang="en" sz="2400"/>
              <a:t>The Civil War and the building of a national identity </a:t>
            </a:r>
          </a:p>
          <a:p>
            <a:pPr marL="457200" lvl="0" indent="-381000" rtl="0">
              <a:spcBef>
                <a:spcPts val="0"/>
              </a:spcBef>
              <a:buSzPct val="100000"/>
              <a:buChar char="❏"/>
            </a:pPr>
            <a:r>
              <a:rPr lang="en" sz="2400"/>
              <a:t>Taking Realism to the next level:</a:t>
            </a:r>
          </a:p>
          <a:p>
            <a:pPr marL="914400" lvl="1" indent="-381000" rtl="0">
              <a:spcBef>
                <a:spcPts val="0"/>
              </a:spcBef>
              <a:buSzPct val="100000"/>
              <a:buChar char="❏"/>
            </a:pPr>
            <a:r>
              <a:rPr lang="en" sz="2400"/>
              <a:t>more focus on a particular setting and its influence over characters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hape 17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7073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What is Naturalism?</a:t>
            </a:r>
          </a:p>
        </p:txBody>
      </p:sp>
      <p:sp>
        <p:nvSpPr>
          <p:cNvPr id="175" name="Shape 175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599" cy="330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81000" rtl="0">
              <a:spcBef>
                <a:spcPts val="0"/>
              </a:spcBef>
              <a:buSzPct val="100000"/>
              <a:buChar char="❏"/>
            </a:pPr>
            <a:r>
              <a:rPr lang="en" sz="2400" dirty="0"/>
              <a:t>Shaped by uncontrollable circumstances </a:t>
            </a:r>
          </a:p>
          <a:p>
            <a:pPr marL="457200" lvl="0" indent="-381000" rtl="0">
              <a:spcBef>
                <a:spcPts val="0"/>
              </a:spcBef>
              <a:buSzPct val="100000"/>
              <a:buChar char="❏"/>
            </a:pPr>
            <a:r>
              <a:rPr lang="en" sz="2400" dirty="0"/>
              <a:t>Portrays life exactly how it is</a:t>
            </a:r>
          </a:p>
          <a:p>
            <a:pPr marL="457200" lvl="0" indent="-381000" rtl="0">
              <a:spcBef>
                <a:spcPts val="0"/>
              </a:spcBef>
              <a:buSzPct val="100000"/>
              <a:buChar char="❏"/>
            </a:pPr>
            <a:r>
              <a:rPr lang="en" sz="2400" dirty="0" smtClean="0"/>
              <a:t>Men </a:t>
            </a:r>
            <a:r>
              <a:rPr lang="en" sz="2400" dirty="0"/>
              <a:t>are governed by </a:t>
            </a:r>
            <a:r>
              <a:rPr lang="en" sz="2400" dirty="0" smtClean="0"/>
              <a:t>place in life </a:t>
            </a:r>
            <a:r>
              <a:rPr lang="en" sz="2400" dirty="0" smtClean="0"/>
              <a:t>and </a:t>
            </a:r>
            <a:r>
              <a:rPr lang="en" sz="2400" dirty="0"/>
              <a:t>environment</a:t>
            </a:r>
          </a:p>
          <a:p>
            <a:pPr marL="457200" lvl="0" indent="-381000">
              <a:spcBef>
                <a:spcPts val="0"/>
              </a:spcBef>
              <a:buSzPct val="100000"/>
              <a:buChar char="❏"/>
            </a:pPr>
            <a:r>
              <a:rPr lang="en" sz="2400" dirty="0"/>
              <a:t>Often depict man in conflict with nature, society, or himself </a:t>
            </a:r>
          </a:p>
        </p:txBody>
      </p:sp>
      <p:sp>
        <p:nvSpPr>
          <p:cNvPr id="176" name="Shape 176"/>
          <p:cNvSpPr/>
          <p:nvPr/>
        </p:nvSpPr>
        <p:spPr>
          <a:xfrm>
            <a:off x="6996375" y="398525"/>
            <a:ext cx="1726800" cy="575699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7073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Why did Naturalism develop? </a:t>
            </a:r>
          </a:p>
        </p:txBody>
      </p:sp>
      <p:sp>
        <p:nvSpPr>
          <p:cNvPr id="182" name="Shape 182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599" cy="330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81000" rtl="0">
              <a:spcBef>
                <a:spcPts val="0"/>
              </a:spcBef>
              <a:buSzPct val="100000"/>
              <a:buChar char="❏"/>
            </a:pPr>
            <a:r>
              <a:rPr lang="en" sz="2400"/>
              <a:t>Swell of immigrants...led to larger lower class and increased poverty in the cities </a:t>
            </a:r>
          </a:p>
          <a:p>
            <a:pPr marL="457200" lvl="0" indent="-381000" rtl="0">
              <a:spcBef>
                <a:spcPts val="0"/>
              </a:spcBef>
              <a:buSzPct val="100000"/>
              <a:buChar char="❏"/>
            </a:pPr>
            <a:r>
              <a:rPr lang="en" sz="2400"/>
              <a:t>Prominence of psychology and the theories of Sigmund Freud </a:t>
            </a:r>
          </a:p>
          <a:p>
            <a:pPr marL="457200" lvl="0" indent="-381000" rtl="0">
              <a:spcBef>
                <a:spcPts val="0"/>
              </a:spcBef>
              <a:buSzPct val="100000"/>
              <a:buChar char="❏"/>
            </a:pPr>
            <a:r>
              <a:rPr lang="en" sz="2400"/>
              <a:t>Pessimism from the Civil War and Reconstruction 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7073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RECAP </a:t>
            </a:r>
          </a:p>
        </p:txBody>
      </p:sp>
      <p:sp>
        <p:nvSpPr>
          <p:cNvPr id="189" name="Shape 189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599" cy="330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76200" lvl="0" rtl="0">
              <a:spcBef>
                <a:spcPts val="0"/>
              </a:spcBef>
              <a:buSzPct val="100000"/>
            </a:pPr>
            <a:r>
              <a:rPr lang="en" sz="2400" dirty="0" smtClean="0"/>
              <a:t>Realism</a:t>
            </a:r>
            <a:r>
              <a:rPr lang="en" sz="2400" dirty="0"/>
              <a:t>, Regionalism, and Naturalism are intertwined and connected. </a:t>
            </a:r>
          </a:p>
          <a:p>
            <a:pPr marL="457200" lvl="0" indent="-381000">
              <a:spcBef>
                <a:spcPts val="0"/>
              </a:spcBef>
              <a:buSzPct val="100000"/>
              <a:buChar char="❏"/>
            </a:pPr>
            <a:r>
              <a:rPr lang="en" sz="2400" dirty="0"/>
              <a:t>America has moved away from Romanticism and now takes a more REAL approach to writing. </a:t>
            </a:r>
          </a:p>
        </p:txBody>
      </p:sp>
      <p:sp>
        <p:nvSpPr>
          <p:cNvPr id="190" name="Shape 190"/>
          <p:cNvSpPr/>
          <p:nvPr/>
        </p:nvSpPr>
        <p:spPr>
          <a:xfrm>
            <a:off x="6996375" y="398525"/>
            <a:ext cx="1726800" cy="575699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ropic">
  <a:themeElements>
    <a:clrScheme name="Tropic">
      <a:dk1>
        <a:srgbClr val="A1E8D9"/>
      </a:dk1>
      <a:lt1>
        <a:srgbClr val="FFFFFF"/>
      </a:lt1>
      <a:dk2>
        <a:srgbClr val="695D46"/>
      </a:dk2>
      <a:lt2>
        <a:srgbClr val="B3A77D"/>
      </a:lt2>
      <a:accent1>
        <a:srgbClr val="EF6C00"/>
      </a:accent1>
      <a:accent2>
        <a:srgbClr val="009668"/>
      </a:accent2>
      <a:accent3>
        <a:srgbClr val="4DB6AC"/>
      </a:accent3>
      <a:accent4>
        <a:srgbClr val="FF9800"/>
      </a:accent4>
      <a:accent5>
        <a:srgbClr val="CE93D8"/>
      </a:accent5>
      <a:accent6>
        <a:srgbClr val="EEFF41"/>
      </a:accent6>
      <a:hlink>
        <a:srgbClr val="CE93D8"/>
      </a:hlink>
      <a:folHlink>
        <a:srgbClr val="CE93D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417</Words>
  <Application>Microsoft Office PowerPoint</Application>
  <PresentationFormat>On-screen Show (16:9)</PresentationFormat>
  <Paragraphs>67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Open Sans</vt:lpstr>
      <vt:lpstr>Arial</vt:lpstr>
      <vt:lpstr>PT Sans Narrow</vt:lpstr>
      <vt:lpstr>tropic</vt:lpstr>
      <vt:lpstr>Realism </vt:lpstr>
      <vt:lpstr>PowerPoint Presentation</vt:lpstr>
      <vt:lpstr>PowerPoint Presentation</vt:lpstr>
      <vt:lpstr>PowerPoint Presentation</vt:lpstr>
      <vt:lpstr>American Literature Timeline </vt:lpstr>
      <vt:lpstr>Realism Video </vt:lpstr>
      <vt:lpstr>Historical Context </vt:lpstr>
      <vt:lpstr>What is Realism?</vt:lpstr>
      <vt:lpstr>Why did Realism develop?</vt:lpstr>
      <vt:lpstr>Realism in American Literature </vt:lpstr>
      <vt:lpstr>PowerPoint Presentation</vt:lpstr>
      <vt:lpstr>Realism in Photography (Photojournalism)</vt:lpstr>
      <vt:lpstr>Realism and Photography </vt:lpstr>
      <vt:lpstr>What is Regionalism?</vt:lpstr>
      <vt:lpstr>Why did Regionalism develop? </vt:lpstr>
      <vt:lpstr>What is Naturalism?</vt:lpstr>
      <vt:lpstr>Why did Naturalism develop? </vt:lpstr>
      <vt:lpstr>RECAP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Realism</dc:title>
  <dc:creator>Regester, Lauren</dc:creator>
  <cp:lastModifiedBy>Regester, Lauren</cp:lastModifiedBy>
  <cp:revision>7</cp:revision>
  <dcterms:modified xsi:type="dcterms:W3CDTF">2016-01-11T20:13:12Z</dcterms:modified>
</cp:coreProperties>
</file>