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9"/>
  </p:notesMasterIdLst>
  <p:handoutMasterIdLst>
    <p:handoutMasterId r:id="rId30"/>
  </p:handoutMasterIdLst>
  <p:sldIdLst>
    <p:sldId id="257" r:id="rId3"/>
    <p:sldId id="312" r:id="rId4"/>
    <p:sldId id="261" r:id="rId5"/>
    <p:sldId id="289" r:id="rId6"/>
    <p:sldId id="322" r:id="rId7"/>
    <p:sldId id="313" r:id="rId8"/>
    <p:sldId id="314" r:id="rId9"/>
    <p:sldId id="268" r:id="rId10"/>
    <p:sldId id="326" r:id="rId11"/>
    <p:sldId id="282" r:id="rId12"/>
    <p:sldId id="279" r:id="rId13"/>
    <p:sldId id="258" r:id="rId14"/>
    <p:sldId id="315" r:id="rId15"/>
    <p:sldId id="280" r:id="rId16"/>
    <p:sldId id="334" r:id="rId17"/>
    <p:sldId id="316" r:id="rId18"/>
    <p:sldId id="333" r:id="rId19"/>
    <p:sldId id="317" r:id="rId20"/>
    <p:sldId id="318" r:id="rId21"/>
    <p:sldId id="323" r:id="rId22"/>
    <p:sldId id="319" r:id="rId23"/>
    <p:sldId id="320" r:id="rId24"/>
    <p:sldId id="324" r:id="rId25"/>
    <p:sldId id="325" r:id="rId26"/>
    <p:sldId id="327" r:id="rId27"/>
    <p:sldId id="292" r:id="rId28"/>
  </p:sldIdLst>
  <p:sldSz cx="12192000" cy="6858000"/>
  <p:notesSz cx="7010400" cy="92964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89923" autoAdjust="0"/>
  </p:normalViewPr>
  <p:slideViewPr>
    <p:cSldViewPr snapToGrid="0">
      <p:cViewPr varScale="1">
        <p:scale>
          <a:sx n="98" d="100"/>
          <a:sy n="98" d="100"/>
        </p:scale>
        <p:origin x="990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26451B-D981-4433-8CAD-A1D474DF2E6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7CD258-97D1-4352-A3CA-1B9FDD5664CA}">
      <dgm:prSet phldrT="[Text]"/>
      <dgm:spPr>
        <a:xfrm>
          <a:off x="3876098" y="2672446"/>
          <a:ext cx="1087003" cy="1087003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Student Services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2BC7D3B-DDAB-4220-B1AD-AB599D507A75}" type="parTrans" cxnId="{806D4FBD-6F1E-4A24-97D7-C9D21DFBAD04}">
      <dgm:prSet/>
      <dgm:spPr/>
      <dgm:t>
        <a:bodyPr/>
        <a:lstStyle/>
        <a:p>
          <a:endParaRPr lang="en-US"/>
        </a:p>
      </dgm:t>
    </dgm:pt>
    <dgm:pt modelId="{EC352401-F320-4A8B-B33A-E807635438EE}" type="sibTrans" cxnId="{806D4FBD-6F1E-4A24-97D7-C9D21DFBAD04}">
      <dgm:prSet/>
      <dgm:spPr/>
      <dgm:t>
        <a:bodyPr/>
        <a:lstStyle/>
        <a:p>
          <a:endParaRPr lang="en-US"/>
        </a:p>
      </dgm:t>
    </dgm:pt>
    <dgm:pt modelId="{039F4866-75C3-4E15-9BC1-F7BBEEA2DA29}">
      <dgm:prSet phldrT="[Text]"/>
      <dgm:spPr>
        <a:xfrm>
          <a:off x="3751480" y="5289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Disability Services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0EA3D20-43D9-43BF-8031-90EC305D014D}" type="parTrans" cxnId="{70477037-C037-43B5-87C0-D78010A5F5BE}">
      <dgm:prSet/>
      <dgm:spPr>
        <a:xfrm rot="16200000">
          <a:off x="4066906" y="1743000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658A141-89B7-454F-AE90-39E55A31B34C}" type="sibTrans" cxnId="{70477037-C037-43B5-87C0-D78010A5F5BE}">
      <dgm:prSet/>
      <dgm:spPr/>
      <dgm:t>
        <a:bodyPr/>
        <a:lstStyle/>
        <a:p>
          <a:endParaRPr lang="en-US"/>
        </a:p>
      </dgm:t>
    </dgm:pt>
    <dgm:pt modelId="{89D1D7A8-6208-419F-9D80-D85A0B7524DA}">
      <dgm:prSet phldrT="[Text]"/>
      <dgm:spPr>
        <a:xfrm>
          <a:off x="5385793" y="600130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Academic Support Center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9DF1D0A-200A-4C19-B2D3-0F9261C709AC}" type="parTrans" cxnId="{BDA6F4D0-9768-4ADD-A2E9-FF053BCC0C80}">
      <dgm:prSet/>
      <dgm:spPr>
        <a:xfrm rot="18600000">
          <a:off x="4831179" y="2021172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576F0BB-D9F7-4B00-9E65-A4D95D7FB67C}" type="sibTrans" cxnId="{BDA6F4D0-9768-4ADD-A2E9-FF053BCC0C80}">
      <dgm:prSet/>
      <dgm:spPr/>
      <dgm:t>
        <a:bodyPr/>
        <a:lstStyle/>
        <a:p>
          <a:endParaRPr lang="en-US"/>
        </a:p>
      </dgm:t>
    </dgm:pt>
    <dgm:pt modelId="{98382528-80BB-4E8E-9BF1-4F7F0D1D3CFA}">
      <dgm:prSet phldrT="[Text]"/>
      <dgm:spPr>
        <a:xfrm>
          <a:off x="6255393" y="2106321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Veterans’ Services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7779DF4-C2DC-4E38-93D4-54B1642AEE3D}" type="parTrans" cxnId="{A3DD8CC9-15A0-4365-A115-46F76AF7A172}">
      <dgm:prSet/>
      <dgm:spPr>
        <a:xfrm rot="21000000">
          <a:off x="5237840" y="2725530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5DE3892-C599-4A46-B9DA-437F9736510A}" type="sibTrans" cxnId="{A3DD8CC9-15A0-4365-A115-46F76AF7A172}">
      <dgm:prSet/>
      <dgm:spPr/>
      <dgm:t>
        <a:bodyPr/>
        <a:lstStyle/>
        <a:p>
          <a:endParaRPr lang="en-US"/>
        </a:p>
      </dgm:t>
    </dgm:pt>
    <dgm:pt modelId="{75713DCD-D966-4116-91A0-A2C396C4F49D}">
      <dgm:prSet phldrT="[Text]"/>
      <dgm:spPr>
        <a:xfrm>
          <a:off x="5953384" y="3819099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Student Life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A409F63-68A1-4A31-91D4-7B3D9D501B53}" type="parTrans" cxnId="{86DE6680-4A3A-4CDE-968C-943032730F71}">
      <dgm:prSet/>
      <dgm:spPr>
        <a:xfrm rot="1800000">
          <a:off x="5096608" y="3526496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3AD32BF-9CC3-46D7-81BA-DA68A205C00F}" type="sibTrans" cxnId="{86DE6680-4A3A-4CDE-968C-943032730F71}">
      <dgm:prSet/>
      <dgm:spPr/>
      <dgm:t>
        <a:bodyPr/>
        <a:lstStyle/>
        <a:p>
          <a:endParaRPr lang="en-US"/>
        </a:p>
      </dgm:t>
    </dgm:pt>
    <dgm:pt modelId="{42A67718-A669-4E21-A413-E54EEEDF322B}">
      <dgm:prSet phldrT="[Text]"/>
      <dgm:spPr>
        <a:xfrm>
          <a:off x="4621080" y="4937035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Wellness Center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2556EBF-9BDB-4DD2-B250-DD55B3947BC8}" type="parTrans" cxnId="{C54C04EA-8602-4641-B653-802E93676309}">
      <dgm:prSet/>
      <dgm:spPr>
        <a:xfrm rot="4200000">
          <a:off x="4473567" y="4049289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D03368B-C11A-4BF7-B77C-64F515045848}" type="sibTrans" cxnId="{C54C04EA-8602-4641-B653-802E93676309}">
      <dgm:prSet/>
      <dgm:spPr/>
      <dgm:t>
        <a:bodyPr/>
        <a:lstStyle/>
        <a:p>
          <a:endParaRPr lang="en-US"/>
        </a:p>
      </dgm:t>
    </dgm:pt>
    <dgm:pt modelId="{2396D16A-0C8D-4D41-9F82-5F8966CA881B}">
      <dgm:prSet phldrT="[Text]" custT="1"/>
      <dgm:spPr>
        <a:xfrm>
          <a:off x="1538318" y="3819099"/>
          <a:ext cx="1358754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6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Counseling</a:t>
          </a:r>
        </a:p>
        <a:p>
          <a:r>
            <a:rPr lang="en-US" sz="18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1200" i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Career and Personal</a:t>
          </a:r>
          <a:endParaRPr lang="en-US" sz="1200" i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686FFB1-5445-4FFF-AAF8-367C8FF09442}" type="parTrans" cxnId="{3C219BC7-3780-4E8B-84AA-7EB4381E2651}">
      <dgm:prSet/>
      <dgm:spPr>
        <a:xfrm rot="9000000">
          <a:off x="3042951" y="3524461"/>
          <a:ext cx="700940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B99D453-EEB7-4EEF-BB6E-98067D739416}" type="sibTrans" cxnId="{3C219BC7-3780-4E8B-84AA-7EB4381E2651}">
      <dgm:prSet/>
      <dgm:spPr/>
      <dgm:t>
        <a:bodyPr/>
        <a:lstStyle/>
        <a:p>
          <a:endParaRPr lang="en-US"/>
        </a:p>
      </dgm:t>
    </dgm:pt>
    <dgm:pt modelId="{B2803A10-5E13-4EB0-A551-E193B8F7E680}">
      <dgm:prSet phldrT="[Text]"/>
      <dgm:spPr>
        <a:xfrm>
          <a:off x="1247567" y="2106321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Advising 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761AC4C-F8C6-425B-9871-7EFA5280C2E2}" type="parTrans" cxnId="{DA59994F-59B7-4D84-AD26-EED2CCCBC244}">
      <dgm:prSet/>
      <dgm:spPr>
        <a:xfrm rot="11400000">
          <a:off x="2895972" y="2725530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39E5059-C75A-480B-A35D-3A50DFAC8943}" type="sibTrans" cxnId="{DA59994F-59B7-4D84-AD26-EED2CCCBC244}">
      <dgm:prSet/>
      <dgm:spPr/>
      <dgm:t>
        <a:bodyPr/>
        <a:lstStyle/>
        <a:p>
          <a:endParaRPr lang="en-US"/>
        </a:p>
      </dgm:t>
    </dgm:pt>
    <dgm:pt modelId="{7353CDB9-F965-4522-90B7-3DDB863916A7}">
      <dgm:prSet phldrT="[Text]"/>
      <dgm:spPr>
        <a:xfrm>
          <a:off x="2130953" y="600505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TRiO</a:t>
          </a:r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SSS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5F830EB-40F0-4240-A3B0-1EA2A33BDD19}" type="parTrans" cxnId="{20923B25-4F44-4E94-B676-298AA6823C50}">
      <dgm:prSet/>
      <dgm:spPr>
        <a:xfrm rot="13814004">
          <a:off x="3311600" y="2021469"/>
          <a:ext cx="700549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F095B66-321A-4339-949B-0B96219438BF}" type="sibTrans" cxnId="{20923B25-4F44-4E94-B676-298AA6823C50}">
      <dgm:prSet/>
      <dgm:spPr/>
      <dgm:t>
        <a:bodyPr/>
        <a:lstStyle/>
        <a:p>
          <a:endParaRPr lang="en-US"/>
        </a:p>
      </dgm:t>
    </dgm:pt>
    <dgm:pt modelId="{220491B3-DE8A-4A5D-A35C-EDE269566BBB}">
      <dgm:prSet phldrT="[Text]"/>
      <dgm:spPr>
        <a:xfrm>
          <a:off x="2881880" y="4937035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Career Services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8271DD7-E477-4F52-94EA-623BDE48395D}" type="parTrans" cxnId="{848104D5-6A1E-4029-8682-C6A979F9AAF5}">
      <dgm:prSet/>
      <dgm:spPr>
        <a:xfrm rot="6600000">
          <a:off x="3660245" y="4049289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042BF5C-8181-431D-9362-8300857CB4B7}" type="sibTrans" cxnId="{848104D5-6A1E-4029-8682-C6A979F9AAF5}">
      <dgm:prSet/>
      <dgm:spPr/>
      <dgm:t>
        <a:bodyPr/>
        <a:lstStyle/>
        <a:p>
          <a:endParaRPr lang="en-US"/>
        </a:p>
      </dgm:t>
    </dgm:pt>
    <dgm:pt modelId="{4094A807-8F34-44A6-B4F4-ED03E3EDD761}" type="pres">
      <dgm:prSet presAssocID="{A526451B-D981-4433-8CAD-A1D474DF2E6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1D0BE7-501E-45C0-941A-D45B796586C3}" type="pres">
      <dgm:prSet presAssocID="{DB7CD258-97D1-4352-A3CA-1B9FDD5664CA}" presName="centerShape" presStyleLbl="node0" presStyleIdx="0" presStyleCnt="1"/>
      <dgm:spPr/>
      <dgm:t>
        <a:bodyPr/>
        <a:lstStyle/>
        <a:p>
          <a:endParaRPr lang="en-US"/>
        </a:p>
      </dgm:t>
    </dgm:pt>
    <dgm:pt modelId="{F1404973-8A6A-4B6B-9192-EC4FDC369ABB}" type="pres">
      <dgm:prSet presAssocID="{00EA3D20-43D9-43BF-8031-90EC305D014D}" presName="parTrans" presStyleLbl="sibTrans2D1" presStyleIdx="0" presStyleCnt="9"/>
      <dgm:spPr/>
      <dgm:t>
        <a:bodyPr/>
        <a:lstStyle/>
        <a:p>
          <a:endParaRPr lang="en-US"/>
        </a:p>
      </dgm:t>
    </dgm:pt>
    <dgm:pt modelId="{F653989C-4189-4D69-BE74-9E2CF65E195E}" type="pres">
      <dgm:prSet presAssocID="{00EA3D20-43D9-43BF-8031-90EC305D014D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1462D6CA-3953-468E-97DC-56AB1B80AF90}" type="pres">
      <dgm:prSet presAssocID="{039F4866-75C3-4E15-9BC1-F7BBEEA2DA29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BD5AD5-BAAD-4D95-975D-EA005FA12E22}" type="pres">
      <dgm:prSet presAssocID="{49DF1D0A-200A-4C19-B2D3-0F9261C709AC}" presName="parTrans" presStyleLbl="sibTrans2D1" presStyleIdx="1" presStyleCnt="9"/>
      <dgm:spPr/>
      <dgm:t>
        <a:bodyPr/>
        <a:lstStyle/>
        <a:p>
          <a:endParaRPr lang="en-US"/>
        </a:p>
      </dgm:t>
    </dgm:pt>
    <dgm:pt modelId="{AF76EE89-DE44-408F-8698-1C6DB796FA7F}" type="pres">
      <dgm:prSet presAssocID="{49DF1D0A-200A-4C19-B2D3-0F9261C709AC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95258272-A8D9-4EC4-95C4-2368ADFE465D}" type="pres">
      <dgm:prSet presAssocID="{89D1D7A8-6208-419F-9D80-D85A0B7524DA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078E22-6FC9-4D96-9F0B-21D7902D7925}" type="pres">
      <dgm:prSet presAssocID="{17779DF4-C2DC-4E38-93D4-54B1642AEE3D}" presName="parTrans" presStyleLbl="sibTrans2D1" presStyleIdx="2" presStyleCnt="9"/>
      <dgm:spPr/>
      <dgm:t>
        <a:bodyPr/>
        <a:lstStyle/>
        <a:p>
          <a:endParaRPr lang="en-US"/>
        </a:p>
      </dgm:t>
    </dgm:pt>
    <dgm:pt modelId="{5F667026-E98C-42DA-8B45-E92574FDC1A7}" type="pres">
      <dgm:prSet presAssocID="{17779DF4-C2DC-4E38-93D4-54B1642AEE3D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A7644D27-AA1B-4750-865B-D6FD2387C258}" type="pres">
      <dgm:prSet presAssocID="{98382528-80BB-4E8E-9BF1-4F7F0D1D3CFA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536595-CA6F-4406-8D11-39877E44352A}" type="pres">
      <dgm:prSet presAssocID="{5A409F63-68A1-4A31-91D4-7B3D9D501B53}" presName="parTrans" presStyleLbl="sibTrans2D1" presStyleIdx="3" presStyleCnt="9"/>
      <dgm:spPr/>
      <dgm:t>
        <a:bodyPr/>
        <a:lstStyle/>
        <a:p>
          <a:endParaRPr lang="en-US"/>
        </a:p>
      </dgm:t>
    </dgm:pt>
    <dgm:pt modelId="{8ECACBBE-4E5C-44D6-9CEF-D24640D89430}" type="pres">
      <dgm:prSet presAssocID="{5A409F63-68A1-4A31-91D4-7B3D9D501B53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99B7A4C8-C556-48DB-BDB8-C7D61540ED11}" type="pres">
      <dgm:prSet presAssocID="{75713DCD-D966-4116-91A0-A2C396C4F49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ECA5F-B48A-4791-89E7-793AB4FD52EE}" type="pres">
      <dgm:prSet presAssocID="{E2556EBF-9BDB-4DD2-B250-DD55B3947BC8}" presName="parTrans" presStyleLbl="sibTrans2D1" presStyleIdx="4" presStyleCnt="9"/>
      <dgm:spPr/>
      <dgm:t>
        <a:bodyPr/>
        <a:lstStyle/>
        <a:p>
          <a:endParaRPr lang="en-US"/>
        </a:p>
      </dgm:t>
    </dgm:pt>
    <dgm:pt modelId="{881BBBC7-AB6C-45A2-AA63-927EA3718113}" type="pres">
      <dgm:prSet presAssocID="{E2556EBF-9BDB-4DD2-B250-DD55B3947BC8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84274015-4B68-409B-B039-8DCCA79B0582}" type="pres">
      <dgm:prSet presAssocID="{42A67718-A669-4E21-A413-E54EEEDF322B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75F44-6843-49EF-A6F5-E2DAC9D97659}" type="pres">
      <dgm:prSet presAssocID="{28271DD7-E477-4F52-94EA-623BDE48395D}" presName="parTrans" presStyleLbl="sibTrans2D1" presStyleIdx="5" presStyleCnt="9"/>
      <dgm:spPr/>
      <dgm:t>
        <a:bodyPr/>
        <a:lstStyle/>
        <a:p>
          <a:endParaRPr lang="en-US"/>
        </a:p>
      </dgm:t>
    </dgm:pt>
    <dgm:pt modelId="{2A43F5E7-D607-4533-A218-C80472C0E586}" type="pres">
      <dgm:prSet presAssocID="{28271DD7-E477-4F52-94EA-623BDE48395D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97C3F3DC-430E-433B-8638-4C7649C16BBD}" type="pres">
      <dgm:prSet presAssocID="{220491B3-DE8A-4A5D-A35C-EDE269566BBB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AC3F53-5EE7-4312-AE1D-7EC8F41B6F12}" type="pres">
      <dgm:prSet presAssocID="{A686FFB1-5445-4FFF-AAF8-367C8FF09442}" presName="parTrans" presStyleLbl="sibTrans2D1" presStyleIdx="6" presStyleCnt="9"/>
      <dgm:spPr/>
      <dgm:t>
        <a:bodyPr/>
        <a:lstStyle/>
        <a:p>
          <a:endParaRPr lang="en-US"/>
        </a:p>
      </dgm:t>
    </dgm:pt>
    <dgm:pt modelId="{535BCCFA-37E1-4D15-959F-5AE43ECFEF86}" type="pres">
      <dgm:prSet presAssocID="{A686FFB1-5445-4FFF-AAF8-367C8FF09442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F75C3F71-9CEA-4293-8AF1-D2AF1AC4408E}" type="pres">
      <dgm:prSet presAssocID="{2396D16A-0C8D-4D41-9F82-5F8966CA881B}" presName="node" presStyleLbl="node1" presStyleIdx="6" presStyleCnt="9" custScaleX="1016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21FB4-75DB-442B-AE83-CF4088D45839}" type="pres">
      <dgm:prSet presAssocID="{C761AC4C-F8C6-425B-9871-7EFA5280C2E2}" presName="parTrans" presStyleLbl="sibTrans2D1" presStyleIdx="7" presStyleCnt="9"/>
      <dgm:spPr/>
      <dgm:t>
        <a:bodyPr/>
        <a:lstStyle/>
        <a:p>
          <a:endParaRPr lang="en-US"/>
        </a:p>
      </dgm:t>
    </dgm:pt>
    <dgm:pt modelId="{A36C719A-095A-4C6E-9841-99FDC3BF671D}" type="pres">
      <dgm:prSet presAssocID="{C761AC4C-F8C6-425B-9871-7EFA5280C2E2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05336250-BD91-4035-951E-E4E59BF12784}" type="pres">
      <dgm:prSet presAssocID="{B2803A10-5E13-4EB0-A551-E193B8F7E680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845D3-88CA-4D0F-A8E4-CD9C311980A5}" type="pres">
      <dgm:prSet presAssocID="{D5F830EB-40F0-4240-A3B0-1EA2A33BDD19}" presName="parTrans" presStyleLbl="sibTrans2D1" presStyleIdx="8" presStyleCnt="9"/>
      <dgm:spPr/>
      <dgm:t>
        <a:bodyPr/>
        <a:lstStyle/>
        <a:p>
          <a:endParaRPr lang="en-US"/>
        </a:p>
      </dgm:t>
    </dgm:pt>
    <dgm:pt modelId="{F4E94030-C923-473B-8745-AE805E768A2E}" type="pres">
      <dgm:prSet presAssocID="{D5F830EB-40F0-4240-A3B0-1EA2A33BDD19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9A8C6648-BF51-4B36-A00C-A804054BBBF3}" type="pres">
      <dgm:prSet presAssocID="{7353CDB9-F965-4522-90B7-3DDB863916A7}" presName="node" presStyleLbl="node1" presStyleIdx="8" presStyleCnt="9" custRadScaleRad="99641" custRadScaleInc="1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021360-23D9-43A4-A320-2FEF5B2971FF}" type="presOf" srcId="{C761AC4C-F8C6-425B-9871-7EFA5280C2E2}" destId="{A36C719A-095A-4C6E-9841-99FDC3BF671D}" srcOrd="1" destOrd="0" presId="urn:microsoft.com/office/officeart/2005/8/layout/radial5"/>
    <dgm:cxn modelId="{2BEACB4E-F966-4105-ABBC-D0E9367C7ECC}" type="presOf" srcId="{49DF1D0A-200A-4C19-B2D3-0F9261C709AC}" destId="{F6BD5AD5-BAAD-4D95-975D-EA005FA12E22}" srcOrd="0" destOrd="0" presId="urn:microsoft.com/office/officeart/2005/8/layout/radial5"/>
    <dgm:cxn modelId="{3C219BC7-3780-4E8B-84AA-7EB4381E2651}" srcId="{DB7CD258-97D1-4352-A3CA-1B9FDD5664CA}" destId="{2396D16A-0C8D-4D41-9F82-5F8966CA881B}" srcOrd="6" destOrd="0" parTransId="{A686FFB1-5445-4FFF-AAF8-367C8FF09442}" sibTransId="{2B99D453-EEB7-4EEF-BB6E-98067D739416}"/>
    <dgm:cxn modelId="{37637D14-76A4-45A4-8F24-D5E55B163808}" type="presOf" srcId="{039F4866-75C3-4E15-9BC1-F7BBEEA2DA29}" destId="{1462D6CA-3953-468E-97DC-56AB1B80AF90}" srcOrd="0" destOrd="0" presId="urn:microsoft.com/office/officeart/2005/8/layout/radial5"/>
    <dgm:cxn modelId="{76C5CC82-70C1-4B82-9245-178AA87E139C}" type="presOf" srcId="{B2803A10-5E13-4EB0-A551-E193B8F7E680}" destId="{05336250-BD91-4035-951E-E4E59BF12784}" srcOrd="0" destOrd="0" presId="urn:microsoft.com/office/officeart/2005/8/layout/radial5"/>
    <dgm:cxn modelId="{70477037-C037-43B5-87C0-D78010A5F5BE}" srcId="{DB7CD258-97D1-4352-A3CA-1B9FDD5664CA}" destId="{039F4866-75C3-4E15-9BC1-F7BBEEA2DA29}" srcOrd="0" destOrd="0" parTransId="{00EA3D20-43D9-43BF-8031-90EC305D014D}" sibTransId="{4658A141-89B7-454F-AE90-39E55A31B34C}"/>
    <dgm:cxn modelId="{A3DD8CC9-15A0-4365-A115-46F76AF7A172}" srcId="{DB7CD258-97D1-4352-A3CA-1B9FDD5664CA}" destId="{98382528-80BB-4E8E-9BF1-4F7F0D1D3CFA}" srcOrd="2" destOrd="0" parTransId="{17779DF4-C2DC-4E38-93D4-54B1642AEE3D}" sibTransId="{B5DE3892-C599-4A46-B9DA-437F9736510A}"/>
    <dgm:cxn modelId="{BDA6F4D0-9768-4ADD-A2E9-FF053BCC0C80}" srcId="{DB7CD258-97D1-4352-A3CA-1B9FDD5664CA}" destId="{89D1D7A8-6208-419F-9D80-D85A0B7524DA}" srcOrd="1" destOrd="0" parTransId="{49DF1D0A-200A-4C19-B2D3-0F9261C709AC}" sibTransId="{0576F0BB-D9F7-4B00-9E65-A4D95D7FB67C}"/>
    <dgm:cxn modelId="{27DCE3B2-CCB7-4F4E-9FF1-66B60C82863D}" type="presOf" srcId="{28271DD7-E477-4F52-94EA-623BDE48395D}" destId="{35175F44-6843-49EF-A6F5-E2DAC9D97659}" srcOrd="0" destOrd="0" presId="urn:microsoft.com/office/officeart/2005/8/layout/radial5"/>
    <dgm:cxn modelId="{3A6B0366-0E9D-4682-BF09-95896B8DA3A7}" type="presOf" srcId="{2396D16A-0C8D-4D41-9F82-5F8966CA881B}" destId="{F75C3F71-9CEA-4293-8AF1-D2AF1AC4408E}" srcOrd="0" destOrd="0" presId="urn:microsoft.com/office/officeart/2005/8/layout/radial5"/>
    <dgm:cxn modelId="{1A68EC2A-17C2-4B17-A41A-DC5A444C400A}" type="presOf" srcId="{E2556EBF-9BDB-4DD2-B250-DD55B3947BC8}" destId="{B82ECA5F-B48A-4791-89E7-793AB4FD52EE}" srcOrd="0" destOrd="0" presId="urn:microsoft.com/office/officeart/2005/8/layout/radial5"/>
    <dgm:cxn modelId="{D2D56D2E-0963-4C18-B194-A86E13B31E66}" type="presOf" srcId="{00EA3D20-43D9-43BF-8031-90EC305D014D}" destId="{F653989C-4189-4D69-BE74-9E2CF65E195E}" srcOrd="1" destOrd="0" presId="urn:microsoft.com/office/officeart/2005/8/layout/radial5"/>
    <dgm:cxn modelId="{B08045E7-C497-4305-B11E-C859457DCD18}" type="presOf" srcId="{7353CDB9-F965-4522-90B7-3DDB863916A7}" destId="{9A8C6648-BF51-4B36-A00C-A804054BBBF3}" srcOrd="0" destOrd="0" presId="urn:microsoft.com/office/officeart/2005/8/layout/radial5"/>
    <dgm:cxn modelId="{095A68DB-691D-47D0-9C7E-B09E2B4D6D3C}" type="presOf" srcId="{89D1D7A8-6208-419F-9D80-D85A0B7524DA}" destId="{95258272-A8D9-4EC4-95C4-2368ADFE465D}" srcOrd="0" destOrd="0" presId="urn:microsoft.com/office/officeart/2005/8/layout/radial5"/>
    <dgm:cxn modelId="{DF51528C-6756-4562-9A34-24109FDC4736}" type="presOf" srcId="{75713DCD-D966-4116-91A0-A2C396C4F49D}" destId="{99B7A4C8-C556-48DB-BDB8-C7D61540ED11}" srcOrd="0" destOrd="0" presId="urn:microsoft.com/office/officeart/2005/8/layout/radial5"/>
    <dgm:cxn modelId="{FD654831-AD87-4EEB-A9BE-197024E42A07}" type="presOf" srcId="{C761AC4C-F8C6-425B-9871-7EFA5280C2E2}" destId="{17421FB4-75DB-442B-AE83-CF4088D45839}" srcOrd="0" destOrd="0" presId="urn:microsoft.com/office/officeart/2005/8/layout/radial5"/>
    <dgm:cxn modelId="{999B7308-2557-4BD5-922D-C488A12288F6}" type="presOf" srcId="{28271DD7-E477-4F52-94EA-623BDE48395D}" destId="{2A43F5E7-D607-4533-A218-C80472C0E586}" srcOrd="1" destOrd="0" presId="urn:microsoft.com/office/officeart/2005/8/layout/radial5"/>
    <dgm:cxn modelId="{B2BB50FC-B0EF-42A9-BDCE-447C67F87261}" type="presOf" srcId="{98382528-80BB-4E8E-9BF1-4F7F0D1D3CFA}" destId="{A7644D27-AA1B-4750-865B-D6FD2387C258}" srcOrd="0" destOrd="0" presId="urn:microsoft.com/office/officeart/2005/8/layout/radial5"/>
    <dgm:cxn modelId="{E889D121-76D6-473A-AA0C-19EA4F209123}" type="presOf" srcId="{00EA3D20-43D9-43BF-8031-90EC305D014D}" destId="{F1404973-8A6A-4B6B-9192-EC4FDC369ABB}" srcOrd="0" destOrd="0" presId="urn:microsoft.com/office/officeart/2005/8/layout/radial5"/>
    <dgm:cxn modelId="{86DE6680-4A3A-4CDE-968C-943032730F71}" srcId="{DB7CD258-97D1-4352-A3CA-1B9FDD5664CA}" destId="{75713DCD-D966-4116-91A0-A2C396C4F49D}" srcOrd="3" destOrd="0" parTransId="{5A409F63-68A1-4A31-91D4-7B3D9D501B53}" sibTransId="{D3AD32BF-9CC3-46D7-81BA-DA68A205C00F}"/>
    <dgm:cxn modelId="{DC95636A-1D61-45C2-BC8C-2E4CACAF620D}" type="presOf" srcId="{A686FFB1-5445-4FFF-AAF8-367C8FF09442}" destId="{535BCCFA-37E1-4D15-959F-5AE43ECFEF86}" srcOrd="1" destOrd="0" presId="urn:microsoft.com/office/officeart/2005/8/layout/radial5"/>
    <dgm:cxn modelId="{3E57C9AD-977D-492F-9296-90AE75848D12}" type="presOf" srcId="{17779DF4-C2DC-4E38-93D4-54B1642AEE3D}" destId="{32078E22-6FC9-4D96-9F0B-21D7902D7925}" srcOrd="0" destOrd="0" presId="urn:microsoft.com/office/officeart/2005/8/layout/radial5"/>
    <dgm:cxn modelId="{C76194E4-DC80-409F-9111-2FD4A8DAE54F}" type="presOf" srcId="{5A409F63-68A1-4A31-91D4-7B3D9D501B53}" destId="{54536595-CA6F-4406-8D11-39877E44352A}" srcOrd="0" destOrd="0" presId="urn:microsoft.com/office/officeart/2005/8/layout/radial5"/>
    <dgm:cxn modelId="{54C808FF-0E06-4685-8DEF-B07F68FCD6AF}" type="presOf" srcId="{17779DF4-C2DC-4E38-93D4-54B1642AEE3D}" destId="{5F667026-E98C-42DA-8B45-E92574FDC1A7}" srcOrd="1" destOrd="0" presId="urn:microsoft.com/office/officeart/2005/8/layout/radial5"/>
    <dgm:cxn modelId="{20923B25-4F44-4E94-B676-298AA6823C50}" srcId="{DB7CD258-97D1-4352-A3CA-1B9FDD5664CA}" destId="{7353CDB9-F965-4522-90B7-3DDB863916A7}" srcOrd="8" destOrd="0" parTransId="{D5F830EB-40F0-4240-A3B0-1EA2A33BDD19}" sibTransId="{4F095B66-321A-4339-949B-0B96219438BF}"/>
    <dgm:cxn modelId="{DA59994F-59B7-4D84-AD26-EED2CCCBC244}" srcId="{DB7CD258-97D1-4352-A3CA-1B9FDD5664CA}" destId="{B2803A10-5E13-4EB0-A551-E193B8F7E680}" srcOrd="7" destOrd="0" parTransId="{C761AC4C-F8C6-425B-9871-7EFA5280C2E2}" sibTransId="{139E5059-C75A-480B-A35D-3A50DFAC8943}"/>
    <dgm:cxn modelId="{806D4FBD-6F1E-4A24-97D7-C9D21DFBAD04}" srcId="{A526451B-D981-4433-8CAD-A1D474DF2E6A}" destId="{DB7CD258-97D1-4352-A3CA-1B9FDD5664CA}" srcOrd="0" destOrd="0" parTransId="{E2BC7D3B-DDAB-4220-B1AD-AB599D507A75}" sibTransId="{EC352401-F320-4A8B-B33A-E807635438EE}"/>
    <dgm:cxn modelId="{848104D5-6A1E-4029-8682-C6A979F9AAF5}" srcId="{DB7CD258-97D1-4352-A3CA-1B9FDD5664CA}" destId="{220491B3-DE8A-4A5D-A35C-EDE269566BBB}" srcOrd="5" destOrd="0" parTransId="{28271DD7-E477-4F52-94EA-623BDE48395D}" sibTransId="{E042BF5C-8181-431D-9362-8300857CB4B7}"/>
    <dgm:cxn modelId="{40743D2B-064F-4C44-8E7A-F5991C193DC1}" type="presOf" srcId="{5A409F63-68A1-4A31-91D4-7B3D9D501B53}" destId="{8ECACBBE-4E5C-44D6-9CEF-D24640D89430}" srcOrd="1" destOrd="0" presId="urn:microsoft.com/office/officeart/2005/8/layout/radial5"/>
    <dgm:cxn modelId="{8ECA3479-CBFC-47C9-A66B-2F0BE4C53158}" type="presOf" srcId="{220491B3-DE8A-4A5D-A35C-EDE269566BBB}" destId="{97C3F3DC-430E-433B-8638-4C7649C16BBD}" srcOrd="0" destOrd="0" presId="urn:microsoft.com/office/officeart/2005/8/layout/radial5"/>
    <dgm:cxn modelId="{356AFAFC-871E-4D7E-BC0E-AA404343102F}" type="presOf" srcId="{42A67718-A669-4E21-A413-E54EEEDF322B}" destId="{84274015-4B68-409B-B039-8DCCA79B0582}" srcOrd="0" destOrd="0" presId="urn:microsoft.com/office/officeart/2005/8/layout/radial5"/>
    <dgm:cxn modelId="{5EC559C6-6271-4552-96D9-BE293BE8FB74}" type="presOf" srcId="{D5F830EB-40F0-4240-A3B0-1EA2A33BDD19}" destId="{877845D3-88CA-4D0F-A8E4-CD9C311980A5}" srcOrd="0" destOrd="0" presId="urn:microsoft.com/office/officeart/2005/8/layout/radial5"/>
    <dgm:cxn modelId="{BF29A2D2-B40A-4462-885F-0F82A1CE0EE7}" type="presOf" srcId="{DB7CD258-97D1-4352-A3CA-1B9FDD5664CA}" destId="{EB1D0BE7-501E-45C0-941A-D45B796586C3}" srcOrd="0" destOrd="0" presId="urn:microsoft.com/office/officeart/2005/8/layout/radial5"/>
    <dgm:cxn modelId="{FA014CB5-A18E-4B49-A55B-85ACC6A4B66B}" type="presOf" srcId="{49DF1D0A-200A-4C19-B2D3-0F9261C709AC}" destId="{AF76EE89-DE44-408F-8698-1C6DB796FA7F}" srcOrd="1" destOrd="0" presId="urn:microsoft.com/office/officeart/2005/8/layout/radial5"/>
    <dgm:cxn modelId="{C54C04EA-8602-4641-B653-802E93676309}" srcId="{DB7CD258-97D1-4352-A3CA-1B9FDD5664CA}" destId="{42A67718-A669-4E21-A413-E54EEEDF322B}" srcOrd="4" destOrd="0" parTransId="{E2556EBF-9BDB-4DD2-B250-DD55B3947BC8}" sibTransId="{3D03368B-C11A-4BF7-B77C-64F515045848}"/>
    <dgm:cxn modelId="{75B32797-0590-46D3-A13F-9AD4E8F83E12}" type="presOf" srcId="{A686FFB1-5445-4FFF-AAF8-367C8FF09442}" destId="{E2AC3F53-5EE7-4312-AE1D-7EC8F41B6F12}" srcOrd="0" destOrd="0" presId="urn:microsoft.com/office/officeart/2005/8/layout/radial5"/>
    <dgm:cxn modelId="{CFF0E39A-1DE8-44D1-BD4C-91C3C62CEAA2}" type="presOf" srcId="{E2556EBF-9BDB-4DD2-B250-DD55B3947BC8}" destId="{881BBBC7-AB6C-45A2-AA63-927EA3718113}" srcOrd="1" destOrd="0" presId="urn:microsoft.com/office/officeart/2005/8/layout/radial5"/>
    <dgm:cxn modelId="{6A4FA475-4AB0-4AD3-92EA-4CF785131784}" type="presOf" srcId="{A526451B-D981-4433-8CAD-A1D474DF2E6A}" destId="{4094A807-8F34-44A6-B4F4-ED03E3EDD761}" srcOrd="0" destOrd="0" presId="urn:microsoft.com/office/officeart/2005/8/layout/radial5"/>
    <dgm:cxn modelId="{B6974E75-2C85-4BE1-BC3A-91D89E620030}" type="presOf" srcId="{D5F830EB-40F0-4240-A3B0-1EA2A33BDD19}" destId="{F4E94030-C923-473B-8745-AE805E768A2E}" srcOrd="1" destOrd="0" presId="urn:microsoft.com/office/officeart/2005/8/layout/radial5"/>
    <dgm:cxn modelId="{D49F76BB-405E-48F2-AACD-96D9F9950C13}" type="presParOf" srcId="{4094A807-8F34-44A6-B4F4-ED03E3EDD761}" destId="{EB1D0BE7-501E-45C0-941A-D45B796586C3}" srcOrd="0" destOrd="0" presId="urn:microsoft.com/office/officeart/2005/8/layout/radial5"/>
    <dgm:cxn modelId="{6937D3D5-8E69-44F3-80F8-1CB12D25D19D}" type="presParOf" srcId="{4094A807-8F34-44A6-B4F4-ED03E3EDD761}" destId="{F1404973-8A6A-4B6B-9192-EC4FDC369ABB}" srcOrd="1" destOrd="0" presId="urn:microsoft.com/office/officeart/2005/8/layout/radial5"/>
    <dgm:cxn modelId="{4544295F-AD8F-4C43-935A-C8F8BDC9B301}" type="presParOf" srcId="{F1404973-8A6A-4B6B-9192-EC4FDC369ABB}" destId="{F653989C-4189-4D69-BE74-9E2CF65E195E}" srcOrd="0" destOrd="0" presId="urn:microsoft.com/office/officeart/2005/8/layout/radial5"/>
    <dgm:cxn modelId="{631E052C-E63A-48AD-91E1-7CE73290DBF0}" type="presParOf" srcId="{4094A807-8F34-44A6-B4F4-ED03E3EDD761}" destId="{1462D6CA-3953-468E-97DC-56AB1B80AF90}" srcOrd="2" destOrd="0" presId="urn:microsoft.com/office/officeart/2005/8/layout/radial5"/>
    <dgm:cxn modelId="{8EF7B27F-0A50-42F8-8086-DED106E64BB3}" type="presParOf" srcId="{4094A807-8F34-44A6-B4F4-ED03E3EDD761}" destId="{F6BD5AD5-BAAD-4D95-975D-EA005FA12E22}" srcOrd="3" destOrd="0" presId="urn:microsoft.com/office/officeart/2005/8/layout/radial5"/>
    <dgm:cxn modelId="{89F8C47F-40FF-49A5-86B5-DC6D2772FA37}" type="presParOf" srcId="{F6BD5AD5-BAAD-4D95-975D-EA005FA12E22}" destId="{AF76EE89-DE44-408F-8698-1C6DB796FA7F}" srcOrd="0" destOrd="0" presId="urn:microsoft.com/office/officeart/2005/8/layout/radial5"/>
    <dgm:cxn modelId="{9F8CB275-D164-4E5A-BBFA-970BC33EAC85}" type="presParOf" srcId="{4094A807-8F34-44A6-B4F4-ED03E3EDD761}" destId="{95258272-A8D9-4EC4-95C4-2368ADFE465D}" srcOrd="4" destOrd="0" presId="urn:microsoft.com/office/officeart/2005/8/layout/radial5"/>
    <dgm:cxn modelId="{DBBB412C-09F1-405A-98C6-8E2E564C3CA6}" type="presParOf" srcId="{4094A807-8F34-44A6-B4F4-ED03E3EDD761}" destId="{32078E22-6FC9-4D96-9F0B-21D7902D7925}" srcOrd="5" destOrd="0" presId="urn:microsoft.com/office/officeart/2005/8/layout/radial5"/>
    <dgm:cxn modelId="{CD496AE1-138C-4BD2-89DE-ECD0859FAF4F}" type="presParOf" srcId="{32078E22-6FC9-4D96-9F0B-21D7902D7925}" destId="{5F667026-E98C-42DA-8B45-E92574FDC1A7}" srcOrd="0" destOrd="0" presId="urn:microsoft.com/office/officeart/2005/8/layout/radial5"/>
    <dgm:cxn modelId="{EE461F03-740A-4EE0-97F2-3CD33DA9AC81}" type="presParOf" srcId="{4094A807-8F34-44A6-B4F4-ED03E3EDD761}" destId="{A7644D27-AA1B-4750-865B-D6FD2387C258}" srcOrd="6" destOrd="0" presId="urn:microsoft.com/office/officeart/2005/8/layout/radial5"/>
    <dgm:cxn modelId="{9EC00345-BE5C-4C61-997A-4EBE28722BDE}" type="presParOf" srcId="{4094A807-8F34-44A6-B4F4-ED03E3EDD761}" destId="{54536595-CA6F-4406-8D11-39877E44352A}" srcOrd="7" destOrd="0" presId="urn:microsoft.com/office/officeart/2005/8/layout/radial5"/>
    <dgm:cxn modelId="{A5596421-766E-4811-991E-F77CC5F4CE78}" type="presParOf" srcId="{54536595-CA6F-4406-8D11-39877E44352A}" destId="{8ECACBBE-4E5C-44D6-9CEF-D24640D89430}" srcOrd="0" destOrd="0" presId="urn:microsoft.com/office/officeart/2005/8/layout/radial5"/>
    <dgm:cxn modelId="{516CB18F-FDF8-4B4A-8A5C-E66B06E4542B}" type="presParOf" srcId="{4094A807-8F34-44A6-B4F4-ED03E3EDD761}" destId="{99B7A4C8-C556-48DB-BDB8-C7D61540ED11}" srcOrd="8" destOrd="0" presId="urn:microsoft.com/office/officeart/2005/8/layout/radial5"/>
    <dgm:cxn modelId="{E7C30809-FD20-4A5C-88D1-5916D94666CE}" type="presParOf" srcId="{4094A807-8F34-44A6-B4F4-ED03E3EDD761}" destId="{B82ECA5F-B48A-4791-89E7-793AB4FD52EE}" srcOrd="9" destOrd="0" presId="urn:microsoft.com/office/officeart/2005/8/layout/radial5"/>
    <dgm:cxn modelId="{37842C01-784E-4AA6-A949-23B901819259}" type="presParOf" srcId="{B82ECA5F-B48A-4791-89E7-793AB4FD52EE}" destId="{881BBBC7-AB6C-45A2-AA63-927EA3718113}" srcOrd="0" destOrd="0" presId="urn:microsoft.com/office/officeart/2005/8/layout/radial5"/>
    <dgm:cxn modelId="{803DE62B-FE5F-4EC1-AE90-E2E8D7A564EF}" type="presParOf" srcId="{4094A807-8F34-44A6-B4F4-ED03E3EDD761}" destId="{84274015-4B68-409B-B039-8DCCA79B0582}" srcOrd="10" destOrd="0" presId="urn:microsoft.com/office/officeart/2005/8/layout/radial5"/>
    <dgm:cxn modelId="{CDFD9846-FA77-44A1-9088-538D347847B8}" type="presParOf" srcId="{4094A807-8F34-44A6-B4F4-ED03E3EDD761}" destId="{35175F44-6843-49EF-A6F5-E2DAC9D97659}" srcOrd="11" destOrd="0" presId="urn:microsoft.com/office/officeart/2005/8/layout/radial5"/>
    <dgm:cxn modelId="{C049DDB2-5343-46CC-9E31-D722CADB81D4}" type="presParOf" srcId="{35175F44-6843-49EF-A6F5-E2DAC9D97659}" destId="{2A43F5E7-D607-4533-A218-C80472C0E586}" srcOrd="0" destOrd="0" presId="urn:microsoft.com/office/officeart/2005/8/layout/radial5"/>
    <dgm:cxn modelId="{E28AFB36-CB81-4AC3-AAE7-FFAAE85CF13B}" type="presParOf" srcId="{4094A807-8F34-44A6-B4F4-ED03E3EDD761}" destId="{97C3F3DC-430E-433B-8638-4C7649C16BBD}" srcOrd="12" destOrd="0" presId="urn:microsoft.com/office/officeart/2005/8/layout/radial5"/>
    <dgm:cxn modelId="{77823228-A763-4A31-BB07-E80C42092E89}" type="presParOf" srcId="{4094A807-8F34-44A6-B4F4-ED03E3EDD761}" destId="{E2AC3F53-5EE7-4312-AE1D-7EC8F41B6F12}" srcOrd="13" destOrd="0" presId="urn:microsoft.com/office/officeart/2005/8/layout/radial5"/>
    <dgm:cxn modelId="{2F0F3C5B-BD3F-41F1-B5E2-1CF7AB8A14D7}" type="presParOf" srcId="{E2AC3F53-5EE7-4312-AE1D-7EC8F41B6F12}" destId="{535BCCFA-37E1-4D15-959F-5AE43ECFEF86}" srcOrd="0" destOrd="0" presId="urn:microsoft.com/office/officeart/2005/8/layout/radial5"/>
    <dgm:cxn modelId="{A55715EF-FF87-4893-9C28-567EA1C2847A}" type="presParOf" srcId="{4094A807-8F34-44A6-B4F4-ED03E3EDD761}" destId="{F75C3F71-9CEA-4293-8AF1-D2AF1AC4408E}" srcOrd="14" destOrd="0" presId="urn:microsoft.com/office/officeart/2005/8/layout/radial5"/>
    <dgm:cxn modelId="{341240E5-B0C8-4334-BB32-D1DAEAF59CA7}" type="presParOf" srcId="{4094A807-8F34-44A6-B4F4-ED03E3EDD761}" destId="{17421FB4-75DB-442B-AE83-CF4088D45839}" srcOrd="15" destOrd="0" presId="urn:microsoft.com/office/officeart/2005/8/layout/radial5"/>
    <dgm:cxn modelId="{A1C18898-C2A6-45B9-BDAF-84C9192913D9}" type="presParOf" srcId="{17421FB4-75DB-442B-AE83-CF4088D45839}" destId="{A36C719A-095A-4C6E-9841-99FDC3BF671D}" srcOrd="0" destOrd="0" presId="urn:microsoft.com/office/officeart/2005/8/layout/radial5"/>
    <dgm:cxn modelId="{99507112-8782-415E-B1D2-825BED5AE4B6}" type="presParOf" srcId="{4094A807-8F34-44A6-B4F4-ED03E3EDD761}" destId="{05336250-BD91-4035-951E-E4E59BF12784}" srcOrd="16" destOrd="0" presId="urn:microsoft.com/office/officeart/2005/8/layout/radial5"/>
    <dgm:cxn modelId="{08C84433-7E9F-4F60-98DB-D77BDB9D2A19}" type="presParOf" srcId="{4094A807-8F34-44A6-B4F4-ED03E3EDD761}" destId="{877845D3-88CA-4D0F-A8E4-CD9C311980A5}" srcOrd="17" destOrd="0" presId="urn:microsoft.com/office/officeart/2005/8/layout/radial5"/>
    <dgm:cxn modelId="{4A9AE1D8-08CC-47BA-99F3-6B2C85B721DC}" type="presParOf" srcId="{877845D3-88CA-4D0F-A8E4-CD9C311980A5}" destId="{F4E94030-C923-473B-8745-AE805E768A2E}" srcOrd="0" destOrd="0" presId="urn:microsoft.com/office/officeart/2005/8/layout/radial5"/>
    <dgm:cxn modelId="{4388B6AC-7DFC-4F4A-BEE7-E7C5641C8FAA}" type="presParOf" srcId="{4094A807-8F34-44A6-B4F4-ED03E3EDD761}" destId="{9A8C6648-BF51-4B36-A00C-A804054BBBF3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1D0BE7-501E-45C0-941A-D45B796586C3}">
      <dsp:nvSpPr>
        <dsp:cNvPr id="0" name=""/>
        <dsp:cNvSpPr/>
      </dsp:nvSpPr>
      <dsp:spPr>
        <a:xfrm>
          <a:off x="3876098" y="2672446"/>
          <a:ext cx="1087003" cy="1087003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Student Services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035286" y="2831634"/>
        <a:ext cx="768627" cy="768627"/>
      </dsp:txXfrm>
    </dsp:sp>
    <dsp:sp modelId="{F1404973-8A6A-4B6B-9192-EC4FDC369ABB}">
      <dsp:nvSpPr>
        <dsp:cNvPr id="0" name=""/>
        <dsp:cNvSpPr/>
      </dsp:nvSpPr>
      <dsp:spPr>
        <a:xfrm rot="16200000">
          <a:off x="4066906" y="1743000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152091" y="1941765"/>
        <a:ext cx="535017" cy="340741"/>
      </dsp:txXfrm>
    </dsp:sp>
    <dsp:sp modelId="{1462D6CA-3953-468E-97DC-56AB1B80AF90}">
      <dsp:nvSpPr>
        <dsp:cNvPr id="0" name=""/>
        <dsp:cNvSpPr/>
      </dsp:nvSpPr>
      <dsp:spPr>
        <a:xfrm>
          <a:off x="3751480" y="5289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Disability Services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947168" y="200977"/>
        <a:ext cx="944862" cy="944862"/>
      </dsp:txXfrm>
    </dsp:sp>
    <dsp:sp modelId="{F6BD5AD5-BAAD-4D95-975D-EA005FA12E22}">
      <dsp:nvSpPr>
        <dsp:cNvPr id="0" name=""/>
        <dsp:cNvSpPr/>
      </dsp:nvSpPr>
      <dsp:spPr>
        <a:xfrm rot="18600000">
          <a:off x="4831179" y="2021172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61608" y="2200007"/>
        <a:ext cx="535017" cy="340741"/>
      </dsp:txXfrm>
    </dsp:sp>
    <dsp:sp modelId="{95258272-A8D9-4EC4-95C4-2368ADFE465D}">
      <dsp:nvSpPr>
        <dsp:cNvPr id="0" name=""/>
        <dsp:cNvSpPr/>
      </dsp:nvSpPr>
      <dsp:spPr>
        <a:xfrm>
          <a:off x="5385793" y="600130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Academic Support Center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581481" y="795818"/>
        <a:ext cx="944862" cy="944862"/>
      </dsp:txXfrm>
    </dsp:sp>
    <dsp:sp modelId="{32078E22-6FC9-4D96-9F0B-21D7902D7925}">
      <dsp:nvSpPr>
        <dsp:cNvPr id="0" name=""/>
        <dsp:cNvSpPr/>
      </dsp:nvSpPr>
      <dsp:spPr>
        <a:xfrm rot="21000000">
          <a:off x="5237840" y="2725530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39134" y="2853902"/>
        <a:ext cx="535017" cy="340741"/>
      </dsp:txXfrm>
    </dsp:sp>
    <dsp:sp modelId="{A7644D27-AA1B-4750-865B-D6FD2387C258}">
      <dsp:nvSpPr>
        <dsp:cNvPr id="0" name=""/>
        <dsp:cNvSpPr/>
      </dsp:nvSpPr>
      <dsp:spPr>
        <a:xfrm>
          <a:off x="6255393" y="2106321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Veterans’ Services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51081" y="2302009"/>
        <a:ext cx="944862" cy="944862"/>
      </dsp:txXfrm>
    </dsp:sp>
    <dsp:sp modelId="{54536595-CA6F-4406-8D11-39877E44352A}">
      <dsp:nvSpPr>
        <dsp:cNvPr id="0" name=""/>
        <dsp:cNvSpPr/>
      </dsp:nvSpPr>
      <dsp:spPr>
        <a:xfrm rot="1800000">
          <a:off x="5096608" y="3526496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108021" y="3597484"/>
        <a:ext cx="535017" cy="340741"/>
      </dsp:txXfrm>
    </dsp:sp>
    <dsp:sp modelId="{99B7A4C8-C556-48DB-BDB8-C7D61540ED11}">
      <dsp:nvSpPr>
        <dsp:cNvPr id="0" name=""/>
        <dsp:cNvSpPr/>
      </dsp:nvSpPr>
      <dsp:spPr>
        <a:xfrm>
          <a:off x="5953384" y="3819099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Student Life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49072" y="4014787"/>
        <a:ext cx="944862" cy="944862"/>
      </dsp:txXfrm>
    </dsp:sp>
    <dsp:sp modelId="{B82ECA5F-B48A-4791-89E7-793AB4FD52EE}">
      <dsp:nvSpPr>
        <dsp:cNvPr id="0" name=""/>
        <dsp:cNvSpPr/>
      </dsp:nvSpPr>
      <dsp:spPr>
        <a:xfrm rot="4200000">
          <a:off x="4473567" y="4049289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29617" y="4082821"/>
        <a:ext cx="535017" cy="340741"/>
      </dsp:txXfrm>
    </dsp:sp>
    <dsp:sp modelId="{84274015-4B68-409B-B039-8DCCA79B0582}">
      <dsp:nvSpPr>
        <dsp:cNvPr id="0" name=""/>
        <dsp:cNvSpPr/>
      </dsp:nvSpPr>
      <dsp:spPr>
        <a:xfrm>
          <a:off x="4621080" y="4937035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Wellness Center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16768" y="5132723"/>
        <a:ext cx="944862" cy="944862"/>
      </dsp:txXfrm>
    </dsp:sp>
    <dsp:sp modelId="{35175F44-6843-49EF-A6F5-E2DAC9D97659}">
      <dsp:nvSpPr>
        <dsp:cNvPr id="0" name=""/>
        <dsp:cNvSpPr/>
      </dsp:nvSpPr>
      <dsp:spPr>
        <a:xfrm rot="6600000">
          <a:off x="3660245" y="4049289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3774565" y="4082821"/>
        <a:ext cx="535017" cy="340741"/>
      </dsp:txXfrm>
    </dsp:sp>
    <dsp:sp modelId="{97C3F3DC-430E-433B-8638-4C7649C16BBD}">
      <dsp:nvSpPr>
        <dsp:cNvPr id="0" name=""/>
        <dsp:cNvSpPr/>
      </dsp:nvSpPr>
      <dsp:spPr>
        <a:xfrm>
          <a:off x="2881880" y="4937035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Career Services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77568" y="5132723"/>
        <a:ext cx="944862" cy="944862"/>
      </dsp:txXfrm>
    </dsp:sp>
    <dsp:sp modelId="{E2AC3F53-5EE7-4312-AE1D-7EC8F41B6F12}">
      <dsp:nvSpPr>
        <dsp:cNvPr id="0" name=""/>
        <dsp:cNvSpPr/>
      </dsp:nvSpPr>
      <dsp:spPr>
        <a:xfrm rot="9000000">
          <a:off x="3042951" y="3524461"/>
          <a:ext cx="700940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3201908" y="3595449"/>
        <a:ext cx="530570" cy="340741"/>
      </dsp:txXfrm>
    </dsp:sp>
    <dsp:sp modelId="{F75C3F71-9CEA-4293-8AF1-D2AF1AC4408E}">
      <dsp:nvSpPr>
        <dsp:cNvPr id="0" name=""/>
        <dsp:cNvSpPr/>
      </dsp:nvSpPr>
      <dsp:spPr>
        <a:xfrm>
          <a:off x="1538318" y="3819099"/>
          <a:ext cx="1358754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Counseling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1200" i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Career and Personal</a:t>
          </a:r>
          <a:endParaRPr lang="en-US" sz="1200" i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737303" y="4014787"/>
        <a:ext cx="960784" cy="944862"/>
      </dsp:txXfrm>
    </dsp:sp>
    <dsp:sp modelId="{17421FB4-75DB-442B-AE83-CF4088D45839}">
      <dsp:nvSpPr>
        <dsp:cNvPr id="0" name=""/>
        <dsp:cNvSpPr/>
      </dsp:nvSpPr>
      <dsp:spPr>
        <a:xfrm rot="11400000">
          <a:off x="2895972" y="2725530"/>
          <a:ext cx="705387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3065048" y="2853902"/>
        <a:ext cx="535017" cy="340741"/>
      </dsp:txXfrm>
    </dsp:sp>
    <dsp:sp modelId="{05336250-BD91-4035-951E-E4E59BF12784}">
      <dsp:nvSpPr>
        <dsp:cNvPr id="0" name=""/>
        <dsp:cNvSpPr/>
      </dsp:nvSpPr>
      <dsp:spPr>
        <a:xfrm>
          <a:off x="1247567" y="2106321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Advising 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43255" y="2302009"/>
        <a:ext cx="944862" cy="944862"/>
      </dsp:txXfrm>
    </dsp:sp>
    <dsp:sp modelId="{877845D3-88CA-4D0F-A8E4-CD9C311980A5}">
      <dsp:nvSpPr>
        <dsp:cNvPr id="0" name=""/>
        <dsp:cNvSpPr/>
      </dsp:nvSpPr>
      <dsp:spPr>
        <a:xfrm rot="13814004">
          <a:off x="3311600" y="2021469"/>
          <a:ext cx="700549" cy="56790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3451275" y="2200527"/>
        <a:ext cx="530179" cy="340741"/>
      </dsp:txXfrm>
    </dsp:sp>
    <dsp:sp modelId="{9A8C6648-BF51-4B36-A00C-A804054BBBF3}">
      <dsp:nvSpPr>
        <dsp:cNvPr id="0" name=""/>
        <dsp:cNvSpPr/>
      </dsp:nvSpPr>
      <dsp:spPr>
        <a:xfrm>
          <a:off x="2130953" y="600505"/>
          <a:ext cx="1336238" cy="1336238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TRiO</a:t>
          </a: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SSS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326641" y="796193"/>
        <a:ext cx="944862" cy="944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F11CD-60F1-4CDF-9129-E31E4078C418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86F4A-8EAC-4F18-9DDB-3C937AC0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47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00D43B-F7E7-4AD4-BB40-E53C904BA44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FBB8947-F6A7-4FE4-89AD-5352757DC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4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65318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62761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05876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9872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255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7871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4070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B4795E-157F-42FF-A572-CC96684F01D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56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1367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06411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	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93354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53114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" charset="0"/>
              </a:rPr>
              <a:t>The Minnesota Transfer Curriculum (</a:t>
            </a:r>
            <a:r>
              <a:rPr lang="en-US" dirty="0" err="1" smtClean="0">
                <a:latin typeface="Arial" charset="0"/>
              </a:rPr>
              <a:t>MnTC</a:t>
            </a:r>
            <a:r>
              <a:rPr lang="en-US" dirty="0" smtClean="0">
                <a:latin typeface="Arial" charset="0"/>
              </a:rPr>
              <a:t>) commits all public colleges and universities in the state of Minnesota to a broad educational foundation that integrates a body of knowledge and skills with study of contemporary concerns—all essential to meeting individual social, personal, and career challenges. </a:t>
            </a:r>
          </a:p>
          <a:p>
            <a:r>
              <a:rPr lang="en-US" dirty="0" smtClean="0">
                <a:latin typeface="Arial" charset="0"/>
              </a:rPr>
              <a:t>Students who complete the Minnesota Transfer Curriculum at ARCC* (* </a:t>
            </a:r>
            <a:r>
              <a:rPr lang="en-US" i="1" dirty="0" smtClean="0">
                <a:latin typeface="Arial" charset="0"/>
              </a:rPr>
              <a:t>with a cumulative GPA of 2.0) have completed the general education requirements at many Minnesota colleges and universities. Students must complete a graduation application to have completion of the </a:t>
            </a:r>
            <a:r>
              <a:rPr lang="en-US" i="1" dirty="0" err="1" smtClean="0">
                <a:latin typeface="Arial" charset="0"/>
              </a:rPr>
              <a:t>MnTC</a:t>
            </a:r>
            <a:r>
              <a:rPr lang="en-US" i="1" dirty="0" smtClean="0">
                <a:latin typeface="Arial" charset="0"/>
              </a:rPr>
              <a:t> recorded on their transcript</a:t>
            </a:r>
          </a:p>
          <a:p>
            <a:endParaRPr lang="en-US" i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b="0" dirty="0" smtClean="0">
                <a:latin typeface="Berlin Sans FB" pitchFamily="34" charset="0"/>
              </a:rPr>
              <a:t>NOTE:</a:t>
            </a:r>
          </a:p>
          <a:p>
            <a:pPr eaLnBrk="1" hangingPunct="1">
              <a:lnSpc>
                <a:spcPct val="80000"/>
              </a:lnSpc>
            </a:pPr>
            <a:r>
              <a:rPr lang="en-US" b="0" dirty="0" smtClean="0">
                <a:latin typeface="Berlin Sans FB" pitchFamily="34" charset="0"/>
              </a:rPr>
              <a:t>University of Minnesota’s </a:t>
            </a:r>
            <a:r>
              <a:rPr lang="en-US" b="0" dirty="0" err="1" smtClean="0">
                <a:latin typeface="Berlin Sans FB" pitchFamily="34" charset="0"/>
              </a:rPr>
              <a:t>MnCAP</a:t>
            </a:r>
            <a:r>
              <a:rPr lang="en-US" b="0" dirty="0" smtClean="0">
                <a:latin typeface="Berlin Sans FB" pitchFamily="34" charset="0"/>
              </a:rPr>
              <a:t> Program.</a:t>
            </a:r>
            <a:r>
              <a:rPr lang="en-US" b="0" baseline="0" dirty="0" smtClean="0">
                <a:latin typeface="Berlin Sans FB" pitchFamily="34" charset="0"/>
              </a:rPr>
              <a:t>  </a:t>
            </a:r>
            <a:r>
              <a:rPr lang="en-US" sz="2300" dirty="0">
                <a:latin typeface="Berlin Sans FB" pitchFamily="34" charset="0"/>
              </a:rPr>
              <a:t>The </a:t>
            </a:r>
            <a:r>
              <a:rPr lang="en-US" sz="2300" dirty="0" err="1">
                <a:latin typeface="Berlin Sans FB" pitchFamily="34" charset="0"/>
              </a:rPr>
              <a:t>MnCAP</a:t>
            </a:r>
            <a:r>
              <a:rPr lang="en-US" sz="2300" dirty="0">
                <a:latin typeface="Berlin Sans FB" pitchFamily="34" charset="0"/>
              </a:rPr>
              <a:t> is a cooperative admissions program with Twin Cities metro area community colleges. Students that enroll into the program and meet the program guidelines are guaranteed admissions into select colleges at the university.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endParaRPr lang="en-US" sz="1700" dirty="0">
              <a:latin typeface="Berlin Sans FB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Berlin Sans FB" pitchFamily="34" charset="0"/>
              </a:rPr>
              <a:t>Participating U of M colleges include: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Biological Sciences (CBS)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Design (CD) (Housing studies, only)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Education &amp; Human Development (CEHD) (Family social science, only)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Food, Agricultural and Natural Resource Sciences (CFANS)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Liberal Arts (CLA)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Institute of Technology (IT)</a:t>
            </a:r>
            <a:r>
              <a:rPr lang="en-US" sz="2300" dirty="0"/>
              <a:t> </a:t>
            </a:r>
            <a:endParaRPr lang="en-US" b="0" dirty="0" smtClean="0">
              <a:latin typeface="Berlin Sans FB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12D678-9247-4F70-93CD-6A1D11ECFAB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82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" charset="0"/>
              </a:rPr>
              <a:t>The Minnesota Transfer Curriculum (</a:t>
            </a:r>
            <a:r>
              <a:rPr lang="en-US" dirty="0" err="1" smtClean="0">
                <a:latin typeface="Arial" charset="0"/>
              </a:rPr>
              <a:t>MnTC</a:t>
            </a:r>
            <a:r>
              <a:rPr lang="en-US" dirty="0" smtClean="0">
                <a:latin typeface="Arial" charset="0"/>
              </a:rPr>
              <a:t>) commits all public colleges and universities in the state of Minnesota to a broad educational foundation that integrates a body of knowledge and skills with study of contemporary concerns—all essential to meeting individual social, personal, and career challenges. </a:t>
            </a:r>
          </a:p>
          <a:p>
            <a:r>
              <a:rPr lang="en-US" dirty="0" smtClean="0">
                <a:latin typeface="Arial" charset="0"/>
              </a:rPr>
              <a:t>Students who complete the Minnesota Transfer Curriculum at ARCC* (* </a:t>
            </a:r>
            <a:r>
              <a:rPr lang="en-US" i="1" dirty="0" smtClean="0">
                <a:latin typeface="Arial" charset="0"/>
              </a:rPr>
              <a:t>with a cumulative GPA of 2.0) have completed the general education requirements at many Minnesota colleges and universities. Students must complete a graduation application to have completion of the </a:t>
            </a:r>
            <a:r>
              <a:rPr lang="en-US" i="1" dirty="0" err="1" smtClean="0">
                <a:latin typeface="Arial" charset="0"/>
              </a:rPr>
              <a:t>MnTC</a:t>
            </a:r>
            <a:r>
              <a:rPr lang="en-US" i="1" dirty="0" smtClean="0">
                <a:latin typeface="Arial" charset="0"/>
              </a:rPr>
              <a:t> recorded on their transcript</a:t>
            </a:r>
          </a:p>
          <a:p>
            <a:endParaRPr lang="en-US" i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b="0" dirty="0" smtClean="0">
                <a:latin typeface="Berlin Sans FB" pitchFamily="34" charset="0"/>
              </a:rPr>
              <a:t>NOTE:</a:t>
            </a:r>
          </a:p>
          <a:p>
            <a:pPr eaLnBrk="1" hangingPunct="1">
              <a:lnSpc>
                <a:spcPct val="80000"/>
              </a:lnSpc>
            </a:pPr>
            <a:r>
              <a:rPr lang="en-US" b="0" dirty="0" smtClean="0">
                <a:latin typeface="Berlin Sans FB" pitchFamily="34" charset="0"/>
              </a:rPr>
              <a:t>University of Minnesota’s </a:t>
            </a:r>
            <a:r>
              <a:rPr lang="en-US" b="0" dirty="0" err="1" smtClean="0">
                <a:latin typeface="Berlin Sans FB" pitchFamily="34" charset="0"/>
              </a:rPr>
              <a:t>MnCAP</a:t>
            </a:r>
            <a:r>
              <a:rPr lang="en-US" b="0" dirty="0" smtClean="0">
                <a:latin typeface="Berlin Sans FB" pitchFamily="34" charset="0"/>
              </a:rPr>
              <a:t> Program.</a:t>
            </a:r>
            <a:r>
              <a:rPr lang="en-US" b="0" baseline="0" dirty="0" smtClean="0">
                <a:latin typeface="Berlin Sans FB" pitchFamily="34" charset="0"/>
              </a:rPr>
              <a:t>  </a:t>
            </a:r>
            <a:r>
              <a:rPr lang="en-US" sz="2300" dirty="0">
                <a:latin typeface="Berlin Sans FB" pitchFamily="34" charset="0"/>
              </a:rPr>
              <a:t>The </a:t>
            </a:r>
            <a:r>
              <a:rPr lang="en-US" sz="2300" dirty="0" err="1">
                <a:latin typeface="Berlin Sans FB" pitchFamily="34" charset="0"/>
              </a:rPr>
              <a:t>MnCAP</a:t>
            </a:r>
            <a:r>
              <a:rPr lang="en-US" sz="2300" dirty="0">
                <a:latin typeface="Berlin Sans FB" pitchFamily="34" charset="0"/>
              </a:rPr>
              <a:t> is a cooperative admissions program with Twin Cities metro area community colleges. Students that enroll into the program and meet the program guidelines are guaranteed admissions into select colleges at the university.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endParaRPr lang="en-US" sz="1700" dirty="0">
              <a:latin typeface="Berlin Sans FB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Berlin Sans FB" pitchFamily="34" charset="0"/>
              </a:rPr>
              <a:t>Participating U of M colleges include: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Biological Sciences (CBS)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Design (CD) (Housing studies, only)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Education &amp; Human Development (CEHD) (Family social science, only)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Food, Agricultural and Natural Resource Sciences (CFANS)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College of Liberal Arts (CLA)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>
                <a:latin typeface="Berlin Sans FB" pitchFamily="34" charset="0"/>
              </a:rPr>
              <a:t>Institute of Technology (IT)</a:t>
            </a:r>
            <a:r>
              <a:rPr lang="en-US" sz="2300" dirty="0"/>
              <a:t> </a:t>
            </a:r>
            <a:endParaRPr lang="en-US" b="0" dirty="0" smtClean="0">
              <a:latin typeface="Berlin Sans FB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12D678-9247-4F70-93CD-6A1D11ECFAB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007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B4795E-157F-42FF-A572-CC96684F01D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37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B4795E-157F-42FF-A572-CC96684F01D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26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B4795E-157F-42FF-A572-CC96684F01D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73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B4795E-157F-42FF-A572-CC96684F01D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158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B4795E-157F-42FF-A572-CC96684F01D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68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520A55-293C-4FEB-8DD9-5470EE197C2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238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585730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D38D0639-D983-4FE6-AB72-072EAA5050B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5938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6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5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45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4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8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0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4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4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8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75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35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12192000" cy="9144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479800"/>
            <a:ext cx="12192000" cy="635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40F27-443F-4438-8A99-1C7D464C6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39174"/>
      </p:ext>
    </p:extLst>
  </p:cSld>
  <p:clrMapOvr>
    <a:masterClrMapping/>
  </p:clrMapOvr>
  <p:transition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2E1BB-582C-40BB-93E9-D1EB9B38C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51021"/>
      </p:ext>
    </p:extLst>
  </p:cSld>
  <p:clrMapOvr>
    <a:masterClrMapping/>
  </p:clrMapOvr>
  <p:transition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44BE-8D6C-4226-B664-197CE8673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62612"/>
      </p:ext>
    </p:extLst>
  </p:cSld>
  <p:clrMapOvr>
    <a:masterClrMapping/>
  </p:clrMapOvr>
  <p:transition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762000"/>
            <a:ext cx="508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762000"/>
            <a:ext cx="508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2378B-798F-456A-B519-D279091491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11900"/>
      </p:ext>
    </p:extLst>
  </p:cSld>
  <p:clrMapOvr>
    <a:masterClrMapping/>
  </p:clrMapOvr>
  <p:transition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538CC-AC13-4D90-A6DA-FB9ABE8BC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69517"/>
      </p:ext>
    </p:extLst>
  </p:cSld>
  <p:clrMapOvr>
    <a:masterClrMapping/>
  </p:clrMapOvr>
  <p:transition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100DC-9B90-4EA5-8C5B-D2460254D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98384"/>
      </p:ext>
    </p:extLst>
  </p:cSld>
  <p:clrMapOvr>
    <a:masterClrMapping/>
  </p:clrMapOvr>
  <p:transition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788A6-C7B6-41ED-BC18-BCCDE0985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58892"/>
      </p:ext>
    </p:extLst>
  </p:cSld>
  <p:clrMapOvr>
    <a:masterClrMapping/>
  </p:clrMapOvr>
  <p:transition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027D9-9327-4F58-AD2F-598694CD7B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03538"/>
      </p:ext>
    </p:extLst>
  </p:cSld>
  <p:clrMapOvr>
    <a:masterClrMapping/>
  </p:clrMapOvr>
  <p:transition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5E614-6886-43CA-97DF-DD49EA862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76179"/>
      </p:ext>
    </p:extLst>
  </p:cSld>
  <p:clrMapOvr>
    <a:masterClrMapping/>
  </p:clrMapOvr>
  <p:transition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9FCDA-EA25-400C-A739-BADF6ECC5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8308"/>
      </p:ext>
    </p:extLst>
  </p:cSld>
  <p:clrMapOvr>
    <a:masterClrMapping/>
  </p:clrMapOvr>
  <p:transition>
    <p:cover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0"/>
            <a:ext cx="30480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9408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A644B-A619-4CB0-9964-34EB85B42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48906"/>
      </p:ext>
    </p:extLst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72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B50C3-958F-4DD0-9D47-AEEEE4E1FAD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4BA7F-EF17-46F2-89A5-612E16D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9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762000"/>
            <a:ext cx="10363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54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629400"/>
            <a:ext cx="3860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29400"/>
            <a:ext cx="254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84D12A61-9964-465B-A4B6-DE043364C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4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cover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tif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academic-search.org/images/logos/uminn.gif&amp;imgrefurl=http://www.academic-search.org/success.html&amp;usg=__EEENTFHiHLYS6TuqDr0DJDFIPJY=&amp;h=1330&amp;w=2029&amp;sz=127&amp;hl=en&amp;start=5&amp;um=1&amp;tbnid=PoXygLkmga71jM:&amp;tbnh=98&amp;tbnw=150&amp;prev=/images?q=university+of+minnesota&amp;um=1&amp;hl=en&amp;sa=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tiff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560" y="1427571"/>
            <a:ext cx="107686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PSEO</a:t>
            </a:r>
            <a:endParaRPr kumimoji="0" lang="en-US" sz="6000" b="1" i="0" u="none" strike="noStrike" kern="1200" cap="none" spc="0" normalizeH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aseline="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Postsecondary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aseline="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Enrollment Options</a:t>
            </a:r>
            <a:endParaRPr kumimoji="0" lang="en-US" sz="600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57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6248" y="617624"/>
            <a:ext cx="910147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 is PSEO?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Postsecondary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Enrollment Options (PSEO)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is a program that allows students in their sophomore, junior, or senior year to earn college credit while in high school</a:t>
            </a:r>
          </a:p>
        </p:txBody>
      </p:sp>
    </p:spTree>
    <p:extLst>
      <p:ext uri="{BB962C8B-B14F-4D97-AF65-F5344CB8AC3E}">
        <p14:creationId xmlns:p14="http://schemas.microsoft.com/office/powerpoint/2010/main" val="373025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569967" y="202125"/>
            <a:ext cx="10768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Benefits of PSEO</a:t>
            </a:r>
            <a:endParaRPr kumimoji="0" lang="en-US" sz="4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61563" y="1732710"/>
            <a:ext cx="3859874" cy="1371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Opportunity to pursue more challenging coursework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62264" y="1770434"/>
            <a:ext cx="3859874" cy="1371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Wider variety of class offerings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062264" y="3236340"/>
            <a:ext cx="3859874" cy="1371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Tuition, fees, textbooks all included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61563" y="3236340"/>
            <a:ext cx="3859874" cy="1371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Access to all Student Services and clubs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062264" y="4762604"/>
            <a:ext cx="3859874" cy="1371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Credits apply towards high school requirements and college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257791" y="4749778"/>
            <a:ext cx="3859874" cy="1371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Can take 1 class or up to full time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944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28432"/>
            <a:ext cx="9101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Who is eligible</a:t>
            </a:r>
            <a:r>
              <a:rPr kumimoji="0" lang="en-US" sz="480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 PSEO?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230" y="1764638"/>
            <a:ext cx="4044544" cy="2962513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Juniors:</a:t>
            </a:r>
            <a:endParaRPr lang="en-US" sz="2400" b="1" u="sng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U</a:t>
            </a: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pper one-third 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of class rank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OR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 earn a </a:t>
            </a: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3.5 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cumulative high school GPA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OR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score at or above the </a:t>
            </a: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70</a:t>
            </a:r>
            <a:r>
              <a:rPr lang="en-US" b="1" baseline="30000" dirty="0">
                <a:solidFill>
                  <a:schemeClr val="bg1"/>
                </a:solidFill>
                <a:latin typeface="Candara" panose="020E0502030303020204" pitchFamily="34" charset="0"/>
              </a:rPr>
              <a:t>th</a:t>
            </a: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 percentile 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on any nationally standardized, norm-referenced test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85708" y="1764638"/>
            <a:ext cx="4185939" cy="2996565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Seniors:</a:t>
            </a:r>
            <a:endParaRPr lang="en-US" sz="2400" b="1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U</a:t>
            </a: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pper one-half 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of class rank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OR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earn a </a:t>
            </a:r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3.0 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cumulative high school 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GPA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OR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 score at or above the </a:t>
            </a: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50</a:t>
            </a:r>
            <a:r>
              <a:rPr lang="en-US" b="1" baseline="30000" dirty="0">
                <a:solidFill>
                  <a:schemeClr val="bg1"/>
                </a:solidFill>
                <a:latin typeface="Candara" panose="020E0502030303020204" pitchFamily="34" charset="0"/>
              </a:rPr>
              <a:t>th</a:t>
            </a:r>
            <a:r>
              <a:rPr lang="en-US" b="1" dirty="0">
                <a:solidFill>
                  <a:schemeClr val="bg1"/>
                </a:solidFill>
                <a:latin typeface="Candara" panose="020E0502030303020204" pitchFamily="34" charset="0"/>
              </a:rPr>
              <a:t>  percentile </a:t>
            </a:r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on any nationally standardized, norm-referenced test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4230" y="5097375"/>
            <a:ext cx="8305800" cy="1021556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High School Sophomores: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Pass 8</a:t>
            </a:r>
            <a:r>
              <a:rPr lang="en-US" baseline="30000" dirty="0" smtClean="0">
                <a:solidFill>
                  <a:schemeClr val="bg1"/>
                </a:solidFill>
                <a:latin typeface="Candara" panose="020E0502030303020204" pitchFamily="34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 Grade MCA reading test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Must be enrolled as a full time public high school student to apply</a:t>
            </a:r>
          </a:p>
        </p:txBody>
      </p:sp>
    </p:spTree>
    <p:extLst>
      <p:ext uri="{BB962C8B-B14F-4D97-AF65-F5344CB8AC3E}">
        <p14:creationId xmlns:p14="http://schemas.microsoft.com/office/powerpoint/2010/main" val="71511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5791200" y="1559169"/>
            <a:ext cx="4114800" cy="2895600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316" y="203335"/>
            <a:ext cx="9144000" cy="762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entury Gothic" pitchFamily="34" charset="0"/>
              </a:rPr>
              <a:t>Commonly Accepted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371600"/>
            <a:ext cx="3810000" cy="571500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 Aspire</a:t>
            </a:r>
            <a:endParaRPr lang="en-US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4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SAT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CAT(timed)</a:t>
            </a:r>
            <a:endParaRPr lang="en-US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4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Iowa Basic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PSAT</a:t>
            </a:r>
          </a:p>
          <a:p>
            <a:r>
              <a:rPr lang="en-US" sz="40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PreACT</a:t>
            </a:r>
            <a:endParaRPr lang="en-US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2416339"/>
            <a:ext cx="3810000" cy="5715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Tests can’t be more than 2 years old, by date of application</a:t>
            </a:r>
            <a:endParaRPr lang="en-US" dirty="0"/>
          </a:p>
        </p:txBody>
      </p:sp>
      <p:sp>
        <p:nvSpPr>
          <p:cNvPr id="6" name="Chevron 5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hevron 14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9660" y="110935"/>
            <a:ext cx="6221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 to Consider…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1027" y="1283375"/>
            <a:ext cx="995954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Counselor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 / Teacher involvement is reduced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baseline="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Parental Access to Information - FERPA</a:t>
            </a:r>
            <a:endParaRPr kumimoji="0" lang="en-US" sz="3200" b="0" i="0" u="none" strike="noStrike" kern="1200" cap="none" spc="0" normalizeH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3200" baseline="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3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Attendance/Semester </a:t>
            </a:r>
            <a:r>
              <a:rPr lang="en-US" sz="3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dates/Spring Break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3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3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Late Work Policies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3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Homework vs Class Time (College is flip of HS)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3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9660" y="110935"/>
            <a:ext cx="6221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 to Consider…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1027" y="1283375"/>
            <a:ext cx="995954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Necessary skills to be successful</a:t>
            </a:r>
          </a:p>
          <a:p>
            <a:pPr marL="800100" lvl="1" indent="-342900"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Self-Advocacy</a:t>
            </a:r>
          </a:p>
          <a:p>
            <a:pPr marL="800100" lvl="1" indent="-342900">
              <a:buFont typeface="Wingdings" panose="05000000000000000000" pitchFamily="2" charset="2"/>
              <a:buChar char="Ø"/>
              <a:defRPr/>
            </a:pPr>
            <a:r>
              <a:rPr lang="en-US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Time management – study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3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College transcript </a:t>
            </a:r>
          </a:p>
          <a:p>
            <a:pPr marL="800100" lvl="1" indent="-342900">
              <a:buFont typeface="Wingdings" panose="05000000000000000000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Grades remain on academic record permanently!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3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High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 School transcript</a:t>
            </a:r>
          </a:p>
          <a:p>
            <a:pPr marL="800100" lvl="1" indent="-342900">
              <a:buFont typeface="Wingdings" panose="05000000000000000000" pitchFamily="2" charset="2"/>
              <a:buChar char="Ø"/>
              <a:defRPr/>
            </a:pPr>
            <a:r>
              <a:rPr lang="en-US" sz="2400" baseline="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Difficulty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keeping high GPA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9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3333" y="121410"/>
            <a:ext cx="75328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Federal Education Rights &amp; Privacy Act (FERPA)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1075038" y="1324355"/>
            <a:ext cx="10872232" cy="551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33383" y="1764638"/>
            <a:ext cx="87977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Federal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law that protects the privacy of student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records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Once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 begin with ARCC, you are considered an adult, regardless of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Consent forms are available and are valid for one year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646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12683"/>
            <a:ext cx="91440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Courses </a:t>
            </a:r>
            <a:r>
              <a:rPr lang="en-US" sz="3600" u="sng" dirty="0" smtClean="0">
                <a:solidFill>
                  <a:schemeClr val="bg1"/>
                </a:solidFill>
                <a:latin typeface="Century Gothic" pitchFamily="34" charset="0"/>
              </a:rPr>
              <a:t>NOT</a:t>
            </a:r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 Funded by PSEO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4158" y="1292473"/>
            <a:ext cx="3581400" cy="3239327"/>
          </a:xfrm>
        </p:spPr>
        <p:txBody>
          <a:bodyPr>
            <a:normAutofit/>
          </a:bodyPr>
          <a:lstStyle/>
          <a:p>
            <a:pPr marL="0" indent="0"/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 Developmental courses (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↓1000)</a:t>
            </a:r>
          </a:p>
          <a:p>
            <a:pPr marL="0" indent="0"/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  <a:p>
            <a:pPr marL="0" indent="0"/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Selective Admissions Program courses:</a:t>
            </a:r>
          </a:p>
          <a:p>
            <a:pPr marL="457200" lvl="1" indent="0"/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Nursing</a:t>
            </a:r>
          </a:p>
          <a:p>
            <a:pPr marL="457200" lvl="1" indent="0"/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Physical Therapy Asst.</a:t>
            </a:r>
          </a:p>
          <a:p>
            <a:pPr marL="0" indent="0"/>
            <a:endParaRPr lang="en-US" sz="3200" dirty="0">
              <a:latin typeface="Berlin Sans FB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0168" y="1254852"/>
            <a:ext cx="3810000" cy="3239327"/>
          </a:xfrm>
        </p:spPr>
        <p:txBody>
          <a:bodyPr>
            <a:normAutofit/>
          </a:bodyPr>
          <a:lstStyle/>
          <a:p>
            <a:pPr marL="0" indent="0"/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Study Abroad</a:t>
            </a:r>
          </a:p>
          <a:p>
            <a:pPr marL="0" indent="0"/>
            <a:r>
              <a:rPr lang="en-US" sz="20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Outdoor </a:t>
            </a:r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Activities</a:t>
            </a:r>
          </a:p>
          <a:p>
            <a:pPr marL="0" indent="0"/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Skiing</a:t>
            </a:r>
          </a:p>
          <a:p>
            <a:pPr marL="0" indent="0"/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Snowboarding</a:t>
            </a:r>
          </a:p>
          <a:p>
            <a:pPr marL="0" indent="0"/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Camping</a:t>
            </a:r>
          </a:p>
          <a:p>
            <a:pPr marL="0" indent="0"/>
            <a:r>
              <a:rPr lang="en-US" sz="2000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Golf</a:t>
            </a:r>
          </a:p>
          <a:p>
            <a:pPr marL="0" indent="0"/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Music Lessons (if not in AFA program)</a:t>
            </a:r>
          </a:p>
          <a:p>
            <a:pPr marL="0" indent="0"/>
            <a:endParaRPr lang="en-US" b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indent="0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06685" y="4499719"/>
            <a:ext cx="9064558" cy="1736646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Repeat Courses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If students earn a D or higher in course, PSEO funding will not reimburse-</a:t>
            </a:r>
            <a:r>
              <a:rPr lang="en-US" b="1" dirty="0" smtClean="0">
                <a:solidFill>
                  <a:srgbClr val="FFC000"/>
                </a:solidFill>
              </a:rPr>
              <a:t> student would have to pay out of pocket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Only F or W grades are repeatable through PSEO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91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63281" y="2492824"/>
            <a:ext cx="5300870" cy="216915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Example:  English 1121, 4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credits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       4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hours in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class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+ 8 to 12 hours </a:t>
            </a: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homework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= 12 to 16 hours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 week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9762" y="121410"/>
            <a:ext cx="7532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Credit Considerations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1075038" y="1283375"/>
            <a:ext cx="10872232" cy="5551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 credit = 1 hour in class per week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 hour in class = 2 to 3 hours homework per week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Full-time = 12 credits per semester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Most students average 15 credits per semester to finish their 60 credit degree in 4 semesters (two years). Some high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schools may also require 15 credits to be “full time.”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0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7524" y="1407578"/>
            <a:ext cx="583269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 is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your future degree/career goal?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Tools to help with planning your semesters and academic pursuits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425" y="1098887"/>
            <a:ext cx="4321845" cy="501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99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081085"/>
              </p:ext>
            </p:extLst>
          </p:nvPr>
        </p:nvGraphicFramePr>
        <p:xfrm>
          <a:off x="1692729" y="296637"/>
          <a:ext cx="8839200" cy="6278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82234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D72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87012" y="41579"/>
            <a:ext cx="121920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Paths to a Bachelor’s Degree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524000" y="762001"/>
          <a:ext cx="9144000" cy="583316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Year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</a:t>
                      </a:r>
                    </a:p>
                    <a:p>
                      <a:pPr algn="ctr"/>
                      <a:r>
                        <a:rPr lang="en-US" dirty="0" smtClean="0"/>
                        <a:t>Year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Year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Year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</a:t>
                      </a:r>
                    </a:p>
                    <a:p>
                      <a:pPr algn="ctr"/>
                      <a:r>
                        <a:rPr lang="en-US" dirty="0" smtClean="0"/>
                        <a:t>Tuition </a:t>
                      </a:r>
                    </a:p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5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PSEO/ CIS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PSEO/CIS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</a:t>
                      </a:r>
                    </a:p>
                    <a:p>
                      <a:pPr algn="ctr"/>
                      <a:r>
                        <a:rPr lang="en-US" baseline="0" dirty="0" smtClean="0"/>
                        <a:t> 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</a:t>
                      </a:r>
                    </a:p>
                    <a:p>
                      <a:pPr algn="ctr"/>
                      <a:r>
                        <a:rPr lang="en-US" dirty="0" smtClean="0"/>
                        <a:t>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$14,688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5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PSEO/ CIS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</a:t>
                      </a:r>
                    </a:p>
                    <a:p>
                      <a:pPr algn="ctr"/>
                      <a:r>
                        <a:rPr lang="en-US" dirty="0" smtClean="0"/>
                        <a:t>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</a:t>
                      </a:r>
                    </a:p>
                    <a:p>
                      <a:pPr algn="ctr"/>
                      <a:r>
                        <a:rPr lang="en-US" dirty="0" smtClean="0"/>
                        <a:t>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$20,048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5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$25,408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5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</a:t>
                      </a:r>
                    </a:p>
                    <a:p>
                      <a:pPr algn="ctr"/>
                      <a:r>
                        <a:rPr lang="en-US" dirty="0" smtClean="0"/>
                        <a:t>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MnSCU 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$29,376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5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U of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 of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$37, 328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5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 of</a:t>
                      </a:r>
                      <a:r>
                        <a:rPr lang="en-US" baseline="0" dirty="0" smtClean="0"/>
                        <a:t>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 of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 of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 of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$53,216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75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Anoka-Ramsey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$79,788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5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$138,136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hevron 4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20735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1548" y="87106"/>
            <a:ext cx="6911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Associate Degrees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2540" y="1423052"/>
            <a:ext cx="352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Associate in Arts (AA)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458" y="1857822"/>
            <a:ext cx="2046851" cy="15107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83653" y="1406910"/>
            <a:ext cx="352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Associate in Science (AS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53" y="1857822"/>
            <a:ext cx="1977058" cy="1510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989" y="4283269"/>
            <a:ext cx="1972838" cy="173685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62988" y="3846474"/>
            <a:ext cx="432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Associate in Applied Science (AAS)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29586" y="3846474"/>
            <a:ext cx="3196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Associate in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Fine Arts (AFA)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37309" y="1863263"/>
            <a:ext cx="3697357" cy="136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General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Art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Emphasis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prstClr val="white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Communication Studies </a:t>
            </a:r>
            <a:r>
              <a:rPr lang="en-US" sz="11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Emphasis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Creative Writing Emphasis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Education Emphasis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English Literature Emphasis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Psychology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Emphasis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99524" y="1857822"/>
            <a:ext cx="3697357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Accounting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Biological Sciences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Business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Computer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Networking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Computer Science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Engineering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Exercise Science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Nursing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35826" y="4297722"/>
            <a:ext cx="2682943" cy="1179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Accounting Practitioner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Management/Marketing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Network Administration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Office Technology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Physical Therapist Assistant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System Administration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759920" y="4283269"/>
            <a:ext cx="15480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Creative Writing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Music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Theatre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419" y="4255171"/>
            <a:ext cx="1736521" cy="180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2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72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3202" y="1773690"/>
            <a:ext cx="7543800" cy="3332737"/>
          </a:xfrm>
          <a:noFill/>
          <a:ln w="12700">
            <a:noFill/>
          </a:ln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package of 40 general education credits towards a bachelors degree</a:t>
            </a:r>
          </a:p>
          <a:p>
            <a:pPr eaLnBrk="1" hangingPunct="1"/>
            <a:endParaRPr lang="en-US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sz="3000" b="0" dirty="0">
                <a:solidFill>
                  <a:schemeClr val="bg1"/>
                </a:solidFill>
                <a:latin typeface="Century Gothic" pitchFamily="34" charset="0"/>
              </a:rPr>
              <a:t>Accepted by</a:t>
            </a:r>
          </a:p>
          <a:p>
            <a:pPr lvl="1" eaLnBrk="1" hangingPunct="1"/>
            <a:r>
              <a:rPr lang="en-US" sz="2400" b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Minnesota State Colleges &amp; Universities</a:t>
            </a:r>
          </a:p>
          <a:p>
            <a:pPr lvl="1" eaLnBrk="1" hangingPunct="1"/>
            <a:r>
              <a:rPr lang="en-US" sz="2400" b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University of Minnesota Campuses</a:t>
            </a:r>
          </a:p>
          <a:p>
            <a:pPr lvl="2" eaLnBrk="1" hangingPunct="1"/>
            <a:r>
              <a:rPr lang="en-US" b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MnCAP</a:t>
            </a:r>
            <a:r>
              <a:rPr lang="en-US" b="0" dirty="0">
                <a:solidFill>
                  <a:schemeClr val="bg1"/>
                </a:solidFill>
                <a:latin typeface="Century Gothic" panose="020B0502020202020204" pitchFamily="34" charset="0"/>
              </a:rPr>
              <a:t> Program</a:t>
            </a:r>
          </a:p>
          <a:p>
            <a:pPr lvl="1" eaLnBrk="1" hangingPunct="1"/>
            <a:r>
              <a:rPr lang="en-US" sz="2400" b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Some private colleges</a:t>
            </a: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059168" y="313163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Transferring Credits:</a:t>
            </a:r>
          </a:p>
          <a:p>
            <a:pPr>
              <a:defRPr/>
            </a:pPr>
            <a:r>
              <a:rPr lang="en-US" sz="3600" dirty="0" smtClean="0">
                <a:solidFill>
                  <a:srgbClr val="FFC000"/>
                </a:solidFill>
                <a:latin typeface="Century Gothic" pitchFamily="34" charset="0"/>
              </a:rPr>
              <a:t>Minnesota </a:t>
            </a:r>
            <a:r>
              <a:rPr lang="en-US" sz="3600" dirty="0">
                <a:solidFill>
                  <a:srgbClr val="FFC000"/>
                </a:solidFill>
                <a:latin typeface="Century Gothic" pitchFamily="34" charset="0"/>
              </a:rPr>
              <a:t>Transfer Curriculum (</a:t>
            </a:r>
            <a:r>
              <a:rPr lang="en-US" sz="3600" dirty="0" err="1">
                <a:solidFill>
                  <a:srgbClr val="FFC000"/>
                </a:solidFill>
                <a:latin typeface="Century Gothic" pitchFamily="34" charset="0"/>
              </a:rPr>
              <a:t>MnTC</a:t>
            </a:r>
            <a:r>
              <a:rPr lang="en-US" sz="3600" dirty="0">
                <a:solidFill>
                  <a:srgbClr val="FFC000"/>
                </a:solidFill>
                <a:latin typeface="Century Gothic" pitchFamily="34" charset="0"/>
              </a:rPr>
              <a:t>)</a:t>
            </a:r>
          </a:p>
        </p:txBody>
      </p:sp>
      <p:pic>
        <p:nvPicPr>
          <p:cNvPr id="8197" name="Picture 10" descr="umin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66843" y="2973333"/>
            <a:ext cx="14287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5325" y="4853816"/>
            <a:ext cx="3031787" cy="886527"/>
          </a:xfrm>
          <a:prstGeom prst="rect">
            <a:avLst/>
          </a:prstGeom>
        </p:spPr>
      </p:pic>
      <p:sp>
        <p:nvSpPr>
          <p:cNvPr id="7" name="Chevron 6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hevron 14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hevron 15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3411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72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450" y="1626276"/>
            <a:ext cx="10606379" cy="1666369"/>
          </a:xfrm>
          <a:noFill/>
          <a:ln w="12700">
            <a:noFill/>
          </a:ln>
        </p:spPr>
        <p:txBody>
          <a:bodyPr/>
          <a:lstStyle/>
          <a:p>
            <a:pPr marL="457200" lvl="1" indent="0">
              <a:buNone/>
              <a:defRPr/>
            </a:pPr>
            <a:r>
              <a:rPr lang="en-US" sz="2000" b="0" dirty="0">
                <a:solidFill>
                  <a:schemeClr val="bg1"/>
                </a:solidFill>
                <a:latin typeface="Century Gothic" pitchFamily="34" charset="0"/>
              </a:rPr>
              <a:t>Associate Degree Pathways that transfer ALL </a:t>
            </a:r>
            <a:r>
              <a:rPr lang="en-US" sz="2000" b="0" dirty="0" smtClean="0">
                <a:solidFill>
                  <a:schemeClr val="bg1"/>
                </a:solidFill>
                <a:latin typeface="Century Gothic" pitchFamily="34" charset="0"/>
              </a:rPr>
              <a:t>60 credits </a:t>
            </a:r>
            <a:r>
              <a:rPr lang="en-US" sz="2000" b="0" dirty="0">
                <a:solidFill>
                  <a:schemeClr val="bg1"/>
                </a:solidFill>
                <a:latin typeface="Century Gothic" pitchFamily="34" charset="0"/>
              </a:rPr>
              <a:t>to a matching Bachelor’s Degree at </a:t>
            </a:r>
            <a:r>
              <a:rPr lang="en-US" sz="2000" b="0" dirty="0" smtClean="0">
                <a:solidFill>
                  <a:schemeClr val="bg1"/>
                </a:solidFill>
                <a:latin typeface="Century Gothic" pitchFamily="34" charset="0"/>
              </a:rPr>
              <a:t>any </a:t>
            </a:r>
            <a:r>
              <a:rPr lang="en-US" sz="2000" b="0" dirty="0">
                <a:solidFill>
                  <a:schemeClr val="bg1"/>
                </a:solidFill>
                <a:latin typeface="Century Gothic" pitchFamily="34" charset="0"/>
              </a:rPr>
              <a:t>Minnesota State </a:t>
            </a:r>
            <a:r>
              <a:rPr lang="en-US" sz="2000" b="0" dirty="0" smtClean="0">
                <a:solidFill>
                  <a:schemeClr val="bg1"/>
                </a:solidFill>
                <a:latin typeface="Century Gothic" pitchFamily="34" charset="0"/>
              </a:rPr>
              <a:t>University*. </a:t>
            </a:r>
            <a:r>
              <a:rPr lang="en-US" sz="2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Students are still responsible for meeting any university or major admission requirements, but their credits will transfer directly into their bachelor’s program</a:t>
            </a:r>
            <a:r>
              <a:rPr lang="en-US" sz="2000" b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marL="457200" lvl="1" indent="0">
              <a:buNone/>
              <a:defRPr/>
            </a:pPr>
            <a:r>
              <a:rPr lang="en-US" sz="1600" b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sz="1200" b="0" dirty="0" smtClean="0">
                <a:solidFill>
                  <a:schemeClr val="bg1"/>
                </a:solidFill>
                <a:latin typeface="Century Gothic" pitchFamily="34" charset="0"/>
              </a:rPr>
              <a:t>Bemidji State, Metro State, MSU: Mankato, MSU: Moorhead, Southwest Minnesota State, St. Cloud State, Winona State</a:t>
            </a:r>
          </a:p>
          <a:p>
            <a:pPr marL="457200" lvl="1" indent="0">
              <a:buNone/>
              <a:defRPr/>
            </a:pPr>
            <a:endParaRPr lang="en-US" sz="1200" b="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457200" lvl="1" indent="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latin typeface="Century Gothic" pitchFamily="34" charset="0"/>
              </a:rPr>
              <a:t>Current Anoka-Ramsey Pathways include: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210283" y="19433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Transferring Credits:</a:t>
            </a:r>
          </a:p>
          <a:p>
            <a:pPr>
              <a:defRPr/>
            </a:pPr>
            <a:r>
              <a:rPr lang="en-US" sz="3600" dirty="0">
                <a:solidFill>
                  <a:srgbClr val="FFC000"/>
                </a:solidFill>
                <a:latin typeface="Century Gothic" pitchFamily="34" charset="0"/>
              </a:rPr>
              <a:t>Minnesota State Transfer </a:t>
            </a:r>
            <a:r>
              <a:rPr lang="en-US" sz="3600" dirty="0" smtClean="0">
                <a:solidFill>
                  <a:srgbClr val="FFC000"/>
                </a:solidFill>
                <a:latin typeface="Century Gothic" pitchFamily="34" charset="0"/>
              </a:rPr>
              <a:t>Pathways</a:t>
            </a:r>
            <a:endParaRPr lang="en-US" sz="36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79" y="877212"/>
            <a:ext cx="2356764" cy="689143"/>
          </a:xfrm>
          <a:prstGeom prst="rect">
            <a:avLst/>
          </a:prstGeom>
        </p:spPr>
      </p:pic>
      <p:sp>
        <p:nvSpPr>
          <p:cNvPr id="7" name="Chevron 6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hevron 14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hevron 15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59682"/>
              </p:ext>
            </p:extLst>
          </p:nvPr>
        </p:nvGraphicFramePr>
        <p:xfrm>
          <a:off x="2354639" y="3950372"/>
          <a:ext cx="812799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2614658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037464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7506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Art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Biology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Business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5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Chemistry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Communication Studies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Computer Science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4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English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Exercise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Science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Political Science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23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Psychology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Spanish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Theatre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687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85837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600" dirty="0" smtClean="0">
                <a:solidFill>
                  <a:schemeClr val="bg1"/>
                </a:solidFill>
                <a:latin typeface="Century Gothic" pitchFamily="34" charset="0"/>
              </a:rPr>
              <a:t>How to Apply</a:t>
            </a:r>
            <a:endParaRPr lang="en-US" sz="6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" name="Chevron 3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2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82316" y="292767"/>
            <a:ext cx="91440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chemeClr val="bg1"/>
                </a:solidFill>
                <a:latin typeface="Century Gothic" pitchFamily="34" charset="0"/>
              </a:rPr>
              <a:t>Process with </a:t>
            </a:r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High School</a:t>
            </a:r>
            <a:endParaRPr lang="en-US" sz="3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85153" y="1363576"/>
            <a:ext cx="9894652" cy="5562600"/>
          </a:xfrm>
        </p:spPr>
        <p:txBody>
          <a:bodyPr/>
          <a:lstStyle/>
          <a:p>
            <a:pPr eaLnBrk="1" hangingPunct="1"/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While waiting on Acceptance to PSEO and to register for 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c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ollege 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c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ourses, plan your schedule as if you were planning to attend your regular school.</a:t>
            </a:r>
          </a:p>
          <a:p>
            <a:pPr eaLnBrk="1" hangingPunct="1"/>
            <a:endParaRPr lang="en-US" b="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Sit down with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C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ounselor/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D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ean and discuss graduation requirements and which courses at ARCC will fulfill requirements.  </a:t>
            </a:r>
            <a:r>
              <a:rPr lang="en-US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ARCC does not know High School grad requirements!</a:t>
            </a:r>
          </a:p>
        </p:txBody>
      </p:sp>
      <p:sp>
        <p:nvSpPr>
          <p:cNvPr id="4" name="Chevron 3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8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50783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chemeClr val="bg1"/>
                </a:solidFill>
                <a:latin typeface="Century Gothic" pitchFamily="34" charset="0"/>
              </a:rPr>
              <a:t>Process with </a:t>
            </a:r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High School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Scheduling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224981"/>
            <a:ext cx="3200400" cy="152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PSEO program in the morning – early afternoon</a:t>
            </a:r>
          </a:p>
          <a:p>
            <a:pPr eaLnBrk="1" hangingPunct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953000" y="2758037"/>
            <a:ext cx="1905000" cy="3810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7086600" y="2209801"/>
            <a:ext cx="31242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High school events / Classes in the afternoon</a:t>
            </a:r>
          </a:p>
          <a:p>
            <a:endParaRPr lang="en-US" sz="28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spcBef>
                <a:spcPct val="50000"/>
              </a:spcBef>
            </a:pPr>
            <a:endParaRPr lang="en-US" sz="28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hevron 14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hevron 15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6624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  <a:t>Application Steps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idx="1"/>
          </p:nvPr>
        </p:nvSpPr>
        <p:spPr bwMode="auto">
          <a:xfrm>
            <a:off x="1257300" y="1497725"/>
            <a:ext cx="8458200" cy="64556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endParaRPr lang="en-US" sz="2750" dirty="0">
              <a:latin typeface="Garamond" pitchFamily="18" charset="0"/>
            </a:endParaRPr>
          </a:p>
          <a:p>
            <a:pPr>
              <a:spcBef>
                <a:spcPct val="50000"/>
              </a:spcBef>
            </a:pPr>
            <a:endParaRPr lang="en-US" sz="800" dirty="0">
              <a:latin typeface="Berlin Sans FB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65672" y="1304440"/>
            <a:ext cx="9391104" cy="4545925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en-US" sz="3600" u="sng" dirty="0">
                <a:solidFill>
                  <a:schemeClr val="bg1"/>
                </a:solidFill>
                <a:latin typeface="Calibri" panose="020F0502020204030204" pitchFamily="34" charset="0"/>
              </a:rPr>
              <a:t>Application Deadlines</a:t>
            </a:r>
          </a:p>
          <a:p>
            <a:pPr eaLnBrk="1" hangingPunct="1">
              <a:buFontTx/>
              <a:buNone/>
            </a:pPr>
            <a:endParaRPr lang="en-US" sz="105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Fall Start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bg1"/>
                </a:solidFill>
                <a:latin typeface="Calibri" panose="020F0502020204030204" pitchFamily="34" charset="0"/>
              </a:rPr>
              <a:t>Preferred: April 15</a:t>
            </a:r>
            <a:r>
              <a:rPr lang="en-US" sz="3600" i="1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th</a:t>
            </a:r>
            <a:r>
              <a:rPr lang="en-US" sz="3600" i="1" dirty="0">
                <a:solidFill>
                  <a:schemeClr val="bg1"/>
                </a:solidFill>
                <a:latin typeface="Calibri" panose="020F0502020204030204" pitchFamily="34" charset="0"/>
              </a:rPr>
              <a:t> = Earlier Registration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</a:rPr>
              <a:t>Final : July </a:t>
            </a:r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r>
              <a:rPr lang="en-US" sz="3600" baseline="30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</a:t>
            </a:r>
          </a:p>
          <a:p>
            <a:pPr eaLnBrk="1" hangingPunct="1">
              <a:buNone/>
            </a:pPr>
            <a:endParaRPr lang="en-US" sz="3600" baseline="30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None/>
            </a:pPr>
            <a:endParaRPr lang="en-US" sz="105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Spring Start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</a:rPr>
              <a:t>Final: Dec. 1</a:t>
            </a:r>
            <a:r>
              <a:rPr lang="en-US" sz="360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st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hevron 14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2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59796" y="312683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  <a:t>Steps to Become a PSEO Student:</a:t>
            </a:r>
            <a:b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  <a:t>10</a:t>
            </a:r>
            <a:r>
              <a:rPr lang="en-US" sz="3200" baseline="30000" dirty="0" smtClean="0">
                <a:solidFill>
                  <a:schemeClr val="bg1"/>
                </a:solidFill>
                <a:latin typeface="Century Gothic" pitchFamily="34" charset="0"/>
              </a:rPr>
              <a:t>th</a:t>
            </a:r>
            <a: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  <a:t> Grade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0619" y="1499349"/>
            <a:ext cx="8610600" cy="5715000"/>
          </a:xfrm>
          <a:noFill/>
        </p:spPr>
        <p:txBody>
          <a:bodyPr/>
          <a:lstStyle/>
          <a:p>
            <a:pPr marL="609600" indent="-609600">
              <a:buAutoNum type="arabicParenR"/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Before deadline: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q"/>
            </a:pP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Online application</a:t>
            </a:r>
          </a:p>
          <a:p>
            <a:pPr lvl="2" eaLnBrk="1" hangingPunct="1">
              <a:buFont typeface="Wingdings" panose="05000000000000000000" pitchFamily="2" charset="2"/>
              <a:buChar char="q"/>
            </a:pP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High School Transcript with 8</a:t>
            </a:r>
            <a:r>
              <a:rPr lang="en-US" b="0" baseline="30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th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 Grade MCA scores</a:t>
            </a:r>
          </a:p>
          <a:p>
            <a:pPr lvl="2" eaLnBrk="1" hangingPunct="1">
              <a:buFont typeface="Wingdings" panose="05000000000000000000" pitchFamily="2" charset="2"/>
              <a:buChar char="q"/>
            </a:pP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PSEO Notice of Student Registration Form</a:t>
            </a:r>
            <a:endParaRPr lang="en-US" b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Once Accepted: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2)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Accuplacer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Placement test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3) RSVP for Orientation &amp; Registration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Restrictions for 10</a:t>
            </a:r>
            <a:r>
              <a:rPr lang="en-US" sz="240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th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grade:</a:t>
            </a:r>
          </a:p>
          <a:p>
            <a:pPr eaLnBrk="1" hangingPunct="1"/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</a:rPr>
              <a:t>Only eligible for 1 career/technical course first semester.  </a:t>
            </a:r>
          </a:p>
          <a:p>
            <a:pPr eaLnBrk="1" hangingPunct="1"/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</a:rPr>
              <a:t>If successful (C or higher) student can take courses 2</a:t>
            </a:r>
            <a:r>
              <a:rPr lang="en-US" sz="2000" i="1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nd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</a:rPr>
              <a:t> semester.</a:t>
            </a:r>
          </a:p>
          <a:p>
            <a:pPr marL="114300" indent="0">
              <a:buNone/>
            </a:pPr>
            <a:endParaRPr lang="en-US" b="0" dirty="0" smtClean="0">
              <a:latin typeface="Garamond" pitchFamily="18" charset="0"/>
            </a:endParaRPr>
          </a:p>
        </p:txBody>
      </p:sp>
      <p:sp>
        <p:nvSpPr>
          <p:cNvPr id="4" name="Chevron 3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42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36329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  <a:t>Application Steps: </a:t>
            </a:r>
            <a:b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</a:b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828800"/>
            <a:ext cx="8610600" cy="5715000"/>
          </a:xfrm>
          <a:noFill/>
        </p:spPr>
        <p:txBody>
          <a:bodyPr/>
          <a:lstStyle/>
          <a:p>
            <a:pPr marL="609600" indent="-609600">
              <a:buAutoNum type="arabicParenR"/>
            </a:pPr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Before deadline: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Online application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High School Transcript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(&amp; MCA score if 10</a:t>
            </a:r>
            <a:r>
              <a:rPr lang="en-US" baseline="30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 grade)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PSEO Notice of Student Registration Form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Standardized test scores, if applicable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14350" lvl="1" indent="0">
              <a:buNone/>
            </a:pPr>
            <a:endParaRPr lang="en-US" sz="2800" b="0" dirty="0" smtClean="0">
              <a:latin typeface="Garamond" pitchFamily="18" charset="0"/>
            </a:endParaRPr>
          </a:p>
        </p:txBody>
      </p:sp>
      <p:sp>
        <p:nvSpPr>
          <p:cNvPr id="4" name="Chevron 3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42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4621" y="236624"/>
            <a:ext cx="91440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  <a:latin typeface="Century Gothic" pitchFamily="34" charset="0"/>
              </a:rPr>
              <a:t>After Acceptance :</a:t>
            </a:r>
            <a:br>
              <a:rPr lang="en-US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US" sz="3600" dirty="0" err="1" smtClean="0">
                <a:solidFill>
                  <a:schemeClr val="bg1"/>
                </a:solidFill>
                <a:latin typeface="Century Gothic" pitchFamily="34" charset="0"/>
              </a:rPr>
              <a:t>Accuplacer</a:t>
            </a:r>
            <a:r>
              <a:rPr lang="en-US" sz="3600" dirty="0" smtClean="0">
                <a:solidFill>
                  <a:schemeClr val="bg1"/>
                </a:solidFill>
                <a:latin typeface="Century Gothic" pitchFamily="34" charset="0"/>
              </a:rPr>
              <a:t> Placement </a:t>
            </a:r>
            <a:r>
              <a:rPr lang="en-US" sz="3600" dirty="0">
                <a:solidFill>
                  <a:schemeClr val="bg1"/>
                </a:solidFill>
                <a:latin typeface="Century Gothic" pitchFamily="34" charset="0"/>
              </a:rPr>
              <a:t>Test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229600" cy="5257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25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Anoka-Ramsey </a:t>
            </a:r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</a:rPr>
              <a:t>uses the Accuplacer test to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</a:rPr>
              <a:t>determine appropriate </a:t>
            </a:r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</a:rPr>
              <a:t>placement into courses by testing students in both Math and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English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914400" lvl="2" indent="0" eaLnBrk="1" hangingPunct="1"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Study materials and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testing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schedule available online</a:t>
            </a:r>
          </a:p>
          <a:p>
            <a:pPr marL="914400" lvl="2" indent="0"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                                 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www.anokaramsey.edu/assessment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en-US" sz="25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Students can place directly into college level general courses, and English and Algebra with sufficient scores on the ACT or MCA:</a:t>
            </a:r>
          </a:p>
          <a:p>
            <a:pPr lvl="2" eaLnBrk="1" hangingPunct="1"/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Reading(General courses): ACT- 21 or higher, MCA R1047</a:t>
            </a:r>
          </a:p>
          <a:p>
            <a:pPr lvl="2" eaLnBrk="1" hangingPunct="1"/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English: ACT- 18 or higher, no MCA score applicable </a:t>
            </a:r>
          </a:p>
          <a:p>
            <a:pPr lvl="2" eaLnBrk="1" hangingPunct="1"/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Math: ACT-22 or higher ACT, MCA depends on math course (1148-1158)</a:t>
            </a:r>
          </a:p>
          <a:p>
            <a:pPr eaLnBrk="1" hangingPunct="1">
              <a:buFontTx/>
              <a:buNone/>
            </a:pPr>
            <a:endParaRPr lang="en-US" sz="2500" dirty="0">
              <a:latin typeface="Garamond" pitchFamily="18" charset="0"/>
            </a:endParaRPr>
          </a:p>
        </p:txBody>
      </p:sp>
      <p:sp>
        <p:nvSpPr>
          <p:cNvPr id="4" name="Chevron 3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2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4375" y="1364107"/>
            <a:ext cx="9525000" cy="5334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4000" dirty="0">
                <a:solidFill>
                  <a:schemeClr val="bg1"/>
                </a:solidFill>
                <a:latin typeface="Century Gothic" pitchFamily="34" charset="0"/>
              </a:rPr>
              <a:t>After Acceptance </a:t>
            </a:r>
            <a:r>
              <a:rPr lang="en-US" sz="4000" dirty="0" smtClean="0">
                <a:solidFill>
                  <a:schemeClr val="bg1"/>
                </a:solidFill>
                <a:latin typeface="Century Gothic" pitchFamily="34" charset="0"/>
              </a:rPr>
              <a:t>:</a:t>
            </a:r>
            <a:r>
              <a:rPr lang="en-US" sz="4000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en-US" sz="4000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Century Gothic" pitchFamily="34" charset="0"/>
              </a:rPr>
              <a:t>Orientation </a:t>
            </a:r>
            <a:r>
              <a:rPr lang="en-US" sz="3200" dirty="0">
                <a:solidFill>
                  <a:schemeClr val="bg1"/>
                </a:solidFill>
                <a:latin typeface="Century Gothic" pitchFamily="34" charset="0"/>
              </a:rPr>
              <a:t>and Registration</a:t>
            </a:r>
            <a:r>
              <a:rPr lang="en-US" sz="36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1575" y="1390332"/>
            <a:ext cx="8610600" cy="3733800"/>
          </a:xfrm>
          <a:noFill/>
        </p:spPr>
        <p:txBody>
          <a:bodyPr/>
          <a:lstStyle/>
          <a:p>
            <a:pPr algn="l"/>
            <a:endParaRPr lang="en-US" sz="3600" dirty="0">
              <a:solidFill>
                <a:schemeClr val="bg1"/>
              </a:solidFill>
              <a:latin typeface="Garamond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 Required for PSEO students - parents welcome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Group Advising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Register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for classes with advisor assistance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Receive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your student photo ID</a:t>
            </a:r>
          </a:p>
          <a:p>
            <a:pPr algn="l"/>
            <a:endParaRPr lang="en-US" sz="3600" dirty="0">
              <a:solidFill>
                <a:schemeClr val="tx2"/>
              </a:solidFill>
            </a:endParaRPr>
          </a:p>
          <a:p>
            <a:pPr marL="800100" lvl="1" indent="-342900" algn="l">
              <a:buFont typeface="Wingdings" pitchFamily="2" charset="2"/>
              <a:buChar char="v"/>
            </a:pPr>
            <a:endParaRPr lang="en-US" dirty="0" smtClean="0">
              <a:solidFill>
                <a:schemeClr val="tx2"/>
              </a:solidFill>
            </a:endParaRPr>
          </a:p>
          <a:p>
            <a:pPr marL="342900" indent="-342900" algn="l"/>
            <a:endParaRPr lang="en-US" sz="2000" dirty="0">
              <a:solidFill>
                <a:srgbClr val="A82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43975" y="4431635"/>
            <a:ext cx="8305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Fall </a:t>
            </a:r>
            <a:r>
              <a:rPr lang="en-US" sz="280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 &amp; R Dates:  Late April through August</a:t>
            </a:r>
            <a:r>
              <a:rPr lang="en-US" sz="28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 </a:t>
            </a:r>
          </a:p>
        </p:txBody>
      </p:sp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6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5235" y="2057546"/>
            <a:ext cx="91014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www.anokaramsey.edu/PSEO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00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PSEO@anokaramsey.edu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3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 rot="5400000">
            <a:off x="-40105" y="24063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hevron 31"/>
          <p:cNvSpPr/>
          <p:nvPr/>
        </p:nvSpPr>
        <p:spPr>
          <a:xfrm rot="5400000">
            <a:off x="-40105" y="2654982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hevron 32"/>
          <p:cNvSpPr/>
          <p:nvPr/>
        </p:nvSpPr>
        <p:spPr>
          <a:xfrm rot="5400000">
            <a:off x="-40105" y="65772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hevron 33"/>
          <p:cNvSpPr/>
          <p:nvPr/>
        </p:nvSpPr>
        <p:spPr>
          <a:xfrm rot="5400000">
            <a:off x="-40105" y="1323480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/>
          <p:cNvSpPr/>
          <p:nvPr/>
        </p:nvSpPr>
        <p:spPr>
          <a:xfrm rot="5400000">
            <a:off x="-40105" y="1977199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rot="5400000">
            <a:off x="-40105" y="3332750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 rot="5400000">
            <a:off x="-40105" y="3990477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hevron 37"/>
          <p:cNvSpPr/>
          <p:nvPr/>
        </p:nvSpPr>
        <p:spPr>
          <a:xfrm rot="5400000">
            <a:off x="-40105" y="4656217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hevron 38"/>
          <p:cNvSpPr/>
          <p:nvPr/>
        </p:nvSpPr>
        <p:spPr>
          <a:xfrm rot="5400000">
            <a:off x="-40105" y="5313944"/>
            <a:ext cx="962526" cy="882316"/>
          </a:xfrm>
          <a:prstGeom prst="chevron">
            <a:avLst/>
          </a:prstGeom>
          <a:solidFill>
            <a:srgbClr val="F4D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 rot="5400000">
            <a:off x="-40105" y="5959636"/>
            <a:ext cx="962526" cy="88231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68" y="94893"/>
            <a:ext cx="3532102" cy="682873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238587" y="4606008"/>
            <a:ext cx="84918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369708" y="595482"/>
            <a:ext cx="82296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Abbie Huttenburg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of K-12 Partnerships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763-433-1967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PSEO@anokaramsey.edu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69708" y="3083053"/>
            <a:ext cx="82296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Jenna Houser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Admissions Advisor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763-433-1136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err="1" smtClean="0">
                <a:solidFill>
                  <a:schemeClr val="bg1"/>
                </a:solidFill>
                <a:latin typeface="Calibri"/>
              </a:rPr>
              <a:t>Jenna.Houser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@anokaramsey.edu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70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364778623FFD401E9772C40CE6581446"/>
  <p:tag name="TPVERSION" val="5"/>
  <p:tag name="TPFULLVERSION" val="5.4.1.2"/>
  <p:tag name="PPTVERSION" val="16"/>
  <p:tag name="TPOS" val="2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oud skipper design template">
  <a:themeElements>
    <a:clrScheme name="Cloud skipper desig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oud skipper design templat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1598</Words>
  <Application>Microsoft Office PowerPoint</Application>
  <PresentationFormat>Widescreen</PresentationFormat>
  <Paragraphs>352</Paragraphs>
  <Slides>26</Slides>
  <Notes>22</Notes>
  <HiddenSlides>8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Arial</vt:lpstr>
      <vt:lpstr>Berlin Sans FB</vt:lpstr>
      <vt:lpstr>Calibri</vt:lpstr>
      <vt:lpstr>Calibri Light</vt:lpstr>
      <vt:lpstr>Cambria</vt:lpstr>
      <vt:lpstr>Candara</vt:lpstr>
      <vt:lpstr>Century Gothic</vt:lpstr>
      <vt:lpstr>Garamond</vt:lpstr>
      <vt:lpstr>Impact</vt:lpstr>
      <vt:lpstr>Times New Roman</vt:lpstr>
      <vt:lpstr>Wingdings</vt:lpstr>
      <vt:lpstr>1_Office Theme</vt:lpstr>
      <vt:lpstr>Cloud skipper design template</vt:lpstr>
      <vt:lpstr>PowerPoint Presentation</vt:lpstr>
      <vt:lpstr>PowerPoint Presentation</vt:lpstr>
      <vt:lpstr>PowerPoint Presentation</vt:lpstr>
      <vt:lpstr>PowerPoint Presentation</vt:lpstr>
      <vt:lpstr>Commonly Accepted Tests</vt:lpstr>
      <vt:lpstr>PowerPoint Presentation</vt:lpstr>
      <vt:lpstr>PowerPoint Presentation</vt:lpstr>
      <vt:lpstr>PowerPoint Presentation</vt:lpstr>
      <vt:lpstr>Courses NOT Funded by PSEO</vt:lpstr>
      <vt:lpstr>PowerPoint Presentation</vt:lpstr>
      <vt:lpstr>PowerPoint Presentation</vt:lpstr>
      <vt:lpstr>PowerPoint Presentation</vt:lpstr>
      <vt:lpstr>Paths to a Bachelor’s Degree</vt:lpstr>
      <vt:lpstr>PowerPoint Presentation</vt:lpstr>
      <vt:lpstr>PowerPoint Presentation</vt:lpstr>
      <vt:lpstr>PowerPoint Presentation</vt:lpstr>
      <vt:lpstr>How to Apply</vt:lpstr>
      <vt:lpstr>Process with High School</vt:lpstr>
      <vt:lpstr>Process with High School Scheduling</vt:lpstr>
      <vt:lpstr>Application Steps</vt:lpstr>
      <vt:lpstr>Steps to Become a PSEO Student: 10th Grade</vt:lpstr>
      <vt:lpstr>Application Steps:  </vt:lpstr>
      <vt:lpstr>After Acceptance : Accuplacer Placement Test</vt:lpstr>
      <vt:lpstr>After Acceptance : Orientation and Registration  </vt:lpstr>
      <vt:lpstr>PowerPoint Presentation</vt:lpstr>
      <vt:lpstr>PowerPoint Presentation</vt:lpstr>
    </vt:vector>
  </TitlesOfParts>
  <Company>ARCC / ATC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Smegal</dc:creator>
  <cp:lastModifiedBy>Abbie Huttenburg</cp:lastModifiedBy>
  <cp:revision>172</cp:revision>
  <cp:lastPrinted>2017-11-20T17:07:43Z</cp:lastPrinted>
  <dcterms:created xsi:type="dcterms:W3CDTF">2016-06-14T12:50:16Z</dcterms:created>
  <dcterms:modified xsi:type="dcterms:W3CDTF">2019-01-10T20:33:58Z</dcterms:modified>
</cp:coreProperties>
</file>