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68" r:id="rId13"/>
    <p:sldId id="267" r:id="rId14"/>
    <p:sldId id="270" r:id="rId15"/>
    <p:sldId id="274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31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yan.mclemore\Documents\Budget%2019\FY19%20-%20Section%20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/>
              <a:t>Expenditures by Type - FY19</a:t>
            </a:r>
          </a:p>
        </c:rich>
      </c:tx>
      <c:layout>
        <c:manualLayout>
          <c:xMode val="edge"/>
          <c:yMode val="edge"/>
          <c:x val="0.20018354664429833"/>
          <c:y val="3.485855200089913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3234269276558825"/>
          <c:y val="0.25272364760408111"/>
          <c:w val="0.50000147483154589"/>
          <c:h val="0.58605742418532591"/>
        </c:manualLayout>
      </c:layout>
      <c:pieChart>
        <c:varyColors val="1"/>
        <c:ser>
          <c:idx val="0"/>
          <c:order val="0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Lbls>
            <c:dLbl>
              <c:idx val="0"/>
              <c:layout>
                <c:manualLayout>
                  <c:x val="-5.327383763565139E-2"/>
                  <c:y val="-7.061098123218281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5702605090651795E-3"/>
                  <c:y val="-3.848022771583133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'Charts (2)'!$A$4:$A$6</c:f>
              <c:strCache>
                <c:ptCount val="3"/>
                <c:pt idx="0">
                  <c:v>Salaries</c:v>
                </c:pt>
                <c:pt idx="1">
                  <c:v>Employee Benefits</c:v>
                </c:pt>
                <c:pt idx="2">
                  <c:v>Operating Costs</c:v>
                </c:pt>
              </c:strCache>
            </c:strRef>
          </c:cat>
          <c:val>
            <c:numRef>
              <c:f>'Charts (2)'!$B$4:$B$6</c:f>
              <c:numCache>
                <c:formatCode>0.00%</c:formatCode>
                <c:ptCount val="3"/>
                <c:pt idx="0">
                  <c:v>0.60760000000000003</c:v>
                </c:pt>
                <c:pt idx="1">
                  <c:v>0.26690000000000003</c:v>
                </c:pt>
                <c:pt idx="2">
                  <c:v>0.1255</c:v>
                </c:pt>
              </c:numCache>
            </c:numRef>
          </c:val>
        </c:ser>
        <c:ser>
          <c:idx val="1"/>
          <c:order val="1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Lbls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'Charts (2)'!$A$4:$A$6</c:f>
              <c:strCache>
                <c:ptCount val="3"/>
                <c:pt idx="0">
                  <c:v>Salaries</c:v>
                </c:pt>
                <c:pt idx="1">
                  <c:v>Employee Benefits</c:v>
                </c:pt>
                <c:pt idx="2">
                  <c:v>Operating Costs</c:v>
                </c:pt>
              </c:strCache>
            </c:strRef>
          </c:cat>
          <c:val>
            <c:numRef>
              <c:f>'Charts (2)'!$C$4:$C$6</c:f>
              <c:numCache>
                <c:formatCode>General</c:formatCode>
                <c:ptCount val="3"/>
              </c:numCache>
            </c:numRef>
          </c:val>
        </c:ser>
        <c:ser>
          <c:idx val="2"/>
          <c:order val="2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Lbls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'Charts (2)'!$A$4:$A$6</c:f>
              <c:strCache>
                <c:ptCount val="3"/>
                <c:pt idx="0">
                  <c:v>Salaries</c:v>
                </c:pt>
                <c:pt idx="1">
                  <c:v>Employee Benefits</c:v>
                </c:pt>
                <c:pt idx="2">
                  <c:v>Operating Costs</c:v>
                </c:pt>
              </c:strCache>
            </c:strRef>
          </c:cat>
          <c:val>
            <c:numRef>
              <c:f>'Charts (2)'!$B$4:$B$6</c:f>
              <c:numCache>
                <c:formatCode>0.00%</c:formatCode>
                <c:ptCount val="3"/>
                <c:pt idx="0">
                  <c:v>0.60760000000000003</c:v>
                </c:pt>
                <c:pt idx="1">
                  <c:v>0.26690000000000003</c:v>
                </c:pt>
                <c:pt idx="2">
                  <c:v>0.1255</c:v>
                </c:pt>
              </c:numCache>
            </c:numRef>
          </c:val>
        </c:ser>
        <c:ser>
          <c:idx val="3"/>
          <c:order val="3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Lbls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'Charts (2)'!$A$4:$A$6</c:f>
              <c:strCache>
                <c:ptCount val="3"/>
                <c:pt idx="0">
                  <c:v>Salaries</c:v>
                </c:pt>
                <c:pt idx="1">
                  <c:v>Employee Benefits</c:v>
                </c:pt>
                <c:pt idx="2">
                  <c:v>Operating Costs</c:v>
                </c:pt>
              </c:strCache>
            </c:strRef>
          </c:cat>
          <c:val>
            <c:numRef>
              <c:f>'Charts (2)'!$C$4:$C$6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6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F748-2B42-4A8C-A7E1-3DDD54DFD073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B309-E7D6-427C-B3C6-3C22C1735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713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F748-2B42-4A8C-A7E1-3DDD54DFD073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B309-E7D6-427C-B3C6-3C22C1735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74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F748-2B42-4A8C-A7E1-3DDD54DFD073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B309-E7D6-427C-B3C6-3C22C1735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2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F748-2B42-4A8C-A7E1-3DDD54DFD073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B309-E7D6-427C-B3C6-3C22C1735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136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F748-2B42-4A8C-A7E1-3DDD54DFD073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B309-E7D6-427C-B3C6-3C22C1735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085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F748-2B42-4A8C-A7E1-3DDD54DFD073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B309-E7D6-427C-B3C6-3C22C1735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502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F748-2B42-4A8C-A7E1-3DDD54DFD073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B309-E7D6-427C-B3C6-3C22C1735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650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F748-2B42-4A8C-A7E1-3DDD54DFD073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B309-E7D6-427C-B3C6-3C22C1735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77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F748-2B42-4A8C-A7E1-3DDD54DFD073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B309-E7D6-427C-B3C6-3C22C1735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7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F748-2B42-4A8C-A7E1-3DDD54DFD073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B309-E7D6-427C-B3C6-3C22C1735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F748-2B42-4A8C-A7E1-3DDD54DFD073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B309-E7D6-427C-B3C6-3C22C1735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50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2F748-2B42-4A8C-A7E1-3DDD54DFD073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2B309-E7D6-427C-B3C6-3C22C1735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8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983146"/>
          </a:xfrm>
        </p:spPr>
        <p:txBody>
          <a:bodyPr/>
          <a:lstStyle/>
          <a:p>
            <a:r>
              <a:rPr lang="en-US" dirty="0"/>
              <a:t>System Budget</a:t>
            </a:r>
            <a:br>
              <a:rPr lang="en-US" dirty="0"/>
            </a:br>
            <a:r>
              <a:rPr lang="en-US" dirty="0"/>
              <a:t>FY </a:t>
            </a:r>
            <a:r>
              <a:rPr lang="en-US" dirty="0" smtClean="0"/>
              <a:t>2019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329796"/>
            <a:ext cx="6858000" cy="1928004"/>
          </a:xfrm>
        </p:spPr>
        <p:txBody>
          <a:bodyPr/>
          <a:lstStyle/>
          <a:p>
            <a:r>
              <a:rPr lang="en-US" dirty="0"/>
              <a:t>Board of Education</a:t>
            </a:r>
          </a:p>
          <a:p>
            <a:r>
              <a:rPr lang="en-US" dirty="0"/>
              <a:t>May </a:t>
            </a:r>
            <a:r>
              <a:rPr lang="en-US" dirty="0" smtClean="0"/>
              <a:t>1, 2018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115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alibri" pitchFamily="34" charset="0"/>
              </a:rPr>
              <a:t>Total Appropriation – All Funds</a:t>
            </a:r>
            <a:r>
              <a:rPr lang="en-US" dirty="0">
                <a:latin typeface="Calibri" pitchFamily="34" charset="0"/>
              </a:rPr>
              <a:t/>
            </a:r>
            <a:br>
              <a:rPr lang="en-US" dirty="0">
                <a:latin typeface="Calibri" pitchFamily="34" charset="0"/>
              </a:rPr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itchFamily="34" charset="0"/>
              </a:rPr>
              <a:t>General Fund 				$  </a:t>
            </a:r>
            <a:r>
              <a:rPr lang="en-US" dirty="0" smtClean="0">
                <a:latin typeface="Calibri" pitchFamily="34" charset="0"/>
              </a:rPr>
              <a:t>92,897,470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Special Revenue Fund		</a:t>
            </a:r>
            <a:r>
              <a:rPr lang="en-US" dirty="0" smtClean="0">
                <a:latin typeface="Calibri" pitchFamily="34" charset="0"/>
              </a:rPr>
              <a:t>	$  </a:t>
            </a:r>
            <a:r>
              <a:rPr lang="en-US" dirty="0" smtClean="0">
                <a:latin typeface="Calibri" pitchFamily="34" charset="0"/>
              </a:rPr>
              <a:t>14,140,213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Capital Projects Fund		</a:t>
            </a:r>
            <a:r>
              <a:rPr lang="en-US" dirty="0" smtClean="0">
                <a:latin typeface="Calibri" pitchFamily="34" charset="0"/>
              </a:rPr>
              <a:t>	$  </a:t>
            </a:r>
            <a:r>
              <a:rPr lang="en-US" dirty="0" smtClean="0">
                <a:latin typeface="Calibri" pitchFamily="34" charset="0"/>
              </a:rPr>
              <a:t>19,246,876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School Nutrition Fund		</a:t>
            </a:r>
            <a:r>
              <a:rPr lang="en-US" dirty="0" smtClean="0">
                <a:latin typeface="Calibri" pitchFamily="34" charset="0"/>
              </a:rPr>
              <a:t>	$    </a:t>
            </a:r>
            <a:r>
              <a:rPr lang="en-US" dirty="0" smtClean="0">
                <a:latin typeface="Calibri" pitchFamily="34" charset="0"/>
              </a:rPr>
              <a:t>6,335,936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Debt Service Fund			</a:t>
            </a:r>
            <a:r>
              <a:rPr lang="en-US" u="sng" dirty="0">
                <a:latin typeface="Calibri" pitchFamily="34" charset="0"/>
              </a:rPr>
              <a:t>$    </a:t>
            </a:r>
            <a:r>
              <a:rPr lang="en-US" u="sng" dirty="0" smtClean="0">
                <a:latin typeface="Calibri" pitchFamily="34" charset="0"/>
              </a:rPr>
              <a:t>2,357,577</a:t>
            </a:r>
            <a:r>
              <a:rPr lang="en-US" dirty="0">
                <a:latin typeface="Calibri" pitchFamily="34" charset="0"/>
              </a:rPr>
              <a:t>			</a:t>
            </a:r>
            <a:endParaRPr lang="en-US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Calibri" pitchFamily="34" charset="0"/>
              </a:rPr>
              <a:t>                             Total</a:t>
            </a:r>
            <a:r>
              <a:rPr lang="en-US" dirty="0">
                <a:latin typeface="Calibri" pitchFamily="34" charset="0"/>
              </a:rPr>
              <a:t>	        	  </a:t>
            </a:r>
            <a:r>
              <a:rPr lang="en-US" dirty="0" smtClean="0">
                <a:latin typeface="Calibri" pitchFamily="34" charset="0"/>
              </a:rPr>
              <a:t>         </a:t>
            </a:r>
            <a:r>
              <a:rPr lang="en-US" dirty="0" smtClean="0">
                <a:latin typeface="Calibri" pitchFamily="34" charset="0"/>
              </a:rPr>
              <a:t>$134,978,072</a:t>
            </a:r>
            <a:endParaRPr lang="en-US" dirty="0">
              <a:latin typeface="Calibr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228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157370"/>
              </p:ext>
            </p:extLst>
          </p:nvPr>
        </p:nvGraphicFramePr>
        <p:xfrm>
          <a:off x="1078302" y="1724421"/>
          <a:ext cx="6951528" cy="4475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882"/>
                <a:gridCol w="1737882"/>
                <a:gridCol w="1737882"/>
                <a:gridCol w="1737882"/>
              </a:tblGrid>
              <a:tr h="5529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FY2018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FY2019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Change</a:t>
                      </a:r>
                      <a:endParaRPr lang="en-US" dirty="0"/>
                    </a:p>
                  </a:txBody>
                  <a:tcPr anchor="ctr"/>
                </a:tc>
              </a:tr>
              <a:tr h="5529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</a:t>
                      </a:r>
                      <a:r>
                        <a:rPr lang="en-US" sz="1600" baseline="0" dirty="0" smtClean="0"/>
                        <a:t> QBE Earnings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$       59,597,365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$       </a:t>
                      </a:r>
                      <a:r>
                        <a:rPr lang="en-US" sz="1600" dirty="0" smtClean="0"/>
                        <a:t>62,708,176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     </a:t>
                      </a:r>
                      <a:r>
                        <a:rPr lang="en-US" sz="1600" dirty="0" smtClean="0"/>
                        <a:t>3,110,811</a:t>
                      </a:r>
                      <a:endParaRPr lang="en-US" sz="1600" dirty="0"/>
                    </a:p>
                  </a:txBody>
                  <a:tcPr anchor="ctr"/>
                </a:tc>
              </a:tr>
              <a:tr h="5529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Austerity</a:t>
                      </a:r>
                      <a:r>
                        <a:rPr lang="en-US" sz="1600" baseline="0" dirty="0" smtClean="0"/>
                        <a:t> Reduction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$        (1,042,066)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$       </a:t>
                      </a:r>
                      <a:r>
                        <a:rPr lang="en-US" sz="1600" dirty="0" smtClean="0"/>
                        <a:t>                  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</a:t>
                      </a:r>
                      <a:r>
                        <a:rPr lang="en-US" sz="1600" baseline="0" dirty="0" smtClean="0"/>
                        <a:t>      1,042,066</a:t>
                      </a:r>
                      <a:endParaRPr lang="en-US" sz="1600" dirty="0"/>
                    </a:p>
                  </a:txBody>
                  <a:tcPr anchor="ctr"/>
                </a:tc>
              </a:tr>
              <a:tr h="5529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Local Five Mill Share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$        (7,170,041)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$        (</a:t>
                      </a:r>
                      <a:r>
                        <a:rPr lang="en-US" sz="1600" dirty="0" smtClean="0"/>
                        <a:t>7,520,405)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  </a:t>
                      </a:r>
                      <a:r>
                        <a:rPr lang="en-US" sz="1600" baseline="0" dirty="0" smtClean="0"/>
                        <a:t>   </a:t>
                      </a:r>
                      <a:r>
                        <a:rPr lang="en-US" sz="1600" dirty="0" smtClean="0"/>
                        <a:t>   </a:t>
                      </a:r>
                      <a:r>
                        <a:rPr lang="en-US" sz="1600" dirty="0" smtClean="0"/>
                        <a:t>(350,364)</a:t>
                      </a:r>
                      <a:endParaRPr lang="en-US" sz="1600" dirty="0"/>
                    </a:p>
                  </a:txBody>
                  <a:tcPr anchor="ctr"/>
                </a:tc>
              </a:tr>
              <a:tr h="5529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Equalization</a:t>
                      </a:r>
                      <a:r>
                        <a:rPr lang="en-US" sz="1600" baseline="0" dirty="0" smtClean="0"/>
                        <a:t> Grant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$          7,171,024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$          </a:t>
                      </a:r>
                      <a:r>
                        <a:rPr lang="en-US" sz="1600" dirty="0" smtClean="0"/>
                        <a:t>7,486,498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        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315,474</a:t>
                      </a:r>
                      <a:endParaRPr lang="en-US" sz="1600" dirty="0"/>
                    </a:p>
                  </a:txBody>
                  <a:tcPr anchor="ctr"/>
                </a:tc>
              </a:tr>
              <a:tr h="5529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Nursing Funds*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$             206,153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$             </a:t>
                      </a:r>
                      <a:r>
                        <a:rPr lang="en-US" sz="1600" dirty="0" smtClean="0"/>
                        <a:t>213,889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</a:t>
                      </a:r>
                      <a:r>
                        <a:rPr lang="en-US" sz="1600" baseline="0" dirty="0" smtClean="0"/>
                        <a:t>              7,736</a:t>
                      </a:r>
                      <a:endParaRPr lang="en-US" sz="1600" dirty="0"/>
                    </a:p>
                  </a:txBody>
                  <a:tcPr anchor="ctr"/>
                </a:tc>
              </a:tr>
              <a:tr h="5529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Transportation*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$          1,046,821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$          </a:t>
                      </a:r>
                      <a:r>
                        <a:rPr lang="en-US" sz="1600" dirty="0" smtClean="0"/>
                        <a:t>1,032,723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</a:t>
                      </a:r>
                      <a:r>
                        <a:rPr lang="en-US" sz="1600" baseline="0" dirty="0" smtClean="0"/>
                        <a:t>          (14,098)</a:t>
                      </a:r>
                      <a:endParaRPr lang="en-US" sz="1600" dirty="0"/>
                    </a:p>
                  </a:txBody>
                  <a:tcPr anchor="ctr"/>
                </a:tc>
              </a:tr>
              <a:tr h="552954">
                <a:tc gridSpan="4">
                  <a:txBody>
                    <a:bodyPr/>
                    <a:lstStyle/>
                    <a:p>
                      <a:r>
                        <a:rPr lang="en-US" sz="1600" dirty="0" smtClean="0"/>
                        <a:t> </a:t>
                      </a:r>
                      <a:r>
                        <a:rPr lang="en-US" sz="1600" baseline="0" dirty="0" smtClean="0"/>
                        <a:t>                                                                                        </a:t>
                      </a:r>
                      <a:r>
                        <a:rPr lang="en-US" sz="1600" dirty="0" smtClean="0"/>
                        <a:t>Total Change          </a:t>
                      </a:r>
                      <a:r>
                        <a:rPr lang="en-US" sz="1600" dirty="0" smtClean="0"/>
                        <a:t>$4,111,625</a:t>
                      </a:r>
                      <a:endParaRPr 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240632" y="404261"/>
            <a:ext cx="7892715" cy="61072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Board Retreat Review – State 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Revenues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44464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4600" y="1618488"/>
            <a:ext cx="3145536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Total Austerity Reduction since FY2003:</a:t>
            </a:r>
          </a:p>
          <a:p>
            <a:pPr algn="ctr"/>
            <a:r>
              <a:rPr lang="en-US" sz="2000" dirty="0" smtClean="0"/>
              <a:t>$54,294,116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825496" y="3033439"/>
            <a:ext cx="2523744" cy="8002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FY19:  $0!</a:t>
            </a:r>
            <a:endParaRPr lang="en-US" sz="2800" dirty="0" smtClean="0"/>
          </a:p>
          <a:p>
            <a:pPr algn="ctr"/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7315200" cy="9445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Austerity Reduction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53319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4108" y="1819620"/>
            <a:ext cx="758037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Industrial exemption phase out to help offset the loss of </a:t>
            </a:r>
            <a:r>
              <a:rPr lang="en-US" sz="2400" b="1" dirty="0" err="1" smtClean="0"/>
              <a:t>WellStar</a:t>
            </a:r>
            <a:endParaRPr lang="en-US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Typically do not benefit from reassessments (use rollback rate)</a:t>
            </a: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Budget built using 0% growth plus </a:t>
            </a:r>
            <a:r>
              <a:rPr lang="en-US" sz="2400" b="1" dirty="0" smtClean="0"/>
              <a:t>some increase in the Title Ad Valorem Tax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026543"/>
            <a:ext cx="8229600" cy="5374258"/>
          </a:xfrm>
          <a:prstGeom prst="rect">
            <a:avLst/>
          </a:prstGeom>
        </p:spPr>
        <p:txBody>
          <a:bodyPr/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Projected millage –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18.204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Same as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FY18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28015"/>
            <a:ext cx="8156448" cy="89852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Ad Valorem Taxes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1731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/>
          <p:cNvSpPr txBox="1">
            <a:spLocks/>
          </p:cNvSpPr>
          <p:nvPr/>
        </p:nvSpPr>
        <p:spPr>
          <a:xfrm>
            <a:off x="1492525" y="1000664"/>
            <a:ext cx="5917566" cy="456337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1800" dirty="0" smtClean="0"/>
              <a:t>FY2014 </a:t>
            </a:r>
            <a:r>
              <a:rPr lang="en-US" sz="1800" dirty="0"/>
              <a:t>(midterm)</a:t>
            </a:r>
          </a:p>
          <a:p>
            <a:pPr>
              <a:buNone/>
            </a:pPr>
            <a:r>
              <a:rPr lang="en-US" sz="1800" dirty="0"/>
              <a:t>FY2015 (initial)                                                	10,218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sz="1800" dirty="0"/>
              <a:t>FY2015 (midterm)</a:t>
            </a:r>
          </a:p>
          <a:p>
            <a:pPr>
              <a:buNone/>
            </a:pPr>
            <a:r>
              <a:rPr lang="en-US" sz="1800" dirty="0"/>
              <a:t>FY2016 (initial)                                                	10,011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sz="1800" dirty="0"/>
              <a:t>FY2016 </a:t>
            </a:r>
            <a:r>
              <a:rPr lang="en-US" sz="1800" dirty="0" smtClean="0"/>
              <a:t>(midterm)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FY2017 </a:t>
            </a:r>
            <a:r>
              <a:rPr lang="en-US" sz="1800" dirty="0" smtClean="0"/>
              <a:t>(initial)</a:t>
            </a:r>
            <a:r>
              <a:rPr lang="en-US" sz="1800" dirty="0"/>
              <a:t>				</a:t>
            </a:r>
            <a:r>
              <a:rPr lang="en-US" sz="1800" dirty="0" smtClean="0"/>
              <a:t>9,828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sz="1800" dirty="0" smtClean="0"/>
              <a:t>FY2017 (midterm)				</a:t>
            </a:r>
          </a:p>
          <a:p>
            <a:pPr>
              <a:buNone/>
            </a:pPr>
            <a:r>
              <a:rPr lang="en-US" sz="1800" dirty="0" smtClean="0"/>
              <a:t>FY2018 (initial)				</a:t>
            </a:r>
            <a:r>
              <a:rPr lang="en-US" sz="1800" dirty="0" smtClean="0"/>
              <a:t>9,881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sz="1800" dirty="0" smtClean="0"/>
              <a:t>FY2018 (midterm)</a:t>
            </a:r>
          </a:p>
          <a:p>
            <a:pPr>
              <a:buNone/>
            </a:pPr>
            <a:r>
              <a:rPr lang="en-US" sz="1800" dirty="0" smtClean="0"/>
              <a:t>FY2019 (initial)				9,961</a:t>
            </a:r>
            <a:endParaRPr lang="en-US" sz="18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03517"/>
            <a:ext cx="8229600" cy="1314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FTE Counts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2420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258771"/>
              </p:ext>
            </p:extLst>
          </p:nvPr>
        </p:nvGraphicFramePr>
        <p:xfrm>
          <a:off x="685800" y="1663700"/>
          <a:ext cx="8001000" cy="336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6731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FY 2018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FY </a:t>
                      </a:r>
                      <a:r>
                        <a:rPr lang="en-US" dirty="0" smtClean="0"/>
                        <a:t>2019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Difference</a:t>
                      </a:r>
                      <a:endParaRPr lang="en-US" dirty="0"/>
                    </a:p>
                  </a:txBody>
                  <a:tcPr anchor="ctr"/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    $   60,103,398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    $   </a:t>
                      </a:r>
                      <a:r>
                        <a:rPr lang="en-US" dirty="0" smtClean="0"/>
                        <a:t>64,177,761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     $   </a:t>
                      </a:r>
                      <a:r>
                        <a:rPr lang="en-US" dirty="0" smtClean="0"/>
                        <a:t>4,074,363</a:t>
                      </a:r>
                      <a:endParaRPr lang="en-US" dirty="0"/>
                    </a:p>
                  </a:txBody>
                  <a:tcPr anchor="ctr"/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Local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    $   27,247,600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    $   </a:t>
                      </a:r>
                      <a:r>
                        <a:rPr lang="en-US" dirty="0" smtClean="0"/>
                        <a:t>27,678,573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     </a:t>
                      </a:r>
                      <a:r>
                        <a:rPr lang="en-US" baseline="0" dirty="0" smtClean="0"/>
                        <a:t>$      </a:t>
                      </a:r>
                      <a:r>
                        <a:rPr lang="en-US" baseline="0" dirty="0" smtClean="0"/>
                        <a:t> 430,973</a:t>
                      </a:r>
                      <a:endParaRPr lang="en-US" dirty="0"/>
                    </a:p>
                  </a:txBody>
                  <a:tcPr anchor="ctr"/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Federal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    $        444,961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    $        </a:t>
                      </a:r>
                      <a:r>
                        <a:rPr lang="en-US" dirty="0" smtClean="0"/>
                        <a:t>517,810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     $         </a:t>
                      </a:r>
                      <a:r>
                        <a:rPr lang="en-US" dirty="0" smtClean="0"/>
                        <a:t>72,849</a:t>
                      </a:r>
                      <a:endParaRPr lang="en-US" dirty="0"/>
                    </a:p>
                  </a:txBody>
                  <a:tcPr anchor="ctr"/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    $   87,795,959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    $   </a:t>
                      </a:r>
                      <a:r>
                        <a:rPr lang="en-US" dirty="0" smtClean="0"/>
                        <a:t>92,374,144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     $     </a:t>
                      </a:r>
                      <a:r>
                        <a:rPr lang="en-US" dirty="0" smtClean="0"/>
                        <a:t>4,578,185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228600" y="404260"/>
            <a:ext cx="8229600" cy="100391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General Fund – Revenue Summary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69990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510140" y="1647645"/>
            <a:ext cx="8432248" cy="467695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dirty="0" smtClean="0">
                <a:latin typeface="Calibri" pitchFamily="34" charset="0"/>
              </a:rPr>
              <a:t>175 day school year for students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Full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year work calendar for all staff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dirty="0" smtClean="0">
                <a:latin typeface="Calibri" pitchFamily="34" charset="0"/>
              </a:rPr>
              <a:t>Longevity </a:t>
            </a:r>
            <a:r>
              <a:rPr lang="en-US" sz="2000" dirty="0" smtClean="0">
                <a:latin typeface="Calibri" pitchFamily="34" charset="0"/>
              </a:rPr>
              <a:t>step for all eligible employees – $891,000</a:t>
            </a:r>
            <a:endParaRPr lang="en-US" sz="2000" dirty="0" smtClean="0"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Employer contribution to defined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contribution plan for PSERS eligible employees (custodians, nutrition, bus drivers) – 3% - no change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2000" dirty="0">
                <a:latin typeface="Calibri" pitchFamily="34" charset="0"/>
              </a:rPr>
              <a:t>Health insurance rate flat 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en-US" sz="2000" dirty="0">
                <a:latin typeface="Calibri" pitchFamily="34" charset="0"/>
              </a:rPr>
              <a:t>$945/mo. for </a:t>
            </a:r>
            <a:r>
              <a:rPr lang="en-US" sz="2000" dirty="0" smtClean="0">
                <a:latin typeface="Calibri" pitchFamily="34" charset="0"/>
              </a:rPr>
              <a:t>certified – no change</a:t>
            </a:r>
            <a:endParaRPr lang="en-US" sz="2000" dirty="0">
              <a:latin typeface="Calibri" pitchFamily="34" charset="0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en-US" sz="2000" dirty="0" smtClean="0">
                <a:latin typeface="Calibri" pitchFamily="34" charset="0"/>
              </a:rPr>
              <a:t>$945/mo. for certified – full year versus half - $150,000</a:t>
            </a:r>
            <a:endParaRPr lang="en-US" sz="2000" dirty="0"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TRS increases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24.33%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from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16.81%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to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20.9%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- </a:t>
            </a:r>
            <a:r>
              <a:rPr kumimoji="0" lang="en-US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$</a:t>
            </a:r>
            <a:r>
              <a:rPr lang="en-US" sz="2000" dirty="0" smtClean="0">
                <a:latin typeface="Calibri" pitchFamily="34" charset="0"/>
              </a:rPr>
              <a:t>2.05</a:t>
            </a:r>
            <a:r>
              <a:rPr kumimoji="0" lang="en-US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en-US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million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10140" y="293298"/>
            <a:ext cx="6978316" cy="117319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General Fund Expenditures</a:t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Items Included</a:t>
            </a:r>
          </a:p>
        </p:txBody>
      </p:sp>
    </p:spTree>
    <p:extLst>
      <p:ext uri="{BB962C8B-B14F-4D97-AF65-F5344CB8AC3E}">
        <p14:creationId xmlns:p14="http://schemas.microsoft.com/office/powerpoint/2010/main" val="2084605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510140" y="1440611"/>
            <a:ext cx="8432248" cy="4883989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dirty="0" smtClean="0">
                <a:latin typeface="Calibri" pitchFamily="34" charset="0"/>
              </a:rPr>
              <a:t>Positions changes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en-US" dirty="0" smtClean="0">
                <a:latin typeface="Calibri" pitchFamily="34" charset="0"/>
              </a:rPr>
              <a:t>Decrease 3 teachers </a:t>
            </a:r>
            <a:r>
              <a:rPr lang="en-US" dirty="0" smtClean="0">
                <a:latin typeface="Calibri" pitchFamily="34" charset="0"/>
              </a:rPr>
              <a:t>based on allotment </a:t>
            </a:r>
            <a:r>
              <a:rPr lang="en-US" dirty="0" smtClean="0">
                <a:latin typeface="Calibri" pitchFamily="34" charset="0"/>
              </a:rPr>
              <a:t>formula, increase five SPED teachers (including Pre-K) </a:t>
            </a:r>
            <a:r>
              <a:rPr lang="en-US" dirty="0" smtClean="0">
                <a:latin typeface="Calibri" pitchFamily="34" charset="0"/>
              </a:rPr>
              <a:t>- </a:t>
            </a:r>
            <a:r>
              <a:rPr lang="en-US" dirty="0" smtClean="0">
                <a:latin typeface="Calibri" pitchFamily="34" charset="0"/>
              </a:rPr>
              <a:t>$148,000</a:t>
            </a:r>
            <a:endParaRPr lang="en-US" dirty="0" smtClean="0">
              <a:latin typeface="Calibri" pitchFamily="34" charset="0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1 behavior interventionist (classified position) – Anne Street - $40,000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1 half-time instructional coach or media </a:t>
            </a:r>
            <a:r>
              <a:rPr lang="en-US" dirty="0" err="1" smtClean="0">
                <a:latin typeface="Calibri" pitchFamily="34" charset="0"/>
              </a:rPr>
              <a:t>parapro</a:t>
            </a:r>
            <a:r>
              <a:rPr lang="en-US" dirty="0" smtClean="0">
                <a:latin typeface="Calibri" pitchFamily="34" charset="0"/>
              </a:rPr>
              <a:t> – Crescent - $40,000</a:t>
            </a:r>
            <a:endParaRPr lang="en-US" dirty="0" smtClean="0">
              <a:latin typeface="Calibri" pitchFamily="34" charset="0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1 additional 8</a:t>
            </a:r>
            <a:r>
              <a:rPr lang="en-US" baseline="30000" dirty="0" smtClean="0">
                <a:latin typeface="Calibri" pitchFamily="34" charset="0"/>
              </a:rPr>
              <a:t>th</a:t>
            </a:r>
            <a:r>
              <a:rPr lang="en-US" dirty="0" smtClean="0">
                <a:latin typeface="Calibri" pitchFamily="34" charset="0"/>
              </a:rPr>
              <a:t> grade teacher – Cowan Middle - $74,000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2 </a:t>
            </a:r>
            <a:r>
              <a:rPr lang="en-US" dirty="0" err="1" smtClean="0">
                <a:latin typeface="Calibri" pitchFamily="34" charset="0"/>
              </a:rPr>
              <a:t>parapros</a:t>
            </a:r>
            <a:r>
              <a:rPr lang="en-US" dirty="0" smtClean="0">
                <a:latin typeface="Calibri" pitchFamily="34" charset="0"/>
              </a:rPr>
              <a:t>  (Moore and Atkinson) - $70,000</a:t>
            </a:r>
            <a:endParaRPr lang="en-US" dirty="0" smtClean="0">
              <a:latin typeface="Calibri" pitchFamily="34" charset="0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1 half AP/half CTAE Coordinator for Griffin Region College and Career Academy - $108,520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1 ELA Coordinator - $104,000</a:t>
            </a:r>
            <a:endParaRPr lang="en-US" dirty="0">
              <a:latin typeface="Calibri" pitchFamily="34" charset="0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Assistant Principal – GHS and SHS – convert lost JROTC/Data </a:t>
            </a:r>
            <a:r>
              <a:rPr lang="en-US" dirty="0" err="1" smtClean="0">
                <a:latin typeface="Calibri" pitchFamily="34" charset="0"/>
              </a:rPr>
              <a:t>Asst</a:t>
            </a:r>
            <a:r>
              <a:rPr lang="en-US" dirty="0" smtClean="0">
                <a:latin typeface="Calibri" pitchFamily="34" charset="0"/>
              </a:rPr>
              <a:t> positions - $92,000</a:t>
            </a:r>
            <a:endParaRPr lang="en-US" dirty="0" smtClean="0"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Phase 2 </a:t>
            </a:r>
            <a:r>
              <a:rPr lang="en-US" dirty="0" smtClean="0">
                <a:latin typeface="Calibri" pitchFamily="34" charset="0"/>
              </a:rPr>
              <a:t>of curriculum </a:t>
            </a:r>
            <a:r>
              <a:rPr lang="en-US" dirty="0" smtClean="0">
                <a:latin typeface="Calibri" pitchFamily="34" charset="0"/>
              </a:rPr>
              <a:t>guides development </a:t>
            </a:r>
            <a:r>
              <a:rPr lang="en-US" dirty="0" smtClean="0">
                <a:latin typeface="Calibri" pitchFamily="34" charset="0"/>
              </a:rPr>
              <a:t>- </a:t>
            </a:r>
            <a:r>
              <a:rPr lang="en-US" dirty="0" smtClean="0">
                <a:latin typeface="Calibri" pitchFamily="34" charset="0"/>
              </a:rPr>
              <a:t>$382,194</a:t>
            </a:r>
            <a:endParaRPr lang="en-US" dirty="0" smtClean="0"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Continuation of Mastery Connect and MAP software programs - $</a:t>
            </a:r>
            <a:r>
              <a:rPr lang="en-US" dirty="0" smtClean="0">
                <a:latin typeface="Calibri" pitchFamily="34" charset="0"/>
              </a:rPr>
              <a:t>260,000</a:t>
            </a:r>
            <a:endParaRPr lang="en-US" dirty="0" smtClean="0"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Transfer to Pre-Kindergarten - $</a:t>
            </a:r>
            <a:r>
              <a:rPr lang="en-US" dirty="0" smtClean="0">
                <a:latin typeface="Calibri" pitchFamily="34" charset="0"/>
              </a:rPr>
              <a:t>170,000</a:t>
            </a:r>
            <a:endParaRPr lang="en-US" dirty="0" smtClean="0"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Transfer to Nutrition - $</a:t>
            </a:r>
            <a:r>
              <a:rPr lang="en-US" dirty="0" smtClean="0">
                <a:latin typeface="Calibri" pitchFamily="34" charset="0"/>
              </a:rPr>
              <a:t>150,000</a:t>
            </a:r>
            <a:endParaRPr lang="en-US" dirty="0" smtClean="0"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Transfer to Workers Compensation - $325,000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dirty="0" smtClean="0">
              <a:latin typeface="Calibri" pitchFamily="34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endParaRPr lang="en-US" sz="2400" dirty="0" smtClean="0">
              <a:latin typeface="Calibri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10140" y="301926"/>
            <a:ext cx="6978316" cy="113868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General Fund Expenditures</a:t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Items Included</a:t>
            </a:r>
          </a:p>
        </p:txBody>
      </p:sp>
    </p:spTree>
    <p:extLst>
      <p:ext uri="{BB962C8B-B14F-4D97-AF65-F5344CB8AC3E}">
        <p14:creationId xmlns:p14="http://schemas.microsoft.com/office/powerpoint/2010/main" val="4255155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73255" y="423512"/>
            <a:ext cx="8229600" cy="98466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General Fund – Expenditures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04740064"/>
              </p:ext>
            </p:extLst>
          </p:nvPr>
        </p:nvGraphicFramePr>
        <p:xfrm>
          <a:off x="1509623" y="1121433"/>
          <a:ext cx="5822830" cy="4183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62208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1302589"/>
            <a:ext cx="8229600" cy="5098211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Proposed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FY19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Budget: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	Total Revenues            	         	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$92,374,144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	Total Expenditures 	         	</a:t>
            </a:r>
            <a:r>
              <a:rPr kumimoji="0" lang="en-US" sz="2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$92,897,470</a:t>
            </a:r>
            <a:endParaRPr kumimoji="0" lang="en-US" sz="28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	Difference			         		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($523,326)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	Fund Balance, Beginning	     	</a:t>
            </a:r>
            <a:r>
              <a:rPr kumimoji="0" lang="en-US" sz="2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$14,087,419</a:t>
            </a:r>
            <a:endParaRPr kumimoji="0" lang="en-US" sz="28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	Fund Balance, Ending	         	</a:t>
            </a:r>
            <a:r>
              <a:rPr kumimoji="0" lang="en-US" sz="2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</a:t>
            </a:r>
            <a:r>
              <a:rPr lang="en-US" sz="2800" u="sng" dirty="0" smtClean="0">
                <a:latin typeface="Calibri" pitchFamily="34" charset="0"/>
              </a:rPr>
              <a:t>13,564,093</a:t>
            </a:r>
            <a:endParaRPr lang="en-US" sz="2800" u="sng" dirty="0" smtClean="0">
              <a:latin typeface="Calibri" pitchFamily="34" charset="0"/>
            </a:endParaRPr>
          </a:p>
          <a:p>
            <a:pPr marR="0" lvl="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800" u="sng" dirty="0">
              <a:latin typeface="Calibri" pitchFamily="34" charset="0"/>
            </a:endParaRPr>
          </a:p>
          <a:p>
            <a:pPr marR="0" lvl="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Goal</a:t>
            </a:r>
            <a:r>
              <a:rPr kumimoji="0" lang="en-US" sz="2800" i="0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– </a:t>
            </a:r>
            <a:r>
              <a:rPr kumimoji="0" lang="en-US" sz="2800" i="0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back to zero in FY20 using TAVT changes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345058"/>
            <a:ext cx="7291137" cy="106311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General Fund</a:t>
            </a:r>
          </a:p>
        </p:txBody>
      </p:sp>
    </p:spTree>
    <p:extLst>
      <p:ext uri="{BB962C8B-B14F-4D97-AF65-F5344CB8AC3E}">
        <p14:creationId xmlns:p14="http://schemas.microsoft.com/office/powerpoint/2010/main" val="3838561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73050" y="1676400"/>
            <a:ext cx="887095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sz="3200" dirty="0">
                <a:latin typeface="Calibri" pitchFamily="34" charset="0"/>
              </a:rPr>
              <a:t>Highlights of proposed </a:t>
            </a:r>
            <a:r>
              <a:rPr lang="en-US" sz="3200" dirty="0" smtClean="0">
                <a:latin typeface="Calibri" pitchFamily="34" charset="0"/>
              </a:rPr>
              <a:t>FY19 </a:t>
            </a:r>
            <a:r>
              <a:rPr lang="en-US" sz="3200" dirty="0">
                <a:latin typeface="Calibri" pitchFamily="34" charset="0"/>
              </a:rPr>
              <a:t>Budget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latin typeface="Calibri" pitchFamily="34" charset="0"/>
              </a:rPr>
              <a:t>Self-supporting for </a:t>
            </a:r>
            <a:r>
              <a:rPr lang="en-US" sz="2400" dirty="0" smtClean="0">
                <a:latin typeface="Calibri" pitchFamily="34" charset="0"/>
              </a:rPr>
              <a:t>fifteen </a:t>
            </a:r>
            <a:r>
              <a:rPr lang="en-US" sz="2400" dirty="0" smtClean="0">
                <a:latin typeface="Calibri" pitchFamily="34" charset="0"/>
              </a:rPr>
              <a:t>years; </a:t>
            </a:r>
            <a:r>
              <a:rPr lang="en-US" sz="2400" dirty="0" smtClean="0">
                <a:latin typeface="Calibri" pitchFamily="34" charset="0"/>
              </a:rPr>
              <a:t>subsidized FY18 and FY19 (projected)</a:t>
            </a:r>
            <a:endParaRPr lang="en-US" sz="2400" dirty="0"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latin typeface="Calibri" pitchFamily="34" charset="0"/>
              </a:rPr>
              <a:t>Step raise </a:t>
            </a:r>
            <a:r>
              <a:rPr lang="en-US" sz="2400" dirty="0" smtClean="0">
                <a:latin typeface="Calibri" pitchFamily="34" charset="0"/>
              </a:rPr>
              <a:t>for </a:t>
            </a:r>
            <a:r>
              <a:rPr lang="en-US" sz="2400" dirty="0" smtClean="0">
                <a:latin typeface="Calibri" pitchFamily="34" charset="0"/>
              </a:rPr>
              <a:t>eligible employees</a:t>
            </a:r>
            <a:endParaRPr lang="en-US" sz="2400" dirty="0"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latin typeface="Calibri" pitchFamily="34" charset="0"/>
              </a:rPr>
              <a:t>175 </a:t>
            </a:r>
            <a:r>
              <a:rPr lang="en-US" sz="2400" dirty="0" smtClean="0">
                <a:latin typeface="Calibri" pitchFamily="34" charset="0"/>
              </a:rPr>
              <a:t>serving days</a:t>
            </a:r>
            <a:endParaRPr lang="en-US" sz="2400" dirty="0" smtClean="0"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latin typeface="Calibri" pitchFamily="34" charset="0"/>
              </a:rPr>
              <a:t>FY19 </a:t>
            </a:r>
            <a:r>
              <a:rPr lang="en-US" sz="2400" dirty="0" smtClean="0">
                <a:latin typeface="Calibri" pitchFamily="34" charset="0"/>
              </a:rPr>
              <a:t>projected use of fund balance - </a:t>
            </a:r>
            <a:r>
              <a:rPr lang="en-US" sz="2400" dirty="0" smtClean="0">
                <a:latin typeface="Calibri" pitchFamily="34" charset="0"/>
              </a:rPr>
              <a:t>$164,888</a:t>
            </a:r>
            <a:endParaRPr lang="en-US" sz="2400" dirty="0"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latin typeface="Calibri" pitchFamily="34" charset="0"/>
              </a:rPr>
              <a:t>Federal free and reduced meal reimbursement rates projected to increase – estimated 1%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latin typeface="Calibri" pitchFamily="34" charset="0"/>
              </a:rPr>
              <a:t>Students eligible for free and reduced cost meals – </a:t>
            </a:r>
            <a:r>
              <a:rPr lang="en-US" sz="2400" dirty="0" smtClean="0">
                <a:latin typeface="Calibri" pitchFamily="34" charset="0"/>
              </a:rPr>
              <a:t>76.90%</a:t>
            </a:r>
            <a:endParaRPr lang="en-US" sz="2400" dirty="0" smtClean="0"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latin typeface="Calibri" pitchFamily="34" charset="0"/>
              </a:rPr>
              <a:t>No meal price increases </a:t>
            </a:r>
            <a:r>
              <a:rPr lang="en-US" sz="2400" dirty="0" smtClean="0">
                <a:latin typeface="Calibri" pitchFamily="34" charset="0"/>
              </a:rPr>
              <a:t>proposed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latin typeface="Calibri" pitchFamily="34" charset="0"/>
              </a:rPr>
              <a:t>Revisit Provision II schools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33400" y="457200"/>
            <a:ext cx="7580697" cy="914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School Nutrition Services</a:t>
            </a:r>
          </a:p>
        </p:txBody>
      </p:sp>
    </p:spTree>
    <p:extLst>
      <p:ext uri="{BB962C8B-B14F-4D97-AF65-F5344CB8AC3E}">
        <p14:creationId xmlns:p14="http://schemas.microsoft.com/office/powerpoint/2010/main" val="3796739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1424539"/>
            <a:ext cx="8229600" cy="4976261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Budget appropriation level -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$14,140,213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Adopt initial budgets until official allotments come in during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FY19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Title I, Title II, Title III, IDEA, Mainstay, Project Aware, Hospital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Authority grant, Pre-Kindergarten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Pre-Kindergarten –175 day school year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Teachers have 190 day schedule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2400" dirty="0" smtClean="0">
                <a:latin typeface="Calibri" pitchFamily="34" charset="0"/>
              </a:rPr>
              <a:t>Transferring $</a:t>
            </a:r>
            <a:r>
              <a:rPr lang="en-US" sz="2400" dirty="0" smtClean="0">
                <a:latin typeface="Calibri" pitchFamily="34" charset="0"/>
              </a:rPr>
              <a:t>170,000 </a:t>
            </a:r>
            <a:r>
              <a:rPr lang="en-US" sz="2400" dirty="0" smtClean="0">
                <a:latin typeface="Calibri" pitchFamily="34" charset="0"/>
              </a:rPr>
              <a:t>from General Fund to cover actual cost of operations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2400" dirty="0" smtClean="0">
                <a:latin typeface="Calibri" pitchFamily="34" charset="0"/>
              </a:rPr>
              <a:t>Pre-k salaries – remains on teacher salary schedule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596766"/>
            <a:ext cx="8229600" cy="81141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Special Revenue Fund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7051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57200" y="1720850"/>
            <a:ext cx="83058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smtClean="0">
                <a:latin typeface="Calibri" pitchFamily="34" charset="0"/>
              </a:rPr>
              <a:t>SPLOST V collections are strong (</a:t>
            </a:r>
            <a:r>
              <a:rPr lang="en-US" sz="2800" dirty="0" smtClean="0">
                <a:latin typeface="Calibri" pitchFamily="34" charset="0"/>
              </a:rPr>
              <a:t>103.69% </a:t>
            </a:r>
            <a:r>
              <a:rPr lang="en-US" sz="2800" dirty="0" smtClean="0">
                <a:latin typeface="Calibri" pitchFamily="34" charset="0"/>
              </a:rPr>
              <a:t>of budget)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 smtClean="0">
                <a:latin typeface="Calibri" pitchFamily="34" charset="0"/>
              </a:rPr>
              <a:t>$825,000 </a:t>
            </a:r>
            <a:r>
              <a:rPr lang="en-US" sz="2800" dirty="0" smtClean="0">
                <a:latin typeface="Calibri" pitchFamily="34" charset="0"/>
              </a:rPr>
              <a:t>ahead</a:t>
            </a:r>
            <a:endParaRPr lang="en-US" sz="2800" dirty="0">
              <a:latin typeface="Calibri" pitchFamily="34" charset="0"/>
            </a:endParaRPr>
          </a:p>
          <a:p>
            <a:endParaRPr lang="en-US" sz="2800" dirty="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Calibri" pitchFamily="34" charset="0"/>
              </a:rPr>
              <a:t>Current twelve-month rolling average is </a:t>
            </a:r>
            <a:r>
              <a:rPr lang="en-US" sz="2800" dirty="0" smtClean="0">
                <a:latin typeface="Calibri" pitchFamily="34" charset="0"/>
              </a:rPr>
              <a:t>.12%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25129" y="327258"/>
            <a:ext cx="8027470" cy="108091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Special Purpose Local Option Sales Tax</a:t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(SPLOST)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55323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79132" y="1676400"/>
            <a:ext cx="874421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sz="2800" dirty="0">
                <a:latin typeface="Calibri" pitchFamily="34" charset="0"/>
              </a:rPr>
              <a:t>Proposed </a:t>
            </a:r>
            <a:r>
              <a:rPr lang="en-US" sz="2800" dirty="0" smtClean="0">
                <a:latin typeface="Calibri" pitchFamily="34" charset="0"/>
              </a:rPr>
              <a:t>FY19 </a:t>
            </a:r>
            <a:r>
              <a:rPr lang="en-US" sz="2800" dirty="0">
                <a:latin typeface="Calibri" pitchFamily="34" charset="0"/>
              </a:rPr>
              <a:t>Budget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endParaRPr lang="en-US" sz="2800" dirty="0" smtClean="0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800" dirty="0" smtClean="0"/>
              <a:t>Principal and interest – October 1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800" dirty="0" smtClean="0"/>
              <a:t>Interest – April 1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800" dirty="0" smtClean="0"/>
              <a:t>Total payments $2,357,577</a:t>
            </a:r>
            <a:endParaRPr lang="en-US" sz="28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462012"/>
            <a:ext cx="7127507" cy="94144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Debt Service Fund</a:t>
            </a:r>
          </a:p>
        </p:txBody>
      </p:sp>
    </p:spTree>
    <p:extLst>
      <p:ext uri="{BB962C8B-B14F-4D97-AF65-F5344CB8AC3E}">
        <p14:creationId xmlns:p14="http://schemas.microsoft.com/office/powerpoint/2010/main" val="1292528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558265" y="1501542"/>
            <a:ext cx="8085740" cy="455953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Initial appropriation -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$19,246,876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/>
              <a:t>SPLOST III:</a:t>
            </a:r>
          </a:p>
          <a:p>
            <a:pPr marL="914400" lvl="1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Taylor Street (Central Office) Campus</a:t>
            </a:r>
          </a:p>
          <a:p>
            <a:pPr marL="914400" lvl="1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Memorial Stadium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SPLOST IV:</a:t>
            </a:r>
          </a:p>
          <a:p>
            <a:pPr marL="914400" lvl="1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Taylor Street (Central Office) </a:t>
            </a:r>
            <a:r>
              <a:rPr lang="en-US" sz="2000" dirty="0" smtClean="0"/>
              <a:t>Campus</a:t>
            </a:r>
          </a:p>
          <a:p>
            <a:pPr marL="914400" lvl="1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Technology</a:t>
            </a:r>
            <a:endParaRPr lang="en-US" sz="2000" dirty="0" smtClean="0"/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SPLOST V:</a:t>
            </a:r>
          </a:p>
          <a:p>
            <a:pPr marL="914400" lvl="1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Moore Elementary</a:t>
            </a:r>
          </a:p>
          <a:p>
            <a:pPr marL="914400" lvl="1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A.Z. Kelsey (initial)</a:t>
            </a:r>
            <a:endParaRPr lang="en-US" sz="2000" dirty="0" smtClean="0"/>
          </a:p>
          <a:p>
            <a:pPr marL="914400" lvl="1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Bus </a:t>
            </a:r>
            <a:r>
              <a:rPr lang="en-US" sz="2000" dirty="0" smtClean="0"/>
              <a:t>purchases</a:t>
            </a:r>
            <a:endParaRPr lang="en-US" sz="2800" dirty="0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685800" y="457200"/>
            <a:ext cx="7014411" cy="914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Capital Projects Fund</a:t>
            </a:r>
          </a:p>
        </p:txBody>
      </p:sp>
    </p:spTree>
    <p:extLst>
      <p:ext uri="{BB962C8B-B14F-4D97-AF65-F5344CB8AC3E}">
        <p14:creationId xmlns:p14="http://schemas.microsoft.com/office/powerpoint/2010/main" val="2433442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Balanced budgets for all funds</a:t>
            </a:r>
          </a:p>
          <a:p>
            <a:r>
              <a:rPr lang="en-US" sz="2800" dirty="0" smtClean="0"/>
              <a:t>No change in millage rate projected – </a:t>
            </a:r>
            <a:r>
              <a:rPr lang="en-US" sz="2800" dirty="0" smtClean="0"/>
              <a:t>18.204 </a:t>
            </a:r>
            <a:r>
              <a:rPr lang="en-US" sz="2800" dirty="0" smtClean="0"/>
              <a:t>mills same as prior year</a:t>
            </a:r>
          </a:p>
          <a:p>
            <a:r>
              <a:rPr lang="en-US" sz="2800" dirty="0" smtClean="0"/>
              <a:t>Full work schedule for all employees</a:t>
            </a:r>
          </a:p>
          <a:p>
            <a:r>
              <a:rPr lang="en-US" sz="2800" dirty="0" smtClean="0"/>
              <a:t>Instructional calendar – 175 student days</a:t>
            </a:r>
          </a:p>
          <a:p>
            <a:r>
              <a:rPr lang="en-US" sz="2800" dirty="0" smtClean="0"/>
              <a:t>Step for all eligible employees</a:t>
            </a:r>
            <a:endParaRPr lang="en-US" sz="2800" dirty="0" smtClean="0"/>
          </a:p>
          <a:p>
            <a:r>
              <a:rPr lang="en-US" sz="2800" dirty="0" smtClean="0"/>
              <a:t>Curriculum guide work</a:t>
            </a:r>
            <a:endParaRPr lang="en-US" sz="2800" dirty="0" smtClean="0"/>
          </a:p>
          <a:p>
            <a:r>
              <a:rPr lang="en-US" sz="2800" dirty="0" smtClean="0"/>
              <a:t>Hire additional positions from budget process</a:t>
            </a:r>
          </a:p>
          <a:p>
            <a:r>
              <a:rPr lang="en-US" sz="2800" dirty="0" smtClean="0"/>
              <a:t>No meal price increases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01032"/>
          </a:xfrm>
        </p:spPr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34144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628650" y="1828799"/>
            <a:ext cx="7886700" cy="43481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Tuesday, May </a:t>
            </a:r>
            <a:r>
              <a:rPr lang="en-US" sz="2400" dirty="0" smtClean="0"/>
              <a:t>1</a:t>
            </a:r>
            <a:endParaRPr lang="en-US" sz="2400" dirty="0" smtClean="0"/>
          </a:p>
          <a:p>
            <a:pPr lvl="1"/>
            <a:r>
              <a:rPr lang="en-US" sz="2400" dirty="0" smtClean="0"/>
              <a:t>Place budget on first reading at regular BOE meeting</a:t>
            </a:r>
          </a:p>
          <a:p>
            <a:pPr lvl="1"/>
            <a:r>
              <a:rPr lang="en-US" sz="2400" dirty="0" smtClean="0"/>
              <a:t>Set additional workshops/hearings</a:t>
            </a:r>
          </a:p>
          <a:p>
            <a:r>
              <a:rPr lang="en-US" sz="2400" dirty="0" smtClean="0"/>
              <a:t>Sunday, May </a:t>
            </a:r>
            <a:r>
              <a:rPr lang="en-US" sz="2400" dirty="0"/>
              <a:t>6</a:t>
            </a:r>
            <a:endParaRPr lang="en-US" sz="2400" dirty="0" smtClean="0"/>
          </a:p>
          <a:p>
            <a:pPr lvl="1"/>
            <a:r>
              <a:rPr lang="en-US" sz="2400" dirty="0" smtClean="0"/>
              <a:t>Advertise budget in local newspaper</a:t>
            </a:r>
          </a:p>
          <a:p>
            <a:r>
              <a:rPr lang="en-US" sz="2400" dirty="0" smtClean="0"/>
              <a:t>Tuesday, </a:t>
            </a:r>
            <a:r>
              <a:rPr lang="en-US" sz="2400" dirty="0" smtClean="0"/>
              <a:t>May </a:t>
            </a:r>
            <a:r>
              <a:rPr lang="en-US" sz="2400" dirty="0" smtClean="0"/>
              <a:t>22</a:t>
            </a:r>
            <a:endParaRPr lang="en-US" sz="2400" dirty="0" smtClean="0"/>
          </a:p>
          <a:p>
            <a:pPr lvl="1"/>
            <a:r>
              <a:rPr lang="en-US" sz="2400" dirty="0" smtClean="0"/>
              <a:t>Public hearing/work session – </a:t>
            </a:r>
            <a:r>
              <a:rPr lang="en-US" sz="2400" dirty="0" smtClean="0"/>
              <a:t>4:00 </a:t>
            </a:r>
            <a:r>
              <a:rPr lang="en-US" sz="2400" dirty="0" smtClean="0"/>
              <a:t>PM</a:t>
            </a:r>
          </a:p>
          <a:p>
            <a:r>
              <a:rPr lang="en-US" sz="2400" dirty="0" smtClean="0"/>
              <a:t>Tuesday, June </a:t>
            </a:r>
            <a:r>
              <a:rPr lang="en-US" sz="2400" dirty="0" smtClean="0"/>
              <a:t>5</a:t>
            </a:r>
            <a:endParaRPr lang="en-US" sz="2400" dirty="0" smtClean="0"/>
          </a:p>
          <a:p>
            <a:pPr lvl="1"/>
            <a:r>
              <a:rPr lang="en-US" sz="2400" dirty="0" smtClean="0"/>
              <a:t>Final adoption at regular BOE meeting</a:t>
            </a:r>
            <a:endParaRPr lang="en-US" sz="2400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13176"/>
          </a:xfrm>
        </p:spPr>
        <p:txBody>
          <a:bodyPr/>
          <a:lstStyle/>
          <a:p>
            <a:r>
              <a:rPr lang="en-US" dirty="0" smtClean="0"/>
              <a:t>Timetable to Adoption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521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1588</TotalTime>
  <Words>796</Words>
  <Application>Microsoft Office PowerPoint</Application>
  <PresentationFormat>On-screen Show (4:3)</PresentationFormat>
  <Paragraphs>186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Wingdings 2</vt:lpstr>
      <vt:lpstr>Office Theme</vt:lpstr>
      <vt:lpstr>System Budget FY 2019</vt:lpstr>
      <vt:lpstr>Total Appropriation – All Funds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Timetable to Adoption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Beaber</dc:creator>
  <cp:lastModifiedBy>Ryan McLemore</cp:lastModifiedBy>
  <cp:revision>18</cp:revision>
  <dcterms:created xsi:type="dcterms:W3CDTF">2016-06-27T14:55:08Z</dcterms:created>
  <dcterms:modified xsi:type="dcterms:W3CDTF">2018-04-30T15:12:11Z</dcterms:modified>
</cp:coreProperties>
</file>